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sldIdLst>
    <p:sldId id="317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8" r:id="rId12"/>
    <p:sldId id="312" r:id="rId13"/>
    <p:sldId id="313" r:id="rId14"/>
    <p:sldId id="314" r:id="rId15"/>
    <p:sldId id="295" r:id="rId16"/>
    <p:sldId id="296" r:id="rId17"/>
    <p:sldId id="299" r:id="rId18"/>
    <p:sldId id="318" r:id="rId19"/>
    <p:sldId id="300" r:id="rId20"/>
    <p:sldId id="301" r:id="rId21"/>
    <p:sldId id="302" r:id="rId22"/>
    <p:sldId id="303" r:id="rId23"/>
    <p:sldId id="319" r:id="rId24"/>
    <p:sldId id="304" r:id="rId25"/>
    <p:sldId id="305" r:id="rId26"/>
    <p:sldId id="306" r:id="rId27"/>
    <p:sldId id="307" r:id="rId28"/>
    <p:sldId id="308" r:id="rId29"/>
    <p:sldId id="309" r:id="rId30"/>
    <p:sldId id="311" r:id="rId31"/>
    <p:sldId id="31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FD4443E-F989-4FC4-A0C8-D5A2AF1F390B}" styleName="어두운 스타일 1 - 강조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어두운 스타일 1 - 강조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어두운 스타일 1 - 강조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EB6BC-4535-4E99-BC68-8926C3F29A42}" type="datetimeFigureOut">
              <a:rPr lang="ko-KR" altLang="en-US" smtClean="0"/>
              <a:t>2022-09-19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86D86-B8AF-4B6A-8981-8BF743B52D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80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86D86-B8AF-4B6A-8981-8BF743B52DA5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9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jp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mailto:ng2000@korea.kr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340893" y="1707834"/>
            <a:ext cx="5755632" cy="579438"/>
            <a:chOff x="754" y="1128"/>
            <a:chExt cx="4229" cy="377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319247" y="1734822"/>
            <a:ext cx="622300" cy="657225"/>
            <a:chOff x="425" y="441"/>
            <a:chExt cx="420" cy="428"/>
          </a:xfrm>
        </p:grpSpPr>
        <p:pic>
          <p:nvPicPr>
            <p:cNvPr id="16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1</a:t>
              </a: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967364" y="1794502"/>
            <a:ext cx="223651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456998" y="2678801"/>
            <a:ext cx="5639527" cy="579438"/>
            <a:chOff x="754" y="1128"/>
            <a:chExt cx="4229" cy="377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352224" y="2705789"/>
            <a:ext cx="622300" cy="657225"/>
            <a:chOff x="425" y="441"/>
            <a:chExt cx="420" cy="428"/>
          </a:xfrm>
        </p:grpSpPr>
        <p:pic>
          <p:nvPicPr>
            <p:cNvPr id="30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2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1079298" y="2783822"/>
            <a:ext cx="236475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주요 위반 사례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477232" y="3651403"/>
            <a:ext cx="5619294" cy="579438"/>
            <a:chOff x="754" y="1128"/>
            <a:chExt cx="4229" cy="377"/>
          </a:xfrm>
        </p:grpSpPr>
        <p:sp>
          <p:nvSpPr>
            <p:cNvPr id="34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Group 8"/>
          <p:cNvGrpSpPr>
            <a:grpSpLocks/>
          </p:cNvGrpSpPr>
          <p:nvPr/>
        </p:nvGrpSpPr>
        <p:grpSpPr bwMode="auto">
          <a:xfrm>
            <a:off x="372457" y="3678391"/>
            <a:ext cx="622300" cy="657225"/>
            <a:chOff x="425" y="441"/>
            <a:chExt cx="420" cy="428"/>
          </a:xfrm>
        </p:grpSpPr>
        <p:pic>
          <p:nvPicPr>
            <p:cNvPr id="37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3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912522" y="3729322"/>
            <a:ext cx="64350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1"/>
            <a:r>
              <a:rPr lang="en-US" altLang="ko-KR" sz="2500" spc="-3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sz="25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사례</a:t>
            </a:r>
            <a:endParaRPr lang="ko-KR" altLang="ko-KR" sz="2500" spc="-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90249" y="4630856"/>
            <a:ext cx="5639527" cy="579438"/>
            <a:chOff x="754" y="1128"/>
            <a:chExt cx="4229" cy="377"/>
          </a:xfrm>
        </p:grpSpPr>
        <p:sp>
          <p:nvSpPr>
            <p:cNvPr id="41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2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43" name="Group 8"/>
          <p:cNvGrpSpPr>
            <a:grpSpLocks/>
          </p:cNvGrpSpPr>
          <p:nvPr/>
        </p:nvGrpSpPr>
        <p:grpSpPr bwMode="auto">
          <a:xfrm>
            <a:off x="385475" y="4657844"/>
            <a:ext cx="622300" cy="657225"/>
            <a:chOff x="425" y="441"/>
            <a:chExt cx="420" cy="428"/>
          </a:xfrm>
        </p:grpSpPr>
        <p:pic>
          <p:nvPicPr>
            <p:cNvPr id="44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4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1141860" y="4724713"/>
            <a:ext cx="36471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위반 벌칙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3" name="음성 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4349" y="596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85" y="1896831"/>
            <a:ext cx="6098613" cy="4463447"/>
          </a:xfrm>
          <a:prstGeom prst="rect">
            <a:avLst/>
          </a:prstGeom>
        </p:spPr>
      </p:pic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291939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245451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사례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(3/6)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170191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접힌 도형 1"/>
          <p:cNvSpPr/>
          <p:nvPr/>
        </p:nvSpPr>
        <p:spPr>
          <a:xfrm>
            <a:off x="8984697" y="1896830"/>
            <a:ext cx="2770698" cy="2592791"/>
          </a:xfrm>
          <a:prstGeom prst="foldedCorner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10852" y="1960636"/>
            <a:ext cx="2768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폐기물을 야외보관 하면서 보관용기를 넘쳐흘러</a:t>
            </a:r>
            <a:r>
              <a:rPr lang="en-US" altLang="ko-KR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보관기준 </a:t>
            </a:r>
            <a:endParaRPr lang="en-US" altLang="ko-KR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위반 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사례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66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   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호 위반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- 2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년이하의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징역이나 </a:t>
            </a:r>
            <a:endParaRPr lang="en-US" altLang="ko-KR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천만원이하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벌금</a:t>
            </a:r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7" name="음성 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0595" y="6121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6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85" y="1896830"/>
            <a:ext cx="6098612" cy="4423395"/>
          </a:xfrm>
          <a:prstGeom prst="rect">
            <a:avLst/>
          </a:prstGeom>
        </p:spPr>
      </p:pic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291939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245451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사례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(4/6)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170191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접힌 도형 1"/>
          <p:cNvSpPr/>
          <p:nvPr/>
        </p:nvSpPr>
        <p:spPr>
          <a:xfrm>
            <a:off x="8984697" y="1896830"/>
            <a:ext cx="2770698" cy="3507192"/>
          </a:xfrm>
          <a:prstGeom prst="foldedCorner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10852" y="1960636"/>
            <a:ext cx="27681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폐유를 보관용기에 보관하였으나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보관용기에 폐유가 묻어있고 유출방지시설 없이 야외 보관하여 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보관기준 위반 사례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66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호 위반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- 2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년이하의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징역이나 </a:t>
            </a:r>
            <a:endParaRPr lang="en-US" altLang="ko-KR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천만원이하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벌금</a:t>
            </a:r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7" name="음성 0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0595" y="6146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7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291939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245451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사례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en-US" altLang="ko-KR" sz="23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5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/6)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170191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접힌 도형 1"/>
          <p:cNvSpPr/>
          <p:nvPr/>
        </p:nvSpPr>
        <p:spPr>
          <a:xfrm>
            <a:off x="8984697" y="1896830"/>
            <a:ext cx="2770698" cy="3507192"/>
          </a:xfrm>
          <a:prstGeom prst="foldedCorner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10852" y="1960636"/>
            <a:ext cx="27681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폐유를 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야외보관 하고  유출방지시설이 없어 주변으로 유출되어 주변환경이 오염된 보관기준 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위반 사례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66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호 위반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- 2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년이하의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징역이나 </a:t>
            </a:r>
            <a:endParaRPr lang="en-US" altLang="ko-KR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천만원이하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벌금</a:t>
            </a:r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886085" y="1712991"/>
            <a:ext cx="8104813" cy="37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76150384" descr="EMB0000504801b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281" y="3953795"/>
            <a:ext cx="4326850" cy="25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132226" y="929715"/>
            <a:ext cx="794550" cy="24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476149448" descr="EMB0000504801b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73" y="2080788"/>
            <a:ext cx="4274931" cy="181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음성 0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50595" y="6025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291939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245451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사례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en-US" altLang="ko-KR" sz="23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6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/6)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170191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접힌 도형 1"/>
          <p:cNvSpPr/>
          <p:nvPr/>
        </p:nvSpPr>
        <p:spPr>
          <a:xfrm>
            <a:off x="8984697" y="1896830"/>
            <a:ext cx="2770698" cy="3507192"/>
          </a:xfrm>
          <a:prstGeom prst="foldedCorner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10852" y="1960636"/>
            <a:ext cx="2768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폐산함유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폐축전지를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야외보관 하고  유출방지시설이 없는 보관기준 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위반 사례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66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호 위반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- 2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년이하의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징역이나 </a:t>
            </a:r>
            <a:endParaRPr lang="en-US" altLang="ko-KR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천만원이하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벌금</a:t>
            </a:r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886085" y="1712991"/>
            <a:ext cx="8104813" cy="37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132226" y="929715"/>
            <a:ext cx="794550" cy="24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32" y="2083470"/>
            <a:ext cx="3564158" cy="267311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78" y="3753063"/>
            <a:ext cx="3664010" cy="2748008"/>
          </a:xfrm>
          <a:prstGeom prst="rect">
            <a:avLst/>
          </a:prstGeom>
        </p:spPr>
      </p:pic>
      <p:pic>
        <p:nvPicPr>
          <p:cNvPr id="11" name="음성 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2414" y="6146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291939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245451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사례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en-US" altLang="ko-KR" sz="23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6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/6)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170191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접힌 도형 1"/>
          <p:cNvSpPr/>
          <p:nvPr/>
        </p:nvSpPr>
        <p:spPr>
          <a:xfrm>
            <a:off x="9360131" y="1870364"/>
            <a:ext cx="2802588" cy="3533658"/>
          </a:xfrm>
          <a:prstGeom prst="foldedCorner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410106" y="1960636"/>
            <a:ext cx="2768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폐산함유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폐축전지를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야외보관 하고  유출방지시설이 없어</a:t>
            </a:r>
            <a:endParaRPr lang="en-US" altLang="ko-KR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외부로 유출된 위반 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사례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66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호 위반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- 2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년이하의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징역이나 </a:t>
            </a:r>
            <a:endParaRPr lang="en-US" altLang="ko-KR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천만원이하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벌금</a:t>
            </a:r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886085" y="1712991"/>
            <a:ext cx="8104813" cy="37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132226" y="929715"/>
            <a:ext cx="794550" cy="24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70" y="4268961"/>
            <a:ext cx="4197535" cy="249778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13" y="2038098"/>
            <a:ext cx="3846980" cy="2583778"/>
          </a:xfrm>
          <a:prstGeom prst="rect">
            <a:avLst/>
          </a:prstGeom>
        </p:spPr>
      </p:pic>
      <p:pic>
        <p:nvPicPr>
          <p:cNvPr id="9" name="음성 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8916" y="6120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9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2980167" y="1960391"/>
            <a:ext cx="8492863" cy="3790175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17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호에 따라 사업장에서 발생하는 폐기물이 지정폐기물에 해당하는지 미리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확인을 하지 않은 경우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(300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17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항을 위반하여 사업장폐기물배출자 신고를 하지 않거나 거짓으로 신고를 한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경우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(300/600/1,000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17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항에 따른 사업장폐기물배출자 변경신고를 하지 않고 신고사항을 변경한 경우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(100/200/300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17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6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호에 따른 지정폐기물 처리계획의 변경확인 중 상호의 변경확인을 받지     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않은 경우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항을 위반하여 폐기물의 인수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.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인계에 관한 내용을 기간 내에 전자정보처리프로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그램에 입력하지 않거나 부실하게 입력한 경우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(50/70/100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35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항에 따라 교육을 받아야 할 사람이 교육을 받지 않은 경우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(50/70/100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35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항에 따라 교육을 받아야 할 사람을 고용한 자가 그 해당자에게 교육을 받게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하지 않은 경우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(100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항에 따른 폐기물의 발생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.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처리에 관한 보고서를 다음연도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 말일까지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제출하지 않거나 거짓으로 작성하여 제출한 경우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(50/70/100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 처리계획 확인을 받은 경우 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항을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위반시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(100/200/300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608348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2838285" y="1539568"/>
            <a:ext cx="3208287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68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과태료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2" name="음성 0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0603" y="6100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9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128450" y="4346656"/>
            <a:ext cx="6051969" cy="558522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조를 위반하여 폐기물을 매립한 자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항을 위반하여 사업장폐기물을 처리한 자    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128450" y="1965694"/>
            <a:ext cx="6051969" cy="789354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항을 위반하여 사업장폐기물을 버린 자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항을 위반하여 사업장폐기물을 매립하거나 소각한 자    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608348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폭발 2 18"/>
          <p:cNvSpPr/>
          <p:nvPr/>
        </p:nvSpPr>
        <p:spPr>
          <a:xfrm>
            <a:off x="8595712" y="2000735"/>
            <a:ext cx="2553159" cy="1756786"/>
          </a:xfrm>
          <a:prstGeom prst="irregularSeal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7</a:t>
            </a:r>
            <a:r>
              <a:rPr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년 이하 징역 또는</a:t>
            </a:r>
            <a:endParaRPr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algn="ctr"/>
            <a:r>
              <a:rPr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7</a:t>
            </a:r>
            <a:r>
              <a:rPr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천만원</a:t>
            </a:r>
            <a:r>
              <a:rPr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이하 벌금</a:t>
            </a:r>
            <a:endParaRPr lang="ko-KR" altLang="en-US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9" name="폭발 2 28"/>
          <p:cNvSpPr/>
          <p:nvPr/>
        </p:nvSpPr>
        <p:spPr>
          <a:xfrm>
            <a:off x="8472207" y="4136644"/>
            <a:ext cx="2553159" cy="1756786"/>
          </a:xfrm>
          <a:prstGeom prst="irregularSeal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년 이하 징역 또는</a:t>
            </a:r>
            <a:endParaRPr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algn="ctr"/>
            <a:r>
              <a:rPr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천만원</a:t>
            </a:r>
            <a:r>
              <a:rPr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이하 벌금</a:t>
            </a:r>
            <a:endParaRPr lang="ko-KR" altLang="en-US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3026526" y="1544871"/>
            <a:ext cx="3208287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63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벌칙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42" name="모서리가 둥근 직사각형 41"/>
          <p:cNvSpPr/>
          <p:nvPr/>
        </p:nvSpPr>
        <p:spPr>
          <a:xfrm>
            <a:off x="3026526" y="3925833"/>
            <a:ext cx="3208287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65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벌칙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2" name="음성 0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2538" y="600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3092367" y="2434434"/>
            <a:ext cx="8496944" cy="1943516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 또는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를 위반하여 폐기물을 처리한 자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17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호에 따른 기준 및 절차를 준수하지 아니하고 위탁 또는 확인하는 등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필요한 조치를 취하지 아니한 자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17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5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항에 따른 지정폐기물 처리계획의 확인 또는 같은 조 제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6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항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상호의 변경은 제외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/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에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따른 변경확인을 받지 아니하거나 확인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변경확인을 받은 내용과 다르게 지정폐기물을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.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운반 또는 처리한 자 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항을 위반하여 폐기물의 인계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.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인수에 관한 사항과 폐기물처리현장정보를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입력하지 아니하거나 거짓으로 입력한 자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608348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폭발 2 18"/>
          <p:cNvSpPr/>
          <p:nvPr/>
        </p:nvSpPr>
        <p:spPr>
          <a:xfrm>
            <a:off x="9902875" y="3901443"/>
            <a:ext cx="2553159" cy="1756786"/>
          </a:xfrm>
          <a:prstGeom prst="irregularSeal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년 이하 징역 또는</a:t>
            </a:r>
            <a:endParaRPr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algn="ctr"/>
            <a:r>
              <a:rPr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천만원</a:t>
            </a:r>
            <a:r>
              <a:rPr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이하 벌금</a:t>
            </a:r>
            <a:endParaRPr lang="ko-KR" altLang="en-US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2953615" y="2013611"/>
            <a:ext cx="3208287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66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벌칙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2" name="음성 0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9040" y="6025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6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올바로시스템</a:t>
            </a:r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입력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340893" y="1707834"/>
            <a:ext cx="5755632" cy="579438"/>
            <a:chOff x="754" y="1128"/>
            <a:chExt cx="4229" cy="377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319247" y="1734822"/>
            <a:ext cx="622300" cy="657225"/>
            <a:chOff x="425" y="441"/>
            <a:chExt cx="420" cy="428"/>
          </a:xfrm>
        </p:grpSpPr>
        <p:pic>
          <p:nvPicPr>
            <p:cNvPr id="16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1</a:t>
              </a: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967364" y="1794502"/>
            <a:ext cx="14670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작성대상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456998" y="2678801"/>
            <a:ext cx="5639527" cy="579438"/>
            <a:chOff x="754" y="1128"/>
            <a:chExt cx="4229" cy="377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352224" y="2705789"/>
            <a:ext cx="622300" cy="657225"/>
            <a:chOff x="425" y="441"/>
            <a:chExt cx="420" cy="428"/>
          </a:xfrm>
        </p:grpSpPr>
        <p:pic>
          <p:nvPicPr>
            <p:cNvPr id="30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2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1079298" y="2783822"/>
            <a:ext cx="14670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입력시기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477232" y="3651403"/>
            <a:ext cx="5619294" cy="579438"/>
            <a:chOff x="754" y="1128"/>
            <a:chExt cx="4229" cy="377"/>
          </a:xfrm>
        </p:grpSpPr>
        <p:sp>
          <p:nvSpPr>
            <p:cNvPr id="34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Group 8"/>
          <p:cNvGrpSpPr>
            <a:grpSpLocks/>
          </p:cNvGrpSpPr>
          <p:nvPr/>
        </p:nvGrpSpPr>
        <p:grpSpPr bwMode="auto">
          <a:xfrm>
            <a:off x="372457" y="3678391"/>
            <a:ext cx="622300" cy="657225"/>
            <a:chOff x="425" y="441"/>
            <a:chExt cx="420" cy="428"/>
          </a:xfrm>
        </p:grpSpPr>
        <p:pic>
          <p:nvPicPr>
            <p:cNvPr id="37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3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912522" y="3729322"/>
            <a:ext cx="64350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1"/>
            <a:r>
              <a:rPr lang="en-US" altLang="ko-KR" sz="2500" spc="-3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sz="2500" spc="-3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등록 및 사용방법</a:t>
            </a:r>
            <a:endParaRPr lang="ko-KR" altLang="ko-KR" sz="2500" spc="-3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0974" y="5975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2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올바로시스템</a:t>
            </a:r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입력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4-1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작성대상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입력시기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등록 및 사용방법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1264779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2955926" y="1747740"/>
            <a:ext cx="8993389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시행령 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8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호에 의한 건설폐기물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일련의 공사 또는 작업으로 발생하는</a:t>
            </a:r>
            <a:r>
              <a:rPr kumimoji="0" lang="en-US" altLang="ko-KR" sz="16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</a:t>
            </a:r>
            <a:endParaRPr kumimoji="0" lang="en-US" altLang="ko-KR" sz="1600" spc="-15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2847258" y="1304363"/>
            <a:ext cx="2890249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작 성 대 상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3240151" y="2492638"/>
            <a:ext cx="8700018" cy="34307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오니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(1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톤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/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월평균 이상 배출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955926" y="2113372"/>
            <a:ext cx="8993389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지정폐기물이 아닌 각호의 폐기물</a:t>
            </a:r>
            <a:endParaRPr kumimoji="0" lang="en-US" altLang="ko-KR" sz="1600" spc="-15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3240151" y="2862065"/>
            <a:ext cx="8709164" cy="589299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광재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분진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폐사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도자기조각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소각재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안정화 또는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고형화처리물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폐촉매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폐흡착제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및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폐흡수제</a:t>
            </a:r>
            <a:endParaRPr kumimoji="0" lang="en-US" altLang="ko-KR" sz="16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(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각각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500Kg/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월평균 이상 배출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2955926" y="3451364"/>
            <a:ext cx="8993389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시행규칙 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조의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항 각호의 폐기물</a:t>
            </a:r>
            <a:endParaRPr kumimoji="0" lang="en-US" altLang="ko-KR" sz="1600" spc="-15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3249297" y="3820791"/>
            <a:ext cx="8700018" cy="34307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오니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(500Kg/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월평균 이상 배출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3249297" y="4204897"/>
            <a:ext cx="8700018" cy="589299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폐농약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광재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분진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폐주물사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폐사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폐내화물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도자기조각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소각재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안정화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또는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고형화처리물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폐촉매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</a:t>
            </a:r>
          </a:p>
          <a:p>
            <a:pPr eaLnBrk="1" hangingPunct="1"/>
            <a:r>
              <a:rPr kumimoji="0" lang="en-US" altLang="ko-KR" sz="16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폐흡착제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폐흡수제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폐유기용제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또는 폐유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각각 월평균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50Kg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또는 합계 월평균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130Kg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이상 배출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3249297" y="4820545"/>
            <a:ext cx="8700018" cy="589299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폐합성고분자화합물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폐산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폐알카리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폐페인트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폐래커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또는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폐석면</a:t>
            </a:r>
            <a:endParaRPr kumimoji="0" lang="en-US" altLang="ko-KR" sz="1600" spc="-15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(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각각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100Kg/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월평균 이상 또는 합계</a:t>
            </a:r>
            <a:r>
              <a:rPr kumimoji="0" lang="en-US" altLang="ko-KR" sz="16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200Kg/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월평균 이상 배출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3249297" y="5433591"/>
            <a:ext cx="8700018" cy="34307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PCB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함유 폐기물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폐유독물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의료폐기물은 무선주파수 인식방법으로 입력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2955926" y="5816005"/>
            <a:ext cx="8993389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공동폐기물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배출하는 지정폐기물</a:t>
            </a:r>
            <a:endParaRPr kumimoji="0" lang="en-US" altLang="ko-KR" sz="1600" spc="-15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3855" y="6206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2961" y="1270325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63" y="1395048"/>
            <a:ext cx="725249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910637" y="1487557"/>
            <a:ext cx="245451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사항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(1/2)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3" name="AutoShape 32"/>
          <p:cNvSpPr>
            <a:spLocks noChangeArrowheads="1"/>
          </p:cNvSpPr>
          <p:nvPr/>
        </p:nvSpPr>
        <p:spPr bwMode="auto">
          <a:xfrm>
            <a:off x="2839021" y="2165420"/>
            <a:ext cx="725488" cy="1474123"/>
          </a:xfrm>
          <a:prstGeom prst="homePlate">
            <a:avLst>
              <a:gd name="adj" fmla="val 15078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신고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등에 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관한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사항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695210" y="2157692"/>
            <a:ext cx="6708993" cy="1481851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배출자신고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및 처리계획 확인 여부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발생되는 폐기물의 종류 구분의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정확여부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신고서상의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폐기물 처리계획대로 처리하는지 여부 확인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신고서의 기재사항과 실재 사업장의 현황 일치 여부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7" name="AutoShape 32"/>
          <p:cNvSpPr>
            <a:spLocks noChangeArrowheads="1"/>
          </p:cNvSpPr>
          <p:nvPr/>
        </p:nvSpPr>
        <p:spPr bwMode="auto">
          <a:xfrm>
            <a:off x="2849087" y="3870049"/>
            <a:ext cx="725488" cy="789354"/>
          </a:xfrm>
          <a:prstGeom prst="homePlate">
            <a:avLst>
              <a:gd name="adj" fmla="val 14784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증명</a:t>
            </a:r>
            <a:endParaRPr kumimoji="0" lang="ko-KR" altLang="en-US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8" name="AutoShape 32"/>
          <p:cNvSpPr>
            <a:spLocks noChangeArrowheads="1"/>
          </p:cNvSpPr>
          <p:nvPr/>
        </p:nvSpPr>
        <p:spPr bwMode="auto">
          <a:xfrm>
            <a:off x="2854620" y="4889907"/>
            <a:ext cx="725488" cy="1481851"/>
          </a:xfrm>
          <a:prstGeom prst="homePlate">
            <a:avLst>
              <a:gd name="adj" fmla="val 30833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위탁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적법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여부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3695209" y="4889907"/>
            <a:ext cx="6708991" cy="1481851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위탁처리 폐기물의 종류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위탁량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등의 정확 여부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위탁처리업체의 처리능력 확인 후 위탁처리 하는지 여부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위탁처리업체의 처리대상 폐기물과 위탁처리 폐기물의 적정여부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-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위탁처리업체와의 계약 관계서류 확인</a:t>
            </a:r>
            <a:endParaRPr kumimoji="0" lang="ko-KR" altLang="en-US" sz="1500" b="1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3695209" y="3870048"/>
            <a:ext cx="6708993" cy="789354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폐기물처리계획서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폐기물분석결과서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수탁확인서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작성 여부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폐기물처리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실적보고서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제출여부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7476" y="6066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4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015970" y="1920399"/>
            <a:ext cx="7058903" cy="1135603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운반자에게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폐기물을 인계하기 전에 예약 또는 확정 입력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예약입력의 경우 처리자가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폐기물을 인수 한 후 </a:t>
            </a: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일 이내에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확정 입력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예약입력을 하지 않을 경우 폐기물을 배출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당일</a:t>
            </a: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(24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시</a:t>
            </a: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까지 입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력    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올바로시스템</a:t>
            </a:r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입력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작성대상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입력시기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등록 및 사용방법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1726600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2846524" y="1489029"/>
            <a:ext cx="1452893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 출 자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038945" y="3757974"/>
            <a:ext cx="7058903" cy="789354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배출자로부터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폐기물을 인수받은 날부터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일 이내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임시운반장소를 경유하여 운반하는 경우에는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처리자에게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인계한 후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일 이내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2869498" y="3333128"/>
            <a:ext cx="1452893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운 반 자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3038945" y="5312764"/>
            <a:ext cx="7058903" cy="789354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운반자로부터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폐기물을 인수한 날부터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일 이내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 배출 운반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처리자는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RFID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를 이용하여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올바로시스템에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입력 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2869498" y="4891941"/>
            <a:ext cx="1452893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 리 자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8669" y="6076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015972" y="1919558"/>
            <a:ext cx="9052460" cy="1135603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인허가 서류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사업장폐기물배출자신고증명서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폐기물처리계획확인증명서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건설폐기물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처리신고필증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신원확인 서류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재직증명서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또는 건강보험증 사본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공인인증서가 없는 경우 발급요청을 위한 신원확인 서류 제출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올바로시스템</a:t>
            </a:r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입력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작성대상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입력시기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등록 및 사용방법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204719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2846524" y="1489029"/>
            <a:ext cx="1452893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사용신청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015972" y="3864836"/>
            <a:ext cx="9052460" cy="182810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 발생 및 처리내역을 입력하면 대장에 자동 갱신되며 폐기물의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보관량까지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확인할 수 있다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.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사용자가 발생내역이나 처리내역을 수정할 경우 수정 다음날 자동으로 갱신됨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사용자는 매월 마감이 되면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월마감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수행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월마감을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통해 생성된 대장내역은 수정이 불가함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수정이 필요한 경우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월마감이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된 대장에 보정치를 현재일자로 입력하여 수정 가능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개월 이상 대장을 사용하지 않으면 사용중지 됨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2846524" y="3444013"/>
            <a:ext cx="1452893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대장관리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8832" y="6113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2970996" y="1878493"/>
            <a:ext cx="7178021" cy="3328511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폐기물을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운반자에게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인계하기 전에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인계서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작성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폐기물을 싣고 가는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차량 횟수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대로 인계서 저장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예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충남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가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4567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이라는 차량이 폐기물을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두 번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실었으면 인계서는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두 장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예약등록 후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일안에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위탁량을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확인 후 확정입력을 완료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- 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업체기초정보에서 </a:t>
            </a:r>
            <a:r>
              <a:rPr kumimoji="0" lang="ko-KR" altLang="en-US" sz="1500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확정입력동의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가 되어 있으면 편리함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- 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중요</a:t>
            </a:r>
            <a:r>
              <a:rPr kumimoji="0" lang="en-US" altLang="ko-KR" sz="1500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!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배출자가 </a:t>
            </a:r>
            <a:r>
              <a:rPr kumimoji="0" lang="ko-KR" altLang="en-US" sz="1500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위탁량</a:t>
            </a:r>
            <a:r>
              <a:rPr kumimoji="0" lang="ko-KR" altLang="en-US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입력 꼭</a:t>
            </a: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!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확인필요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예약등록 후 폐기물이 반출이 안된 사항은 삭제 확인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올바로 홈페이지에 </a:t>
            </a:r>
            <a:r>
              <a:rPr kumimoji="0" lang="ko-KR" altLang="en-US" sz="18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올바로 매뉴얼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을 꼭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!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확인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올바로시스템</a:t>
            </a:r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입력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작성대상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입력시기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4-3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등록 및 사용방법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204719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2846524" y="1489029"/>
            <a:ext cx="2046752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주의사항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7" name="음성 0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5666" y="6075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참고사항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340893" y="1707834"/>
            <a:ext cx="5755632" cy="579438"/>
            <a:chOff x="754" y="1128"/>
            <a:chExt cx="4229" cy="377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319247" y="1734822"/>
            <a:ext cx="622300" cy="657225"/>
            <a:chOff x="425" y="441"/>
            <a:chExt cx="420" cy="428"/>
          </a:xfrm>
        </p:grpSpPr>
        <p:pic>
          <p:nvPicPr>
            <p:cNvPr id="16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1</a:t>
              </a: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967364" y="1794502"/>
            <a:ext cx="35189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개정내용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456998" y="2678801"/>
            <a:ext cx="5639527" cy="579438"/>
            <a:chOff x="754" y="1128"/>
            <a:chExt cx="4229" cy="377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754" y="1192"/>
              <a:ext cx="4229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gamma/>
                    <a:shade val="69804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3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AutoShape 6"/>
            <p:cNvSpPr>
              <a:spLocks noChangeArrowheads="1"/>
            </p:cNvSpPr>
            <p:nvPr/>
          </p:nvSpPr>
          <p:spPr bwMode="auto">
            <a:xfrm>
              <a:off x="780" y="1128"/>
              <a:ext cx="4162" cy="31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71001"/>
                  </a:srgbClr>
                </a:gs>
                <a:gs pos="100000">
                  <a:srgbClr val="F0F0F0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352224" y="2705789"/>
            <a:ext cx="622300" cy="657225"/>
            <a:chOff x="425" y="441"/>
            <a:chExt cx="420" cy="428"/>
          </a:xfrm>
        </p:grpSpPr>
        <p:pic>
          <p:nvPicPr>
            <p:cNvPr id="30" name="Picture 9" descr="1-1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" y="441"/>
              <a:ext cx="420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434" y="524"/>
              <a:ext cx="258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2800" b="1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</a:rPr>
                <a:t>2</a:t>
              </a:r>
              <a:endParaRPr lang="en-US" altLang="ko-KR" sz="2800" b="1" dirty="0">
                <a:solidFill>
                  <a:srgbClr val="FFFFFF"/>
                </a:solidFill>
                <a:latin typeface="Arial" charset="0"/>
                <a:ea typeface="HY헤드라인M" pitchFamily="18" charset="-127"/>
              </a:endParaRP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1079298" y="2783822"/>
            <a:ext cx="268535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ko-KR" altLang="en-US" sz="25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신고서 작성 요령</a:t>
            </a:r>
            <a:endParaRPr lang="ko-KR" altLang="ko-KR" sz="25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4473" y="5992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046542" y="2669790"/>
            <a:ext cx="6323292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위반시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 2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년 이하의 징역이나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천만원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이하의 벌금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주변환경 오염 발생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참고사항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5-1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개정내용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신고서 작성 요령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1593" y="1257376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2886085" y="2239804"/>
            <a:ext cx="6192012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[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기존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] 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13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 규정을 위반하여 폐기물을 처리한자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16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5794236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478207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13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폐기물처리기준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규정 강화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046542" y="3045150"/>
            <a:ext cx="6323292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6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err="1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위반시</a:t>
            </a:r>
            <a:r>
              <a:rPr kumimoji="0" lang="en-US" altLang="ko-KR" sz="16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과태료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주변환경 오염 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미발생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046542" y="3420510"/>
            <a:ext cx="6323292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6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err="1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위반시</a:t>
            </a:r>
            <a:r>
              <a:rPr kumimoji="0" lang="en-US" altLang="ko-KR" sz="16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영업정지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개월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처리업체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046542" y="5252333"/>
            <a:ext cx="6323292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위반시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 2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년 이하의 징역이나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6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천만원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이하의 벌금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주변환경 오염 발생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886085" y="4805161"/>
            <a:ext cx="6192012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[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변경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] 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주변 환경오염행위 여부와 </a:t>
            </a:r>
            <a:r>
              <a:rPr lang="ko-KR" altLang="en-US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관계업이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사법조치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고발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046542" y="5638757"/>
            <a:ext cx="6323292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en-US" altLang="ko-KR" sz="16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err="1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위반시</a:t>
            </a:r>
            <a:r>
              <a:rPr kumimoji="0" lang="en-US" altLang="ko-KR" sz="1600" spc="-15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영업정지 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개월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처리업체</a:t>
            </a:r>
            <a:r>
              <a:rPr kumimoji="0" lang="en-US" altLang="ko-KR" sz="16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27" name="Picture 133" descr="39-1">
            <a:extLst>
              <a:ext uri="{FF2B5EF4-FFF2-40B4-BE49-F238E27FC236}">
                <a16:creationId xmlns="" xmlns:a16="http://schemas.microsoft.com/office/drawing/2014/main" xmlns:lc="http://schemas.openxmlformats.org/drawingml/2006/lockedCanvas" id="{FC570FA4-D241-45F3-B94A-3A26F49A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20584" r="35822" b="14308"/>
          <a:stretch>
            <a:fillRect/>
          </a:stretch>
        </p:blipFill>
        <p:spPr bwMode="auto">
          <a:xfrm rot="10800000">
            <a:off x="5277124" y="3963273"/>
            <a:ext cx="1157433" cy="6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208188" y="4022476"/>
            <a:ext cx="64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목각파임B" panose="02030600000101010101" pitchFamily="18" charset="-127"/>
                <a:ea typeface="HY목각파임B" panose="02030600000101010101" pitchFamily="18" charset="-127"/>
              </a:rPr>
              <a:t>개정</a:t>
            </a:r>
            <a:endParaRPr lang="ko-KR" altLang="en-US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pic>
        <p:nvPicPr>
          <p:cNvPr id="2" name="음성 0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2291" y="6083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5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참고사항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5-1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개정내용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신고서 작성 요령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1593" y="1257376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7326474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6668813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법 제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17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사업장폐기물배출자의 의무사항 구체화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2999497" y="2522660"/>
            <a:ext cx="9052460" cy="789354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항에 따라 폐기물의 처리를 위탁하려면 사업장 폐기물배출자는 수탁자가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조에 따른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~ [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중략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] ~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폐기물을 처리할 능력이 있는지를 </a:t>
            </a:r>
            <a:r>
              <a:rPr kumimoji="0" lang="ko-KR" altLang="en-US" sz="1500" dirty="0" err="1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환경부령으로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정하는 바에 따라 확인 후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위탁하여야 한다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.</a:t>
            </a:r>
          </a:p>
        </p:txBody>
      </p:sp>
      <p:sp>
        <p:nvSpPr>
          <p:cNvPr id="29" name="모서리가 둥근 직사각형 28"/>
          <p:cNvSpPr/>
          <p:nvPr/>
        </p:nvSpPr>
        <p:spPr>
          <a:xfrm>
            <a:off x="2886085" y="2095729"/>
            <a:ext cx="1452893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기 존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2999497" y="4112025"/>
            <a:ext cx="9052460" cy="1135603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항에 따라 폐기물의 처리를 위탁하려면 사업장 폐기물배출자는 수탁자가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조에 따른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~ [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중략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] ~ </a:t>
            </a:r>
            <a:r>
              <a:rPr kumimoji="0" lang="ko-KR" altLang="en-US" sz="1500" dirty="0" err="1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환경부령이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정하는 위탁</a:t>
            </a: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수탁의 기준 및 절차에 따라야 하면 해당폐기물의 처리과정이 </a:t>
            </a:r>
            <a:r>
              <a:rPr kumimoji="0" lang="ko-KR" altLang="en-US" sz="1500" dirty="0" err="1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환경부령으로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정하는 바에 따라 이루어지고 있는지를 확인하는 등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2886085" y="3673602"/>
            <a:ext cx="1452893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변 경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35" name="Picture 133" descr="39-1">
            <a:extLst>
              <a:ext uri="{FF2B5EF4-FFF2-40B4-BE49-F238E27FC236}">
                <a16:creationId xmlns="" xmlns:a16="http://schemas.microsoft.com/office/drawing/2014/main" xmlns:lc="http://schemas.openxmlformats.org/drawingml/2006/lockedCanvas" id="{FC570FA4-D241-45F3-B94A-3A26F49A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20584" r="35822" b="14308"/>
          <a:stretch>
            <a:fillRect/>
          </a:stretch>
        </p:blipFill>
        <p:spPr bwMode="auto">
          <a:xfrm rot="10800000">
            <a:off x="6035189" y="3370660"/>
            <a:ext cx="1157433" cy="6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966253" y="3429863"/>
            <a:ext cx="64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목각파임B" panose="02030600000101010101" pitchFamily="18" charset="-127"/>
                <a:ea typeface="HY목각파임B" panose="02030600000101010101" pitchFamily="18" charset="-127"/>
              </a:rPr>
              <a:t>개정</a:t>
            </a:r>
            <a:endParaRPr lang="ko-KR" altLang="en-US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999497" y="5301646"/>
            <a:ext cx="9052460" cy="1135603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(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위반시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년 이하의 징역이나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천만원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이하의 벌금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신설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강화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300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 이하 과태료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배출업체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-&gt;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삭제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천만원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이하 과태료 및 영업정지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개월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처리업체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2672" y="6186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참고사항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5-1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개정내용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신고서 작성 요령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1593" y="1257376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7326474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3692036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올바로시스템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입력정보 확대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2999497" y="2519910"/>
            <a:ext cx="9052460" cy="1135603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환경부령으로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정하는 사업장폐기물을 배출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수집운반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재활용 또는 처분할 때마다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인계</a:t>
            </a: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인수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에 관한 내용을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환경부령으로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정하는 바에 따라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45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항에 따른 전자정보처리프로그램에 입력해야 한다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.</a:t>
            </a:r>
          </a:p>
        </p:txBody>
      </p:sp>
      <p:sp>
        <p:nvSpPr>
          <p:cNvPr id="29" name="모서리가 둥근 직사각형 28"/>
          <p:cNvSpPr/>
          <p:nvPr/>
        </p:nvSpPr>
        <p:spPr>
          <a:xfrm>
            <a:off x="2886085" y="2095729"/>
            <a:ext cx="1452893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기 존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2999497" y="4567009"/>
            <a:ext cx="9052460" cy="1135603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환경부령으로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정하는 사업장폐기물을 배출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수집운반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재활용 또는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처분할 때마다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인계인수에 관한 사항과 </a:t>
            </a:r>
            <a:r>
              <a:rPr kumimoji="0" lang="ko-KR" altLang="en-US" sz="1500" dirty="0" err="1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계량값</a:t>
            </a: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위치정보</a:t>
            </a: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영상정보 등 </a:t>
            </a:r>
            <a:r>
              <a:rPr kumimoji="0" lang="ko-KR" altLang="en-US" sz="1500" dirty="0" err="1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환경부령으로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정하는 폐기물처리 현장정보</a:t>
            </a:r>
            <a:endParaRPr kumimoji="0" lang="en-US" altLang="ko-KR" sz="1500" dirty="0" smtClean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이하 </a:t>
            </a: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“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폐기물처리현장정보</a:t>
            </a: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“ 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라 한다</a:t>
            </a: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.) ~ (</a:t>
            </a:r>
            <a:r>
              <a:rPr kumimoji="0" lang="ko-KR" altLang="en-US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생략</a:t>
            </a:r>
            <a:r>
              <a:rPr kumimoji="0" lang="en-US" altLang="ko-KR" sz="1500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2886085" y="4128585"/>
            <a:ext cx="1452893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변 경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35" name="Picture 133" descr="39-1">
            <a:extLst>
              <a:ext uri="{FF2B5EF4-FFF2-40B4-BE49-F238E27FC236}">
                <a16:creationId xmlns="" xmlns:a16="http://schemas.microsoft.com/office/drawing/2014/main" xmlns:lc="http://schemas.openxmlformats.org/drawingml/2006/lockedCanvas" id="{FC570FA4-D241-45F3-B94A-3A26F49A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20584" r="35822" b="14308"/>
          <a:stretch>
            <a:fillRect/>
          </a:stretch>
        </p:blipFill>
        <p:spPr bwMode="auto">
          <a:xfrm rot="10800000">
            <a:off x="6096000" y="3762725"/>
            <a:ext cx="1157433" cy="6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012964" y="3852126"/>
            <a:ext cx="64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목각파임B" panose="02030600000101010101" pitchFamily="18" charset="-127"/>
                <a:ea typeface="HY목각파임B" panose="02030600000101010101" pitchFamily="18" charset="-127"/>
              </a:rPr>
              <a:t>개정</a:t>
            </a:r>
            <a:endParaRPr lang="ko-KR" altLang="en-US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999497" y="5725346"/>
            <a:ext cx="9052460" cy="443105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(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위반시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년 이하의 징역이나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천만원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이하의 벌금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미입력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거짓입력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8501" y="6168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2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참고사항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개정내용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신고서 작성 요령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1739163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7326474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554510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</a:t>
            </a:r>
            <a:r>
              <a:rPr lang="ko-KR" altLang="en-US" sz="23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종류에 따른 신고서식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007733" y="2526665"/>
            <a:ext cx="6638775" cy="2174349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1.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신고대상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1~3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별지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6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 서식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–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상시 배출사업장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-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 개시일 또는 폐기물이 발생할 날부터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개월 이내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2.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신고 대상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4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별지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7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 서식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–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수시 배출사업장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-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배출 예정일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공사의 경우에는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착공일을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말한다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까지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3.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신고 대상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5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별지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 서식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–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공동운영기구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-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 개시일부터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7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일 이내에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</a:p>
        </p:txBody>
      </p:sp>
      <p:sp>
        <p:nvSpPr>
          <p:cNvPr id="29" name="모서리가 둥근 직사각형 28"/>
          <p:cNvSpPr/>
          <p:nvPr/>
        </p:nvSpPr>
        <p:spPr>
          <a:xfrm>
            <a:off x="2886085" y="2095729"/>
            <a:ext cx="2056618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사업장일반폐기물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007732" y="5317417"/>
            <a:ext cx="6638775" cy="443105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1.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 개시일 또는 폐기물이 발생한 날부터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개월 이내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별지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 서식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19" name="모서리가 둥근 직사각형 18"/>
          <p:cNvSpPr/>
          <p:nvPr/>
        </p:nvSpPr>
        <p:spPr>
          <a:xfrm>
            <a:off x="2886085" y="4896594"/>
            <a:ext cx="2056618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7" name="음성 0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4225" y="5967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9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94" y="2516552"/>
            <a:ext cx="6763320" cy="3728897"/>
          </a:xfrm>
          <a:prstGeom prst="rect">
            <a:avLst/>
          </a:prstGeom>
        </p:spPr>
      </p:pic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참고사항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개정내용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신고서 작성 요령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1739163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102" descr="5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3429976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2829621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신고서 작성 방법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(1/2)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2886084" y="2095729"/>
            <a:ext cx="4832770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사업장폐기물배출자 신고서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별지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6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 서식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sp>
        <p:nvSpPr>
          <p:cNvPr id="20" name="사각형 설명선 19"/>
          <p:cNvSpPr/>
          <p:nvPr/>
        </p:nvSpPr>
        <p:spPr>
          <a:xfrm>
            <a:off x="5034782" y="5735600"/>
            <a:ext cx="4578775" cy="508680"/>
          </a:xfrm>
          <a:prstGeom prst="wedgeRectCallout">
            <a:avLst>
              <a:gd name="adj1" fmla="val -78294"/>
              <a:gd name="adj2" fmla="val -162797"/>
            </a:avLst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예</a:t>
            </a:r>
            <a:r>
              <a:rPr lang="en-US" altLang="ko-KR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r>
              <a:rPr lang="ko-KR" altLang="en-US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종류 </a:t>
            </a:r>
            <a:r>
              <a:rPr lang="en-US" altLang="ko-KR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폐합성수지류</a:t>
            </a:r>
            <a:r>
              <a:rPr lang="en-US" altLang="ko-KR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</a:t>
            </a:r>
            <a:r>
              <a:rPr lang="ko-KR" altLang="en-US" sz="14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분류번호 </a:t>
            </a:r>
            <a:r>
              <a:rPr lang="en-US" altLang="ko-KR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: 51-03-01</a:t>
            </a:r>
          </a:p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  종류 </a:t>
            </a:r>
            <a:r>
              <a:rPr lang="en-US" altLang="ko-KR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그 밖의 폐기물</a:t>
            </a:r>
            <a:r>
              <a:rPr lang="en-US" altLang="ko-KR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분류번호 </a:t>
            </a:r>
            <a:r>
              <a:rPr lang="en-US" altLang="ko-KR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:</a:t>
            </a:r>
            <a:r>
              <a:rPr lang="ko-KR" altLang="en-US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51-99-00</a:t>
            </a:r>
            <a:endParaRPr lang="ko-KR" altLang="en-US" sz="14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1" name="사각형 설명선 20"/>
          <p:cNvSpPr/>
          <p:nvPr/>
        </p:nvSpPr>
        <p:spPr>
          <a:xfrm>
            <a:off x="2636618" y="4127157"/>
            <a:ext cx="2075425" cy="492492"/>
          </a:xfrm>
          <a:prstGeom prst="wedgeRectCallout">
            <a:avLst>
              <a:gd name="adj1" fmla="val -20506"/>
              <a:gd name="adj2" fmla="val 166310"/>
            </a:avLst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예</a:t>
            </a:r>
            <a:r>
              <a:rPr lang="en-US" altLang="ko-KR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 1 : </a:t>
            </a:r>
            <a:r>
              <a:rPr lang="ko-KR" altLang="en-US" sz="14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비배출시설계</a:t>
            </a:r>
            <a:endParaRPr lang="en-US" altLang="ko-KR" sz="14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2 : </a:t>
            </a:r>
            <a:r>
              <a:rPr lang="ko-KR" altLang="en-US" sz="14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배출시설계</a:t>
            </a:r>
            <a:endParaRPr lang="ko-KR" altLang="en-US" sz="14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8545" y="5989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9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66" y="2516552"/>
            <a:ext cx="6880387" cy="3944500"/>
          </a:xfrm>
          <a:prstGeom prst="rect">
            <a:avLst/>
          </a:prstGeom>
        </p:spPr>
      </p:pic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참고사항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개정내용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5-2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신고서 작성 요령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1739163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102" descr="5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3429976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2829621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신고서 작성 방법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(2/2)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2886084" y="2095729"/>
            <a:ext cx="4832770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사업장폐기물배출자 신고서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별지 제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6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호 서식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2" name="음성 0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0604" y="6050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5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2961" y="1270325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05" y="1320906"/>
            <a:ext cx="725249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943589" y="1413415"/>
            <a:ext cx="245451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사항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(2/2)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2" name="AutoShape 32"/>
          <p:cNvSpPr>
            <a:spLocks noChangeArrowheads="1"/>
          </p:cNvSpPr>
          <p:nvPr/>
        </p:nvSpPr>
        <p:spPr bwMode="auto">
          <a:xfrm>
            <a:off x="2899977" y="2054351"/>
            <a:ext cx="901676" cy="2169152"/>
          </a:xfrm>
          <a:prstGeom prst="homePlate">
            <a:avLst>
              <a:gd name="adj" fmla="val 15078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 기 물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보관관리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상     태</a:t>
            </a:r>
            <a:endParaRPr kumimoji="0" lang="en-US" altLang="ko-KR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3950672" y="2054351"/>
            <a:ext cx="7353007" cy="2174349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폐기물의 종류 구분의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정확여부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다른 폐기물 등을 </a:t>
            </a:r>
            <a:r>
              <a:rPr kumimoji="0" lang="ko-KR" altLang="en-US" sz="1500" b="1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혼합 보관하고 있는지 여부</a:t>
            </a:r>
            <a:endParaRPr kumimoji="0" lang="en-US" altLang="ko-KR" sz="1500" b="1" dirty="0" smtClean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비산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유출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지하침투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악취 등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방지여부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보관기간 준수여부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b="1" dirty="0" err="1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보관표지판</a:t>
            </a:r>
            <a:r>
              <a:rPr kumimoji="0" lang="ko-KR" altLang="en-US" sz="1500" b="1" dirty="0" smtClean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설치여부</a:t>
            </a:r>
            <a:endParaRPr kumimoji="0" lang="en-US" altLang="ko-KR" sz="1500" b="1" dirty="0" smtClean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침출수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적정관리 및 처리여부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3968018" y="4358736"/>
            <a:ext cx="7327423" cy="789354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운반에 따른 기준 준수 여부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운반차량증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발급 또는 적정 수집운반업체에 위탁여부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운반방법의 적정성 등 확인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5" name="AutoShape 32"/>
          <p:cNvSpPr>
            <a:spLocks noChangeArrowheads="1"/>
          </p:cNvSpPr>
          <p:nvPr/>
        </p:nvSpPr>
        <p:spPr bwMode="auto">
          <a:xfrm>
            <a:off x="2902261" y="5265576"/>
            <a:ext cx="901676" cy="1135603"/>
          </a:xfrm>
          <a:prstGeom prst="homePlate">
            <a:avLst>
              <a:gd name="adj" fmla="val 14784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보고사항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300" b="1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및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행정사항</a:t>
            </a:r>
            <a:endParaRPr kumimoji="0" lang="ko-KR" altLang="en-US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3968018" y="5278126"/>
            <a:ext cx="7340871" cy="1135603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매년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월말까지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실적보고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여부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 관리대장 등 확인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폐기물처리 담당자의 </a:t>
            </a:r>
            <a:r>
              <a:rPr kumimoji="0" lang="ko-KR" altLang="en-US" sz="15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법정교육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실시 여부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행정처분 및 행정 지시사항 이행 여부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7" name="AutoShape 32"/>
          <p:cNvSpPr>
            <a:spLocks noChangeArrowheads="1"/>
          </p:cNvSpPr>
          <p:nvPr/>
        </p:nvSpPr>
        <p:spPr bwMode="auto">
          <a:xfrm>
            <a:off x="2902261" y="4362712"/>
            <a:ext cx="928180" cy="789354"/>
          </a:xfrm>
          <a:prstGeom prst="homePlate">
            <a:avLst>
              <a:gd name="adj" fmla="val 14784"/>
            </a:avLst>
          </a:prstGeom>
          <a:solidFill>
            <a:srgbClr val="5B9BD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94410" tIns="47960" rIns="94410" bIns="47960" anchor="ctr"/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 기 물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운 반 에</a:t>
            </a:r>
            <a:endParaRPr kumimoji="0" lang="en-US" altLang="ko-KR" sz="1300" b="1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ko-KR" altLang="en-US" sz="1300" b="1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따른사항</a:t>
            </a:r>
            <a:endParaRPr kumimoji="0" lang="ko-KR" altLang="en-US" sz="1300" b="1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2970" y="6108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참고 문서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699247" y="2773818"/>
            <a:ext cx="8496944" cy="194351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ko-KR" altLang="en-US" sz="2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</a:t>
            </a:r>
            <a:r>
              <a:rPr kumimoji="0" lang="en-US" altLang="ko-KR" sz="2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2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법제처</a:t>
            </a:r>
            <a:r>
              <a:rPr kumimoji="0" lang="en-US" altLang="ko-KR" sz="2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2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ko-KR" altLang="en-US" sz="20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 분류체계 및 분류방법 설명서</a:t>
            </a:r>
            <a:r>
              <a:rPr kumimoji="0" lang="en-US" altLang="ko-KR" sz="20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20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국립환경과학원</a:t>
            </a:r>
            <a:r>
              <a:rPr kumimoji="0" lang="en-US" altLang="ko-KR" sz="2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 </a:t>
            </a:r>
            <a:endParaRPr kumimoji="0" lang="en-US" altLang="ko-KR" sz="2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kumimoji="0" lang="ko-KR" altLang="en-US" sz="2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사업장폐기물 배출자신고 및 처리계획 확인 업무처리지침</a:t>
            </a:r>
            <a:r>
              <a:rPr kumimoji="0" lang="en-US" altLang="ko-KR" sz="2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2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환경부</a:t>
            </a:r>
            <a:r>
              <a:rPr kumimoji="0" lang="en-US" altLang="ko-KR" sz="2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2" name="음성 0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7724" y="6008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EAE1CD09-4ADE-4413-B922-D93031A62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r="78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9D1D7CF3-31E0-42FB-9337-F33D3E2CF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15" y="1707488"/>
            <a:ext cx="4621169" cy="1603387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1217920" y="4761272"/>
            <a:ext cx="2567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광주광역시 광산구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algn="ctr"/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청소행정과</a:t>
            </a:r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lang="en-US" altLang="ko-KR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8152495" y="4484274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양경호</a:t>
            </a:r>
            <a:endParaRPr lang="en-US" altLang="ko-KR" sz="24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휴먼옛체" panose="02030504000101010101" pitchFamily="18" charset="-127"/>
                <a:ea typeface="휴먼옛체" panose="02030504000101010101" pitchFamily="18" charset="-127"/>
                <a:hlinkClick r:id="rId6"/>
              </a:rPr>
              <a:t>363YKH00@korea.kr</a:t>
            </a:r>
            <a:endParaRPr lang="en-US" altLang="ko-KR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sz="24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062)960-8481</a:t>
            </a:r>
            <a:endParaRPr lang="en-US" altLang="ko-KR" sz="24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2071" y="5966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1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2916473" y="3655766"/>
            <a:ext cx="5232056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보관기관 초과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935351" y="1849111"/>
            <a:ext cx="7353007" cy="746265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관련규정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 및 시행령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7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시행규칙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14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조치사항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벌칙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67" y="1255002"/>
            <a:ext cx="2845251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935351" y="1347511"/>
            <a:ext cx="1938351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보관기준 위반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22961" y="1714972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Picture 133" descr="39-1">
            <a:extLst>
              <a:ext uri="{FF2B5EF4-FFF2-40B4-BE49-F238E27FC236}">
                <a16:creationId xmlns="" xmlns:a16="http://schemas.microsoft.com/office/drawing/2014/main" xmlns:lc="http://schemas.openxmlformats.org/drawingml/2006/lockedCanvas" id="{FC570FA4-D241-45F3-B94A-3A26F49A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20584" r="35822" b="14308"/>
          <a:stretch>
            <a:fillRect/>
          </a:stretch>
        </p:blipFill>
        <p:spPr bwMode="auto">
          <a:xfrm rot="10800000">
            <a:off x="5721031" y="2724204"/>
            <a:ext cx="1157433" cy="6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708288" y="2820153"/>
            <a:ext cx="208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목각파임B" panose="02030600000101010101" pitchFamily="18" charset="-127"/>
                <a:ea typeface="HY목각파임B" panose="02030600000101010101" pitchFamily="18" charset="-127"/>
              </a:rPr>
              <a:t>위반사항 처분기준</a:t>
            </a:r>
            <a:endParaRPr lang="ko-KR" altLang="en-US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2830782" y="3212214"/>
            <a:ext cx="2890249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 반 사 항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916473" y="4001935"/>
            <a:ext cx="5232056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 종류별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,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성질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·</a:t>
            </a:r>
            <a:r>
              <a:rPr kumimoji="0"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상태별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구분하여 보관하지 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않은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2916473" y="4592975"/>
            <a:ext cx="5232056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적정 보관시설 및 보관용기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 전용용기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를 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사용하지 않은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2916473" y="5182274"/>
            <a:ext cx="5232056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보관표지판 </a:t>
            </a:r>
            <a:r>
              <a:rPr kumimoji="0"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미설치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및 표지판 내용을 허위 또는 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부실하게 </a:t>
            </a:r>
            <a:r>
              <a:rPr kumimoji="0"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작성한경우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·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의료폐기물에 한함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2916473" y="5806241"/>
            <a:ext cx="5232056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의료폐기물 전용용기 표기사항 </a:t>
            </a:r>
            <a:r>
              <a:rPr kumimoji="0"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미표기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916473" y="6183987"/>
            <a:ext cx="5232056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그 밖의 보관기준 및 방법을 위반한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" name="폭발 2 1"/>
          <p:cNvSpPr/>
          <p:nvPr/>
        </p:nvSpPr>
        <p:spPr>
          <a:xfrm>
            <a:off x="9066168" y="3298526"/>
            <a:ext cx="3399880" cy="3069823"/>
          </a:xfrm>
          <a:prstGeom prst="irregularSeal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년 이하 징역 또는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algn="ctr"/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lang="ko-KR" altLang="en-US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천만원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이하 벌금</a:t>
            </a:r>
            <a:endParaRPr lang="ko-KR" altLang="en-US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7" name="톱니 모양의 오른쪽 화살표 6"/>
          <p:cNvSpPr/>
          <p:nvPr/>
        </p:nvSpPr>
        <p:spPr>
          <a:xfrm>
            <a:off x="8355706" y="4435679"/>
            <a:ext cx="613737" cy="1007706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음성 0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0727" y="6063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2935351" y="3633037"/>
            <a:ext cx="5232056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사업장에서 발생하는 폐기물 중 지정폐기물에 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해당하는지 확인을 하지 않은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001767" y="1819836"/>
            <a:ext cx="7353007" cy="789354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관련규정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17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조치사항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벌칙 또는 과태료 부과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67" y="1255002"/>
            <a:ext cx="5558039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935351" y="1347511"/>
            <a:ext cx="4817344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 신고 및 처리계획 확인 </a:t>
            </a:r>
            <a:r>
              <a:rPr lang="ko-KR" altLang="en-US" sz="2300" spc="-15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미이행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22961" y="1714972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Picture 133" descr="39-1">
            <a:extLst>
              <a:ext uri="{FF2B5EF4-FFF2-40B4-BE49-F238E27FC236}">
                <a16:creationId xmlns="" xmlns:a16="http://schemas.microsoft.com/office/drawing/2014/main" xmlns:lc="http://schemas.openxmlformats.org/drawingml/2006/lockedCanvas" id="{FC570FA4-D241-45F3-B94A-3A26F49A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20584" r="35822" b="14308"/>
          <a:stretch>
            <a:fillRect/>
          </a:stretch>
        </p:blipFill>
        <p:spPr bwMode="auto">
          <a:xfrm rot="10800000">
            <a:off x="5721031" y="2724204"/>
            <a:ext cx="1157433" cy="6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708288" y="2820153"/>
            <a:ext cx="208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목각파임B" panose="02030600000101010101" pitchFamily="18" charset="-127"/>
                <a:ea typeface="HY목각파임B" panose="02030600000101010101" pitchFamily="18" charset="-127"/>
              </a:rPr>
              <a:t>위반사항 처분기준</a:t>
            </a:r>
            <a:endParaRPr lang="ko-KR" altLang="en-US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2830782" y="3212214"/>
            <a:ext cx="2890249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 반 사 항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935351" y="4244138"/>
            <a:ext cx="5232056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사업장일반폐기물 </a:t>
            </a:r>
            <a:r>
              <a:rPr kumimoji="0"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신고를 하지 않거나 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거짓으로 신고한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2935351" y="4864277"/>
            <a:ext cx="5232056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사업장일반폐기물 </a:t>
            </a:r>
            <a:r>
              <a:rPr kumimoji="0"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변경신고를 하지 않고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신고사항을 변경한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2935351" y="5479925"/>
            <a:ext cx="5232056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 상호의 </a:t>
            </a:r>
            <a:r>
              <a:rPr kumimoji="0" lang="ko-KR" altLang="en-US" sz="160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변경확인을 받지 않을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2935351" y="5849352"/>
            <a:ext cx="5232056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 처리계획 확인 및 변경확인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(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상호변경 제외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을 받지 않은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5" name="톱니 모양의 오른쪽 화살표 34"/>
          <p:cNvSpPr/>
          <p:nvPr/>
        </p:nvSpPr>
        <p:spPr>
          <a:xfrm>
            <a:off x="8355706" y="3722826"/>
            <a:ext cx="659711" cy="1028281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순서도: 다중 문서 9"/>
          <p:cNvSpPr/>
          <p:nvPr/>
        </p:nvSpPr>
        <p:spPr>
          <a:xfrm>
            <a:off x="9203716" y="3831416"/>
            <a:ext cx="1563138" cy="707371"/>
          </a:xfrm>
          <a:prstGeom prst="flowChartMulti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300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1" name="순서도: 문서 10"/>
          <p:cNvSpPr/>
          <p:nvPr/>
        </p:nvSpPr>
        <p:spPr>
          <a:xfrm>
            <a:off x="9203716" y="5026199"/>
            <a:ext cx="1505997" cy="535966"/>
          </a:xfrm>
          <a:prstGeom prst="flowChart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100</a:t>
            </a:r>
            <a:r>
              <a:rPr lang="ko-KR" altLang="en-US" dirty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endParaRPr lang="en-US" altLang="ko-KR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48" name="톱니 모양의 오른쪽 화살표 47"/>
          <p:cNvSpPr/>
          <p:nvPr/>
        </p:nvSpPr>
        <p:spPr>
          <a:xfrm>
            <a:off x="8344378" y="6007727"/>
            <a:ext cx="671040" cy="407919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폭발 2 48"/>
          <p:cNvSpPr/>
          <p:nvPr/>
        </p:nvSpPr>
        <p:spPr>
          <a:xfrm>
            <a:off x="9065034" y="5523327"/>
            <a:ext cx="2579481" cy="1376717"/>
          </a:xfrm>
          <a:prstGeom prst="irregularSeal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lang="ko-KR" altLang="en-US" sz="13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년 이하 징역 또는</a:t>
            </a:r>
            <a:endParaRPr lang="en-US" altLang="ko-KR" sz="13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algn="ctr"/>
            <a:r>
              <a:rPr lang="en-US" altLang="ko-KR" sz="13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2</a:t>
            </a:r>
            <a:r>
              <a:rPr lang="ko-KR" altLang="en-US" sz="1300" dirty="0" err="1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천만원</a:t>
            </a:r>
            <a:r>
              <a:rPr lang="ko-KR" altLang="en-US" sz="13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이하 벌금</a:t>
            </a:r>
            <a:endParaRPr lang="ko-KR" altLang="en-US" sz="13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6" name="톱니 모양의 오른쪽 화살표 35"/>
          <p:cNvSpPr/>
          <p:nvPr/>
        </p:nvSpPr>
        <p:spPr>
          <a:xfrm>
            <a:off x="8355706" y="4892510"/>
            <a:ext cx="659711" cy="862321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음성 0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9331" y="6007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038304" y="4087058"/>
            <a:ext cx="5232056" cy="835520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폐기물의 인계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·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인수에 관한 내용을 기간 내에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전자정보프로그램에 입력하지 않거나 부실하게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입력한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034205" y="1827432"/>
            <a:ext cx="7320570" cy="1135603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관련규정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항 및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             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건설폐기물의 재활용촉진에 관한 법률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18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 및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34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조치사항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과태료 부과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67" y="1255002"/>
            <a:ext cx="5558039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935351" y="1347511"/>
            <a:ext cx="3890809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 인계 인수에 관한 사항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22961" y="1714972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Picture 133" descr="39-1">
            <a:extLst>
              <a:ext uri="{FF2B5EF4-FFF2-40B4-BE49-F238E27FC236}">
                <a16:creationId xmlns="" xmlns:a16="http://schemas.microsoft.com/office/drawing/2014/main" xmlns:lc="http://schemas.openxmlformats.org/drawingml/2006/lockedCanvas" id="{FC570FA4-D241-45F3-B94A-3A26F49A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20584" r="35822" b="14308"/>
          <a:stretch>
            <a:fillRect/>
          </a:stretch>
        </p:blipFill>
        <p:spPr bwMode="auto">
          <a:xfrm rot="10800000">
            <a:off x="5856179" y="3067842"/>
            <a:ext cx="1157433" cy="6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826160" y="3104438"/>
            <a:ext cx="208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목각파임B" panose="02030600000101010101" pitchFamily="18" charset="-127"/>
                <a:ea typeface="HY목각파임B" panose="02030600000101010101" pitchFamily="18" charset="-127"/>
              </a:rPr>
              <a:t>위반사항 처분기준</a:t>
            </a:r>
            <a:endParaRPr lang="ko-KR" altLang="en-US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2929636" y="3674473"/>
            <a:ext cx="2890249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 반 사 항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5" name="톱니 모양의 오른쪽 화살표 34"/>
          <p:cNvSpPr/>
          <p:nvPr/>
        </p:nvSpPr>
        <p:spPr>
          <a:xfrm>
            <a:off x="8472207" y="4164457"/>
            <a:ext cx="659711" cy="627021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순서도: 문서 10"/>
          <p:cNvSpPr/>
          <p:nvPr/>
        </p:nvSpPr>
        <p:spPr>
          <a:xfrm>
            <a:off x="9260668" y="4306298"/>
            <a:ext cx="1505997" cy="421757"/>
          </a:xfrm>
          <a:prstGeom prst="flowChart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50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endParaRPr lang="en-US" altLang="ko-KR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3342056" y="5309762"/>
            <a:ext cx="4928303" cy="34307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사업장일반폐기물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3342056" y="5672290"/>
            <a:ext cx="4928303" cy="34307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건설폐기물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3342055" y="6021576"/>
            <a:ext cx="4928303" cy="34307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3038304" y="4947234"/>
            <a:ext cx="5232056" cy="343078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실정보고서 기한 내 </a:t>
            </a:r>
            <a:r>
              <a:rPr kumimoji="0"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미제출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및 거짓으로 작성 제출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7" name="톱니 모양의 오른쪽 화살표 36"/>
          <p:cNvSpPr/>
          <p:nvPr/>
        </p:nvSpPr>
        <p:spPr>
          <a:xfrm>
            <a:off x="8450034" y="5356867"/>
            <a:ext cx="659711" cy="627021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순서도: 문서 37"/>
          <p:cNvSpPr/>
          <p:nvPr/>
        </p:nvSpPr>
        <p:spPr>
          <a:xfrm>
            <a:off x="9260668" y="5433449"/>
            <a:ext cx="1505997" cy="421757"/>
          </a:xfrm>
          <a:prstGeom prst="flowChart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50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endParaRPr lang="en-US" altLang="ko-KR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9" name="톱니 모양의 오른쪽 화살표 38"/>
          <p:cNvSpPr/>
          <p:nvPr/>
        </p:nvSpPr>
        <p:spPr>
          <a:xfrm>
            <a:off x="8450033" y="6037532"/>
            <a:ext cx="659711" cy="371754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순서도: 문서 41"/>
          <p:cNvSpPr/>
          <p:nvPr/>
        </p:nvSpPr>
        <p:spPr>
          <a:xfrm>
            <a:off x="9260667" y="6015368"/>
            <a:ext cx="1505997" cy="535966"/>
          </a:xfrm>
          <a:prstGeom prst="flowChart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100</a:t>
            </a:r>
            <a:r>
              <a:rPr lang="ko-KR" altLang="en-US" dirty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endParaRPr lang="en-US" altLang="ko-KR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7477" y="5983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8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063018" y="4482023"/>
            <a:ext cx="5232056" cy="589299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kumimoji="0" lang="ko-KR" altLang="en-US" sz="16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 </a:t>
            </a:r>
            <a:r>
              <a:rPr kumimoji="0" lang="ko-KR" altLang="en-US" sz="1600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배출자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법정교육을 받지 않거나 교육을 받게 </a:t>
            </a:r>
            <a:endParaRPr kumimoji="0" lang="en-US" altLang="ko-KR" sz="1600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/>
            <a:r>
              <a:rPr kumimoji="0" lang="en-US" altLang="ko-KR" sz="1600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en-US" altLang="ko-KR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60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하지 않은 경우</a:t>
            </a:r>
            <a:endParaRPr kumimoji="0" lang="en-US" altLang="ko-KR" sz="160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058919" y="2272411"/>
            <a:ext cx="7320570" cy="789354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4410" tIns="47960" rIns="94410" bIns="47960" anchor="ctr">
            <a:spAutoFit/>
          </a:bodyPr>
          <a:lstStyle>
            <a:lvl1pPr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8850" eaLnBrk="0" hangingPunct="0"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 관련규정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35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</a:t>
            </a:r>
            <a:endParaRPr kumimoji="0" lang="en-US" altLang="ko-KR" sz="1500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0" lang="en-US" altLang="ko-KR" sz="15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조치사항 </a:t>
            </a:r>
            <a:r>
              <a:rPr kumimoji="0" lang="en-US" altLang="ko-KR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: </a:t>
            </a:r>
            <a:r>
              <a:rPr kumimoji="0" lang="ko-KR" altLang="en-US" sz="15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과태료 부과</a:t>
            </a:r>
            <a:endParaRPr kumimoji="0" lang="en-US" altLang="ko-KR" sz="15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857" y="1706110"/>
            <a:ext cx="1856711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976541" y="1798619"/>
            <a:ext cx="138691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기타 사항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22961" y="1714972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Picture 133" descr="39-1">
            <a:extLst>
              <a:ext uri="{FF2B5EF4-FFF2-40B4-BE49-F238E27FC236}">
                <a16:creationId xmlns="" xmlns:a16="http://schemas.microsoft.com/office/drawing/2014/main" xmlns:lc="http://schemas.openxmlformats.org/drawingml/2006/lockedCanvas" id="{FC570FA4-D241-45F3-B94A-3A26F49A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t="20584" r="35822" b="14308"/>
          <a:stretch>
            <a:fillRect/>
          </a:stretch>
        </p:blipFill>
        <p:spPr bwMode="auto">
          <a:xfrm rot="10800000">
            <a:off x="5880893" y="3339696"/>
            <a:ext cx="1157433" cy="6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850874" y="3376292"/>
            <a:ext cx="208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목각파임B" panose="02030600000101010101" pitchFamily="18" charset="-127"/>
                <a:ea typeface="HY목각파임B" panose="02030600000101010101" pitchFamily="18" charset="-127"/>
              </a:rPr>
              <a:t>위반사항 처분기준</a:t>
            </a:r>
            <a:endParaRPr lang="ko-KR" altLang="en-US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2976541" y="4063615"/>
            <a:ext cx="2890249" cy="4208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위 반 사 항</a:t>
            </a:r>
            <a:endParaRPr lang="en-US" altLang="ko-KR" dirty="0" smtClean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35" name="톱니 모양의 오른쪽 화살표 34"/>
          <p:cNvSpPr/>
          <p:nvPr/>
        </p:nvSpPr>
        <p:spPr>
          <a:xfrm>
            <a:off x="8496921" y="4436311"/>
            <a:ext cx="659711" cy="627021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순서도: 문서 10"/>
          <p:cNvSpPr/>
          <p:nvPr/>
        </p:nvSpPr>
        <p:spPr>
          <a:xfrm>
            <a:off x="9285382" y="4578152"/>
            <a:ext cx="1505997" cy="421757"/>
          </a:xfrm>
          <a:prstGeom prst="flowChart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50</a:t>
            </a:r>
            <a:r>
              <a:rPr lang="ko-KR" altLang="en-US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만원</a:t>
            </a:r>
            <a:endParaRPr lang="en-US" altLang="ko-KR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2" name="음성 0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9163" y="6075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1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2050" y="1896833"/>
            <a:ext cx="5832648" cy="4444082"/>
          </a:xfrm>
          <a:prstGeom prst="rect">
            <a:avLst/>
          </a:prstGeom>
        </p:spPr>
      </p:pic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291939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245451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사례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(1/6)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170191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접힌 도형 1"/>
          <p:cNvSpPr/>
          <p:nvPr/>
        </p:nvSpPr>
        <p:spPr>
          <a:xfrm>
            <a:off x="8984698" y="1896831"/>
            <a:ext cx="2486591" cy="2158936"/>
          </a:xfrm>
          <a:prstGeom prst="foldedCorner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10854" y="1960636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지정폐기물을 바닥포장이 되어있고 </a:t>
            </a:r>
            <a:r>
              <a:rPr lang="ko-KR" altLang="en-US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방지턱을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설치하여 </a:t>
            </a:r>
            <a:r>
              <a:rPr lang="ko-KR" altLang="en-US" dirty="0" err="1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밀폐형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용기에 보관하고 있는 현장사진</a:t>
            </a:r>
            <a:endParaRPr lang="en-US" altLang="ko-KR" dirty="0" smtClean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모범사례</a:t>
            </a:r>
            <a:r>
              <a:rPr lang="en-US" altLang="ko-KR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  <a:endParaRPr lang="ko-KR" altLang="en-US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8" name="음성 0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2662" y="6036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6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98" y="1896831"/>
            <a:ext cx="6096000" cy="4572000"/>
          </a:xfrm>
          <a:prstGeom prst="rect">
            <a:avLst/>
          </a:prstGeom>
        </p:spPr>
      </p:pic>
      <p:sp>
        <p:nvSpPr>
          <p:cNvPr id="3" name="모서리가 접힌 도형 2"/>
          <p:cNvSpPr/>
          <p:nvPr/>
        </p:nvSpPr>
        <p:spPr>
          <a:xfrm>
            <a:off x="1" y="1049591"/>
            <a:ext cx="2612570" cy="5808409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250606"/>
            <a:ext cx="12192000" cy="903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제목 7"/>
          <p:cNvSpPr>
            <a:spLocks noGrp="1"/>
          </p:cNvSpPr>
          <p:nvPr>
            <p:ph type="title"/>
          </p:nvPr>
        </p:nvSpPr>
        <p:spPr>
          <a:xfrm>
            <a:off x="1104325" y="250606"/>
            <a:ext cx="9250450" cy="798985"/>
          </a:xfrm>
        </p:spPr>
        <p:txBody>
          <a:bodyPr>
            <a:normAutofit/>
          </a:bodyPr>
          <a:lstStyle/>
          <a:p>
            <a:pPr algn="l"/>
            <a:r>
              <a:rPr lang="ko-KR" altLang="en-US" sz="4000" dirty="0" smtClean="0"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내용 및 사례</a:t>
            </a:r>
            <a:endParaRPr lang="ko-KR" altLang="en-US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pic>
        <p:nvPicPr>
          <p:cNvPr id="6" name="Picture 30" descr="im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270" y="288730"/>
            <a:ext cx="10080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-9544" y="1304363"/>
            <a:ext cx="273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3-1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내용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24046" y="1754541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3-2 </a:t>
            </a:r>
            <a:r>
              <a:rPr lang="ko-KR" altLang="en-US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주요 위반 사례</a:t>
            </a:r>
            <a:endParaRPr lang="ko-KR" altLang="en-US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046" y="22047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3-3 </a:t>
            </a:r>
            <a:r>
              <a:rPr lang="ko-KR" altLang="en-US" dirty="0" smtClean="0">
                <a:solidFill>
                  <a:schemeClr val="bg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지도점검 사례</a:t>
            </a:r>
            <a:endParaRPr lang="ko-KR" altLang="en-US" dirty="0">
              <a:solidFill>
                <a:schemeClr val="bg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046" y="260834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3-4 </a:t>
            </a:r>
            <a:r>
              <a:rPr lang="ko-KR" altLang="en-US" spc="-150" dirty="0" smtClean="0">
                <a:solidFill>
                  <a:schemeClr val="tx1">
                    <a:lumMod val="95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폐기물관리법 위반 벌칙</a:t>
            </a:r>
            <a:endParaRPr lang="ko-KR" altLang="en-US" spc="-150" dirty="0">
              <a:solidFill>
                <a:schemeClr val="tx1">
                  <a:lumMod val="95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3" name="Picture 102" descr="5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2" y="1358048"/>
            <a:ext cx="291939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2886085" y="1450557"/>
            <a:ext cx="2454518" cy="446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ko-KR" altLang="en-US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지도점검 사례</a:t>
            </a:r>
            <a:r>
              <a:rPr lang="en-US" altLang="ko-KR" sz="2300" spc="-150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(2/6)</a:t>
            </a:r>
            <a:endParaRPr lang="ko-KR" altLang="en-US" sz="2300" spc="-150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2961" y="2170191"/>
            <a:ext cx="2566649" cy="400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접힌 도형 1"/>
          <p:cNvSpPr/>
          <p:nvPr/>
        </p:nvSpPr>
        <p:spPr>
          <a:xfrm>
            <a:off x="8984698" y="1896831"/>
            <a:ext cx="2770697" cy="2158936"/>
          </a:xfrm>
          <a:prstGeom prst="foldedCorner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10854" y="1960636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폐인트류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지정폐기물을 옥외에 보관표지판 없이 보관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폐기물관리법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66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조 제</a:t>
            </a:r>
            <a:r>
              <a:rPr lang="en-US" altLang="ko-KR" dirty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호 위반</a:t>
            </a:r>
            <a:endParaRPr lang="en-US" altLang="ko-KR" dirty="0">
              <a:solidFill>
                <a:schemeClr val="bg1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- 2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년이하의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징역이나 </a:t>
            </a:r>
            <a:endParaRPr lang="en-US" altLang="ko-KR" dirty="0">
              <a:solidFill>
                <a:srgbClr val="FF0000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 2</a:t>
            </a:r>
            <a:r>
              <a:rPr lang="ko-KR" altLang="en-US" dirty="0" err="1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천만원이하</a:t>
            </a:r>
            <a:r>
              <a:rPr lang="ko-KR" altLang="en-US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 벌금</a:t>
            </a:r>
            <a:r>
              <a:rPr lang="en-US" altLang="ko-KR" dirty="0">
                <a:solidFill>
                  <a:srgbClr val="FF00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)</a:t>
            </a:r>
          </a:p>
        </p:txBody>
      </p:sp>
      <p:pic>
        <p:nvPicPr>
          <p:cNvPr id="7" name="음성 0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6334" y="6008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슬라이스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1638</TotalTime>
  <Words>2468</Words>
  <Application>Microsoft Office PowerPoint</Application>
  <PresentationFormat>와이드스크린</PresentationFormat>
  <Paragraphs>409</Paragraphs>
  <Slides>31</Slides>
  <Notes>1</Notes>
  <HiddenSlides>0</HiddenSlides>
  <MMClips>31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2" baseType="lpstr">
      <vt:lpstr>HY목각파임B</vt:lpstr>
      <vt:lpstr>HY중고딕</vt:lpstr>
      <vt:lpstr>HY헤드라인M</vt:lpstr>
      <vt:lpstr>맑은 고딕</vt:lpstr>
      <vt:lpstr>휴먼매직체</vt:lpstr>
      <vt:lpstr>휴먼옛체</vt:lpstr>
      <vt:lpstr>Arial</vt:lpstr>
      <vt:lpstr>Century Gothic</vt:lpstr>
      <vt:lpstr>Wingdings</vt:lpstr>
      <vt:lpstr>Wingdings 3</vt:lpstr>
      <vt:lpstr>슬라이스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지도점검 내용 및 사례</vt:lpstr>
      <vt:lpstr>올바로시스템 입력</vt:lpstr>
      <vt:lpstr>올바로시스템 입력</vt:lpstr>
      <vt:lpstr>올바로시스템 입력</vt:lpstr>
      <vt:lpstr>올바로시스템 입력</vt:lpstr>
      <vt:lpstr>올바로시스템 입력</vt:lpstr>
      <vt:lpstr>참고사항</vt:lpstr>
      <vt:lpstr>참고사항</vt:lpstr>
      <vt:lpstr>참고사항</vt:lpstr>
      <vt:lpstr>참고사항</vt:lpstr>
      <vt:lpstr>참고사항</vt:lpstr>
      <vt:lpstr>참고사항</vt:lpstr>
      <vt:lpstr>참고사항</vt:lpstr>
      <vt:lpstr>참고 문서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Microsoft 계정</cp:lastModifiedBy>
  <cp:revision>115</cp:revision>
  <dcterms:created xsi:type="dcterms:W3CDTF">2022-09-14T10:12:23Z</dcterms:created>
  <dcterms:modified xsi:type="dcterms:W3CDTF">2022-09-19T11:05:49Z</dcterms:modified>
</cp:coreProperties>
</file>