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315" r:id="rId4"/>
    <p:sldId id="258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316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FD4443E-F989-4FC4-A0C8-D5A2AF1F390B}" styleName="어두운 스타일 1 - 강조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어두운 스타일 1 - 강조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어두운 스타일 1 - 강조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558AE5-6E6F-4B5C-B3D9-93634EDB3B0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5B4C1C5-B2F6-4F49-A6DD-FA3A2D15CBE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 latinLnBrk="1"/>
          <a:r>
            <a:rPr lang="en-US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1. </a:t>
          </a:r>
          <a:r>
            <a:rPr lang="ko-KR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발생물질이 폐기물관리법 적용대상 여부 확인</a:t>
          </a:r>
          <a:endParaRPr lang="ko-KR" dirty="0">
            <a:latin typeface="휴먼옛체" panose="02030504000101010101" pitchFamily="18" charset="-127"/>
            <a:ea typeface="휴먼옛체" panose="02030504000101010101" pitchFamily="18" charset="-127"/>
          </a:endParaRPr>
        </a:p>
      </dgm:t>
    </dgm:pt>
    <dgm:pt modelId="{31E320AF-EA7A-454A-8A4A-38427FF58F57}" type="parTrans" cxnId="{3BCD3B2A-660C-4222-BABA-7FF74F14D4C7}">
      <dgm:prSet/>
      <dgm:spPr/>
      <dgm:t>
        <a:bodyPr/>
        <a:lstStyle/>
        <a:p>
          <a:pPr latinLnBrk="1"/>
          <a:endParaRPr lang="ko-KR" altLang="en-US"/>
        </a:p>
      </dgm:t>
    </dgm:pt>
    <dgm:pt modelId="{64517EC0-6B4F-4D9B-9315-559A4DB57EEC}" type="sibTrans" cxnId="{3BCD3B2A-660C-4222-BABA-7FF74F14D4C7}">
      <dgm:prSet/>
      <dgm:spPr/>
      <dgm:t>
        <a:bodyPr/>
        <a:lstStyle/>
        <a:p>
          <a:pPr latinLnBrk="1"/>
          <a:endParaRPr lang="ko-KR" altLang="en-US"/>
        </a:p>
      </dgm:t>
    </dgm:pt>
    <dgm:pt modelId="{E8899900-C11C-48C5-A7D9-F71F4CD6B79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 latinLnBrk="1"/>
          <a:r>
            <a:rPr lang="en-US" smtClean="0">
              <a:latin typeface="휴먼옛체" panose="02030504000101010101" pitchFamily="18" charset="-127"/>
              <a:ea typeface="휴먼옛체" panose="02030504000101010101" pitchFamily="18" charset="-127"/>
            </a:rPr>
            <a:t>2. </a:t>
          </a:r>
          <a:r>
            <a:rPr lang="ko-KR" smtClean="0">
              <a:latin typeface="휴먼옛체" panose="02030504000101010101" pitchFamily="18" charset="-127"/>
              <a:ea typeface="휴먼옛체" panose="02030504000101010101" pitchFamily="18" charset="-127"/>
            </a:rPr>
            <a:t>폐기물의 종류를 확인</a:t>
          </a:r>
          <a:endParaRPr lang="ko-KR">
            <a:latin typeface="휴먼옛체" panose="02030504000101010101" pitchFamily="18" charset="-127"/>
            <a:ea typeface="휴먼옛체" panose="02030504000101010101" pitchFamily="18" charset="-127"/>
          </a:endParaRPr>
        </a:p>
      </dgm:t>
    </dgm:pt>
    <dgm:pt modelId="{9BE2D5B0-AAB6-40F5-BB8A-42AC50E7F6E7}" type="parTrans" cxnId="{AF3DE81D-96BF-4A0B-9C64-48477AACDC62}">
      <dgm:prSet/>
      <dgm:spPr/>
      <dgm:t>
        <a:bodyPr/>
        <a:lstStyle/>
        <a:p>
          <a:pPr latinLnBrk="1"/>
          <a:endParaRPr lang="ko-KR" altLang="en-US"/>
        </a:p>
      </dgm:t>
    </dgm:pt>
    <dgm:pt modelId="{F13CA233-5F95-46BB-9C26-D239E8163DF9}" type="sibTrans" cxnId="{AF3DE81D-96BF-4A0B-9C64-48477AACDC62}">
      <dgm:prSet/>
      <dgm:spPr/>
      <dgm:t>
        <a:bodyPr/>
        <a:lstStyle/>
        <a:p>
          <a:pPr latinLnBrk="1"/>
          <a:endParaRPr lang="ko-KR" altLang="en-US"/>
        </a:p>
      </dgm:t>
    </dgm:pt>
    <dgm:pt modelId="{442586EF-04EF-4549-8130-0621210A35E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 latinLnBrk="1"/>
          <a:r>
            <a:rPr lang="en-US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3. </a:t>
          </a:r>
          <a:r>
            <a:rPr lang="ko-KR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지정폐기물 </a:t>
          </a:r>
          <a:endParaRPr lang="en-US" altLang="ko-KR" dirty="0" smtClean="0">
            <a:latin typeface="휴먼옛체" panose="02030504000101010101" pitchFamily="18" charset="-127"/>
            <a:ea typeface="휴먼옛체" panose="02030504000101010101" pitchFamily="18" charset="-127"/>
          </a:endParaRPr>
        </a:p>
        <a:p>
          <a:pPr rtl="0" latinLnBrk="1"/>
          <a:r>
            <a:rPr lang="ko-KR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여부 확인</a:t>
          </a:r>
          <a:endParaRPr lang="ko-KR" dirty="0">
            <a:latin typeface="휴먼옛체" panose="02030504000101010101" pitchFamily="18" charset="-127"/>
            <a:ea typeface="휴먼옛체" panose="02030504000101010101" pitchFamily="18" charset="-127"/>
          </a:endParaRPr>
        </a:p>
      </dgm:t>
    </dgm:pt>
    <dgm:pt modelId="{0C0FABB1-EF27-4CFA-92DC-59F7D9AFDA30}" type="parTrans" cxnId="{06CBF01F-95E7-4FF3-B24F-3236355F2149}">
      <dgm:prSet/>
      <dgm:spPr/>
      <dgm:t>
        <a:bodyPr/>
        <a:lstStyle/>
        <a:p>
          <a:pPr latinLnBrk="1"/>
          <a:endParaRPr lang="ko-KR" altLang="en-US"/>
        </a:p>
      </dgm:t>
    </dgm:pt>
    <dgm:pt modelId="{B976360D-5DEF-46DF-8BC8-70A72A2421F1}" type="sibTrans" cxnId="{06CBF01F-95E7-4FF3-B24F-3236355F2149}">
      <dgm:prSet/>
      <dgm:spPr/>
      <dgm:t>
        <a:bodyPr/>
        <a:lstStyle/>
        <a:p>
          <a:pPr latinLnBrk="1"/>
          <a:endParaRPr lang="ko-KR" altLang="en-US"/>
        </a:p>
      </dgm:t>
    </dgm:pt>
    <dgm:pt modelId="{5CCE5F3F-6838-4442-9398-82EC059BEBA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 latinLnBrk="1"/>
          <a:r>
            <a:rPr lang="en-US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4. </a:t>
          </a:r>
          <a:r>
            <a:rPr lang="ko-KR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폐기물 분류</a:t>
          </a:r>
          <a:endParaRPr lang="en-US" altLang="ko-KR" dirty="0" smtClean="0">
            <a:latin typeface="휴먼옛체" panose="02030504000101010101" pitchFamily="18" charset="-127"/>
            <a:ea typeface="휴먼옛체" panose="02030504000101010101" pitchFamily="18" charset="-127"/>
          </a:endParaRPr>
        </a:p>
        <a:p>
          <a:pPr rtl="0" latinLnBrk="1"/>
          <a:r>
            <a:rPr lang="ko-KR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번호 부여</a:t>
          </a:r>
          <a:endParaRPr lang="ko-KR" dirty="0">
            <a:latin typeface="휴먼옛체" panose="02030504000101010101" pitchFamily="18" charset="-127"/>
            <a:ea typeface="휴먼옛체" panose="02030504000101010101" pitchFamily="18" charset="-127"/>
          </a:endParaRPr>
        </a:p>
      </dgm:t>
    </dgm:pt>
    <dgm:pt modelId="{E94A0DB7-1EF7-4E5C-BAF1-D678715EA9BE}" type="parTrans" cxnId="{849DE0CD-CA66-4160-9E16-4E05FD04F9D2}">
      <dgm:prSet/>
      <dgm:spPr/>
      <dgm:t>
        <a:bodyPr/>
        <a:lstStyle/>
        <a:p>
          <a:pPr latinLnBrk="1"/>
          <a:endParaRPr lang="ko-KR" altLang="en-US"/>
        </a:p>
      </dgm:t>
    </dgm:pt>
    <dgm:pt modelId="{55F23378-47B0-4386-ADC3-CEFEA2CF9F3F}" type="sibTrans" cxnId="{849DE0CD-CA66-4160-9E16-4E05FD04F9D2}">
      <dgm:prSet/>
      <dgm:spPr/>
      <dgm:t>
        <a:bodyPr/>
        <a:lstStyle/>
        <a:p>
          <a:pPr latinLnBrk="1"/>
          <a:endParaRPr lang="ko-KR" altLang="en-US"/>
        </a:p>
      </dgm:t>
    </dgm:pt>
    <dgm:pt modelId="{1FEE2038-2322-4441-966A-DD63F1FBC467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 latinLnBrk="1"/>
          <a:r>
            <a:rPr lang="en-US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5. </a:t>
          </a:r>
          <a:r>
            <a:rPr lang="ko-KR" dirty="0" smtClean="0">
              <a:latin typeface="휴먼옛체" panose="02030504000101010101" pitchFamily="18" charset="-127"/>
              <a:ea typeface="휴먼옛체" panose="02030504000101010101" pitchFamily="18" charset="-127"/>
            </a:rPr>
            <a:t>사업장폐기물배출자신고 또는 지정폐기물처리계획 확인 대상여부 확인</a:t>
          </a:r>
          <a:endParaRPr lang="ko-KR" dirty="0">
            <a:latin typeface="휴먼옛체" panose="02030504000101010101" pitchFamily="18" charset="-127"/>
            <a:ea typeface="휴먼옛체" panose="02030504000101010101" pitchFamily="18" charset="-127"/>
          </a:endParaRPr>
        </a:p>
      </dgm:t>
    </dgm:pt>
    <dgm:pt modelId="{B0B32F80-C134-4CB7-8D93-B5C7B19D9C97}" type="parTrans" cxnId="{53123F3C-B51B-48D6-BAD5-8F1B09632BD8}">
      <dgm:prSet/>
      <dgm:spPr/>
      <dgm:t>
        <a:bodyPr/>
        <a:lstStyle/>
        <a:p>
          <a:pPr latinLnBrk="1"/>
          <a:endParaRPr lang="ko-KR" altLang="en-US"/>
        </a:p>
      </dgm:t>
    </dgm:pt>
    <dgm:pt modelId="{8F3BD590-D9A5-49CE-A63C-196669202746}" type="sibTrans" cxnId="{53123F3C-B51B-48D6-BAD5-8F1B09632BD8}">
      <dgm:prSet/>
      <dgm:spPr/>
      <dgm:t>
        <a:bodyPr/>
        <a:lstStyle/>
        <a:p>
          <a:pPr latinLnBrk="1"/>
          <a:endParaRPr lang="ko-KR" altLang="en-US"/>
        </a:p>
      </dgm:t>
    </dgm:pt>
    <dgm:pt modelId="{7B3897A4-9521-487E-A7BF-904843FBB7DB}" type="pres">
      <dgm:prSet presAssocID="{68558AE5-6E6F-4B5C-B3D9-93634EDB3B0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73A9F93-BF3D-47ED-834A-5152B6A18771}" type="pres">
      <dgm:prSet presAssocID="{68558AE5-6E6F-4B5C-B3D9-93634EDB3B0D}" presName="arrow" presStyleLbl="bgShp" presStyleIdx="0" presStyleCn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latinLnBrk="1"/>
          <a:endParaRPr lang="ko-KR" altLang="en-US"/>
        </a:p>
      </dgm:t>
    </dgm:pt>
    <dgm:pt modelId="{62E71A94-2B39-4F96-8296-446D3AA3B9A4}" type="pres">
      <dgm:prSet presAssocID="{68558AE5-6E6F-4B5C-B3D9-93634EDB3B0D}" presName="linearProcess" presStyleCnt="0"/>
      <dgm:spPr/>
    </dgm:pt>
    <dgm:pt modelId="{FE96E6E2-024C-473B-A3D8-97C58AB01C7B}" type="pres">
      <dgm:prSet presAssocID="{15B4C1C5-B2F6-4F49-A6DD-FA3A2D15CBE2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114E6F3-D9B2-4A9D-A393-3327E1C3E1BD}" type="pres">
      <dgm:prSet presAssocID="{64517EC0-6B4F-4D9B-9315-559A4DB57EEC}" presName="sibTrans" presStyleCnt="0"/>
      <dgm:spPr/>
    </dgm:pt>
    <dgm:pt modelId="{B42BD594-A17A-49EC-8050-EE0A8E89F7DD}" type="pres">
      <dgm:prSet presAssocID="{E8899900-C11C-48C5-A7D9-F71F4CD6B795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6AC8D6-7F05-49CC-A0B1-5ACE4AC4FB87}" type="pres">
      <dgm:prSet presAssocID="{F13CA233-5F95-46BB-9C26-D239E8163DF9}" presName="sibTrans" presStyleCnt="0"/>
      <dgm:spPr/>
    </dgm:pt>
    <dgm:pt modelId="{98FA4C7C-5643-4336-9152-1B56867CCB9A}" type="pres">
      <dgm:prSet presAssocID="{442586EF-04EF-4549-8130-0621210A35E6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363413A-8740-47AD-BB37-93F25B11A8C7}" type="pres">
      <dgm:prSet presAssocID="{B976360D-5DEF-46DF-8BC8-70A72A2421F1}" presName="sibTrans" presStyleCnt="0"/>
      <dgm:spPr/>
    </dgm:pt>
    <dgm:pt modelId="{2974F9DC-8643-4090-B534-7DA87EA0FC2A}" type="pres">
      <dgm:prSet presAssocID="{5CCE5F3F-6838-4442-9398-82EC059BEBAB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13C1BBF-04C7-41F3-972D-E0793F141B66}" type="pres">
      <dgm:prSet presAssocID="{55F23378-47B0-4386-ADC3-CEFEA2CF9F3F}" presName="sibTrans" presStyleCnt="0"/>
      <dgm:spPr/>
    </dgm:pt>
    <dgm:pt modelId="{B51FDEC4-6669-4653-9E53-DD6154895DE5}" type="pres">
      <dgm:prSet presAssocID="{1FEE2038-2322-4441-966A-DD63F1FBC46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05C7EE0-E55D-4381-B8DF-13E0F5AEF0E9}" type="presOf" srcId="{15B4C1C5-B2F6-4F49-A6DD-FA3A2D15CBE2}" destId="{FE96E6E2-024C-473B-A3D8-97C58AB01C7B}" srcOrd="0" destOrd="0" presId="urn:microsoft.com/office/officeart/2005/8/layout/hProcess9"/>
    <dgm:cxn modelId="{849DE0CD-CA66-4160-9E16-4E05FD04F9D2}" srcId="{68558AE5-6E6F-4B5C-B3D9-93634EDB3B0D}" destId="{5CCE5F3F-6838-4442-9398-82EC059BEBAB}" srcOrd="3" destOrd="0" parTransId="{E94A0DB7-1EF7-4E5C-BAF1-D678715EA9BE}" sibTransId="{55F23378-47B0-4386-ADC3-CEFEA2CF9F3F}"/>
    <dgm:cxn modelId="{C866F9EF-7BAF-4CAF-AC88-B4395D7081FB}" type="presOf" srcId="{442586EF-04EF-4549-8130-0621210A35E6}" destId="{98FA4C7C-5643-4336-9152-1B56867CCB9A}" srcOrd="0" destOrd="0" presId="urn:microsoft.com/office/officeart/2005/8/layout/hProcess9"/>
    <dgm:cxn modelId="{AF3DE81D-96BF-4A0B-9C64-48477AACDC62}" srcId="{68558AE5-6E6F-4B5C-B3D9-93634EDB3B0D}" destId="{E8899900-C11C-48C5-A7D9-F71F4CD6B795}" srcOrd="1" destOrd="0" parTransId="{9BE2D5B0-AAB6-40F5-BB8A-42AC50E7F6E7}" sibTransId="{F13CA233-5F95-46BB-9C26-D239E8163DF9}"/>
    <dgm:cxn modelId="{53123F3C-B51B-48D6-BAD5-8F1B09632BD8}" srcId="{68558AE5-6E6F-4B5C-B3D9-93634EDB3B0D}" destId="{1FEE2038-2322-4441-966A-DD63F1FBC467}" srcOrd="4" destOrd="0" parTransId="{B0B32F80-C134-4CB7-8D93-B5C7B19D9C97}" sibTransId="{8F3BD590-D9A5-49CE-A63C-196669202746}"/>
    <dgm:cxn modelId="{8D02BA0F-47B1-4944-AC3D-851E67014B54}" type="presOf" srcId="{E8899900-C11C-48C5-A7D9-F71F4CD6B795}" destId="{B42BD594-A17A-49EC-8050-EE0A8E89F7DD}" srcOrd="0" destOrd="0" presId="urn:microsoft.com/office/officeart/2005/8/layout/hProcess9"/>
    <dgm:cxn modelId="{D794C428-9B90-4A42-A484-40C464C12474}" type="presOf" srcId="{68558AE5-6E6F-4B5C-B3D9-93634EDB3B0D}" destId="{7B3897A4-9521-487E-A7BF-904843FBB7DB}" srcOrd="0" destOrd="0" presId="urn:microsoft.com/office/officeart/2005/8/layout/hProcess9"/>
    <dgm:cxn modelId="{963B2915-A2B0-4905-BA8A-F46B5EA3F5DE}" type="presOf" srcId="{1FEE2038-2322-4441-966A-DD63F1FBC467}" destId="{B51FDEC4-6669-4653-9E53-DD6154895DE5}" srcOrd="0" destOrd="0" presId="urn:microsoft.com/office/officeart/2005/8/layout/hProcess9"/>
    <dgm:cxn modelId="{3BCD3B2A-660C-4222-BABA-7FF74F14D4C7}" srcId="{68558AE5-6E6F-4B5C-B3D9-93634EDB3B0D}" destId="{15B4C1C5-B2F6-4F49-A6DD-FA3A2D15CBE2}" srcOrd="0" destOrd="0" parTransId="{31E320AF-EA7A-454A-8A4A-38427FF58F57}" sibTransId="{64517EC0-6B4F-4D9B-9315-559A4DB57EEC}"/>
    <dgm:cxn modelId="{06CBF01F-95E7-4FF3-B24F-3236355F2149}" srcId="{68558AE5-6E6F-4B5C-B3D9-93634EDB3B0D}" destId="{442586EF-04EF-4549-8130-0621210A35E6}" srcOrd="2" destOrd="0" parTransId="{0C0FABB1-EF27-4CFA-92DC-59F7D9AFDA30}" sibTransId="{B976360D-5DEF-46DF-8BC8-70A72A2421F1}"/>
    <dgm:cxn modelId="{C1BAA5DF-1FEC-43D7-871C-5EBF63DB23F2}" type="presOf" srcId="{5CCE5F3F-6838-4442-9398-82EC059BEBAB}" destId="{2974F9DC-8643-4090-B534-7DA87EA0FC2A}" srcOrd="0" destOrd="0" presId="urn:microsoft.com/office/officeart/2005/8/layout/hProcess9"/>
    <dgm:cxn modelId="{BA42AE83-B40E-48D9-8517-78070A3F6CB3}" type="presParOf" srcId="{7B3897A4-9521-487E-A7BF-904843FBB7DB}" destId="{E73A9F93-BF3D-47ED-834A-5152B6A18771}" srcOrd="0" destOrd="0" presId="urn:microsoft.com/office/officeart/2005/8/layout/hProcess9"/>
    <dgm:cxn modelId="{1F019DDB-65A2-4260-8F62-D97CD0D4F822}" type="presParOf" srcId="{7B3897A4-9521-487E-A7BF-904843FBB7DB}" destId="{62E71A94-2B39-4F96-8296-446D3AA3B9A4}" srcOrd="1" destOrd="0" presId="urn:microsoft.com/office/officeart/2005/8/layout/hProcess9"/>
    <dgm:cxn modelId="{B4E90A53-9EF3-4A46-9868-E67AC4CB5CA1}" type="presParOf" srcId="{62E71A94-2B39-4F96-8296-446D3AA3B9A4}" destId="{FE96E6E2-024C-473B-A3D8-97C58AB01C7B}" srcOrd="0" destOrd="0" presId="urn:microsoft.com/office/officeart/2005/8/layout/hProcess9"/>
    <dgm:cxn modelId="{043C0B25-0F56-4DDC-A55B-C58F79E444ED}" type="presParOf" srcId="{62E71A94-2B39-4F96-8296-446D3AA3B9A4}" destId="{3114E6F3-D9B2-4A9D-A393-3327E1C3E1BD}" srcOrd="1" destOrd="0" presId="urn:microsoft.com/office/officeart/2005/8/layout/hProcess9"/>
    <dgm:cxn modelId="{9E5301AB-13F0-405F-94E5-C90EAD901A71}" type="presParOf" srcId="{62E71A94-2B39-4F96-8296-446D3AA3B9A4}" destId="{B42BD594-A17A-49EC-8050-EE0A8E89F7DD}" srcOrd="2" destOrd="0" presId="urn:microsoft.com/office/officeart/2005/8/layout/hProcess9"/>
    <dgm:cxn modelId="{45B9F026-EB53-4A69-AB91-5555B1095313}" type="presParOf" srcId="{62E71A94-2B39-4F96-8296-446D3AA3B9A4}" destId="{516AC8D6-7F05-49CC-A0B1-5ACE4AC4FB87}" srcOrd="3" destOrd="0" presId="urn:microsoft.com/office/officeart/2005/8/layout/hProcess9"/>
    <dgm:cxn modelId="{14A12B67-8F6C-4ED6-B9C8-7AF2572D784F}" type="presParOf" srcId="{62E71A94-2B39-4F96-8296-446D3AA3B9A4}" destId="{98FA4C7C-5643-4336-9152-1B56867CCB9A}" srcOrd="4" destOrd="0" presId="urn:microsoft.com/office/officeart/2005/8/layout/hProcess9"/>
    <dgm:cxn modelId="{E284A4D4-AFBA-4A49-BB0C-9FA753E7809F}" type="presParOf" srcId="{62E71A94-2B39-4F96-8296-446D3AA3B9A4}" destId="{0363413A-8740-47AD-BB37-93F25B11A8C7}" srcOrd="5" destOrd="0" presId="urn:microsoft.com/office/officeart/2005/8/layout/hProcess9"/>
    <dgm:cxn modelId="{E4C1764F-9812-460E-83EE-14DFDF989205}" type="presParOf" srcId="{62E71A94-2B39-4F96-8296-446D3AA3B9A4}" destId="{2974F9DC-8643-4090-B534-7DA87EA0FC2A}" srcOrd="6" destOrd="0" presId="urn:microsoft.com/office/officeart/2005/8/layout/hProcess9"/>
    <dgm:cxn modelId="{614720EE-17F9-410B-875F-D0CF4B5B3CBC}" type="presParOf" srcId="{62E71A94-2B39-4F96-8296-446D3AA3B9A4}" destId="{713C1BBF-04C7-41F3-972D-E0793F141B66}" srcOrd="7" destOrd="0" presId="urn:microsoft.com/office/officeart/2005/8/layout/hProcess9"/>
    <dgm:cxn modelId="{BC57605B-50FE-4C13-A930-3BBB1A599D28}" type="presParOf" srcId="{62E71A94-2B39-4F96-8296-446D3AA3B9A4}" destId="{B51FDEC4-6669-4653-9E53-DD6154895DE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EB6BC-4535-4E99-BC68-8926C3F29A42}" type="datetimeFigureOut">
              <a:rPr lang="ko-KR" altLang="en-US" smtClean="0"/>
              <a:t>2022-09-19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86D86-B8AF-4B6A-8981-8BF743B52D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80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6B8F094-9C70-4662-86C8-E5B96121A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5"/>
            <a:ext cx="4790983" cy="6929978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EF523F08-2D1A-4AFC-8B55-3D06FF9D2556}"/>
              </a:ext>
            </a:extLst>
          </p:cNvPr>
          <p:cNvGrpSpPr/>
          <p:nvPr/>
        </p:nvGrpSpPr>
        <p:grpSpPr>
          <a:xfrm>
            <a:off x="4645359" y="5231938"/>
            <a:ext cx="3182811" cy="445648"/>
            <a:chOff x="4254071" y="5855081"/>
            <a:chExt cx="4243746" cy="59419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xmlns="" id="{70812319-009F-4ADF-922E-46C054415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4200" b="-12516"/>
            <a:stretch/>
          </p:blipFill>
          <p:spPr>
            <a:xfrm>
              <a:off x="4254071" y="5855081"/>
              <a:ext cx="1015768" cy="5634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6AC75AE-6930-40E2-94DB-E5ACFBC4A352}"/>
                </a:ext>
              </a:extLst>
            </p:cNvPr>
            <p:cNvSpPr txBox="1"/>
            <p:nvPr/>
          </p:nvSpPr>
          <p:spPr>
            <a:xfrm>
              <a:off x="5259325" y="5895281"/>
              <a:ext cx="323849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100" dirty="0">
                  <a:latin typeface="HY목각파임B" panose="02030600000101010101" pitchFamily="18" charset="-127"/>
                  <a:ea typeface="HY목각파임B" panose="02030600000101010101" pitchFamily="18" charset="-127"/>
                </a:rPr>
                <a:t>광산구 청소행정과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285EA6-B380-438D-9CBD-0F94E2D92755}"/>
              </a:ext>
            </a:extLst>
          </p:cNvPr>
          <p:cNvSpPr txBox="1"/>
          <p:nvPr/>
        </p:nvSpPr>
        <p:spPr>
          <a:xfrm>
            <a:off x="3057129" y="2007693"/>
            <a:ext cx="3931500" cy="55399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ko-KR" altLang="en-US" sz="3000" spc="-3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일반사업장이 알아야 할</a:t>
            </a:r>
            <a:r>
              <a:rPr lang="ko-KR" altLang="en-US" sz="3000" spc="-3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endParaRPr lang="ko-KR" altLang="en-US" sz="3000" spc="-3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285EA6-B380-438D-9CBD-0F94E2D92755}"/>
              </a:ext>
            </a:extLst>
          </p:cNvPr>
          <p:cNvSpPr txBox="1"/>
          <p:nvPr/>
        </p:nvSpPr>
        <p:spPr>
          <a:xfrm>
            <a:off x="3048891" y="2561691"/>
            <a:ext cx="7550685" cy="938719"/>
          </a:xfrm>
          <a:prstGeom prst="rect">
            <a:avLst/>
          </a:prstGeom>
          <a:solidFill>
            <a:schemeClr val="tx1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dist"/>
            <a:r>
              <a:rPr lang="ko-KR" altLang="en-US" sz="5500" dirty="0" smtClean="0">
                <a:solidFill>
                  <a:srgbClr val="446EAD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폐기물관리요령</a:t>
            </a:r>
            <a:endParaRPr lang="ko-KR" altLang="en-US" sz="5500" dirty="0">
              <a:solidFill>
                <a:srgbClr val="446EAD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2285EA6-B380-438D-9CBD-0F94E2D92755}"/>
              </a:ext>
            </a:extLst>
          </p:cNvPr>
          <p:cNvSpPr txBox="1"/>
          <p:nvPr/>
        </p:nvSpPr>
        <p:spPr>
          <a:xfrm>
            <a:off x="7063273" y="162059"/>
            <a:ext cx="4264092" cy="477054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80000"/>
                </a:schemeClr>
              </a:gs>
              <a:gs pos="32000">
                <a:schemeClr val="tx2">
                  <a:lumMod val="75000"/>
                </a:schemeClr>
              </a:gs>
              <a:gs pos="100000">
                <a:schemeClr val="tx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 w="28575"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ko-KR" altLang="en-US" sz="2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폐기물사업장지도점검</a:t>
            </a:r>
            <a:endParaRPr lang="ko-KR" altLang="en-US" sz="2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7365" y="6025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1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65" y="1789888"/>
            <a:ext cx="3853729" cy="474219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98" y="1789888"/>
            <a:ext cx="3883140" cy="4742196"/>
          </a:xfrm>
          <a:prstGeom prst="rect">
            <a:avLst/>
          </a:prstGeom>
        </p:spPr>
      </p:pic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67" name="Picture 102" descr="58"/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26" y="1378830"/>
            <a:ext cx="4360466" cy="4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115"/>
          <p:cNvSpPr txBox="1">
            <a:spLocks noChangeArrowheads="1"/>
          </p:cNvSpPr>
          <p:nvPr/>
        </p:nvSpPr>
        <p:spPr bwMode="auto">
          <a:xfrm>
            <a:off x="3066859" y="1447132"/>
            <a:ext cx="329449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별표</a:t>
            </a:r>
            <a:r>
              <a:rPr lang="en-US" altLang="ko-KR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4</a:t>
            </a:r>
            <a:r>
              <a:rPr lang="ko-KR" altLang="en-US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의</a:t>
            </a:r>
            <a:r>
              <a:rPr lang="en-US" altLang="ko-KR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2 </a:t>
            </a:r>
            <a:r>
              <a:rPr lang="ko-KR" altLang="en-US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재활용 유형별 세부 분류</a:t>
            </a:r>
            <a:endParaRPr lang="ko-KR" altLang="en-US" sz="15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7387" y="2590713"/>
            <a:ext cx="2464461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Picture 102" descr="58"/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92" y="1378830"/>
            <a:ext cx="4360466" cy="4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15"/>
          <p:cNvSpPr txBox="1">
            <a:spLocks noChangeArrowheads="1"/>
          </p:cNvSpPr>
          <p:nvPr/>
        </p:nvSpPr>
        <p:spPr bwMode="auto">
          <a:xfrm>
            <a:off x="7427325" y="1447132"/>
            <a:ext cx="329449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별표</a:t>
            </a:r>
            <a:r>
              <a:rPr lang="en-US" altLang="ko-KR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4</a:t>
            </a:r>
            <a:r>
              <a:rPr lang="ko-KR" altLang="en-US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의</a:t>
            </a:r>
            <a:r>
              <a:rPr lang="en-US" altLang="ko-KR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3 </a:t>
            </a:r>
            <a:r>
              <a:rPr lang="ko-KR" altLang="en-US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종류별 재활용 가능 유형</a:t>
            </a:r>
            <a:endParaRPr lang="ko-KR" altLang="en-US" sz="15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" name="음성 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8858" y="6041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7450" y="3075633"/>
            <a:ext cx="2464461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3104637" y="2199104"/>
            <a:ext cx="7091051" cy="712410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대기환경보전법</a:t>
            </a:r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물환경보전법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또는 소음진동관리법에 따라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배출시설을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설치 운영하는 사업장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3104635" y="2956800"/>
            <a:ext cx="7091051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공공폐수처리시설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공공하수처리시설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분뇨처리시설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</a:p>
          <a:p>
            <a:pPr eaLnBrk="1" hangingPunct="1"/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축산폐수공공처리시설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폐기물처리시설을 설치 운영하는 사업장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3104637" y="3598610"/>
            <a:ext cx="7091051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지정폐기물배출사업장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3104637" y="3994421"/>
            <a:ext cx="7091051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폐기물을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일 평균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300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킬로그램 이상 배출하는 사업장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104636" y="4391171"/>
            <a:ext cx="7091051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건설공사로 폐기물을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5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톤 이상 배출하는 사업장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104635" y="4787910"/>
            <a:ext cx="7091051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일련의 공사 또는 작업으로 폐기물을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5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톤 이상 배출하는 사업장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2874298" y="1755028"/>
            <a:ext cx="3330655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</a:t>
            </a:r>
            <a:r>
              <a:rPr lang="en-US" altLang="ko-KR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정의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2" name="음성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9163" y="6025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3856760" y="2424779"/>
            <a:ext cx="7405289" cy="589299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중</a:t>
            </a:r>
            <a:r>
              <a:rPr kumimoji="0" lang="ko-KR" altLang="en-US" sz="16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폐유</a:t>
            </a:r>
            <a:r>
              <a:rPr kumimoji="0" lang="en-US" altLang="ko-KR" sz="16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폐산 등 </a:t>
            </a:r>
            <a:r>
              <a:rPr kumimoji="0" lang="ko-KR" altLang="en-US" sz="16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주변환경을 오염시킬 수 있거나 </a:t>
            </a:r>
            <a:r>
              <a:rPr kumimoji="0" lang="ko-KR" altLang="en-US" sz="16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 등 </a:t>
            </a:r>
            <a:r>
              <a:rPr kumimoji="0" lang="ko-KR" altLang="en-US" sz="16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인체에 </a:t>
            </a:r>
            <a:r>
              <a:rPr kumimoji="0" lang="ko-KR" altLang="en-US" sz="1600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위해를</a:t>
            </a:r>
            <a:r>
              <a:rPr kumimoji="0" lang="ko-KR" altLang="en-US" sz="16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줄 수 있는 해로운 물질로서 </a:t>
            </a:r>
            <a:r>
              <a:rPr kumimoji="0" lang="ko-KR" altLang="en-US" sz="16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대통령령으로 정하는 </a:t>
            </a:r>
            <a:r>
              <a:rPr kumimoji="0" lang="ko-KR" altLang="en-US" sz="16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</a:t>
            </a:r>
            <a:endParaRPr kumimoji="0" lang="ko-KR" altLang="en-US" sz="16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7450" y="3075633"/>
            <a:ext cx="2464461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05" y="1390229"/>
            <a:ext cx="472832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15"/>
          <p:cNvSpPr txBox="1">
            <a:spLocks noChangeArrowheads="1"/>
          </p:cNvSpPr>
          <p:nvPr/>
        </p:nvSpPr>
        <p:spPr bwMode="auto">
          <a:xfrm>
            <a:off x="3168643" y="1461667"/>
            <a:ext cx="3961341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내 지정폐기물</a:t>
            </a:r>
            <a:endParaRPr lang="ko-KR" altLang="en-US" sz="2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1" name="AutoShape 32"/>
          <p:cNvSpPr>
            <a:spLocks noChangeArrowheads="1"/>
          </p:cNvSpPr>
          <p:nvPr/>
        </p:nvSpPr>
        <p:spPr bwMode="auto">
          <a:xfrm>
            <a:off x="3018723" y="2424779"/>
            <a:ext cx="725488" cy="572333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정의</a:t>
            </a:r>
          </a:p>
        </p:txBody>
      </p:sp>
      <p:sp>
        <p:nvSpPr>
          <p:cNvPr id="42" name="AutoShape 32"/>
          <p:cNvSpPr>
            <a:spLocks noChangeArrowheads="1"/>
          </p:cNvSpPr>
          <p:nvPr/>
        </p:nvSpPr>
        <p:spPr bwMode="auto">
          <a:xfrm>
            <a:off x="3018723" y="3244191"/>
            <a:ext cx="725488" cy="368766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종류</a:t>
            </a:r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3856759" y="3263579"/>
            <a:ext cx="7405290" cy="343078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시행령 별표 </a:t>
            </a:r>
            <a:r>
              <a:rPr kumimoji="0" lang="en-US" altLang="ko-KR" sz="16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endParaRPr kumimoji="0" lang="ko-KR" altLang="en-US" sz="16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3018723" y="3856158"/>
            <a:ext cx="8243326" cy="1897350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3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특정시설에서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발생 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폐합성고분자화합물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폐합성수지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고무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),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오니류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폐수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공정오니류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0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유해물질 함유</a:t>
            </a:r>
            <a:r>
              <a:rPr kumimoji="0" lang="en-US" altLang="ko-KR" sz="10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*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부식성폐기물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폐산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(pH2.0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이하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),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폐알칼리성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(pH12.5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액체상태</a:t>
            </a:r>
            <a:endParaRPr kumimoji="0" lang="en-US" altLang="ko-KR" sz="13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유해물질함유 폐기물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*: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광재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분진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폐주물사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및 폐사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폐내화물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소각재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폐촉매</a:t>
            </a:r>
            <a:endParaRPr kumimoji="0" lang="en-US" altLang="ko-KR" sz="13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폐페인트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용기 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6mm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 잔존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및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폐래커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폐유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기름성분 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5%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 함유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), PCBs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함유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액상 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2mg/L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),</a:t>
            </a:r>
          </a:p>
          <a:p>
            <a:pPr eaLnBrk="1" hangingPunct="1"/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폐유기용제</a:t>
            </a:r>
            <a:endParaRPr kumimoji="0" lang="en-US" altLang="ko-KR" sz="13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폐유독물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화학물질관리법에 따른 유독물질을 폐기하는 경우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</a:t>
            </a:r>
            <a:endParaRPr kumimoji="0" lang="en-US" altLang="ko-KR" sz="13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폐석면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고형물함량기준 석면 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1%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 함유한 제품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설비 등의 해체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제거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고형화된 석면제품의  </a:t>
            </a:r>
            <a:endParaRPr kumimoji="0" lang="en-US" altLang="ko-KR" sz="13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연마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절단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가공 공정 발생</a:t>
            </a:r>
            <a:r>
              <a:rPr kumimoji="0" lang="en-US" altLang="ko-KR" sz="1300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)</a:t>
            </a:r>
            <a:endParaRPr kumimoji="0" lang="ko-KR" altLang="en-US" sz="1300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3018723" y="5893202"/>
            <a:ext cx="8243326" cy="49696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sz="13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* </a:t>
            </a:r>
            <a:r>
              <a:rPr kumimoji="0" lang="ko-KR" altLang="en-US" sz="13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유해물질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함유기준 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시행규칙 별표 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참조</a:t>
            </a:r>
            <a:endParaRPr kumimoji="0" lang="en-US" altLang="ko-KR" sz="13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(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납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구리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비소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수은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카드뮴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6</a:t>
            </a:r>
            <a:r>
              <a:rPr kumimoji="0" lang="ko-KR" altLang="en-US" sz="13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가크롬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시안 등 중금속</a:t>
            </a:r>
            <a:r>
              <a:rPr kumimoji="0" lang="en-US" altLang="ko-KR" sz="13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ko-KR" altLang="en-US" sz="13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2167" y="6085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7449" y="3634425"/>
            <a:ext cx="2464461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2" name="Group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911127"/>
              </p:ext>
            </p:extLst>
          </p:nvPr>
        </p:nvGraphicFramePr>
        <p:xfrm>
          <a:off x="3029218" y="2126165"/>
          <a:ext cx="8801998" cy="4349576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993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8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05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092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11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구 분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관리주체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비 고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534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생활폐기물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시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군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구청장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3534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사업장일반폐기물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시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도지사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대부분 시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군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구 위임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3534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건설폐기물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시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도지사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대부분 시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군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구 위임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664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지정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폐기물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공장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(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배출시설설치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)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에서 발생되는 폐기물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환경부장관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유역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(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지방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)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환경청 위임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6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공장 외에서 발생되는 </a:t>
                      </a:r>
                      <a:endParaRPr kumimoji="1" lang="en-US" altLang="ko-KR" sz="1700" u="none" strike="noStrike" cap="none" normalizeH="0" baseline="0" dirty="0" smtClean="0">
                        <a:ln>
                          <a:noFill/>
                        </a:ln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폐기물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시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도지사 위임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대부분 시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군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구 위임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664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의료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폐기물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종합병원에서 발생되는 폐기물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환경부장관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유역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(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지방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)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환경청 위임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66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종합병원 외에서 발생되는 폐기물</a:t>
                      </a:r>
                      <a:endParaRPr kumimoji="1" lang="en-US" altLang="ko-KR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시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도지사 위임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대부분 시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군</a:t>
                      </a:r>
                      <a:r>
                        <a:rPr kumimoji="1" lang="en-US" altLang="ko-KR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,</a:t>
                      </a:r>
                      <a:r>
                        <a:rPr kumimoji="1" lang="ko-KR" altLang="en-US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휴먼옛체" panose="02030504000101010101" pitchFamily="18" charset="-127"/>
                          <a:ea typeface="휴먼옛체" panose="02030504000101010101" pitchFamily="18" charset="-127"/>
                        </a:rPr>
                        <a:t>구 위임</a:t>
                      </a:r>
                      <a:endParaRPr kumimoji="1" lang="ko-KR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휴먼옛체" panose="02030504000101010101" pitchFamily="18" charset="-127"/>
                        <a:ea typeface="휴먼옛체" panose="02030504000101010101" pitchFamily="18" charset="-127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1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13" y="1427931"/>
            <a:ext cx="472832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15"/>
          <p:cNvSpPr txBox="1">
            <a:spLocks noChangeArrowheads="1"/>
          </p:cNvSpPr>
          <p:nvPr/>
        </p:nvSpPr>
        <p:spPr bwMode="auto">
          <a:xfrm>
            <a:off x="3140651" y="1499369"/>
            <a:ext cx="266290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관리체계</a:t>
            </a:r>
            <a:endParaRPr lang="ko-KR" altLang="en-US" sz="2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64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6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340893" y="1707834"/>
            <a:ext cx="5755632" cy="579438"/>
            <a:chOff x="754" y="1128"/>
            <a:chExt cx="4229" cy="377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319247" y="1734822"/>
            <a:ext cx="622300" cy="657225"/>
            <a:chOff x="425" y="441"/>
            <a:chExt cx="420" cy="428"/>
          </a:xfrm>
        </p:grpSpPr>
        <p:pic>
          <p:nvPicPr>
            <p:cNvPr id="16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1</a:t>
              </a: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967364" y="1794502"/>
            <a:ext cx="35189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처리체계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456998" y="2678801"/>
            <a:ext cx="5639527" cy="579438"/>
            <a:chOff x="754" y="1128"/>
            <a:chExt cx="4229" cy="377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352224" y="2705789"/>
            <a:ext cx="622300" cy="657225"/>
            <a:chOff x="425" y="441"/>
            <a:chExt cx="420" cy="428"/>
          </a:xfrm>
        </p:grpSpPr>
        <p:pic>
          <p:nvPicPr>
            <p:cNvPr id="30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2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1079298" y="2783822"/>
            <a:ext cx="36471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신고 관련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477232" y="3651403"/>
            <a:ext cx="5619294" cy="579438"/>
            <a:chOff x="754" y="1128"/>
            <a:chExt cx="4229" cy="377"/>
          </a:xfrm>
        </p:grpSpPr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Group 8"/>
          <p:cNvGrpSpPr>
            <a:grpSpLocks/>
          </p:cNvGrpSpPr>
          <p:nvPr/>
        </p:nvGrpSpPr>
        <p:grpSpPr bwMode="auto">
          <a:xfrm>
            <a:off x="372457" y="3678391"/>
            <a:ext cx="622300" cy="657225"/>
            <a:chOff x="425" y="441"/>
            <a:chExt cx="420" cy="428"/>
          </a:xfrm>
        </p:grpSpPr>
        <p:pic>
          <p:nvPicPr>
            <p:cNvPr id="37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3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912522" y="3729322"/>
            <a:ext cx="64350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/>
            <a:r>
              <a:rPr lang="en-US" altLang="ko-KR" sz="2500" spc="-3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sz="25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사업장폐기물배출자 준수사항</a:t>
            </a:r>
            <a:endParaRPr lang="ko-KR" altLang="ko-KR" sz="2500" spc="-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90249" y="4630856"/>
            <a:ext cx="5639527" cy="579438"/>
            <a:chOff x="754" y="1128"/>
            <a:chExt cx="4229" cy="377"/>
          </a:xfrm>
        </p:grpSpPr>
        <p:sp>
          <p:nvSpPr>
            <p:cNvPr id="41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2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43" name="Group 8"/>
          <p:cNvGrpSpPr>
            <a:grpSpLocks/>
          </p:cNvGrpSpPr>
          <p:nvPr/>
        </p:nvGrpSpPr>
        <p:grpSpPr bwMode="auto">
          <a:xfrm>
            <a:off x="385475" y="4657844"/>
            <a:ext cx="622300" cy="657225"/>
            <a:chOff x="425" y="441"/>
            <a:chExt cx="420" cy="428"/>
          </a:xfrm>
        </p:grpSpPr>
        <p:pic>
          <p:nvPicPr>
            <p:cNvPr id="44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4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1141860" y="4724713"/>
            <a:ext cx="437812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보관</a:t>
            </a:r>
            <a:r>
              <a:rPr lang="en-US" altLang="ko-KR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처리</a:t>
            </a:r>
            <a:r>
              <a:rPr lang="en-US" altLang="ko-KR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방법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2785" y="5942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1"/>
          <p:cNvSpPr>
            <a:spLocks noChangeArrowheads="1"/>
          </p:cNvSpPr>
          <p:nvPr/>
        </p:nvSpPr>
        <p:spPr bwMode="auto">
          <a:xfrm>
            <a:off x="4826580" y="2297700"/>
            <a:ext cx="6325176" cy="61185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Char char="·"/>
            </a:pPr>
            <a:r>
              <a:rPr lang="ko-KR" altLang="en-US" sz="17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발생을 최대한 억제</a:t>
            </a:r>
            <a:r>
              <a:rPr lang="en-US" altLang="ko-KR" sz="17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17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기술개발 및 재활용 등</a:t>
            </a:r>
            <a:r>
              <a:rPr lang="en-US" altLang="ko-KR" sz="17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en-US" altLang="ko-KR" sz="17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>
              <a:spcBef>
                <a:spcPct val="0"/>
              </a:spcBef>
              <a:buClrTx/>
              <a:buFontTx/>
              <a:buChar char="·"/>
            </a:pP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</a:t>
            </a:r>
            <a:r>
              <a:rPr lang="ko-KR" altLang="en-US" sz="17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신고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/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 처리계획 확인</a:t>
            </a: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6731" y="1260608"/>
            <a:ext cx="2510526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7" name="Rectangle 1036" descr="양피지"/>
          <p:cNvSpPr>
            <a:spLocks noChangeArrowheads="1"/>
          </p:cNvSpPr>
          <p:nvPr/>
        </p:nvSpPr>
        <p:spPr bwMode="auto">
          <a:xfrm>
            <a:off x="3066593" y="3428739"/>
            <a:ext cx="1657350" cy="1295400"/>
          </a:xfrm>
          <a:prstGeom prst="rect">
            <a:avLst/>
          </a:prstGeom>
          <a:solidFill>
            <a:srgbClr val="5B9BD5"/>
          </a:solidFill>
          <a:ln w="9525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보      관</a:t>
            </a:r>
          </a:p>
        </p:txBody>
      </p:sp>
      <p:sp>
        <p:nvSpPr>
          <p:cNvPr id="18" name="Rectangle 52" descr="양피지"/>
          <p:cNvSpPr>
            <a:spLocks noChangeArrowheads="1"/>
          </p:cNvSpPr>
          <p:nvPr/>
        </p:nvSpPr>
        <p:spPr bwMode="auto">
          <a:xfrm>
            <a:off x="3055066" y="5251038"/>
            <a:ext cx="1657350" cy="1131887"/>
          </a:xfrm>
          <a:prstGeom prst="rect">
            <a:avLst/>
          </a:prstGeom>
          <a:solidFill>
            <a:srgbClr val="5B9BD5"/>
          </a:solidFill>
          <a:ln w="9525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처     리</a:t>
            </a:r>
          </a:p>
        </p:txBody>
      </p:sp>
      <p:sp>
        <p:nvSpPr>
          <p:cNvPr id="19" name="Rectangle 1036" descr="양피지"/>
          <p:cNvSpPr>
            <a:spLocks noChangeArrowheads="1"/>
          </p:cNvSpPr>
          <p:nvPr/>
        </p:nvSpPr>
        <p:spPr bwMode="auto">
          <a:xfrm>
            <a:off x="3066593" y="2290257"/>
            <a:ext cx="1657350" cy="633217"/>
          </a:xfrm>
          <a:prstGeom prst="rect">
            <a:avLst/>
          </a:prstGeom>
          <a:solidFill>
            <a:srgbClr val="5B9BD5"/>
          </a:solidFill>
          <a:ln w="9525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발생</a:t>
            </a:r>
          </a:p>
        </p:txBody>
      </p:sp>
      <p:sp>
        <p:nvSpPr>
          <p:cNvPr id="24" name="Rectangle 1035"/>
          <p:cNvSpPr>
            <a:spLocks noChangeArrowheads="1"/>
          </p:cNvSpPr>
          <p:nvPr/>
        </p:nvSpPr>
        <p:spPr bwMode="auto">
          <a:xfrm>
            <a:off x="4826580" y="3453720"/>
            <a:ext cx="6325177" cy="127041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Char char="·"/>
            </a:pP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종류별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sz="17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성상별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구분 보관</a:t>
            </a:r>
            <a:endParaRPr lang="en-US" altLang="ko-KR" sz="17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>
              <a:spcBef>
                <a:spcPct val="0"/>
              </a:spcBef>
              <a:buFontTx/>
              <a:buChar char="·"/>
            </a:pP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보관기간 이내 보관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사업장일반 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90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일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5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톤 미만 </a:t>
            </a:r>
            <a:r>
              <a:rPr lang="ko-KR" altLang="en-US" sz="17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제외</a:t>
            </a:r>
            <a:r>
              <a:rPr lang="en-US" altLang="ko-KR" sz="17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/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지정</a:t>
            </a:r>
            <a:endParaRPr lang="en-US" altLang="ko-KR" sz="17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>
              <a:spcBef>
                <a:spcPct val="0"/>
              </a:spcBef>
            </a:pP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en-US" altLang="ko-KR" sz="17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45or60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일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1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년간 배출하는 총량이 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톤 미만은 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lang="ko-KR" altLang="en-US" sz="17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년보관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가능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Char char="·"/>
            </a:pP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바닥포장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지붕과 벽면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sz="17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방지턱을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갖춘 창고 내 보관</a:t>
            </a:r>
          </a:p>
        </p:txBody>
      </p:sp>
      <p:sp>
        <p:nvSpPr>
          <p:cNvPr id="25" name="Rectangle 51"/>
          <p:cNvSpPr>
            <a:spLocks noChangeArrowheads="1"/>
          </p:cNvSpPr>
          <p:nvPr/>
        </p:nvSpPr>
        <p:spPr bwMode="auto">
          <a:xfrm>
            <a:off x="4815053" y="5275546"/>
            <a:ext cx="6336703" cy="110738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Char char="·"/>
            </a:pP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수집운반업자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중간처리업자</a:t>
            </a:r>
            <a:r>
              <a:rPr lang="en-US" altLang="ko-KR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sz="17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처분업자등에 </a:t>
            </a:r>
            <a:r>
              <a:rPr lang="ko-KR" altLang="en-US" sz="17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위탁처리</a:t>
            </a:r>
            <a:r>
              <a:rPr lang="ko-KR" altLang="en-US" sz="1700" dirty="0">
                <a:solidFill>
                  <a:srgbClr val="00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Char char="·"/>
            </a:pPr>
            <a:r>
              <a:rPr lang="ko-KR" altLang="en-US" sz="17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자가처리</a:t>
            </a:r>
            <a:endParaRPr lang="en-US" altLang="ko-KR" sz="17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>
              <a:spcBef>
                <a:spcPct val="0"/>
              </a:spcBef>
              <a:buClrTx/>
              <a:buFontTx/>
              <a:buChar char="·"/>
            </a:pPr>
            <a:r>
              <a:rPr lang="ko-KR" altLang="en-US" sz="17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사업장폐기물관리대장 기록 및 보고서 제출</a:t>
            </a:r>
            <a:endParaRPr lang="en-US" altLang="ko-KR" sz="17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13" y="1427931"/>
            <a:ext cx="472832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3140651" y="1499369"/>
            <a:ext cx="3252814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처리체계</a:t>
            </a:r>
            <a:endParaRPr lang="ko-KR" altLang="en-US" sz="2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31" name="Picture 133" descr="39-1">
            <a:extLst>
              <a:ext uri="{FF2B5EF4-FFF2-40B4-BE49-F238E27FC236}">
                <a16:creationId xmlns:lc="http://schemas.openxmlformats.org/drawingml/2006/lockedCanvas" xmlns:a16="http://schemas.microsoft.com/office/drawing/2014/main" xmlns="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6831734" y="2998402"/>
            <a:ext cx="1157433" cy="33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3" descr="39-1">
            <a:extLst>
              <a:ext uri="{FF2B5EF4-FFF2-40B4-BE49-F238E27FC236}">
                <a16:creationId xmlns:lc="http://schemas.openxmlformats.org/drawingml/2006/lockedCanvas" xmlns:a16="http://schemas.microsoft.com/office/drawing/2014/main" xmlns="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6831734" y="4803478"/>
            <a:ext cx="1157433" cy="33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음성 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7353" y="5983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6731" y="1260608"/>
            <a:ext cx="2510526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13" y="1427931"/>
            <a:ext cx="472832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3140651" y="1499369"/>
            <a:ext cx="4044697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처리체계</a:t>
            </a:r>
            <a:r>
              <a:rPr lang="en-US" altLang="ko-KR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상세</a:t>
            </a:r>
            <a:r>
              <a:rPr lang="en-US" altLang="ko-KR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ko-KR" altLang="en-US" sz="2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aphicFrame>
        <p:nvGraphicFramePr>
          <p:cNvPr id="21" name="다이어그램 20"/>
          <p:cNvGraphicFramePr/>
          <p:nvPr>
            <p:extLst>
              <p:ext uri="{D42A27DB-BD31-4B8C-83A1-F6EECF244321}">
                <p14:modId xmlns:p14="http://schemas.microsoft.com/office/powerpoint/2010/main" val="1394540713"/>
              </p:ext>
            </p:extLst>
          </p:nvPr>
        </p:nvGraphicFramePr>
        <p:xfrm>
          <a:off x="3050472" y="2199719"/>
          <a:ext cx="7919442" cy="350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음성 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44349" y="5942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48" y="1208084"/>
            <a:ext cx="7984711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2995486" y="1270193"/>
            <a:ext cx="6878806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사전 지정폐기물 해당 여부 확인</a:t>
            </a:r>
            <a:r>
              <a:rPr lang="en-US" altLang="ko-KR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규칙 제</a:t>
            </a:r>
            <a:r>
              <a:rPr lang="en-US" altLang="ko-KR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조의 </a:t>
            </a:r>
            <a:r>
              <a:rPr lang="en-US" altLang="ko-KR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2)</a:t>
            </a:r>
            <a:endParaRPr lang="ko-KR" altLang="en-US" sz="2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6730" y="1717070"/>
            <a:ext cx="2566649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904113" y="2072236"/>
            <a:ext cx="8064896" cy="2520597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오니류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폐흡착제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폐흡수제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광재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분진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폐주물사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폐내화물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도자기조각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소각재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안정화 또는 고형화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고화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폐촉매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폐형광등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파쇄물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폐유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폐석면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PCBs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함유 폐기물</a:t>
            </a:r>
            <a:endParaRPr kumimoji="0"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904113" y="4846093"/>
            <a:ext cx="8064896" cy="18281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사업장폐기물배출자 신고 또는 변경신고를 하는 경우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사용원료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생산 또는 배출 공정 등의 변경으로 폐기물의 종류 또는 성상이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변경되는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경우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처리 대상 폐기물의 종류 또는 성상이 변경되는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경우</a:t>
            </a:r>
            <a:endParaRPr kumimoji="0"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2904113" y="1868819"/>
            <a:ext cx="2013120" cy="435157"/>
          </a:xfrm>
          <a:prstGeom prst="homePlate">
            <a:avLst>
              <a:gd name="adj" fmla="val 0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kumimoji="0" lang="ko-KR" altLang="en-US" sz="18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확인대상 폐기물</a:t>
            </a:r>
            <a:endParaRPr kumimoji="0" lang="en-US" altLang="ko-KR" sz="18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>
            <a:off x="2904113" y="4656093"/>
            <a:ext cx="2013120" cy="417324"/>
          </a:xfrm>
          <a:prstGeom prst="homePlate">
            <a:avLst>
              <a:gd name="adj" fmla="val 0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kumimoji="0" lang="ko-KR" altLang="en-US" sz="18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확 인 시 기</a:t>
            </a:r>
            <a:endParaRPr kumimoji="0" lang="ko-KR" altLang="en-US" sz="18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0551" y="6064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6730" y="1717070"/>
            <a:ext cx="2566649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AutoShape 32"/>
          <p:cNvSpPr>
            <a:spLocks noChangeArrowheads="1"/>
          </p:cNvSpPr>
          <p:nvPr/>
        </p:nvSpPr>
        <p:spPr bwMode="auto">
          <a:xfrm>
            <a:off x="2950262" y="2123873"/>
            <a:ext cx="697228" cy="1090975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준수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대상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770703" y="2101559"/>
            <a:ext cx="7394375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시행규칙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 각 호에 따른 폐기물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신고 대상자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시행규칙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 각 호에 따른 지정폐기물 처리계획 확인 대상자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시행령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4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호에 따른 집단급식소를 운영하는 자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3" name="AutoShape 32"/>
          <p:cNvSpPr>
            <a:spLocks noChangeArrowheads="1"/>
          </p:cNvSpPr>
          <p:nvPr/>
        </p:nvSpPr>
        <p:spPr bwMode="auto">
          <a:xfrm>
            <a:off x="2950262" y="3480904"/>
            <a:ext cx="725488" cy="2174349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준수 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사항</a:t>
            </a:r>
            <a:endParaRPr kumimoji="0" lang="ko-KR" altLang="en-US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778391" y="3480904"/>
            <a:ext cx="7394375" cy="2174349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수탁자로부터 수탁처리능력확인서를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제출받아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수탁처리 능력을 확인할 것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폐기물적정처리센터에서 공개하는 자료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행정처분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판결사실 등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를 활용해 적법한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수탁자인지 확인 할 것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위탁계약은 폐기물의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종류 및 수량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계약기간 및 위탁비용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위탁하는 폐기물의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성질과 상태 및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취급시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주의사항 등을 포함하여 서면으로 체결 할 것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위탁계약서는 체결일로부터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년 간 보관할 것</a:t>
            </a:r>
            <a:endParaRPr kumimoji="0" lang="ko-KR" altLang="en-US" sz="1500" b="1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62" y="1331541"/>
            <a:ext cx="859657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3186799" y="1393650"/>
            <a:ext cx="7462299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처리 위탁 시</a:t>
            </a:r>
            <a:r>
              <a:rPr lang="en-US" altLang="ko-KR" sz="2300" spc="-3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sz="23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</a:t>
            </a:r>
            <a:r>
              <a:rPr lang="en-US" altLang="ko-KR" sz="23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·</a:t>
            </a:r>
            <a:r>
              <a:rPr lang="ko-KR" altLang="en-US" sz="23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수탁기준 및 절차</a:t>
            </a:r>
            <a:r>
              <a:rPr lang="en-US" altLang="ko-KR" sz="23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시행규칙 제</a:t>
            </a:r>
            <a:r>
              <a:rPr lang="en-US" altLang="ko-KR" sz="23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16</a:t>
            </a:r>
            <a:r>
              <a:rPr lang="ko-KR" altLang="en-US" sz="23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조의 </a:t>
            </a:r>
            <a:r>
              <a:rPr lang="en-US" altLang="ko-KR" sz="23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8)</a:t>
            </a:r>
            <a:endParaRPr lang="ko-KR" altLang="en-US" sz="2300" spc="-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2538" y="5933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6730" y="1717070"/>
            <a:ext cx="2566649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AutoShape 32"/>
          <p:cNvSpPr>
            <a:spLocks noChangeArrowheads="1"/>
          </p:cNvSpPr>
          <p:nvPr/>
        </p:nvSpPr>
        <p:spPr bwMode="auto">
          <a:xfrm>
            <a:off x="2834780" y="2144947"/>
            <a:ext cx="725488" cy="1784713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신고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대상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62908" y="2123873"/>
            <a:ext cx="7555433" cy="18281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b="1" u="sng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배출시설 </a:t>
            </a:r>
            <a:r>
              <a:rPr kumimoji="0" lang="ko-KR" altLang="en-US" sz="1500" b="1" u="sng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설치운영자로서 폐기물을 일 평균 </a:t>
            </a:r>
            <a:r>
              <a:rPr kumimoji="0" lang="en-US" altLang="ko-KR" sz="1500" b="1" u="sng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100kg </a:t>
            </a:r>
            <a:r>
              <a:rPr kumimoji="0" lang="ko-KR" altLang="en-US" sz="1500" b="1" u="sng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500" b="1" u="sng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b="1" u="sng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 시</a:t>
            </a:r>
            <a:endParaRPr kumimoji="0" lang="en-US" altLang="ko-KR" sz="1500" b="1" u="sng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폐기물처리시설 및 공공처리시설 </a:t>
            </a:r>
            <a:r>
              <a:rPr kumimoji="0" lang="ko-KR" altLang="en-US" sz="1500" b="1" dirty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등 설치운영자가 일 평균 </a:t>
            </a:r>
            <a:r>
              <a:rPr kumimoji="0" lang="en-US" altLang="ko-KR" sz="1500" b="1" dirty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100kg</a:t>
            </a:r>
            <a:r>
              <a:rPr kumimoji="0" lang="ko-KR" altLang="en-US" sz="1500" b="1" dirty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이상</a:t>
            </a:r>
            <a:r>
              <a:rPr kumimoji="0" lang="en-US" altLang="ko-KR" sz="1500" b="1" dirty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b="1" dirty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 </a:t>
            </a:r>
            <a:endParaRPr kumimoji="0" lang="en-US" altLang="ko-KR" sz="1500" b="1" dirty="0">
              <a:solidFill>
                <a:srgbClr val="2206CA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폐기물을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일 평균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300kg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배출하는 사업장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(4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건설공사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및 일련의 공사 또는 작업 등으로 폐기물을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5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톤 이상 배출하는 자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(5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공동처리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운영기구의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대표자</a:t>
            </a:r>
            <a:endParaRPr kumimoji="0"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2848199" y="4319215"/>
            <a:ext cx="725488" cy="789354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신고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시기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3775629" y="4319215"/>
            <a:ext cx="7555433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사업개시일 또는 폐기물이 발생한 날로부터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개월 이내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(1~3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배출예정일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 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공사의 경우 착공일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까지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(4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사업개시일부터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7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일 이내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(5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endParaRPr kumimoji="0"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5" name="AutoShape 32"/>
          <p:cNvSpPr>
            <a:spLocks noChangeArrowheads="1"/>
          </p:cNvSpPr>
          <p:nvPr/>
        </p:nvSpPr>
        <p:spPr bwMode="auto">
          <a:xfrm>
            <a:off x="2834780" y="5432098"/>
            <a:ext cx="725488" cy="468996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신고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기관</a:t>
            </a: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762908" y="5431262"/>
            <a:ext cx="7555433" cy="443105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자치구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지정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폐기물외의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배출자신고자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48" y="1316074"/>
            <a:ext cx="555462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2995485" y="1378183"/>
            <a:ext cx="4682692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사업장배출자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신고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시행규칙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4349" y="6050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목  차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503226" y="1896835"/>
            <a:ext cx="4212090" cy="4389468"/>
            <a:chOff x="-450" y="1888"/>
            <a:chExt cx="900" cy="900"/>
          </a:xfrm>
        </p:grpSpPr>
        <p:sp>
          <p:nvSpPr>
            <p:cNvPr id="9" name="Oval 13"/>
            <p:cNvSpPr>
              <a:spLocks noChangeAspect="1" noChangeArrowheads="1"/>
            </p:cNvSpPr>
            <p:nvPr/>
          </p:nvSpPr>
          <p:spPr bwMode="auto">
            <a:xfrm>
              <a:off x="-450" y="1888"/>
              <a:ext cx="900" cy="900"/>
            </a:xfrm>
            <a:prstGeom prst="ellipse">
              <a:avLst/>
            </a:prstGeom>
            <a:gradFill rotWithShape="1">
              <a:gsLst>
                <a:gs pos="0">
                  <a:srgbClr val="5F5F5F">
                    <a:alpha val="59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Picture 14" descr="006"/>
            <p:cNvPicPr>
              <a:picLocks noChangeAspect="1" noChangeArrowheads="1"/>
            </p:cNvPicPr>
            <p:nvPr/>
          </p:nvPicPr>
          <p:blipFill>
            <a:blip r:embed="rId5" cstate="print">
              <a:lum bright="6000" contrast="6000"/>
              <a:grayscl/>
            </a:blip>
            <a:srcRect/>
            <a:stretch>
              <a:fillRect/>
            </a:stretch>
          </p:blipFill>
          <p:spPr bwMode="auto">
            <a:xfrm>
              <a:off x="-391" y="1949"/>
              <a:ext cx="781" cy="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5" descr="jig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159" y="3116424"/>
            <a:ext cx="1984988" cy="198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4222930" y="1707834"/>
            <a:ext cx="5639527" cy="579438"/>
            <a:chOff x="754" y="1128"/>
            <a:chExt cx="4229" cy="377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4118156" y="1734822"/>
            <a:ext cx="622300" cy="657225"/>
            <a:chOff x="425" y="441"/>
            <a:chExt cx="420" cy="428"/>
          </a:xfrm>
        </p:grpSpPr>
        <p:pic>
          <p:nvPicPr>
            <p:cNvPr id="16" name="Picture 9" descr="1-1-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1</a:t>
              </a: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4849401" y="1794502"/>
            <a:ext cx="300595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</a:t>
            </a:r>
            <a:r>
              <a:rPr lang="ko-KR" altLang="en-US" sz="25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분류 체계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4954175" y="2728678"/>
            <a:ext cx="5639527" cy="579438"/>
            <a:chOff x="754" y="1128"/>
            <a:chExt cx="4229" cy="377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4849401" y="2755666"/>
            <a:ext cx="622300" cy="657225"/>
            <a:chOff x="425" y="441"/>
            <a:chExt cx="420" cy="428"/>
          </a:xfrm>
        </p:grpSpPr>
        <p:pic>
          <p:nvPicPr>
            <p:cNvPr id="30" name="Picture 9" descr="1-1-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2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5576475" y="2833699"/>
            <a:ext cx="377539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 폐기물 적정 관리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5198852" y="3751157"/>
            <a:ext cx="6455083" cy="579438"/>
            <a:chOff x="754" y="1128"/>
            <a:chExt cx="4229" cy="377"/>
          </a:xfrm>
        </p:grpSpPr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Group 8"/>
          <p:cNvGrpSpPr>
            <a:grpSpLocks/>
          </p:cNvGrpSpPr>
          <p:nvPr/>
        </p:nvGrpSpPr>
        <p:grpSpPr bwMode="auto">
          <a:xfrm>
            <a:off x="5094078" y="3778145"/>
            <a:ext cx="622300" cy="657225"/>
            <a:chOff x="425" y="441"/>
            <a:chExt cx="420" cy="428"/>
          </a:xfrm>
        </p:grpSpPr>
        <p:pic>
          <p:nvPicPr>
            <p:cNvPr id="37" name="Picture 9" descr="1-1-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3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5807817" y="3846079"/>
            <a:ext cx="64350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/>
            <a:r>
              <a:rPr lang="ko-KR" altLang="en-US" sz="25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사업장폐기물배출자 지도점검 내용 및 사례</a:t>
            </a:r>
            <a:endParaRPr lang="ko-KR" altLang="ko-KR" sz="2500" spc="-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954175" y="4722299"/>
            <a:ext cx="5639527" cy="579438"/>
            <a:chOff x="754" y="1128"/>
            <a:chExt cx="4229" cy="377"/>
          </a:xfrm>
        </p:grpSpPr>
        <p:sp>
          <p:nvSpPr>
            <p:cNvPr id="41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2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43" name="Group 8"/>
          <p:cNvGrpSpPr>
            <a:grpSpLocks/>
          </p:cNvGrpSpPr>
          <p:nvPr/>
        </p:nvGrpSpPr>
        <p:grpSpPr bwMode="auto">
          <a:xfrm>
            <a:off x="4849401" y="4749287"/>
            <a:ext cx="622300" cy="657225"/>
            <a:chOff x="425" y="441"/>
            <a:chExt cx="420" cy="428"/>
          </a:xfrm>
        </p:grpSpPr>
        <p:pic>
          <p:nvPicPr>
            <p:cNvPr id="44" name="Picture 9" descr="1-1-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4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5605786" y="4816156"/>
            <a:ext cx="287771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</a:t>
            </a:r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입력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47" name="Group 4"/>
          <p:cNvGrpSpPr>
            <a:grpSpLocks/>
          </p:cNvGrpSpPr>
          <p:nvPr/>
        </p:nvGrpSpPr>
        <p:grpSpPr bwMode="auto">
          <a:xfrm>
            <a:off x="4269583" y="5706865"/>
            <a:ext cx="5639527" cy="579438"/>
            <a:chOff x="754" y="1128"/>
            <a:chExt cx="4229" cy="377"/>
          </a:xfrm>
        </p:grpSpPr>
        <p:sp>
          <p:nvSpPr>
            <p:cNvPr id="48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9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50" name="Group 8"/>
          <p:cNvGrpSpPr>
            <a:grpSpLocks/>
          </p:cNvGrpSpPr>
          <p:nvPr/>
        </p:nvGrpSpPr>
        <p:grpSpPr bwMode="auto">
          <a:xfrm>
            <a:off x="4164809" y="5733853"/>
            <a:ext cx="622300" cy="657225"/>
            <a:chOff x="425" y="441"/>
            <a:chExt cx="420" cy="428"/>
          </a:xfrm>
        </p:grpSpPr>
        <p:pic>
          <p:nvPicPr>
            <p:cNvPr id="51" name="Picture 9" descr="1-1-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5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53" name="직사각형 52"/>
          <p:cNvSpPr/>
          <p:nvPr/>
        </p:nvSpPr>
        <p:spPr>
          <a:xfrm>
            <a:off x="4896054" y="5793533"/>
            <a:ext cx="14670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참고사항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5291" y="6062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49" y="1208084"/>
            <a:ext cx="789661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2995486" y="1270193"/>
            <a:ext cx="694933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</a:t>
            </a:r>
            <a:r>
              <a:rPr lang="ko-KR" altLang="en-US" sz="23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변경신고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시행규칙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4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항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6730" y="1717070"/>
            <a:ext cx="2566649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104637" y="2542388"/>
            <a:ext cx="8418670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신고한 사업장폐기물의 월 평균 배출량이 </a:t>
            </a:r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100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분의 </a:t>
            </a:r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50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이상 증가한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2930169" y="2069566"/>
            <a:ext cx="1809779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변경신고 대상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3104637" y="2926086"/>
            <a:ext cx="8418670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신고 당시 배출되지 아니한 사업장폐기물이 일 평균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300kg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이상 배출되는 경우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(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배출시설운영 사업장의 경우 일 평균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100kg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3104637" y="3556005"/>
            <a:ext cx="8418670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상호 또는 사업장의 소재지를 변경한 경우</a:t>
            </a:r>
            <a:r>
              <a:rPr kumimoji="0" lang="en-US" altLang="ko-KR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배출자의 변경으로 상호 또는</a:t>
            </a:r>
            <a:endParaRPr kumimoji="0" lang="en-US" altLang="ko-KR" sz="1600" dirty="0" smtClean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사업장의 소재지가 변경되는 경우 신규로 사업장폐기물 </a:t>
            </a:r>
            <a:r>
              <a:rPr kumimoji="0" lang="ko-KR" altLang="en-US" sz="1600" dirty="0" err="1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배출자신고를</a:t>
            </a:r>
            <a:r>
              <a:rPr kumimoji="0" lang="ko-KR" altLang="en-US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하여야 함</a:t>
            </a:r>
            <a:r>
              <a:rPr kumimoji="0" lang="en-US" altLang="ko-KR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3104637" y="4185924"/>
            <a:ext cx="8418670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사업장폐기물의 종류별 처리계획을 변경한 경우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(</a:t>
            </a:r>
            <a:r>
              <a:rPr kumimoji="0" lang="ko-KR" altLang="en-US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처리방법 동일하며 처리장소만 변경한 경우는 제외</a:t>
            </a:r>
            <a:r>
              <a:rPr kumimoji="0" lang="en-US" altLang="ko-KR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104637" y="4815843"/>
            <a:ext cx="8418670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폐기물이 발생되는 공사기간이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개월 이상 연장되는 경우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건설공사 및 일련작업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3104637" y="5210920"/>
            <a:ext cx="8418670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배출량감소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대표자변경 등 변경신고 대상에 해당되지 아니한 경우 법적인 신고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의무는 없으나 배출자가 신고하는 경우 변경신고를 수리할 수 있음</a:t>
            </a:r>
            <a:endParaRPr kumimoji="0" lang="en-US" altLang="ko-KR" sz="1600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9040" y="6050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49" y="1208084"/>
            <a:ext cx="789661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2995486" y="1270193"/>
            <a:ext cx="694933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</a:t>
            </a:r>
            <a:r>
              <a:rPr lang="ko-KR" altLang="en-US" sz="23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변경신고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시행규칙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4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항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6730" y="1717070"/>
            <a:ext cx="2566649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104637" y="2570381"/>
            <a:ext cx="8418670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변경신고 사유가 발생한 날부터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월 이내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2930169" y="2097559"/>
            <a:ext cx="1809779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변경신고 시기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3104637" y="2954079"/>
            <a:ext cx="8418670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건설공사 및 일련의 공사 또는 작업 등으로 인하여 폐기물이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5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톤 이상 발생하는 경우에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해당하는 자는 수집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운반 또는 처리하기 전까지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5917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6730" y="1717070"/>
            <a:ext cx="2566649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AutoShape 32"/>
          <p:cNvSpPr>
            <a:spLocks noChangeArrowheads="1"/>
          </p:cNvSpPr>
          <p:nvPr/>
        </p:nvSpPr>
        <p:spPr bwMode="auto">
          <a:xfrm>
            <a:off x="2915925" y="2034150"/>
            <a:ext cx="725488" cy="2174349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확인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대상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13420" y="2034151"/>
            <a:ext cx="7394375" cy="2174349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오니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월 평균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500kg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폐농약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광재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분진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폐주물사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폐내화물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도자기조각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소각재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안정화 또는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고형화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폐촉매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폐흡착제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폐흡수제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폐유기용제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또는 폐유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각각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 평균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50kg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또는 합계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 평균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130kg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폐합성고분자화합물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폐알칼리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폐페인트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폐락카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각각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 평균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100kg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또는 합계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 평균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200kg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폐석면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 평균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20kg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폴리클로리네이티드비페닐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함유폐기물을 배출하는 사업자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PCBs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함유 폐기물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폐유독물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수은폐기물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등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2915925" y="4356292"/>
            <a:ext cx="725488" cy="443105"/>
          </a:xfrm>
          <a:prstGeom prst="homePlate">
            <a:avLst>
              <a:gd name="adj" fmla="val 36598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확인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시기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713420" y="4356292"/>
            <a:ext cx="7394375" cy="443105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사업개시일 또는 폐기물이 발생한 날로부터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개월 이내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>
            <a:off x="2915925" y="5031633"/>
            <a:ext cx="725488" cy="1481851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신고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기관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713420" y="5031634"/>
            <a:ext cx="7394375" cy="1481851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자치구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배출시설을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설치운영하는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사업장 외에서 지정폐기물을 발생하는 자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지정폐기물을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공동으로 수집운반하는 자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유역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지방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환경청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종합병원 의료폐기물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b="1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배출시설 설치 운영하는 사업장</a:t>
            </a:r>
            <a:r>
              <a:rPr kumimoji="0" lang="en-US" altLang="ko-KR" sz="1500" b="1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    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b="1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b="1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으로서 </a:t>
            </a:r>
            <a:r>
              <a:rPr kumimoji="0" lang="ko-KR" altLang="en-US" sz="1500" b="1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지정폐기물을 배출하는 자</a:t>
            </a:r>
            <a:r>
              <a:rPr kumimoji="0" lang="en-US" altLang="ko-KR" sz="1500" b="1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endParaRPr kumimoji="0" lang="ko-KR" altLang="en-US" sz="1500" b="1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40" y="1239838"/>
            <a:ext cx="789661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3068377" y="1301947"/>
            <a:ext cx="6122189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 처리계획 확인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시행규칙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조의 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7353" y="6091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97" y="1363558"/>
            <a:ext cx="789661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3017334" y="1425667"/>
            <a:ext cx="3967753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 처리계획 변경확인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6730" y="1717070"/>
            <a:ext cx="2566649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104637" y="2570381"/>
            <a:ext cx="8418670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상호 또는 사업장소재지를 변경하는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2930169" y="2097559"/>
            <a:ext cx="2005725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변경 확인 사유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3104637" y="2965458"/>
            <a:ext cx="8418670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확인 받은 지정폐기물 월 평균 배출량이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100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분의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30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이상 증가하는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104637" y="3360535"/>
            <a:ext cx="8418670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확인 받지 아니한 지정폐기물이 새로이 배출되는 경우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확인 대상에 해당하는 양 이상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104637" y="3721634"/>
            <a:ext cx="8418670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지정폐기물의 종류별 처리방법</a:t>
            </a:r>
            <a:r>
              <a:rPr kumimoji="0" lang="en-US" altLang="ko-KR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dirty="0" err="1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운반자</a:t>
            </a:r>
            <a:r>
              <a:rPr kumimoji="0" lang="ko-KR" altLang="en-US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또는 처리자가 변경되는 경우</a:t>
            </a:r>
            <a:endParaRPr kumimoji="0" lang="en-US" altLang="ko-KR" sz="1600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104637" y="4110085"/>
            <a:ext cx="8418670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대상사업장의 수 또는 대상폐기물의 종류가 변경된 경우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공동처리하는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경우 해당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169954" y="5145630"/>
            <a:ext cx="8418670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폐기물이 발생한 날부터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개월 이내에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2995486" y="4672808"/>
            <a:ext cx="2005725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변경신고 시기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3824" y="5960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6730" y="2241017"/>
            <a:ext cx="2566649" cy="6100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76702" y="1753788"/>
            <a:ext cx="8590620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발생 폐기물의 지정폐기물 분류 여부 사전 확인 및 폐기물의 종류별 처리방법에 따라 적정처리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생산공정에서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감량화시설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설치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기술개발 및 재활용 등으로 폐기물 발생량 최대한 억제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처리 위탁 시 수탁자가 폐기물을 적정 처리할 능력이 있는지 확인 후 위탁</a:t>
            </a:r>
            <a:endParaRPr kumimoji="0"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2876702" y="3691617"/>
            <a:ext cx="8590620" cy="2520597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사업폐기물을 배출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수집운반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처분 또는 재활용하는 자는 인계인수하는 폐기물의 종류와 양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등의 내용을 전자정보처리프로그램에 입력하여야 한다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배출자는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운반자에게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폐기물을 인계하기 전에 폐기물의 종류 및 양 등을 올바로시스템에 확정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또는 </a:t>
            </a:r>
            <a:r>
              <a:rPr kumimoji="0" lang="ko-KR" altLang="en-US" sz="1500" b="1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예약입력하여야 하며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예약입력한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경우에는 처분 또는 재활용하는 자가 폐기물을 인수한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후 </a:t>
            </a:r>
            <a:r>
              <a:rPr kumimoji="0" lang="en-US" altLang="ko-KR" sz="1500" b="1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b="1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일 이내에 확정입력하여야 한다</a:t>
            </a:r>
            <a:endParaRPr kumimoji="0" lang="en-US" altLang="ko-KR" sz="1500" b="1" dirty="0" smtClean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kumimoji="0" lang="ko-KR" altLang="en-US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불일치 </a:t>
            </a:r>
            <a:r>
              <a:rPr kumimoji="0" lang="ko-KR" altLang="en-US" sz="1500" b="1" dirty="0" err="1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인계정보나</a:t>
            </a:r>
            <a:r>
              <a:rPr kumimoji="0" lang="ko-KR" altLang="en-US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b="1" dirty="0" err="1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기한초과</a:t>
            </a:r>
            <a:r>
              <a:rPr kumimoji="0" lang="ko-KR" altLang="en-US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b="1" dirty="0" err="1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인계정보</a:t>
            </a:r>
            <a:r>
              <a:rPr kumimoji="0" lang="ko-KR" altLang="en-US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발생 시 </a:t>
            </a:r>
            <a:r>
              <a:rPr kumimoji="0" lang="ko-KR" altLang="en-US" sz="1500" b="1" dirty="0" err="1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한국환경공단으로부터</a:t>
            </a:r>
            <a:r>
              <a:rPr kumimoji="0" lang="ko-KR" altLang="en-US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b="1" dirty="0" err="1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통보받은</a:t>
            </a:r>
            <a:r>
              <a:rPr kumimoji="0" lang="ko-KR" altLang="en-US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날로부터 </a:t>
            </a:r>
            <a:r>
              <a:rPr kumimoji="0" lang="en-US" altLang="ko-KR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kumimoji="0" lang="ko-KR" altLang="en-US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일 이내에 해당 </a:t>
            </a:r>
            <a:r>
              <a:rPr kumimoji="0" lang="ko-KR" altLang="en-US" sz="1500" b="1" dirty="0" err="1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인계정보를</a:t>
            </a:r>
            <a:r>
              <a:rPr kumimoji="0" lang="ko-KR" altLang="en-US" sz="1500" b="1" dirty="0" smtClean="0">
                <a:solidFill>
                  <a:srgbClr val="2206CA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수정 또는 입력하여야 한다</a:t>
            </a:r>
            <a:endParaRPr kumimoji="0" lang="en-US" altLang="ko-KR" sz="1500" b="1" dirty="0" smtClean="0">
              <a:solidFill>
                <a:srgbClr val="2206CA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2746266" y="1376872"/>
            <a:ext cx="43767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배출자의 의무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746266" y="3312359"/>
            <a:ext cx="648097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전자정보처리프로그램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관련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2" name="음성 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12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6730" y="2241017"/>
            <a:ext cx="2566649" cy="6100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AutoShape 32"/>
          <p:cNvSpPr>
            <a:spLocks noChangeArrowheads="1"/>
          </p:cNvSpPr>
          <p:nvPr/>
        </p:nvSpPr>
        <p:spPr bwMode="auto">
          <a:xfrm>
            <a:off x="2849562" y="2039522"/>
            <a:ext cx="725488" cy="4336191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준수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대상</a:t>
            </a:r>
            <a:endParaRPr kumimoji="0" lang="ko-KR" altLang="en-US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02393" y="2123873"/>
            <a:ext cx="8228174" cy="425184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시행령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 및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9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호에 따른 폐기물을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톤 이상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배출하는자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시행령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4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호에 따른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집단급식소를 운영하는 자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지정폐기물이 아닌 아래 폐기물을 배출하는 사업장폐기물배출자 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오니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폐합성고분자화합물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 평균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톤 이상 배출되는 경우만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광재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분진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폐내화물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도자기조각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소각재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안정화 또는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고형화처리물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폐촉매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폐흡착제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또는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폐흡수제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각각 월 평균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톤 이상 배출되는 경우만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지정폐기물을 배출하는 사업장폐기물배출자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오니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월 평균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톤 이상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폐농약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광재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분진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폐주물사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폐사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폐내화물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도자기조각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소각재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안정화 또는 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고형화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처리물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폐촉매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폐흡착제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폐흡수제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폐유기용제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또는 폐유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 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각각 월 평균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130kg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또는 합계 월 평균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200kg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폐합성고분자화합물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폐산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폐알칼리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폐페인트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폐래커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또는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폐석면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 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각각 월 평균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200kg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또는 합계 월 평균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400kg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이상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PCBs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폴리클로리네이티드비폐닐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함유 폐기물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폐유독물질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종합병원에서 배출되는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수은폐기물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등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66" y="1240501"/>
            <a:ext cx="6151786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2982803" y="1302610"/>
            <a:ext cx="5256567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다량 </a:t>
            </a:r>
            <a:r>
              <a:rPr lang="ko-KR" altLang="en-US" sz="23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주의 의무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576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6730" y="2241017"/>
            <a:ext cx="2566649" cy="6100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>
            <a:off x="2940502" y="2679103"/>
            <a:ext cx="725488" cy="2129721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과정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확인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사항</a:t>
            </a:r>
            <a:endParaRPr kumimoji="0" lang="ko-KR" altLang="en-US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767889" y="2656790"/>
            <a:ext cx="7946318" cy="2174349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수탁자가 위탁계약의 내용대로 폐기물을 적정하게 처리하고 있는지를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개월마다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등을 활용하는 방법으로 확인할 것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이상의 확인 결과 폐기물이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부적정하게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처리되는 것이 의심되는 경우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스스로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또는 폐기물적정처리추진센터를 통해 폐기물 처리 현장을 확인할 것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확인 결과 폐기물이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부적정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처리되고 있음을 확인한 경우에는 지체 없이 폐기물의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처리위탁을 중단할 것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502" y="1754541"/>
            <a:ext cx="6151786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3177039" y="1816650"/>
            <a:ext cx="5291833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처리 위탁 후 처리 과정 확인 의무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407" y="6028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6730" y="2241017"/>
            <a:ext cx="2566649" cy="6100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831892" y="1728174"/>
            <a:ext cx="9179542" cy="1251019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교육대상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신고 및 지정폐기물 처리계획 확인을 받은 자 또는 고용 기술담당자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교육주기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</a:p>
          <a:p>
            <a:pPr eaLnBrk="1" hangingPunct="1"/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신규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신고 또는 확인을 받은 날로부터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년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6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개월 이내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보수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위반시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교육기관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환경보전협회 또는 한국폐기물협회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endParaRPr kumimoji="0"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2831892" y="3828695"/>
            <a:ext cx="9198983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대상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 신고자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 처리계획 확인을 받은 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내용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시행규칙 별지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36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 서식의 사업장폐기물 관리대장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endParaRPr kumimoji="0" lang="en-US" altLang="ko-KR" sz="1500" b="1" dirty="0" smtClean="0">
              <a:solidFill>
                <a:srgbClr val="2206CA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855939" y="5459388"/>
            <a:ext cx="9198983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대상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 신고자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 처리계획 확인을 받은 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내용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매년 폐기물의 발생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처리에 관한 보고서를 다음 연도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 말일까지 제출</a:t>
            </a:r>
            <a:endParaRPr kumimoji="0" lang="en-US" altLang="ko-KR" sz="1500" b="1" dirty="0" smtClean="0">
              <a:solidFill>
                <a:srgbClr val="2206CA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2731764" y="1302396"/>
            <a:ext cx="3923712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처리 담당자 교육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35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731764" y="3407872"/>
            <a:ext cx="4302465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폐기물처리서류 기록과 보존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36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731764" y="5046728"/>
            <a:ext cx="4385727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배출 및 처리실적보고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38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2" name="음성 0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1834" y="6051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3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2961" y="2957625"/>
            <a:ext cx="2566649" cy="6100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918976" y="2327204"/>
            <a:ext cx="8754040" cy="3328511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사업장배출시설계 폐기물은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사업장비배출시설계폐기물과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혼합되지 않도록 해야 한다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해당 폐기물에 의하여 부식되거나 파손되지 아니하는 재질로 된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보관용기에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보관하여야 한다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적재하중에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견딜 수 있고 물이 스며들지 아니하도록 시멘트 등으로 바닥이 포장되고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지붕과 벽면을 갖춘 보관창고에 보관하여야 한다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예외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고철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폐지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폐타이어 등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밀폐된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보관용기에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보관 폐기물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침출수가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발생하지 않는 경우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사업장에서 발생하는 폐기물을 보관이 시작된 날부터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90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중간가공폐기물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120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까지 보관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예외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양이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5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톤 미만인 경우</a:t>
            </a:r>
            <a:endParaRPr kumimoji="0"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818672" y="1906381"/>
            <a:ext cx="3343231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사업장일반폐기물 보관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036" y="5950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9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2961" y="2957625"/>
            <a:ext cx="2566649" cy="6100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902606" y="1949341"/>
            <a:ext cx="8795124" cy="425184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지정폐기물은 지정폐기물 외의 폐기물과 구분하여 보관해야 한다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폐유기용제는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휘발되지 않도록 밀폐된 용기에 보관해야 한다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지정폐기물에 의해 부식되거나 파손되지 않는 재질로 된 보관시설 또는 보관용기에 보관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적재무게를 견딜 수 있고 물이 스며들지 아니하도록 시멘트 등으로 바닥을 포장하고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 지붕과 벽면을 갖추며 유출방지시설이 설치되어 있는 보관창고에 보관하여야 한다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 - 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예외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침출수가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발생하지 않는 경우 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[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보관기간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]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폐산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폐알칼리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폐유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폐유기용제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폐촉재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폐흡착제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폐흡수제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폐농약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           </a:t>
            </a:r>
          </a:p>
          <a:p>
            <a:pPr eaLnBrk="1" hangingPunct="1">
              <a:lnSpc>
                <a:spcPct val="20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 PCBs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함유폐기물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폐수처리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유기성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오니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: 45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일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그 밖의 지정폐기물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: 60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일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[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보관표지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]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폐기물종류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보관가능용량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취급시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주의사항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및 관리자 등을 적어 넣은 표지판 설치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2787456" y="1544129"/>
            <a:ext cx="4455339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 보관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시행규칙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14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별표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5)</a:t>
            </a:r>
          </a:p>
        </p:txBody>
      </p:sp>
      <p:pic>
        <p:nvPicPr>
          <p:cNvPr id="2" name="음성 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8165" y="5996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340893" y="1707834"/>
            <a:ext cx="5755632" cy="579438"/>
            <a:chOff x="754" y="1128"/>
            <a:chExt cx="4229" cy="377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319247" y="1734822"/>
            <a:ext cx="622300" cy="657225"/>
            <a:chOff x="425" y="441"/>
            <a:chExt cx="420" cy="428"/>
          </a:xfrm>
        </p:grpSpPr>
        <p:pic>
          <p:nvPicPr>
            <p:cNvPr id="16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1</a:t>
              </a: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967364" y="1794502"/>
            <a:ext cx="505779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폐기물관리법의 목적 및 적용범위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456998" y="2678801"/>
            <a:ext cx="5639527" cy="579438"/>
            <a:chOff x="754" y="1128"/>
            <a:chExt cx="4229" cy="377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352224" y="2705789"/>
            <a:ext cx="622300" cy="657225"/>
            <a:chOff x="425" y="441"/>
            <a:chExt cx="420" cy="428"/>
          </a:xfrm>
        </p:grpSpPr>
        <p:pic>
          <p:nvPicPr>
            <p:cNvPr id="30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2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1079298" y="2783822"/>
            <a:ext cx="223651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정의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477232" y="3651403"/>
            <a:ext cx="5619294" cy="579438"/>
            <a:chOff x="754" y="1128"/>
            <a:chExt cx="4229" cy="377"/>
          </a:xfrm>
        </p:grpSpPr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Group 8"/>
          <p:cNvGrpSpPr>
            <a:grpSpLocks/>
          </p:cNvGrpSpPr>
          <p:nvPr/>
        </p:nvGrpSpPr>
        <p:grpSpPr bwMode="auto">
          <a:xfrm>
            <a:off x="372457" y="3678391"/>
            <a:ext cx="622300" cy="657225"/>
            <a:chOff x="425" y="441"/>
            <a:chExt cx="420" cy="428"/>
          </a:xfrm>
        </p:grpSpPr>
        <p:pic>
          <p:nvPicPr>
            <p:cNvPr id="37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3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912522" y="3729322"/>
            <a:ext cx="64350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/>
            <a:r>
              <a:rPr lang="en-US" altLang="ko-KR" sz="2500" spc="-3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sz="25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</a:t>
            </a:r>
            <a:endParaRPr lang="ko-KR" altLang="ko-KR" sz="2500" spc="-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90249" y="4630856"/>
            <a:ext cx="5639527" cy="579438"/>
            <a:chOff x="754" y="1128"/>
            <a:chExt cx="4229" cy="377"/>
          </a:xfrm>
        </p:grpSpPr>
        <p:sp>
          <p:nvSpPr>
            <p:cNvPr id="41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2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43" name="Group 8"/>
          <p:cNvGrpSpPr>
            <a:grpSpLocks/>
          </p:cNvGrpSpPr>
          <p:nvPr/>
        </p:nvGrpSpPr>
        <p:grpSpPr bwMode="auto">
          <a:xfrm>
            <a:off x="385475" y="4657844"/>
            <a:ext cx="622300" cy="657225"/>
            <a:chOff x="425" y="441"/>
            <a:chExt cx="420" cy="428"/>
          </a:xfrm>
        </p:grpSpPr>
        <p:pic>
          <p:nvPicPr>
            <p:cNvPr id="44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4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1141860" y="4724713"/>
            <a:ext cx="319831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사업장폐기물의 정의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47" name="Group 4"/>
          <p:cNvGrpSpPr>
            <a:grpSpLocks/>
          </p:cNvGrpSpPr>
          <p:nvPr/>
        </p:nvGrpSpPr>
        <p:grpSpPr bwMode="auto">
          <a:xfrm>
            <a:off x="520549" y="5499048"/>
            <a:ext cx="5639527" cy="579438"/>
            <a:chOff x="754" y="1128"/>
            <a:chExt cx="4229" cy="377"/>
          </a:xfrm>
        </p:grpSpPr>
        <p:sp>
          <p:nvSpPr>
            <p:cNvPr id="48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9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50" name="Group 8"/>
          <p:cNvGrpSpPr>
            <a:grpSpLocks/>
          </p:cNvGrpSpPr>
          <p:nvPr/>
        </p:nvGrpSpPr>
        <p:grpSpPr bwMode="auto">
          <a:xfrm>
            <a:off x="415775" y="5526036"/>
            <a:ext cx="622300" cy="657225"/>
            <a:chOff x="425" y="441"/>
            <a:chExt cx="420" cy="428"/>
          </a:xfrm>
        </p:grpSpPr>
        <p:pic>
          <p:nvPicPr>
            <p:cNvPr id="51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5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53" name="직사각형 52"/>
          <p:cNvSpPr/>
          <p:nvPr/>
        </p:nvSpPr>
        <p:spPr>
          <a:xfrm>
            <a:off x="1147020" y="5585716"/>
            <a:ext cx="300595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관리 체계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5789" y="6062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2961" y="2957625"/>
            <a:ext cx="2566649" cy="6100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63" y="1395048"/>
            <a:ext cx="725249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2910637" y="1487557"/>
            <a:ext cx="6320961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유해성 정보자료의 작성 제공 의무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조의 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7" name="AutoShape 32"/>
          <p:cNvSpPr>
            <a:spLocks noChangeArrowheads="1"/>
          </p:cNvSpPr>
          <p:nvPr/>
        </p:nvSpPr>
        <p:spPr bwMode="auto">
          <a:xfrm>
            <a:off x="2890580" y="2123874"/>
            <a:ext cx="725488" cy="956792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작성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대상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50595" y="2123873"/>
            <a:ext cx="7394375" cy="1020186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지정폐기물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의료폐기물은 제외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 일반폐기물 중 화재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폭발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.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유독가스 발생우려 폐기물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-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처리과정에서 다른 폐기물과 혼합되거나 수분과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접촉되지 않도록 정보 표시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-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예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폐석고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폐인산석고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폐석회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금속성 분진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.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분말 등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9" name="AutoShape 32"/>
          <p:cNvSpPr>
            <a:spLocks noChangeArrowheads="1"/>
          </p:cNvSpPr>
          <p:nvPr/>
        </p:nvSpPr>
        <p:spPr bwMode="auto">
          <a:xfrm>
            <a:off x="2902753" y="3324326"/>
            <a:ext cx="725488" cy="443105"/>
          </a:xfrm>
          <a:prstGeom prst="homePlate">
            <a:avLst>
              <a:gd name="adj" fmla="val 36598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작성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주체</a:t>
            </a:r>
            <a:endParaRPr kumimoji="0" lang="ko-KR" altLang="en-US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750594" y="3324326"/>
            <a:ext cx="7394375" cy="443105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스스로 작성하거나 전문기관에 의뢰하여 작성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이내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>
            <a:off x="2875416" y="3947698"/>
            <a:ext cx="725488" cy="1828100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내용</a:t>
            </a:r>
            <a:endParaRPr kumimoji="0" lang="ko-KR" altLang="en-US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750594" y="3947698"/>
            <a:ext cx="7394375" cy="18281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배출자는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일부 유해성이 높은 폐기물에 대해 유해특성을 확인하고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이에 대한 정보자료를 작성 한 후 그 사업장폐기물을 수탁자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처리업체 등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에게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인계하기 전에 제공하여야 한다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사업장폐기물배출자와 수탁자는 유해성정보자료를 수집운반차량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보관장소 및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처리시설에 각각 게시하거나 비치하여야 한다</a:t>
            </a:r>
            <a:endParaRPr kumimoji="0" lang="ko-KR" altLang="en-US" sz="1500" b="1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0975" y="5942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0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적정관리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처리체계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신고 관련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451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</a:t>
            </a:r>
            <a:r>
              <a:rPr lang="ko-KR" altLang="en-US" dirty="0" err="1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배출자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준수사항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939477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2-4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 보관</a:t>
            </a:r>
            <a:endParaRPr lang="en-US" altLang="ko-KR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(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처리</a:t>
            </a:r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방법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2961" y="2957625"/>
            <a:ext cx="2566649" cy="6100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88" y="1722348"/>
            <a:ext cx="3784392" cy="4961108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359" y="1304363"/>
            <a:ext cx="4020917" cy="5244563"/>
          </a:xfrm>
          <a:prstGeom prst="rect">
            <a:avLst/>
          </a:prstGeom>
        </p:spPr>
      </p:pic>
      <p:pic>
        <p:nvPicPr>
          <p:cNvPr id="7" name="음성 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9968" y="6073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0" y="1306809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42034" y="1258717"/>
            <a:ext cx="2464461" cy="700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3" name="Group 98"/>
          <p:cNvGrpSpPr>
            <a:grpSpLocks/>
          </p:cNvGrpSpPr>
          <p:nvPr/>
        </p:nvGrpSpPr>
        <p:grpSpPr bwMode="auto">
          <a:xfrm>
            <a:off x="3072065" y="2148012"/>
            <a:ext cx="8226425" cy="1604122"/>
            <a:chOff x="355" y="1566"/>
            <a:chExt cx="5182" cy="970"/>
          </a:xfrm>
        </p:grpSpPr>
        <p:pic>
          <p:nvPicPr>
            <p:cNvPr id="64" name="Picture 99" descr="박스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1566"/>
              <a:ext cx="5176" cy="9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65" name="AutoShape 100"/>
            <p:cNvSpPr>
              <a:spLocks noChangeArrowheads="1"/>
            </p:cNvSpPr>
            <p:nvPr/>
          </p:nvSpPr>
          <p:spPr bwMode="auto">
            <a:xfrm>
              <a:off x="355" y="1586"/>
              <a:ext cx="5035" cy="810"/>
            </a:xfrm>
            <a:prstGeom prst="roundRect">
              <a:avLst>
                <a:gd name="adj" fmla="val 6958"/>
              </a:avLst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60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66" name="Rectangle 104"/>
          <p:cNvSpPr>
            <a:spLocks noChangeArrowheads="1"/>
          </p:cNvSpPr>
          <p:nvPr/>
        </p:nvSpPr>
        <p:spPr bwMode="auto">
          <a:xfrm>
            <a:off x="3217249" y="2263782"/>
            <a:ext cx="784887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sz="20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발생을 최대한 </a:t>
            </a:r>
            <a:r>
              <a:rPr lang="ko-KR" altLang="en-US" sz="20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억제하고</a:t>
            </a:r>
            <a:r>
              <a:rPr lang="ko-KR" altLang="en-US" sz="20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발생한 폐기물은 </a:t>
            </a:r>
            <a:r>
              <a:rPr lang="ko-KR" altLang="en-US" sz="20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친환경적으로 처리</a:t>
            </a:r>
            <a:r>
              <a:rPr lang="ko-KR" altLang="en-US" sz="20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하여 자연환경 및 생활환경을 청결히 함으로써 환경보전과 국민생활의 질적 향상에 이바지함을 목적으로 운용되는 법률</a:t>
            </a:r>
          </a:p>
        </p:txBody>
      </p:sp>
      <p:grpSp>
        <p:nvGrpSpPr>
          <p:cNvPr id="69" name="Group 98"/>
          <p:cNvGrpSpPr>
            <a:grpSpLocks/>
          </p:cNvGrpSpPr>
          <p:nvPr/>
        </p:nvGrpSpPr>
        <p:grpSpPr bwMode="auto">
          <a:xfrm>
            <a:off x="3072065" y="4798867"/>
            <a:ext cx="8226425" cy="1284692"/>
            <a:chOff x="355" y="1566"/>
            <a:chExt cx="5182" cy="970"/>
          </a:xfrm>
        </p:grpSpPr>
        <p:pic>
          <p:nvPicPr>
            <p:cNvPr id="70" name="Picture 99" descr="박스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1566"/>
              <a:ext cx="5176" cy="9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71" name="AutoShape 100"/>
            <p:cNvSpPr>
              <a:spLocks noChangeArrowheads="1"/>
            </p:cNvSpPr>
            <p:nvPr/>
          </p:nvSpPr>
          <p:spPr bwMode="auto">
            <a:xfrm>
              <a:off x="355" y="1586"/>
              <a:ext cx="5035" cy="810"/>
            </a:xfrm>
            <a:prstGeom prst="roundRect">
              <a:avLst>
                <a:gd name="adj" fmla="val 6958"/>
              </a:avLst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60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72" name="Rectangle 104"/>
          <p:cNvSpPr>
            <a:spLocks noChangeArrowheads="1"/>
          </p:cNvSpPr>
          <p:nvPr/>
        </p:nvSpPr>
        <p:spPr bwMode="auto">
          <a:xfrm>
            <a:off x="3217249" y="4956068"/>
            <a:ext cx="785740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ko-KR" altLang="en-US" sz="20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처리에 관한 일반법으로 다른 법률에 특별한 규정이 </a:t>
            </a:r>
            <a:r>
              <a:rPr lang="ko-KR" altLang="en-US" sz="20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없는 </a:t>
            </a:r>
            <a:r>
              <a:rPr lang="ko-KR" altLang="en-US" sz="20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한 폐기물의 범주에 드는 물질의 처리에 관하여 </a:t>
            </a:r>
            <a:r>
              <a:rPr lang="ko-KR" altLang="en-US" sz="20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이</a:t>
            </a:r>
            <a:r>
              <a:rPr lang="ko-KR" altLang="en-US" sz="20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법률</a:t>
            </a:r>
            <a:r>
              <a:rPr lang="ko-KR" altLang="en-US" sz="20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을 적용</a:t>
            </a:r>
          </a:p>
        </p:txBody>
      </p:sp>
      <p:pic>
        <p:nvPicPr>
          <p:cNvPr id="67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93" y="1553205"/>
            <a:ext cx="401198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115"/>
          <p:cNvSpPr txBox="1">
            <a:spLocks noChangeArrowheads="1"/>
          </p:cNvSpPr>
          <p:nvPr/>
        </p:nvSpPr>
        <p:spPr bwMode="auto">
          <a:xfrm>
            <a:off x="3119530" y="1624643"/>
            <a:ext cx="1011815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3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목  적</a:t>
            </a:r>
          </a:p>
        </p:txBody>
      </p:sp>
      <p:pic>
        <p:nvPicPr>
          <p:cNvPr id="73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93" y="4188924"/>
            <a:ext cx="401198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115"/>
          <p:cNvSpPr txBox="1">
            <a:spLocks noChangeArrowheads="1"/>
          </p:cNvSpPr>
          <p:nvPr/>
        </p:nvSpPr>
        <p:spPr bwMode="auto">
          <a:xfrm>
            <a:off x="3119530" y="4260362"/>
            <a:ext cx="1720343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적 용 범 위</a:t>
            </a:r>
            <a:endParaRPr lang="ko-KR" altLang="en-US" sz="2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7352" y="6083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8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0" y="1306809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7387" y="2031661"/>
            <a:ext cx="2464461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3" name="Group 98"/>
          <p:cNvGrpSpPr>
            <a:grpSpLocks/>
          </p:cNvGrpSpPr>
          <p:nvPr/>
        </p:nvGrpSpPr>
        <p:grpSpPr bwMode="auto">
          <a:xfrm>
            <a:off x="3072065" y="2148012"/>
            <a:ext cx="8226425" cy="1201678"/>
            <a:chOff x="355" y="1566"/>
            <a:chExt cx="5182" cy="970"/>
          </a:xfrm>
        </p:grpSpPr>
        <p:pic>
          <p:nvPicPr>
            <p:cNvPr id="64" name="Picture 99" descr="박스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1566"/>
              <a:ext cx="5176" cy="9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65" name="AutoShape 100"/>
            <p:cNvSpPr>
              <a:spLocks noChangeArrowheads="1"/>
            </p:cNvSpPr>
            <p:nvPr/>
          </p:nvSpPr>
          <p:spPr bwMode="auto">
            <a:xfrm>
              <a:off x="355" y="1586"/>
              <a:ext cx="5035" cy="810"/>
            </a:xfrm>
            <a:prstGeom prst="roundRect">
              <a:avLst>
                <a:gd name="adj" fmla="val 6958"/>
              </a:avLst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60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3168642" y="2363154"/>
            <a:ext cx="7654867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“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쓰레기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dirty="0" err="1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연소재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오니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폐유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폐산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dirty="0" err="1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폐알칼리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및 동물의 사체 등으로서 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사람의 생활이나 사업활동에 필요하지 아니하게 된 물질</a:t>
            </a:r>
          </a:p>
        </p:txBody>
      </p:sp>
      <p:grpSp>
        <p:nvGrpSpPr>
          <p:cNvPr id="26" name="Group 98"/>
          <p:cNvGrpSpPr>
            <a:grpSpLocks/>
          </p:cNvGrpSpPr>
          <p:nvPr/>
        </p:nvGrpSpPr>
        <p:grpSpPr bwMode="auto">
          <a:xfrm>
            <a:off x="3168642" y="4232260"/>
            <a:ext cx="8226425" cy="2359754"/>
            <a:chOff x="355" y="1566"/>
            <a:chExt cx="5182" cy="970"/>
          </a:xfrm>
        </p:grpSpPr>
        <p:pic>
          <p:nvPicPr>
            <p:cNvPr id="27" name="Picture 99" descr="박스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1566"/>
              <a:ext cx="5176" cy="9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8" name="AutoShape 100"/>
            <p:cNvSpPr>
              <a:spLocks noChangeArrowheads="1"/>
            </p:cNvSpPr>
            <p:nvPr/>
          </p:nvSpPr>
          <p:spPr bwMode="auto">
            <a:xfrm>
              <a:off x="355" y="1586"/>
              <a:ext cx="5035" cy="810"/>
            </a:xfrm>
            <a:prstGeom prst="roundRect">
              <a:avLst>
                <a:gd name="adj" fmla="val 6958"/>
              </a:avLst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60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29" name="AutoShape 84"/>
          <p:cNvSpPr>
            <a:spLocks noChangeArrowheads="1"/>
          </p:cNvSpPr>
          <p:nvPr/>
        </p:nvSpPr>
        <p:spPr bwMode="auto">
          <a:xfrm>
            <a:off x="3236338" y="4406265"/>
            <a:ext cx="7674223" cy="24517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사업장에서 배출되는 물질이 당해 사업장의 사업활동에 필요하지 아니하게 된 이상은 그 물질은 폐기물관리법에서 말하는 폐기물에 해당한다고 보아야 하며</a:t>
            </a:r>
            <a:r>
              <a:rPr lang="en-US" altLang="ko-KR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그 물질이 재활용의 원료로 공급된다고 해서 폐기물로서의 성질을 상실한다거나 사업장폐기물배출자의 신고의무가 없어진다고 볼 수 없다</a:t>
            </a:r>
            <a:endParaRPr lang="en-US" altLang="ko-KR" sz="1600" b="1" dirty="0">
              <a:solidFill>
                <a:srgbClr val="000066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 </a:t>
            </a:r>
            <a:r>
              <a:rPr lang="en-US" altLang="ko-KR" sz="1600" b="1" dirty="0">
                <a:solidFill>
                  <a:srgbClr val="0BC52E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1600" b="1" dirty="0">
                <a:solidFill>
                  <a:srgbClr val="0BC52E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대법원 </a:t>
            </a:r>
            <a:r>
              <a:rPr lang="en-US" altLang="ko-KR" sz="1600" b="1" dirty="0">
                <a:solidFill>
                  <a:srgbClr val="0BC52E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2002.6.1. </a:t>
            </a:r>
            <a:r>
              <a:rPr lang="ko-KR" altLang="en-US" sz="1600" b="1" dirty="0">
                <a:solidFill>
                  <a:srgbClr val="0BC52E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선고 </a:t>
            </a:r>
            <a:r>
              <a:rPr lang="en-US" altLang="ko-KR" sz="1600" b="1" dirty="0">
                <a:solidFill>
                  <a:srgbClr val="0BC52E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2001</a:t>
            </a:r>
            <a:r>
              <a:rPr lang="ko-KR" altLang="en-US" sz="1600" b="1" dirty="0">
                <a:solidFill>
                  <a:srgbClr val="0BC52E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도</a:t>
            </a:r>
            <a:r>
              <a:rPr lang="en-US" altLang="ko-KR" sz="1600" b="1" dirty="0">
                <a:solidFill>
                  <a:srgbClr val="0BC52E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70</a:t>
            </a:r>
            <a:r>
              <a:rPr lang="ko-KR" altLang="en-US" sz="1600" b="1" dirty="0">
                <a:solidFill>
                  <a:srgbClr val="0BC52E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판결</a:t>
            </a:r>
            <a:r>
              <a:rPr lang="en-US" altLang="ko-KR" sz="1600" b="1" dirty="0">
                <a:solidFill>
                  <a:srgbClr val="0BC52E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kumimoji="0" lang="ko-KR" altLang="en-US" sz="16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30" name="Picture 133" descr="39-1">
            <a:extLst>
              <a:ext uri="{FF2B5EF4-FFF2-40B4-BE49-F238E27FC236}">
                <a16:creationId xmlns:lc="http://schemas.openxmlformats.org/drawingml/2006/lockedCanvas" xmlns:a16="http://schemas.microsoft.com/office/drawing/2014/main" xmlns="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6365374" y="3439597"/>
            <a:ext cx="1157433" cy="6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08505" y="3533537"/>
            <a:ext cx="147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목각파임B" panose="02030600000101010101" pitchFamily="18" charset="-127"/>
                <a:ea typeface="HY목각파임B" panose="02030600000101010101" pitchFamily="18" charset="-127"/>
              </a:rPr>
              <a:t>관련 판례</a:t>
            </a:r>
            <a:endParaRPr lang="ko-KR" altLang="en-US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pic>
        <p:nvPicPr>
          <p:cNvPr id="67" name="Picture 102" descr="58"/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98" y="1567871"/>
            <a:ext cx="401198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115"/>
          <p:cNvSpPr txBox="1">
            <a:spLocks noChangeArrowheads="1"/>
          </p:cNvSpPr>
          <p:nvPr/>
        </p:nvSpPr>
        <p:spPr bwMode="auto">
          <a:xfrm>
            <a:off x="3138735" y="1639309"/>
            <a:ext cx="2937022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폐기물관리법상 정의</a:t>
            </a:r>
          </a:p>
        </p:txBody>
      </p:sp>
      <p:pic>
        <p:nvPicPr>
          <p:cNvPr id="8" name="음성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4328" y="6150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6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0" y="1306809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7387" y="2031661"/>
            <a:ext cx="2464461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Group 98"/>
          <p:cNvGrpSpPr>
            <a:grpSpLocks/>
          </p:cNvGrpSpPr>
          <p:nvPr/>
        </p:nvGrpSpPr>
        <p:grpSpPr bwMode="auto">
          <a:xfrm>
            <a:off x="3018884" y="2145621"/>
            <a:ext cx="8226425" cy="3835301"/>
            <a:chOff x="355" y="1566"/>
            <a:chExt cx="5182" cy="970"/>
          </a:xfrm>
        </p:grpSpPr>
        <p:pic>
          <p:nvPicPr>
            <p:cNvPr id="32" name="Picture 99" descr="박스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1566"/>
              <a:ext cx="5176" cy="9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3" name="AutoShape 100"/>
            <p:cNvSpPr>
              <a:spLocks noChangeArrowheads="1"/>
            </p:cNvSpPr>
            <p:nvPr/>
          </p:nvSpPr>
          <p:spPr bwMode="auto">
            <a:xfrm>
              <a:off x="355" y="1586"/>
              <a:ext cx="5035" cy="810"/>
            </a:xfrm>
            <a:prstGeom prst="roundRect">
              <a:avLst>
                <a:gd name="adj" fmla="val 6958"/>
              </a:avLst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60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34" name="AutoShape 84"/>
          <p:cNvSpPr>
            <a:spLocks noChangeArrowheads="1"/>
          </p:cNvSpPr>
          <p:nvPr/>
        </p:nvSpPr>
        <p:spPr bwMode="auto">
          <a:xfrm>
            <a:off x="2932106" y="2327301"/>
            <a:ext cx="8154417" cy="384105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rgbClr val="C93703"/>
              </a:buClr>
              <a:buFont typeface="Wingdings" panose="05000000000000000000" pitchFamily="2" charset="2"/>
              <a:buChar char="ü"/>
            </a:pPr>
            <a:r>
              <a:rPr lang="ko-KR" altLang="en-US" sz="1600" b="1" dirty="0" err="1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배출자에게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사용가치가 없는 물질이 </a:t>
            </a:r>
            <a:r>
              <a:rPr lang="ko-KR" altLang="en-US" sz="1600" b="1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제</a:t>
            </a:r>
            <a:r>
              <a:rPr lang="en-US" altLang="ko-KR" sz="1600" b="1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lang="ko-KR" altLang="en-US" sz="1600" b="1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자에게 유용하여 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그에게 무상 또는 저가로 매각하는 경우에도 </a:t>
            </a:r>
            <a:r>
              <a:rPr lang="ko-KR" altLang="en-US" sz="1600" b="1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폐기물관리법상 적정처리가 필요한 물질은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폐기물에 해당함</a:t>
            </a:r>
            <a:endParaRPr lang="en-US" altLang="ko-KR" sz="1600" b="1" dirty="0">
              <a:solidFill>
                <a:srgbClr val="000066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marL="285750" indent="-285750">
              <a:lnSpc>
                <a:spcPct val="150000"/>
              </a:lnSpc>
              <a:buClr>
                <a:srgbClr val="C93703"/>
              </a:buClr>
              <a:buFont typeface="Wingdings" panose="05000000000000000000" pitchFamily="2" charset="2"/>
              <a:buChar char="ü"/>
            </a:pP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 자사 생산제품 중 규격미달 불량제품</a:t>
            </a:r>
            <a:r>
              <a:rPr lang="en-US" altLang="ko-KR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또는 반품제품을 다시 원료로 사용하는 경우에는 폐기물로 볼 수 없으나</a:t>
            </a:r>
            <a:r>
              <a:rPr lang="en-US" altLang="ko-KR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sz="1600" b="1" dirty="0" smtClean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이를 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다른 회사에서 재가공하여 제품 또는 </a:t>
            </a:r>
            <a:r>
              <a:rPr lang="en-US" altLang="ko-KR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부</a:t>
            </a:r>
            <a:r>
              <a:rPr lang="en-US" altLang="ko-KR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원료로 사용하는 경우에는  폐기물에 해당됨</a:t>
            </a:r>
            <a:endParaRPr lang="en-US" altLang="ko-KR" sz="1600" b="1" dirty="0">
              <a:solidFill>
                <a:srgbClr val="000066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marL="285750" indent="-285750">
              <a:lnSpc>
                <a:spcPct val="150000"/>
              </a:lnSpc>
              <a:buClr>
                <a:srgbClr val="C93703"/>
              </a:buClr>
              <a:buFont typeface="Wingdings" panose="05000000000000000000" pitchFamily="2" charset="2"/>
              <a:buChar char="ü"/>
            </a:pP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외부로 반출하여 재활용하는 경우에는 폐기물로 보는데 </a:t>
            </a:r>
            <a:r>
              <a:rPr lang="en-US" altLang="ko-KR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별도의 </a:t>
            </a:r>
            <a:r>
              <a:rPr lang="ko-KR" altLang="en-US" sz="1600" b="1" dirty="0" smtClean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가공처리 없이 </a:t>
            </a:r>
            <a:endParaRPr lang="en-US" altLang="ko-KR" sz="1600" b="1" dirty="0">
              <a:solidFill>
                <a:srgbClr val="000066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>
              <a:lnSpc>
                <a:spcPct val="150000"/>
              </a:lnSpc>
              <a:buClr>
                <a:srgbClr val="C93703"/>
              </a:buClr>
              <a:buNone/>
            </a:pPr>
            <a:r>
              <a:rPr lang="en-US" altLang="ko-KR" sz="1600" b="1" dirty="0" smtClean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 </a:t>
            </a:r>
            <a:r>
              <a:rPr lang="ko-KR" altLang="en-US" sz="1600" b="1" dirty="0" smtClean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원료로 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투입하거나 공장등록증 및 사업장등록증에 제품으로서 등재한 경우에는 </a:t>
            </a:r>
            <a:endParaRPr lang="en-US" altLang="ko-KR" sz="1600" b="1" dirty="0" smtClean="0">
              <a:solidFill>
                <a:srgbClr val="000066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>
              <a:lnSpc>
                <a:spcPct val="150000"/>
              </a:lnSpc>
              <a:buClr>
                <a:srgbClr val="C93703"/>
              </a:buClr>
              <a:buNone/>
            </a:pPr>
            <a:r>
              <a:rPr lang="en-US" altLang="ko-KR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en-US" altLang="ko-KR" sz="1600" b="1" dirty="0" smtClean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lang="ko-KR" altLang="en-US" sz="1600" b="1" dirty="0" smtClean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폐기물로 </a:t>
            </a:r>
            <a:r>
              <a:rPr lang="ko-KR" altLang="en-US" sz="1600" b="1" dirty="0">
                <a:solidFill>
                  <a:srgbClr val="000066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보지 않을 수 있다</a:t>
            </a:r>
            <a:endParaRPr lang="en-US" altLang="ko-KR" sz="1600" b="1" dirty="0">
              <a:solidFill>
                <a:srgbClr val="000066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kumimoji="0" lang="ko-KR" altLang="en-US" sz="16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24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02" y="1588080"/>
            <a:ext cx="4420416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15"/>
          <p:cNvSpPr txBox="1">
            <a:spLocks noChangeArrowheads="1"/>
          </p:cNvSpPr>
          <p:nvPr/>
        </p:nvSpPr>
        <p:spPr bwMode="auto">
          <a:xfrm>
            <a:off x="3066739" y="1659518"/>
            <a:ext cx="3749744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폐기물관리법상 </a:t>
            </a: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정의</a:t>
            </a:r>
            <a:r>
              <a:rPr lang="en-US" altLang="ko-KR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해설</a:t>
            </a:r>
            <a:r>
              <a:rPr lang="en-US" altLang="ko-KR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ko-KR" altLang="en-US" sz="2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4102" y="6168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331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67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06" y="1390229"/>
            <a:ext cx="4420416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115"/>
          <p:cNvSpPr txBox="1">
            <a:spLocks noChangeArrowheads="1"/>
          </p:cNvSpPr>
          <p:nvPr/>
        </p:nvSpPr>
        <p:spPr bwMode="auto">
          <a:xfrm>
            <a:off x="3168643" y="1461667"/>
            <a:ext cx="2781531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분류 체계도</a:t>
            </a:r>
            <a:endParaRPr lang="ko-KR" altLang="en-US" sz="2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46718" y="2590713"/>
            <a:ext cx="2464461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Line 66"/>
          <p:cNvSpPr>
            <a:spLocks noChangeShapeType="1"/>
          </p:cNvSpPr>
          <p:nvPr/>
        </p:nvSpPr>
        <p:spPr bwMode="auto">
          <a:xfrm rot="-5400000">
            <a:off x="6273048" y="5847801"/>
            <a:ext cx="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9" name="Line 67"/>
          <p:cNvSpPr>
            <a:spLocks noChangeShapeType="1"/>
          </p:cNvSpPr>
          <p:nvPr/>
        </p:nvSpPr>
        <p:spPr bwMode="auto">
          <a:xfrm rot="-5400000">
            <a:off x="6273048" y="3617363"/>
            <a:ext cx="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" name="Line 68"/>
          <p:cNvSpPr>
            <a:spLocks noChangeShapeType="1"/>
          </p:cNvSpPr>
          <p:nvPr/>
        </p:nvSpPr>
        <p:spPr bwMode="auto">
          <a:xfrm rot="-5400000">
            <a:off x="6185736" y="4666705"/>
            <a:ext cx="0" cy="3587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1" name="Line 69"/>
          <p:cNvSpPr>
            <a:spLocks noChangeShapeType="1"/>
          </p:cNvSpPr>
          <p:nvPr/>
        </p:nvSpPr>
        <p:spPr bwMode="auto">
          <a:xfrm rot="16200000" flipV="1">
            <a:off x="3020459" y="3864739"/>
            <a:ext cx="2016224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2" name="Line 70"/>
          <p:cNvSpPr>
            <a:spLocks noChangeShapeType="1"/>
          </p:cNvSpPr>
          <p:nvPr/>
        </p:nvSpPr>
        <p:spPr bwMode="auto">
          <a:xfrm rot="-5400000">
            <a:off x="3735429" y="3735634"/>
            <a:ext cx="1588" cy="279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3" name="Line 71"/>
          <p:cNvSpPr>
            <a:spLocks noChangeShapeType="1"/>
          </p:cNvSpPr>
          <p:nvPr/>
        </p:nvSpPr>
        <p:spPr bwMode="auto">
          <a:xfrm rot="-5400000">
            <a:off x="5055438" y="4846089"/>
            <a:ext cx="2232025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5" name="Line 72"/>
          <p:cNvSpPr>
            <a:spLocks noChangeShapeType="1"/>
          </p:cNvSpPr>
          <p:nvPr/>
        </p:nvSpPr>
        <p:spPr bwMode="auto">
          <a:xfrm rot="-5400000">
            <a:off x="4180971" y="4720452"/>
            <a:ext cx="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6" name="Line 73"/>
          <p:cNvSpPr>
            <a:spLocks noChangeShapeType="1"/>
          </p:cNvSpPr>
          <p:nvPr/>
        </p:nvSpPr>
        <p:spPr bwMode="auto">
          <a:xfrm rot="-5400000">
            <a:off x="4180971" y="2691404"/>
            <a:ext cx="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7" name="Line 75" descr="파랑 박엽지"/>
          <p:cNvSpPr>
            <a:spLocks noChangeShapeType="1"/>
          </p:cNvSpPr>
          <p:nvPr/>
        </p:nvSpPr>
        <p:spPr bwMode="auto">
          <a:xfrm rot="-5400000">
            <a:off x="8421063" y="3707900"/>
            <a:ext cx="86409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ko-KR" altLang="en-US"/>
          </a:p>
        </p:txBody>
      </p:sp>
      <p:sp>
        <p:nvSpPr>
          <p:cNvPr id="28" name="Line 78"/>
          <p:cNvSpPr>
            <a:spLocks noChangeShapeType="1"/>
          </p:cNvSpPr>
          <p:nvPr/>
        </p:nvSpPr>
        <p:spPr bwMode="auto">
          <a:xfrm rot="-5400000">
            <a:off x="8744650" y="3527435"/>
            <a:ext cx="0" cy="21691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9" name="AutoShape 115"/>
          <p:cNvSpPr>
            <a:spLocks noChangeArrowheads="1"/>
          </p:cNvSpPr>
          <p:nvPr/>
        </p:nvSpPr>
        <p:spPr bwMode="auto">
          <a:xfrm>
            <a:off x="4345728" y="2752058"/>
            <a:ext cx="1487412" cy="238363"/>
          </a:xfrm>
          <a:prstGeom prst="roundRect">
            <a:avLst>
              <a:gd name="adj" fmla="val 17218"/>
            </a:avLst>
          </a:prstGeom>
          <a:gradFill rotWithShape="1">
            <a:gsLst>
              <a:gs pos="0">
                <a:srgbClr val="FFFFFF">
                  <a:alpha val="48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ko-KR" altLang="ko-KR" sz="800" dirty="0"/>
          </a:p>
        </p:txBody>
      </p:sp>
      <p:sp>
        <p:nvSpPr>
          <p:cNvPr id="30" name="AutoShape 118"/>
          <p:cNvSpPr>
            <a:spLocks noChangeArrowheads="1"/>
          </p:cNvSpPr>
          <p:nvPr/>
        </p:nvSpPr>
        <p:spPr bwMode="auto">
          <a:xfrm>
            <a:off x="4331437" y="4663411"/>
            <a:ext cx="1501703" cy="238363"/>
          </a:xfrm>
          <a:prstGeom prst="roundRect">
            <a:avLst>
              <a:gd name="adj" fmla="val 17218"/>
            </a:avLst>
          </a:prstGeom>
          <a:gradFill rotWithShape="1">
            <a:gsLst>
              <a:gs pos="0">
                <a:srgbClr val="FFFFFF">
                  <a:alpha val="48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ko-KR" altLang="ko-KR" sz="800"/>
          </a:p>
        </p:txBody>
      </p:sp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2876445" y="3563884"/>
            <a:ext cx="1043608" cy="504056"/>
          </a:xfrm>
          <a:prstGeom prst="roundRect">
            <a:avLst>
              <a:gd name="adj" fmla="val 20016"/>
            </a:avLst>
          </a:prstGeom>
          <a:solidFill>
            <a:schemeClr val="accent4">
              <a:lumMod val="75000"/>
            </a:schemeClr>
          </a:solidFill>
          <a:ln w="53975">
            <a:noFill/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>
                <a:latin typeface="+mn-ea"/>
              </a:rPr>
              <a:t> </a:t>
            </a:r>
            <a:r>
              <a:rPr lang="ko-KR" altLang="en-US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폐기물</a:t>
            </a: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4357829" y="2627780"/>
            <a:ext cx="1584176" cy="504056"/>
          </a:xfrm>
          <a:prstGeom prst="roundRect">
            <a:avLst>
              <a:gd name="adj" fmla="val 20016"/>
            </a:avLst>
          </a:prstGeom>
          <a:solidFill>
            <a:srgbClr val="FF0000"/>
          </a:solidFill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생활폐기물</a:t>
            </a: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4357829" y="4571996"/>
            <a:ext cx="1584176" cy="504056"/>
          </a:xfrm>
          <a:prstGeom prst="roundRect">
            <a:avLst>
              <a:gd name="adj" fmla="val 20016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사업장폐기물</a:t>
            </a: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6409203" y="3491876"/>
            <a:ext cx="2232248" cy="504056"/>
          </a:xfrm>
          <a:prstGeom prst="roundRect">
            <a:avLst>
              <a:gd name="adj" fmla="val 20016"/>
            </a:avLst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사업장일반폐기물</a:t>
            </a:r>
          </a:p>
        </p:txBody>
      </p:sp>
      <p:sp>
        <p:nvSpPr>
          <p:cNvPr id="35" name="AutoShape 20"/>
          <p:cNvSpPr>
            <a:spLocks noChangeArrowheads="1"/>
          </p:cNvSpPr>
          <p:nvPr/>
        </p:nvSpPr>
        <p:spPr bwMode="auto">
          <a:xfrm>
            <a:off x="6409203" y="4571996"/>
            <a:ext cx="2232248" cy="504056"/>
          </a:xfrm>
          <a:prstGeom prst="roundRect">
            <a:avLst>
              <a:gd name="adj" fmla="val 20016"/>
            </a:avLst>
          </a:prstGeom>
          <a:solidFill>
            <a:schemeClr val="accent1">
              <a:lumMod val="75000"/>
            </a:schemeClr>
          </a:solidFill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건설폐기물</a:t>
            </a:r>
          </a:p>
        </p:txBody>
      </p:sp>
      <p:sp>
        <p:nvSpPr>
          <p:cNvPr id="36" name="AutoShape 20"/>
          <p:cNvSpPr>
            <a:spLocks noChangeArrowheads="1"/>
          </p:cNvSpPr>
          <p:nvPr/>
        </p:nvSpPr>
        <p:spPr bwMode="auto">
          <a:xfrm>
            <a:off x="6409203" y="5652116"/>
            <a:ext cx="2232248" cy="504056"/>
          </a:xfrm>
          <a:prstGeom prst="roundRect">
            <a:avLst>
              <a:gd name="adj" fmla="val 20016"/>
            </a:avLst>
          </a:prstGeom>
          <a:solidFill>
            <a:srgbClr val="00B050"/>
          </a:solidFill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지정폐기물</a:t>
            </a:r>
          </a:p>
        </p:txBody>
      </p:sp>
      <p:sp>
        <p:nvSpPr>
          <p:cNvPr id="37" name="AutoShape 20"/>
          <p:cNvSpPr>
            <a:spLocks noChangeArrowheads="1"/>
          </p:cNvSpPr>
          <p:nvPr/>
        </p:nvSpPr>
        <p:spPr bwMode="auto">
          <a:xfrm>
            <a:off x="9001489" y="2915812"/>
            <a:ext cx="2405344" cy="720080"/>
          </a:xfrm>
          <a:prstGeom prst="roundRect">
            <a:avLst>
              <a:gd name="adj" fmla="val 20016"/>
            </a:avLst>
          </a:prstGeom>
          <a:solidFill>
            <a:schemeClr val="accent5">
              <a:lumMod val="50000"/>
            </a:schemeClr>
          </a:solidFill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사업장배출시설계폐기물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 latinLnBrk="0">
              <a:spcAft>
                <a:spcPts val="600"/>
              </a:spcAft>
              <a:defRPr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(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배출시설 발생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)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38" name="AutoShape 20"/>
          <p:cNvSpPr>
            <a:spLocks noChangeArrowheads="1"/>
          </p:cNvSpPr>
          <p:nvPr/>
        </p:nvSpPr>
        <p:spPr bwMode="auto">
          <a:xfrm>
            <a:off x="9001489" y="3779908"/>
            <a:ext cx="2405344" cy="720080"/>
          </a:xfrm>
          <a:prstGeom prst="roundRect">
            <a:avLst>
              <a:gd name="adj" fmla="val 20016"/>
            </a:avLst>
          </a:prstGeom>
          <a:solidFill>
            <a:srgbClr val="00B0F0"/>
          </a:solidFill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>
              <a:spcAft>
                <a:spcPts val="600"/>
              </a:spcAft>
              <a:defRPr/>
            </a:pPr>
            <a:r>
              <a:rPr lang="ko-KR" alt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사업장비배출시설계폐기물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(</a:t>
            </a:r>
            <a:r>
              <a:rPr lang="ko-KR" alt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배출시설계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이외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)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39" name="Line 67"/>
          <p:cNvSpPr>
            <a:spLocks noChangeShapeType="1"/>
          </p:cNvSpPr>
          <p:nvPr/>
        </p:nvSpPr>
        <p:spPr bwMode="auto">
          <a:xfrm rot="-5400000">
            <a:off x="8925115" y="3203846"/>
            <a:ext cx="0" cy="144016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0" name="Line 67"/>
          <p:cNvSpPr>
            <a:spLocks noChangeShapeType="1"/>
          </p:cNvSpPr>
          <p:nvPr/>
        </p:nvSpPr>
        <p:spPr bwMode="auto">
          <a:xfrm rot="-5400000">
            <a:off x="8925115" y="4067942"/>
            <a:ext cx="0" cy="144016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" name="Line 66"/>
          <p:cNvSpPr>
            <a:spLocks noChangeShapeType="1"/>
          </p:cNvSpPr>
          <p:nvPr/>
        </p:nvSpPr>
        <p:spPr bwMode="auto">
          <a:xfrm rot="-5400000" flipH="1">
            <a:off x="8894859" y="5682374"/>
            <a:ext cx="21951" cy="537502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2" name="AutoShape 20"/>
          <p:cNvSpPr>
            <a:spLocks noChangeArrowheads="1"/>
          </p:cNvSpPr>
          <p:nvPr/>
        </p:nvSpPr>
        <p:spPr bwMode="auto">
          <a:xfrm>
            <a:off x="9223057" y="5652116"/>
            <a:ext cx="2194483" cy="504056"/>
          </a:xfrm>
          <a:prstGeom prst="roundRect">
            <a:avLst>
              <a:gd name="adj" fmla="val 20016"/>
            </a:avLst>
          </a:prstGeom>
          <a:solidFill>
            <a:srgbClr val="92D050"/>
          </a:solidFill>
          <a:ln w="25400">
            <a:solidFill>
              <a:schemeClr val="accent1"/>
            </a:solidFill>
          </a:ln>
          <a:effectLst>
            <a:outerShdw blurRad="50800" dist="38100" dir="2700000" sx="99000" sy="99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>
              <a:lnSpc>
                <a:spcPct val="110000"/>
              </a:lnSpc>
              <a:spcAft>
                <a:spcPts val="600"/>
              </a:spcAft>
              <a:defRPr/>
            </a:pPr>
            <a:r>
              <a:rPr lang="ko-KR" altLang="en-US" b="1" dirty="0">
                <a:solidFill>
                  <a:schemeClr val="tx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의료폐기물</a:t>
            </a:r>
          </a:p>
        </p:txBody>
      </p:sp>
      <p:pic>
        <p:nvPicPr>
          <p:cNvPr id="2" name="음성 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9546" y="6156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8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9332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331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46718" y="2590713"/>
            <a:ext cx="2464461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3" name="Picture 99" descr="박스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29" y="2285830"/>
            <a:ext cx="8432674" cy="39283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4" name="AutoShape 32"/>
          <p:cNvSpPr>
            <a:spLocks noChangeArrowheads="1"/>
          </p:cNvSpPr>
          <p:nvPr/>
        </p:nvSpPr>
        <p:spPr bwMode="auto">
          <a:xfrm>
            <a:off x="3593906" y="2802685"/>
            <a:ext cx="725488" cy="1895875"/>
          </a:xfrm>
          <a:prstGeom prst="homePlate">
            <a:avLst>
              <a:gd name="adj" fmla="val 925"/>
            </a:avLst>
          </a:prstGeom>
          <a:solidFill>
            <a:srgbClr val="5B9B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생활</a:t>
            </a:r>
            <a:r>
              <a:rPr kumimoji="0" lang="en-US" altLang="ko-KR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/</a:t>
            </a:r>
          </a:p>
          <a:p>
            <a:pPr algn="ctr"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</a:t>
            </a:r>
            <a:r>
              <a:rPr kumimoji="0" lang="en-US" altLang="ko-KR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/</a:t>
            </a:r>
          </a:p>
          <a:p>
            <a:pPr algn="ctr"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지정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algn="ctr"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</a:t>
            </a:r>
          </a:p>
        </p:txBody>
      </p:sp>
      <p:sp>
        <p:nvSpPr>
          <p:cNvPr id="45" name="AutoShape 32"/>
          <p:cNvSpPr>
            <a:spLocks noChangeArrowheads="1"/>
          </p:cNvSpPr>
          <p:nvPr/>
        </p:nvSpPr>
        <p:spPr bwMode="auto">
          <a:xfrm>
            <a:off x="3593906" y="4734102"/>
            <a:ext cx="719138" cy="964200"/>
          </a:xfrm>
          <a:prstGeom prst="homePlate">
            <a:avLst>
              <a:gd name="adj" fmla="val 0"/>
            </a:avLst>
          </a:prstGeom>
          <a:solidFill>
            <a:srgbClr val="5B9B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처리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algn="ctr" eaLnBrk="1" hangingPunct="1"/>
            <a:r>
              <a:rPr kumimoji="0" lang="ko-KR" altLang="en-US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책임</a:t>
            </a:r>
          </a:p>
        </p:txBody>
      </p: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4319394" y="4739671"/>
            <a:ext cx="6999485" cy="95863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ko-KR" altLang="en-US" sz="16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생활폐기물</a:t>
            </a:r>
            <a:r>
              <a:rPr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이외의 폐기물로 </a:t>
            </a:r>
            <a:r>
              <a:rPr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시장</a:t>
            </a:r>
            <a:r>
              <a:rPr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r>
              <a:rPr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군수</a:t>
            </a:r>
            <a:r>
              <a:rPr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r>
              <a:rPr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구청장 </a:t>
            </a:r>
            <a:endParaRPr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ko-KR" alt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</a:t>
            </a:r>
            <a:r>
              <a:rPr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배출자책임</a:t>
            </a:r>
            <a:r>
              <a:rPr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다량 </a:t>
            </a:r>
            <a:r>
              <a:rPr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주의 의무</a:t>
            </a:r>
            <a:r>
              <a:rPr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추가</a:t>
            </a:r>
            <a:r>
              <a:rPr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4319394" y="2778864"/>
            <a:ext cx="6967735" cy="19435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600" dirty="0" err="1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발생원별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관리형태에 따라 크게 </a:t>
            </a:r>
            <a:r>
              <a:rPr kumimoji="0" lang="ko-KR" altLang="en-US" sz="16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생활폐기물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과</a:t>
            </a:r>
            <a:r>
              <a:rPr kumimoji="0" lang="ko-KR" altLang="en-US" sz="1600" dirty="0">
                <a:solidFill>
                  <a:srgbClr val="5B9BD5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로 구분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은 발생특성 및 유해성에 따라   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다시 </a:t>
            </a:r>
            <a:r>
              <a:rPr kumimoji="0" lang="ko-KR" alt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사업장일반</a:t>
            </a:r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/</a:t>
            </a:r>
            <a:r>
              <a:rPr kumimoji="0" lang="ko-KR" altLang="en-US" sz="1600" dirty="0">
                <a:solidFill>
                  <a:schemeClr val="accent1">
                    <a:lumMod val="75000"/>
                  </a:schemeClr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건설</a:t>
            </a:r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/</a:t>
            </a:r>
            <a:r>
              <a:rPr kumimoji="0" lang="ko-KR" altLang="en-US" sz="1600" dirty="0">
                <a:solidFill>
                  <a:srgbClr val="00B05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</a:t>
            </a:r>
            <a:r>
              <a:rPr kumimoji="0" lang="en-US" altLang="ko-KR" sz="1600" dirty="0">
                <a:solidFill>
                  <a:srgbClr val="00B05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dirty="0">
                <a:solidFill>
                  <a:srgbClr val="00B05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 포함</a:t>
            </a:r>
            <a:r>
              <a:rPr kumimoji="0" lang="en-US" altLang="ko-KR" sz="1600" dirty="0">
                <a:solidFill>
                  <a:srgbClr val="00B05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600" dirty="0">
                <a:solidFill>
                  <a:srgbClr val="00B05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로 세분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 일반폐기물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은 성상에 따라</a:t>
            </a:r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endParaRPr kumimoji="0" lang="ko-KR" altLang="en-US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다시 </a:t>
            </a:r>
            <a:r>
              <a:rPr kumimoji="0" lang="ko-KR" altLang="en-US" sz="1600" dirty="0" err="1">
                <a:solidFill>
                  <a:schemeClr val="accent6">
                    <a:lumMod val="75000"/>
                  </a:schemeClr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사업장배출시설계</a:t>
            </a:r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/</a:t>
            </a:r>
            <a:r>
              <a:rPr kumimoji="0" lang="ko-KR" altLang="en-US" sz="1600" dirty="0" err="1">
                <a:solidFill>
                  <a:schemeClr val="tx2">
                    <a:lumMod val="75000"/>
                  </a:schemeClr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사업장비배출시설계</a:t>
            </a:r>
            <a:r>
              <a:rPr kumimoji="0" lang="ko-KR" altLang="en-US" sz="1600" dirty="0" err="1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로</a:t>
            </a:r>
            <a:r>
              <a:rPr kumimoji="0" lang="ko-KR" altLang="en-US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구분 </a:t>
            </a:r>
          </a:p>
        </p:txBody>
      </p:sp>
      <p:pic>
        <p:nvPicPr>
          <p:cNvPr id="67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41" y="1734388"/>
            <a:ext cx="4420416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115"/>
          <p:cNvSpPr txBox="1">
            <a:spLocks noChangeArrowheads="1"/>
          </p:cNvSpPr>
          <p:nvPr/>
        </p:nvSpPr>
        <p:spPr bwMode="auto">
          <a:xfrm>
            <a:off x="3110978" y="1805826"/>
            <a:ext cx="248657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분류 방법</a:t>
            </a:r>
            <a:endParaRPr lang="ko-KR" altLang="en-US" sz="2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1691" y="6156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58" y="1758781"/>
            <a:ext cx="3517513" cy="466005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287" y="2150499"/>
            <a:ext cx="3751008" cy="4519769"/>
          </a:xfrm>
          <a:prstGeom prst="rect">
            <a:avLst/>
          </a:prstGeom>
        </p:spPr>
      </p:pic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분류 체계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폐기물관리법의 </a:t>
            </a:r>
            <a:endParaRPr lang="en-US" altLang="ko-KR" dirty="0" smtClean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dirty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목적 및 적용범위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210579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262778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분류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48" y="314976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1-4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사업장폐기물의 정의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9544" y="367175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1-5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폐기물의 관리 체계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67" name="Picture 102" descr="58"/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34" y="1365367"/>
            <a:ext cx="3792154" cy="4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115"/>
          <p:cNvSpPr txBox="1">
            <a:spLocks noChangeArrowheads="1"/>
          </p:cNvSpPr>
          <p:nvPr/>
        </p:nvSpPr>
        <p:spPr bwMode="auto">
          <a:xfrm>
            <a:off x="3710667" y="1433669"/>
            <a:ext cx="296267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별표</a:t>
            </a:r>
            <a:r>
              <a:rPr lang="en-US" altLang="ko-KR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4 </a:t>
            </a:r>
            <a:r>
              <a:rPr lang="ko-KR" altLang="en-US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 폐기물의 종류별 세부분류</a:t>
            </a:r>
            <a:endParaRPr lang="ko-KR" altLang="en-US" sz="15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7387" y="2590713"/>
            <a:ext cx="2464461" cy="443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Picture 102" descr="58"/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72" y="1723646"/>
            <a:ext cx="3761386" cy="4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15"/>
          <p:cNvSpPr txBox="1">
            <a:spLocks noChangeArrowheads="1"/>
          </p:cNvSpPr>
          <p:nvPr/>
        </p:nvSpPr>
        <p:spPr bwMode="auto">
          <a:xfrm>
            <a:off x="7338614" y="1767406"/>
            <a:ext cx="227337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15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업종별 사업장 폐기물의 분류</a:t>
            </a:r>
            <a:endParaRPr lang="ko-KR" altLang="en-US" sz="15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" name="음성 0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54787" y="6060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2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슬라이스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1502</TotalTime>
  <Words>3031</Words>
  <Application>Microsoft Office PowerPoint</Application>
  <PresentationFormat>와이드스크린</PresentationFormat>
  <Paragraphs>526</Paragraphs>
  <Slides>31</Slides>
  <Notes>0</Notes>
  <HiddenSlides>0</HiddenSlides>
  <MMClips>31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2" baseType="lpstr">
      <vt:lpstr>HY목각파임B</vt:lpstr>
      <vt:lpstr>HY중고딕</vt:lpstr>
      <vt:lpstr>HY헤드라인M</vt:lpstr>
      <vt:lpstr>맑은 고딕</vt:lpstr>
      <vt:lpstr>휴먼매직체</vt:lpstr>
      <vt:lpstr>휴먼옛체</vt:lpstr>
      <vt:lpstr>Arial</vt:lpstr>
      <vt:lpstr>Century Gothic</vt:lpstr>
      <vt:lpstr>Wingdings</vt:lpstr>
      <vt:lpstr>Wingdings 3</vt:lpstr>
      <vt:lpstr>슬라이스</vt:lpstr>
      <vt:lpstr>PowerPoint 프레젠테이션</vt:lpstr>
      <vt:lpstr>목  차</vt:lpstr>
      <vt:lpstr>폐기물의 분류 체계</vt:lpstr>
      <vt:lpstr>폐기물의 분류 체계</vt:lpstr>
      <vt:lpstr>폐기물의 분류 체계</vt:lpstr>
      <vt:lpstr>폐기물의 분류 체계</vt:lpstr>
      <vt:lpstr>폐기물의 분류 체계</vt:lpstr>
      <vt:lpstr>폐기물의 분류 체계</vt:lpstr>
      <vt:lpstr>폐기물의 분류 체계</vt:lpstr>
      <vt:lpstr>폐기물의 분류 체계</vt:lpstr>
      <vt:lpstr>폐기물의 분류 체계</vt:lpstr>
      <vt:lpstr>폐기물의 분류 체계</vt:lpstr>
      <vt:lpstr>폐기물의 분류 체계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  <vt:lpstr>사업장폐기물 적정관리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Microsoft 계정</cp:lastModifiedBy>
  <cp:revision>95</cp:revision>
  <dcterms:created xsi:type="dcterms:W3CDTF">2022-09-14T10:12:23Z</dcterms:created>
  <dcterms:modified xsi:type="dcterms:W3CDTF">2022-09-19T08:52:39Z</dcterms:modified>
</cp:coreProperties>
</file>