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42" r:id="rId3"/>
    <p:sldId id="343" r:id="rId4"/>
    <p:sldId id="305" r:id="rId5"/>
    <p:sldId id="327" r:id="rId6"/>
    <p:sldId id="328" r:id="rId7"/>
    <p:sldId id="329" r:id="rId8"/>
    <p:sldId id="33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26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1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0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8AB1D-630D-4084-A321-71B5D5BD1E1D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B7D3-E84E-42B5-9A33-4448F26DB7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879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34208-A342-4CCD-8A20-3D6587F0384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42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3382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429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471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21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223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8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283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832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47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62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6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DE5D0-1C84-4262-8FA8-6158109C028B}" type="datetimeFigureOut">
              <a:rPr lang="ko-KR" altLang="en-US" smtClean="0"/>
              <a:t>2022-08-14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3603-1B14-44B5-82A7-3F038F8431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26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63"/>
            <a:ext cx="9163416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-11348" y="1004263"/>
            <a:ext cx="9174764" cy="170465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440932" y="4861608"/>
            <a:ext cx="31021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삼 양 엔 지 </a:t>
            </a:r>
            <a:r>
              <a:rPr lang="ko-KR" alt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니</a:t>
            </a:r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어 링 </a:t>
            </a:r>
            <a:endParaRPr lang="en-US" altLang="ko-K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대 표   </a:t>
            </a:r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송    종</a:t>
            </a:r>
            <a:endParaRPr lang="ko-KR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2011088" descr="EMB00000f080b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74" y="2708920"/>
            <a:ext cx="358775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1330497" y="1312892"/>
            <a:ext cx="63305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6600" b="1" spc="-300" dirty="0" smtClean="0">
                <a:solidFill>
                  <a:schemeClr val="bg1"/>
                </a:solidFill>
              </a:rPr>
              <a:t>폐 기 물 관 리 법</a:t>
            </a:r>
            <a:endParaRPr lang="ko-KR" altLang="en-US" sz="6600" b="1" spc="-300" dirty="0">
              <a:solidFill>
                <a:schemeClr val="bg1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367469" y="3337828"/>
            <a:ext cx="411465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latinLnBrk="0" hangingPunct="0"/>
            <a:r>
              <a:rPr lang="en-US" altLang="ko-KR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2022.  10.    . – 2022. 11.   .</a:t>
            </a:r>
            <a:endParaRPr lang="en-US" altLang="ko-KR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76659" y="519063"/>
            <a:ext cx="49295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lang="en-US" altLang="ko-KR" sz="2400" b="1" dirty="0" smtClean="0">
                <a:solidFill>
                  <a:srgbClr val="CC0000"/>
                </a:solidFill>
                <a:latin typeface="Times New Roman" pitchFamily="18" charset="0"/>
              </a:rPr>
              <a:t>[2022</a:t>
            </a:r>
            <a:r>
              <a:rPr lang="ko-KR" altLang="en-US" sz="2400" b="1" dirty="0" smtClean="0">
                <a:solidFill>
                  <a:srgbClr val="CC0000"/>
                </a:solidFill>
                <a:latin typeface="Times New Roman" pitchFamily="18" charset="0"/>
              </a:rPr>
              <a:t>년 통합환경안전관리자 교육</a:t>
            </a:r>
            <a:r>
              <a:rPr lang="en-US" altLang="ko-KR" sz="2400" b="1" dirty="0" smtClean="0">
                <a:solidFill>
                  <a:srgbClr val="CC0000"/>
                </a:solidFill>
                <a:latin typeface="Times New Roman" pitchFamily="18" charset="0"/>
              </a:rPr>
              <a:t>]</a:t>
            </a:r>
            <a:endParaRPr lang="en-US" altLang="ko-KR" sz="2400" b="1" dirty="0">
              <a:solidFill>
                <a:srgbClr val="CC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0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6041" y="836712"/>
            <a:ext cx="34987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37"/>
          <p:cNvSpPr txBox="1">
            <a:spLocks noChangeArrowheads="1"/>
          </p:cNvSpPr>
          <p:nvPr/>
        </p:nvSpPr>
        <p:spPr bwMode="auto">
          <a:xfrm>
            <a:off x="683568" y="927350"/>
            <a:ext cx="28518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재활용 </a:t>
            </a:r>
            <a:r>
              <a:rPr lang="ko-KR" altLang="en-US" sz="2400" b="1" dirty="0" err="1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환경성</a:t>
            </a:r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 평가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80322" y="1700808"/>
            <a:ext cx="770810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000" b="1" u="sng" dirty="0" err="1" smtClean="0">
                <a:solidFill>
                  <a:schemeClr val="accent6">
                    <a:lumMod val="50000"/>
                  </a:schemeClr>
                </a:solidFill>
              </a:rPr>
              <a:t>환경부령</a:t>
            </a:r>
            <a:r>
              <a:rPr lang="ko-KR" altLang="en-US" sz="2000" b="1" dirty="0" err="1" smtClean="0">
                <a:solidFill>
                  <a:schemeClr val="accent6">
                    <a:lumMod val="50000"/>
                  </a:schemeClr>
                </a:solidFill>
              </a:rPr>
              <a:t>으로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정하는 규모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폐기물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: 12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만톤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폐기물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+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토양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: 12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만톤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재활용 부지면적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: 3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만제곱미터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)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이상의 </a:t>
            </a:r>
            <a:r>
              <a:rPr lang="ko-KR" altLang="en-US" sz="2000" b="1" dirty="0"/>
              <a:t>폐기물 </a:t>
            </a:r>
            <a:r>
              <a:rPr lang="ko-KR" altLang="en-US" sz="2000" b="1" dirty="0" smtClean="0"/>
              <a:t>또는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  폐기물을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토양 </a:t>
            </a:r>
            <a:r>
              <a:rPr lang="ko-KR" altLang="en-US" sz="2000" b="1" dirty="0">
                <a:solidFill>
                  <a:srgbClr val="FF0000"/>
                </a:solidFill>
              </a:rPr>
              <a:t>등과 혼합하여 </a:t>
            </a:r>
            <a:r>
              <a:rPr lang="ko-KR" altLang="en-US" sz="2000" b="1" dirty="0"/>
              <a:t>만든 물질을 </a:t>
            </a:r>
            <a:r>
              <a:rPr lang="ko-KR" altLang="en-US" sz="2000" b="1" dirty="0">
                <a:solidFill>
                  <a:srgbClr val="0070C0"/>
                </a:solidFill>
              </a:rPr>
              <a:t>토양</a:t>
            </a:r>
            <a:r>
              <a:rPr lang="en-US" altLang="ko-KR" sz="2000" b="1" dirty="0">
                <a:solidFill>
                  <a:srgbClr val="0070C0"/>
                </a:solidFill>
              </a:rPr>
              <a:t>·</a:t>
            </a:r>
            <a:r>
              <a:rPr lang="ko-KR" altLang="en-US" sz="2000" b="1" dirty="0">
                <a:solidFill>
                  <a:srgbClr val="0070C0"/>
                </a:solidFill>
              </a:rPr>
              <a:t>지하수</a:t>
            </a:r>
            <a:r>
              <a:rPr lang="en-US" altLang="ko-KR" sz="2000" b="1" dirty="0">
                <a:solidFill>
                  <a:srgbClr val="0070C0"/>
                </a:solidFill>
              </a:rPr>
              <a:t>·</a:t>
            </a:r>
            <a:r>
              <a:rPr lang="ko-KR" altLang="en-US" sz="2000" b="1" dirty="0">
                <a:solidFill>
                  <a:srgbClr val="0070C0"/>
                </a:solidFill>
              </a:rPr>
              <a:t>지표수 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등에 접촉시켜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>
                <a:solidFill>
                  <a:srgbClr val="7030A0"/>
                </a:solidFill>
              </a:rPr>
              <a:t>복토재</a:t>
            </a:r>
            <a:r>
              <a:rPr lang="en-US" altLang="ko-KR" sz="2000" b="1" dirty="0">
                <a:solidFill>
                  <a:srgbClr val="7030A0"/>
                </a:solidFill>
              </a:rPr>
              <a:t>·</a:t>
            </a:r>
            <a:r>
              <a:rPr lang="ko-KR" altLang="en-US" sz="2000" b="1" dirty="0" err="1">
                <a:solidFill>
                  <a:srgbClr val="7030A0"/>
                </a:solidFill>
              </a:rPr>
              <a:t>성토재</a:t>
            </a:r>
            <a:r>
              <a:rPr lang="en-US" altLang="ko-KR" sz="2000" b="1" dirty="0">
                <a:solidFill>
                  <a:srgbClr val="7030A0"/>
                </a:solidFill>
              </a:rPr>
              <a:t>·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도로 </a:t>
            </a:r>
            <a:r>
              <a:rPr lang="ko-KR" altLang="en-US" sz="2000" b="1" dirty="0" err="1" smtClean="0">
                <a:solidFill>
                  <a:srgbClr val="7030A0"/>
                </a:solidFill>
              </a:rPr>
              <a:t>기층재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 </a:t>
            </a:r>
            <a:r>
              <a:rPr lang="ko-KR" altLang="en-US" sz="2000" b="1" dirty="0"/>
              <a:t>등 </a:t>
            </a:r>
            <a:r>
              <a:rPr lang="ko-KR" altLang="en-US" sz="2000" b="1" u="sng" dirty="0" err="1"/>
              <a:t>환경부령</a:t>
            </a:r>
            <a:r>
              <a:rPr lang="ko-KR" altLang="en-US" sz="2000" b="1" dirty="0" err="1"/>
              <a:t>으로</a:t>
            </a:r>
            <a:r>
              <a:rPr lang="ko-KR" altLang="en-US" sz="2000" b="1" dirty="0"/>
              <a:t>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</a:t>
            </a:r>
            <a:r>
              <a:rPr lang="ko-KR" altLang="en-US" sz="2000" b="1" dirty="0" smtClean="0"/>
              <a:t>정하는 </a:t>
            </a:r>
            <a:r>
              <a:rPr lang="ko-KR" altLang="en-US" sz="2000" b="1" dirty="0"/>
              <a:t>용도 또는 방법으로 재활용하려는 </a:t>
            </a:r>
            <a:r>
              <a:rPr lang="ko-KR" altLang="en-US" sz="2000" b="1" dirty="0" smtClean="0"/>
              <a:t>자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 </a:t>
            </a:r>
            <a:r>
              <a:rPr lang="en-US" altLang="ko-KR" sz="2000" b="1" dirty="0" smtClean="0"/>
              <a:t>   (</a:t>
            </a:r>
            <a:r>
              <a:rPr lang="ko-KR" altLang="en-US" sz="2000" b="1" dirty="0"/>
              <a:t>둘 이상이 공동으로 재활용하려는 경우를 포함한다</a:t>
            </a:r>
            <a:r>
              <a:rPr lang="en-US" altLang="ko-KR" sz="2000" b="1" dirty="0" smtClean="0"/>
              <a:t>)</a:t>
            </a:r>
          </a:p>
          <a:p>
            <a:endParaRPr lang="ko-KR" altLang="en-US" sz="2000" dirty="0"/>
          </a:p>
          <a:p>
            <a:pPr>
              <a:lnSpc>
                <a:spcPct val="150000"/>
              </a:lnSpc>
            </a:pPr>
            <a:r>
              <a:rPr lang="en-US" altLang="ko-KR" sz="2000" b="1" dirty="0"/>
              <a:t>2.</a:t>
            </a:r>
            <a:r>
              <a:rPr lang="ko-KR" altLang="en-US" sz="2000" b="1" u="sng" dirty="0"/>
              <a:t> 제</a:t>
            </a:r>
            <a:r>
              <a:rPr lang="en-US" altLang="ko-KR" sz="2000" b="1" u="sng" dirty="0"/>
              <a:t>13</a:t>
            </a:r>
            <a:r>
              <a:rPr lang="ko-KR" altLang="en-US" sz="2000" b="1" u="sng" dirty="0"/>
              <a:t>조의</a:t>
            </a:r>
            <a:r>
              <a:rPr lang="en-US" altLang="ko-KR" sz="2000" b="1" u="sng" dirty="0"/>
              <a:t>2</a:t>
            </a:r>
            <a:r>
              <a:rPr lang="ko-KR" altLang="en-US" sz="2000" b="1" dirty="0"/>
              <a:t>에 따른 </a:t>
            </a:r>
            <a:r>
              <a:rPr lang="ko-KR" altLang="en-US" sz="2000" b="1" dirty="0">
                <a:solidFill>
                  <a:srgbClr val="FF0000"/>
                </a:solidFill>
              </a:rPr>
              <a:t>폐기물 재활용의 원칙 및 준수사항을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2000" b="1" dirty="0" smtClean="0">
                <a:solidFill>
                  <a:srgbClr val="7030A0"/>
                </a:solidFill>
              </a:rPr>
              <a:t>정하지 </a:t>
            </a:r>
            <a:r>
              <a:rPr lang="ko-KR" altLang="en-US" sz="2000" b="1" dirty="0">
                <a:solidFill>
                  <a:srgbClr val="7030A0"/>
                </a:solidFill>
              </a:rPr>
              <a:t>아니한 폐기물을 재활용하려는 </a:t>
            </a:r>
            <a:r>
              <a:rPr lang="ko-KR" altLang="en-US" sz="2000" b="1" dirty="0" smtClean="0"/>
              <a:t>자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>
                <a:solidFill>
                  <a:srgbClr val="1D05CB"/>
                </a:solidFill>
              </a:rPr>
              <a:t>   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  <a:latin typeface="맑은 고딕"/>
                <a:ea typeface="맑은 고딕"/>
              </a:rPr>
              <a:t>※</a:t>
            </a:r>
            <a:r>
              <a:rPr lang="en-US" altLang="ko-KR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b="1" dirty="0" smtClean="0">
                <a:solidFill>
                  <a:schemeClr val="accent6">
                    <a:lumMod val="50000"/>
                  </a:schemeClr>
                </a:solidFill>
              </a:rPr>
              <a:t>비료관리법에 의한 비료 제조는 제외</a:t>
            </a:r>
            <a:endParaRPr lang="ko-KR" alt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540060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사업장 폐기물 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배출자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00808"/>
            <a:ext cx="77957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rgbClr val="1D05CB"/>
                </a:solidFill>
              </a:rPr>
              <a:t>1. </a:t>
            </a:r>
            <a:r>
              <a:rPr lang="ko-KR" altLang="en-US" b="1" dirty="0" smtClean="0">
                <a:solidFill>
                  <a:srgbClr val="1D05CB"/>
                </a:solidFill>
              </a:rPr>
              <a:t>배출시설 설치</a:t>
            </a:r>
            <a:r>
              <a:rPr lang="en-US" altLang="ko-KR" b="1" dirty="0" smtClean="0">
                <a:solidFill>
                  <a:srgbClr val="1D05CB"/>
                </a:solidFill>
              </a:rPr>
              <a:t>. </a:t>
            </a:r>
            <a:r>
              <a:rPr lang="ko-KR" altLang="en-US" b="1" dirty="0" smtClean="0">
                <a:solidFill>
                  <a:srgbClr val="1D05CB"/>
                </a:solidFill>
              </a:rPr>
              <a:t>운영 </a:t>
            </a:r>
            <a:r>
              <a:rPr lang="ko-KR" altLang="en-US" b="1" dirty="0" err="1" smtClean="0">
                <a:solidFill>
                  <a:srgbClr val="1D05CB"/>
                </a:solidFill>
              </a:rPr>
              <a:t>하는자</a:t>
            </a:r>
            <a:r>
              <a:rPr lang="ko-KR" altLang="en-US" b="1" dirty="0" smtClean="0">
                <a:solidFill>
                  <a:srgbClr val="1D05CB"/>
                </a:solidFill>
              </a:rPr>
              <a:t> </a:t>
            </a:r>
            <a:r>
              <a:rPr lang="en-US" altLang="ko-KR" b="1" dirty="0" smtClean="0">
                <a:solidFill>
                  <a:srgbClr val="1D05CB"/>
                </a:solidFill>
              </a:rPr>
              <a:t>: </a:t>
            </a:r>
            <a:r>
              <a:rPr lang="ko-KR" altLang="en-US" b="1" dirty="0" smtClean="0">
                <a:solidFill>
                  <a:srgbClr val="1D05CB"/>
                </a:solidFill>
              </a:rPr>
              <a:t>일일 평균 </a:t>
            </a:r>
            <a:r>
              <a:rPr lang="en-US" altLang="ko-KR" b="1" dirty="0" smtClean="0">
                <a:solidFill>
                  <a:srgbClr val="1D05CB"/>
                </a:solidFill>
              </a:rPr>
              <a:t>100</a:t>
            </a:r>
            <a:r>
              <a:rPr lang="ko-KR" altLang="en-US" b="1" dirty="0" smtClean="0">
                <a:solidFill>
                  <a:srgbClr val="1D05CB"/>
                </a:solidFill>
              </a:rPr>
              <a:t>킬로그램 이상 </a:t>
            </a:r>
            <a:r>
              <a:rPr lang="ko-KR" altLang="en-US" b="1" dirty="0" err="1" smtClean="0">
                <a:solidFill>
                  <a:srgbClr val="1D05CB"/>
                </a:solidFill>
              </a:rPr>
              <a:t>배출자</a:t>
            </a:r>
            <a:endParaRPr lang="en-US" altLang="ko-KR" b="1" dirty="0" smtClean="0">
              <a:solidFill>
                <a:srgbClr val="1D05CB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rgbClr val="FF0000"/>
                </a:solidFill>
              </a:rPr>
              <a:t>2. </a:t>
            </a:r>
            <a:r>
              <a:rPr lang="ko-KR" altLang="en-US" b="1" dirty="0" smtClean="0">
                <a:solidFill>
                  <a:srgbClr val="FF0000"/>
                </a:solidFill>
              </a:rPr>
              <a:t>공공 폐수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하수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분뇨</a:t>
            </a:r>
            <a:r>
              <a:rPr lang="en-US" altLang="ko-KR" b="1" dirty="0" smtClean="0">
                <a:solidFill>
                  <a:srgbClr val="FF0000"/>
                </a:solidFill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</a:rPr>
              <a:t>가축분뇨 폐기물처리시설 설치</a:t>
            </a:r>
            <a:r>
              <a:rPr lang="en-US" altLang="ko-KR" b="1" dirty="0" smtClean="0">
                <a:solidFill>
                  <a:srgbClr val="FF0000"/>
                </a:solidFill>
              </a:rPr>
              <a:t>. </a:t>
            </a:r>
            <a:r>
              <a:rPr lang="ko-KR" altLang="en-US" b="1" dirty="0" smtClean="0">
                <a:solidFill>
                  <a:srgbClr val="FF0000"/>
                </a:solidFill>
              </a:rPr>
              <a:t>운영하는 </a:t>
            </a:r>
            <a:r>
              <a:rPr lang="en-US" altLang="ko-KR" b="1" dirty="0" smtClean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2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</a:rPr>
              <a:t>   </a:t>
            </a:r>
            <a:r>
              <a:rPr lang="ko-KR" altLang="en-US" b="1" dirty="0" smtClean="0">
                <a:solidFill>
                  <a:srgbClr val="FF0000"/>
                </a:solidFill>
              </a:rPr>
              <a:t>일일 평균 </a:t>
            </a:r>
            <a:r>
              <a:rPr lang="en-US" altLang="ko-KR" b="1" dirty="0" smtClean="0">
                <a:solidFill>
                  <a:srgbClr val="FF0000"/>
                </a:solidFill>
              </a:rPr>
              <a:t>100</a:t>
            </a:r>
            <a:r>
              <a:rPr lang="ko-KR" altLang="en-US" b="1" dirty="0" smtClean="0">
                <a:solidFill>
                  <a:srgbClr val="FF0000"/>
                </a:solidFill>
              </a:rPr>
              <a:t>킬로그램 이상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배출자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rgbClr val="00B050"/>
                </a:solidFill>
              </a:rPr>
              <a:t>3. </a:t>
            </a:r>
            <a:r>
              <a:rPr lang="ko-KR" altLang="en-US" b="1" dirty="0" smtClean="0">
                <a:solidFill>
                  <a:srgbClr val="00B050"/>
                </a:solidFill>
              </a:rPr>
              <a:t>폐기물을 일일 평균 </a:t>
            </a:r>
            <a:r>
              <a:rPr lang="en-US" altLang="ko-KR" b="1" dirty="0" smtClean="0">
                <a:solidFill>
                  <a:srgbClr val="00B050"/>
                </a:solidFill>
              </a:rPr>
              <a:t>300</a:t>
            </a:r>
            <a:r>
              <a:rPr lang="ko-KR" altLang="en-US" b="1" dirty="0" err="1" smtClean="0">
                <a:solidFill>
                  <a:srgbClr val="00B050"/>
                </a:solidFill>
              </a:rPr>
              <a:t>킬로그랭</a:t>
            </a:r>
            <a:r>
              <a:rPr lang="ko-KR" altLang="en-US" b="1" dirty="0" smtClean="0">
                <a:solidFill>
                  <a:srgbClr val="00B050"/>
                </a:solidFill>
              </a:rPr>
              <a:t> 이상 </a:t>
            </a:r>
            <a:r>
              <a:rPr lang="ko-KR" altLang="en-US" b="1" dirty="0" err="1" smtClean="0">
                <a:solidFill>
                  <a:srgbClr val="00B050"/>
                </a:solidFill>
              </a:rPr>
              <a:t>배출자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rgbClr val="7030A0"/>
                </a:solidFill>
              </a:rPr>
              <a:t>4. </a:t>
            </a:r>
            <a:r>
              <a:rPr lang="ko-KR" altLang="en-US" b="1" dirty="0" smtClean="0">
                <a:solidFill>
                  <a:srgbClr val="7030A0"/>
                </a:solidFill>
              </a:rPr>
              <a:t>일련의 공사 또는 작업으로 </a:t>
            </a:r>
            <a:r>
              <a:rPr lang="en-US" altLang="ko-KR" b="1" dirty="0" smtClean="0">
                <a:solidFill>
                  <a:srgbClr val="7030A0"/>
                </a:solidFill>
              </a:rPr>
              <a:t>5</a:t>
            </a:r>
            <a:r>
              <a:rPr lang="ko-KR" altLang="en-US" b="1" dirty="0" err="1" smtClean="0">
                <a:solidFill>
                  <a:srgbClr val="7030A0"/>
                </a:solidFill>
              </a:rPr>
              <a:t>톤이상</a:t>
            </a:r>
            <a:r>
              <a:rPr lang="ko-KR" altLang="en-US" b="1" dirty="0" smtClean="0">
                <a:solidFill>
                  <a:srgbClr val="7030A0"/>
                </a:solidFill>
              </a:rPr>
              <a:t> </a:t>
            </a:r>
            <a:r>
              <a:rPr lang="ko-KR" altLang="en-US" b="1" dirty="0" err="1" smtClean="0">
                <a:solidFill>
                  <a:srgbClr val="7030A0"/>
                </a:solidFill>
              </a:rPr>
              <a:t>배출자</a:t>
            </a:r>
            <a:r>
              <a:rPr lang="en-US" altLang="ko-KR" b="1" dirty="0" smtClean="0">
                <a:solidFill>
                  <a:srgbClr val="7030A0"/>
                </a:solidFill>
              </a:rPr>
              <a:t>(</a:t>
            </a:r>
            <a:r>
              <a:rPr lang="ko-KR" altLang="en-US" b="1" dirty="0" smtClean="0">
                <a:solidFill>
                  <a:srgbClr val="7030A0"/>
                </a:solidFill>
              </a:rPr>
              <a:t>착공부터 완공까지 발생량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250000"/>
              </a:lnSpc>
            </a:pP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5.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사업장폐기물 공동처리 운영기구 대표자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6192688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사업장 폐기물 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배출자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신고 기한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185934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00B0F0"/>
                </a:solidFill>
              </a:rPr>
              <a:t>1. </a:t>
            </a:r>
            <a:r>
              <a:rPr lang="ko-KR" altLang="en-US" b="1" dirty="0" smtClean="0">
                <a:solidFill>
                  <a:srgbClr val="00B0F0"/>
                </a:solidFill>
              </a:rPr>
              <a:t>사업장 </a:t>
            </a:r>
            <a:r>
              <a:rPr lang="en-US" altLang="ko-KR" b="1" dirty="0">
                <a:solidFill>
                  <a:srgbClr val="00B0F0"/>
                </a:solidFill>
              </a:rPr>
              <a:t>: </a:t>
            </a:r>
            <a:r>
              <a:rPr lang="ko-KR" altLang="en-US" b="1" dirty="0">
                <a:solidFill>
                  <a:srgbClr val="00B0F0"/>
                </a:solidFill>
              </a:rPr>
              <a:t>사업 개시일 또는 폐기물이 발생한 날부터 </a:t>
            </a:r>
            <a:r>
              <a:rPr lang="en-US" altLang="ko-KR" b="1" dirty="0">
                <a:solidFill>
                  <a:srgbClr val="00B0F0"/>
                </a:solidFill>
              </a:rPr>
              <a:t>1</a:t>
            </a:r>
            <a:r>
              <a:rPr lang="ko-KR" altLang="en-US" b="1" dirty="0">
                <a:solidFill>
                  <a:srgbClr val="00B0F0"/>
                </a:solidFill>
              </a:rPr>
              <a:t>개월 </a:t>
            </a:r>
            <a:r>
              <a:rPr lang="ko-KR" altLang="en-US" b="1" dirty="0" smtClean="0">
                <a:solidFill>
                  <a:srgbClr val="00B0F0"/>
                </a:solidFill>
              </a:rPr>
              <a:t>이내</a:t>
            </a:r>
            <a:endParaRPr lang="ko-KR" altLang="en-US" b="1" dirty="0">
              <a:solidFill>
                <a:srgbClr val="00B0F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2. </a:t>
            </a:r>
            <a:r>
              <a:rPr lang="ko-KR" altLang="en-US" b="1" dirty="0" smtClean="0">
                <a:solidFill>
                  <a:srgbClr val="FF0000"/>
                </a:solidFill>
              </a:rPr>
              <a:t>일련의 공사 </a:t>
            </a:r>
            <a:r>
              <a:rPr lang="en-US" altLang="ko-KR" b="1" dirty="0">
                <a:solidFill>
                  <a:srgbClr val="FF0000"/>
                </a:solidFill>
              </a:rPr>
              <a:t>: </a:t>
            </a:r>
            <a:r>
              <a:rPr lang="ko-KR" altLang="en-US" b="1" dirty="0">
                <a:solidFill>
                  <a:srgbClr val="FF0000"/>
                </a:solidFill>
              </a:rPr>
              <a:t>폐기물의 배출 예정일</a:t>
            </a:r>
            <a:r>
              <a:rPr lang="en-US" altLang="ko-KR" b="1" spc="-300" dirty="0">
                <a:solidFill>
                  <a:srgbClr val="FF0000"/>
                </a:solidFill>
              </a:rPr>
              <a:t>(</a:t>
            </a:r>
            <a:r>
              <a:rPr lang="ko-KR" altLang="en-US" b="1" spc="-300" dirty="0">
                <a:solidFill>
                  <a:srgbClr val="FF0000"/>
                </a:solidFill>
              </a:rPr>
              <a:t>공사의 경우에는 </a:t>
            </a:r>
            <a:r>
              <a:rPr lang="ko-KR" altLang="en-US" b="1" spc="-300" dirty="0" err="1">
                <a:solidFill>
                  <a:srgbClr val="FF0000"/>
                </a:solidFill>
              </a:rPr>
              <a:t>착공일을</a:t>
            </a:r>
            <a:r>
              <a:rPr lang="ko-KR" altLang="en-US" b="1" spc="-300" dirty="0">
                <a:solidFill>
                  <a:srgbClr val="FF0000"/>
                </a:solidFill>
              </a:rPr>
              <a:t> 말한다</a:t>
            </a:r>
            <a:r>
              <a:rPr lang="en-US" altLang="ko-KR" b="1" spc="-300" dirty="0">
                <a:solidFill>
                  <a:srgbClr val="FF0000"/>
                </a:solidFill>
              </a:rPr>
              <a:t>)</a:t>
            </a:r>
            <a:r>
              <a:rPr lang="ko-KR" altLang="en-US" b="1" spc="-300" dirty="0" smtClean="0">
                <a:solidFill>
                  <a:srgbClr val="FF0000"/>
                </a:solidFill>
              </a:rPr>
              <a:t>까지</a:t>
            </a:r>
            <a:endParaRPr lang="ko-KR" altLang="en-US" b="1" spc="-300" dirty="0">
              <a:solidFill>
                <a:srgbClr val="FF0000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3.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폐기물 공동처리 운영자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사업 개시일부터 </a:t>
            </a: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7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일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이내</a:t>
            </a:r>
            <a:endParaRPr lang="ko-KR" alt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5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6192688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사업장 폐기물 </a:t>
            </a:r>
            <a:r>
              <a:rPr lang="ko-KR" altLang="en-US" sz="3200" b="1" dirty="0" err="1" smtClean="0">
                <a:solidFill>
                  <a:schemeClr val="bg1"/>
                </a:solidFill>
              </a:rPr>
              <a:t>배출자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변경신고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556792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1D05CB"/>
                </a:solidFill>
              </a:rPr>
              <a:t>1. </a:t>
            </a:r>
            <a:r>
              <a:rPr lang="ko-KR" altLang="en-US" b="1" spc="-300" dirty="0" smtClean="0">
                <a:solidFill>
                  <a:srgbClr val="1D05CB"/>
                </a:solidFill>
              </a:rPr>
              <a:t>신고한 </a:t>
            </a:r>
            <a:r>
              <a:rPr lang="ko-KR" altLang="en-US" b="1" spc="-300" dirty="0">
                <a:solidFill>
                  <a:srgbClr val="1D05CB"/>
                </a:solidFill>
              </a:rPr>
              <a:t>사업장폐기물의 월 평균 </a:t>
            </a:r>
            <a:r>
              <a:rPr lang="ko-KR" altLang="en-US" b="1" spc="-300" dirty="0" smtClean="0">
                <a:solidFill>
                  <a:srgbClr val="1D05CB"/>
                </a:solidFill>
              </a:rPr>
              <a:t>배출량이 </a:t>
            </a:r>
            <a:r>
              <a:rPr lang="en-US" altLang="ko-KR" b="1" spc="-300" dirty="0">
                <a:solidFill>
                  <a:srgbClr val="1D05CB"/>
                </a:solidFill>
              </a:rPr>
              <a:t>100</a:t>
            </a:r>
            <a:r>
              <a:rPr lang="ko-KR" altLang="en-US" b="1" spc="-300" dirty="0">
                <a:solidFill>
                  <a:srgbClr val="1D05CB"/>
                </a:solidFill>
              </a:rPr>
              <a:t>분의</a:t>
            </a:r>
            <a:r>
              <a:rPr lang="en-US" altLang="ko-KR" b="1" spc="-300" dirty="0">
                <a:solidFill>
                  <a:srgbClr val="1D05CB"/>
                </a:solidFill>
              </a:rPr>
              <a:t>50 </a:t>
            </a:r>
            <a:r>
              <a:rPr lang="ko-KR" altLang="en-US" b="1" spc="-300" dirty="0">
                <a:solidFill>
                  <a:srgbClr val="1D05CB"/>
                </a:solidFill>
              </a:rPr>
              <a:t>이상 증가한 </a:t>
            </a:r>
            <a:r>
              <a:rPr lang="ko-KR" altLang="en-US" b="1" spc="-300" dirty="0" smtClean="0">
                <a:solidFill>
                  <a:srgbClr val="1D05CB"/>
                </a:solidFill>
              </a:rPr>
              <a:t>경우 </a:t>
            </a:r>
            <a:r>
              <a:rPr lang="en-US" altLang="ko-KR" b="1" spc="-300" dirty="0" smtClean="0">
                <a:solidFill>
                  <a:srgbClr val="1D05CB"/>
                </a:solidFill>
              </a:rPr>
              <a:t>: </a:t>
            </a:r>
            <a:r>
              <a:rPr lang="en-US" altLang="ko-KR" b="1" spc="-300" dirty="0" smtClean="0">
                <a:solidFill>
                  <a:srgbClr val="FF0000"/>
                </a:solidFill>
              </a:rPr>
              <a:t>1</a:t>
            </a:r>
            <a:r>
              <a:rPr lang="ko-KR" altLang="en-US" b="1" spc="-300" dirty="0" smtClean="0">
                <a:solidFill>
                  <a:srgbClr val="FF0000"/>
                </a:solidFill>
              </a:rPr>
              <a:t>개월</a:t>
            </a:r>
            <a:r>
              <a:rPr lang="en-US" altLang="ko-KR" b="1" spc="-300" dirty="0" smtClean="0">
                <a:solidFill>
                  <a:srgbClr val="FF0000"/>
                </a:solidFill>
              </a:rPr>
              <a:t> </a:t>
            </a:r>
            <a:r>
              <a:rPr lang="ko-KR" altLang="en-US" b="1" spc="-300" dirty="0" smtClean="0">
                <a:solidFill>
                  <a:srgbClr val="FF0000"/>
                </a:solidFill>
              </a:rPr>
              <a:t>이내</a:t>
            </a:r>
            <a:r>
              <a:rPr lang="en-US" altLang="ko-KR" b="1" spc="-3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7030A0"/>
                </a:solidFill>
              </a:rPr>
              <a:t> </a:t>
            </a:r>
            <a:r>
              <a:rPr lang="en-US" altLang="ko-KR" b="1" dirty="0" smtClean="0">
                <a:solidFill>
                  <a:srgbClr val="7030A0"/>
                </a:solidFill>
              </a:rPr>
              <a:t>  (</a:t>
            </a:r>
            <a:r>
              <a:rPr lang="ko-KR" altLang="en-US" b="1" dirty="0" smtClean="0">
                <a:solidFill>
                  <a:srgbClr val="7030A0"/>
                </a:solidFill>
              </a:rPr>
              <a:t>일련의 공사 </a:t>
            </a:r>
            <a:r>
              <a:rPr lang="en-US" altLang="ko-KR" b="1" dirty="0" smtClean="0">
                <a:solidFill>
                  <a:srgbClr val="7030A0"/>
                </a:solidFill>
              </a:rPr>
              <a:t>:</a:t>
            </a:r>
            <a:r>
              <a:rPr lang="ko-KR" altLang="en-US" b="1" dirty="0" smtClean="0">
                <a:solidFill>
                  <a:srgbClr val="7030A0"/>
                </a:solidFill>
              </a:rPr>
              <a:t> </a:t>
            </a:r>
            <a:r>
              <a:rPr lang="ko-KR" altLang="en-US" b="1" dirty="0" err="1">
                <a:solidFill>
                  <a:srgbClr val="7030A0"/>
                </a:solidFill>
              </a:rPr>
              <a:t>총배출량이</a:t>
            </a:r>
            <a:r>
              <a:rPr lang="ko-KR" altLang="en-US" b="1" dirty="0">
                <a:solidFill>
                  <a:srgbClr val="7030A0"/>
                </a:solidFill>
              </a:rPr>
              <a:t> </a:t>
            </a:r>
            <a:r>
              <a:rPr lang="en-US" altLang="ko-KR" b="1" dirty="0">
                <a:solidFill>
                  <a:srgbClr val="7030A0"/>
                </a:solidFill>
              </a:rPr>
              <a:t>100</a:t>
            </a:r>
            <a:r>
              <a:rPr lang="ko-KR" altLang="en-US" b="1" dirty="0">
                <a:solidFill>
                  <a:srgbClr val="7030A0"/>
                </a:solidFill>
              </a:rPr>
              <a:t>분의 </a:t>
            </a:r>
            <a:r>
              <a:rPr lang="en-US" altLang="ko-KR" b="1" dirty="0">
                <a:solidFill>
                  <a:srgbClr val="7030A0"/>
                </a:solidFill>
              </a:rPr>
              <a:t>50 </a:t>
            </a:r>
            <a:r>
              <a:rPr lang="ko-KR" altLang="en-US" b="1" dirty="0">
                <a:solidFill>
                  <a:srgbClr val="7030A0"/>
                </a:solidFill>
              </a:rPr>
              <a:t>이상 </a:t>
            </a:r>
            <a:r>
              <a:rPr lang="ko-KR" altLang="en-US" b="1" dirty="0" smtClean="0">
                <a:solidFill>
                  <a:srgbClr val="7030A0"/>
                </a:solidFill>
              </a:rPr>
              <a:t>증가 </a:t>
            </a:r>
            <a:r>
              <a:rPr lang="en-US" altLang="ko-KR" b="1" dirty="0" smtClean="0">
                <a:solidFill>
                  <a:srgbClr val="7030A0"/>
                </a:solidFill>
              </a:rPr>
              <a:t>: 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처리전</a:t>
            </a:r>
            <a:r>
              <a:rPr lang="en-US" altLang="ko-KR" b="1" dirty="0" smtClean="0">
                <a:solidFill>
                  <a:srgbClr val="7030A0"/>
                </a:solidFill>
              </a:rPr>
              <a:t>)</a:t>
            </a:r>
            <a:endParaRPr lang="en-US" altLang="ko-KR" b="1" dirty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</a:rPr>
              <a:t>신고 당시에는 배출되지 아니한 사업장폐기물이 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</a:rPr>
              <a:t>일 평균 </a:t>
            </a: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</a:rPr>
              <a:t>300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</a:rPr>
              <a:t>킬로그램</a:t>
            </a:r>
            <a:endParaRPr lang="en-US" altLang="ko-KR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</a:rPr>
              <a:t>이상 추가 배출되는 경우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ko-KR" altLang="en-US" b="1" dirty="0" smtClean="0">
                <a:solidFill>
                  <a:schemeClr val="accent3">
                    <a:lumMod val="75000"/>
                  </a:schemeClr>
                </a:solidFill>
              </a:rPr>
              <a:t>일련의 공사는 제외</a:t>
            </a:r>
            <a:r>
              <a:rPr lang="en-US" altLang="ko-KR" b="1" dirty="0" smtClean="0">
                <a:solidFill>
                  <a:schemeClr val="accent3">
                    <a:lumMod val="75000"/>
                  </a:schemeClr>
                </a:solidFill>
              </a:rPr>
              <a:t>) :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    사업장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경우에는 </a:t>
            </a: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100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킬로그램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b="1" dirty="0">
                <a:solidFill>
                  <a:schemeClr val="accent6">
                    <a:lumMod val="50000"/>
                  </a:schemeClr>
                </a:solidFill>
              </a:rPr>
              <a:t>이상 추가로 배출되는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경우 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endParaRPr lang="en-US" altLang="ko-K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상호 또는 사업장의 소재지를 변경한 </a:t>
            </a:r>
            <a:r>
              <a:rPr lang="ko-KR" altLang="en-US" b="1" dirty="0" smtClean="0"/>
              <a:t>경우 </a:t>
            </a:r>
            <a:r>
              <a:rPr lang="en-US" altLang="ko-KR" b="1" dirty="0" smtClean="0"/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endParaRPr lang="ko-KR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7030A0"/>
                </a:solidFill>
              </a:rPr>
              <a:t>4. </a:t>
            </a:r>
            <a:r>
              <a:rPr lang="ko-KR" altLang="en-US" b="1" spc="-300" dirty="0">
                <a:solidFill>
                  <a:srgbClr val="7030A0"/>
                </a:solidFill>
              </a:rPr>
              <a:t>사업장폐기물의 종류별 처리계획을 변경한 경우</a:t>
            </a:r>
            <a:r>
              <a:rPr lang="en-US" altLang="ko-KR" b="1" spc="-300" dirty="0" smtClean="0">
                <a:solidFill>
                  <a:srgbClr val="7030A0"/>
                </a:solidFill>
              </a:rPr>
              <a:t>(</a:t>
            </a:r>
            <a:r>
              <a:rPr lang="ko-KR" altLang="en-US" b="1" spc="-300" dirty="0" smtClean="0">
                <a:solidFill>
                  <a:srgbClr val="7030A0"/>
                </a:solidFill>
              </a:rPr>
              <a:t>처리장소 변경은 제외</a:t>
            </a:r>
            <a:r>
              <a:rPr lang="en-US" altLang="ko-KR" b="1" spc="-300" dirty="0" smtClean="0">
                <a:solidFill>
                  <a:srgbClr val="7030A0"/>
                </a:solidFill>
              </a:rPr>
              <a:t>) : </a:t>
            </a:r>
            <a:r>
              <a:rPr lang="en-US" altLang="ko-KR" b="1" spc="-300" dirty="0" smtClean="0">
                <a:solidFill>
                  <a:srgbClr val="FF0000"/>
                </a:solidFill>
              </a:rPr>
              <a:t>1</a:t>
            </a:r>
            <a:r>
              <a:rPr lang="ko-KR" altLang="en-US" b="1" spc="-300" dirty="0" smtClean="0">
                <a:solidFill>
                  <a:srgbClr val="FF0000"/>
                </a:solidFill>
              </a:rPr>
              <a:t>개월 이내</a:t>
            </a:r>
            <a:endParaRPr lang="en-US" altLang="ko-KR" b="1" spc="-3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accent6">
                    <a:lumMod val="50000"/>
                  </a:schemeClr>
                </a:solidFill>
              </a:rPr>
              <a:t>5. </a:t>
            </a:r>
            <a:r>
              <a:rPr lang="ko-KR" altLang="en-US" b="1" spc="-300" dirty="0" smtClean="0">
                <a:solidFill>
                  <a:schemeClr val="accent6">
                    <a:lumMod val="50000"/>
                  </a:schemeClr>
                </a:solidFill>
              </a:rPr>
              <a:t>공동처리 운영 </a:t>
            </a:r>
            <a:r>
              <a:rPr lang="ko-KR" altLang="en-US" b="1" spc="-300" dirty="0">
                <a:solidFill>
                  <a:schemeClr val="accent6">
                    <a:lumMod val="50000"/>
                  </a:schemeClr>
                </a:solidFill>
              </a:rPr>
              <a:t>대표자</a:t>
            </a:r>
            <a:r>
              <a:rPr lang="en-US" altLang="ko-KR" b="1" spc="-3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b="1" spc="-300" dirty="0">
                <a:solidFill>
                  <a:schemeClr val="accent6">
                    <a:lumMod val="50000"/>
                  </a:schemeClr>
                </a:solidFill>
              </a:rPr>
              <a:t>대상사업장의 </a:t>
            </a:r>
            <a:r>
              <a:rPr lang="ko-KR" altLang="en-US" b="1" spc="-300" dirty="0" smtClean="0">
                <a:solidFill>
                  <a:schemeClr val="accent6">
                    <a:lumMod val="50000"/>
                  </a:schemeClr>
                </a:solidFill>
              </a:rPr>
              <a:t>수</a:t>
            </a:r>
            <a:r>
              <a:rPr lang="en-US" altLang="ko-KR" b="1" spc="-3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b="1" spc="-300" dirty="0" smtClean="0">
                <a:solidFill>
                  <a:schemeClr val="accent6">
                    <a:lumMod val="50000"/>
                  </a:schemeClr>
                </a:solidFill>
              </a:rPr>
              <a:t> 폐기물의 </a:t>
            </a:r>
            <a:r>
              <a:rPr lang="ko-KR" altLang="en-US" b="1" spc="-300" dirty="0">
                <a:solidFill>
                  <a:schemeClr val="accent6">
                    <a:lumMod val="50000"/>
                  </a:schemeClr>
                </a:solidFill>
              </a:rPr>
              <a:t>종류가 변경된 </a:t>
            </a:r>
            <a:r>
              <a:rPr lang="ko-KR" altLang="en-US" b="1" spc="-300" dirty="0" smtClean="0">
                <a:solidFill>
                  <a:schemeClr val="accent6">
                    <a:lumMod val="50000"/>
                  </a:schemeClr>
                </a:solidFill>
              </a:rPr>
              <a:t>경우 </a:t>
            </a:r>
            <a:r>
              <a:rPr lang="en-US" altLang="ko-KR" b="1" spc="-3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altLang="ko-KR" b="1" spc="-300" dirty="0" smtClean="0">
                <a:solidFill>
                  <a:srgbClr val="FF0000"/>
                </a:solidFill>
              </a:rPr>
              <a:t>1</a:t>
            </a:r>
            <a:r>
              <a:rPr lang="ko-KR" altLang="en-US" b="1" spc="-300" dirty="0" smtClean="0">
                <a:solidFill>
                  <a:srgbClr val="FF0000"/>
                </a:solidFill>
              </a:rPr>
              <a:t>개월 이내</a:t>
            </a:r>
            <a:endParaRPr lang="en-US" altLang="ko-KR" b="1" spc="-3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1D05CB"/>
                </a:solidFill>
              </a:rPr>
              <a:t>6. </a:t>
            </a:r>
            <a:r>
              <a:rPr lang="ko-KR" altLang="en-US" b="1" dirty="0">
                <a:solidFill>
                  <a:srgbClr val="1D05CB"/>
                </a:solidFill>
              </a:rPr>
              <a:t>폐기물이 발생되는 공사기간이 </a:t>
            </a:r>
            <a:r>
              <a:rPr lang="en-US" altLang="ko-KR" b="1" dirty="0">
                <a:solidFill>
                  <a:srgbClr val="1D05CB"/>
                </a:solidFill>
              </a:rPr>
              <a:t>3</a:t>
            </a:r>
            <a:r>
              <a:rPr lang="ko-KR" altLang="en-US" b="1" dirty="0">
                <a:solidFill>
                  <a:srgbClr val="1D05CB"/>
                </a:solidFill>
              </a:rPr>
              <a:t>개월 이상 연장되는 </a:t>
            </a:r>
            <a:r>
              <a:rPr lang="ko-KR" altLang="en-US" b="1" dirty="0" smtClean="0">
                <a:solidFill>
                  <a:srgbClr val="1D05CB"/>
                </a:solidFill>
              </a:rPr>
              <a:t>경우 </a:t>
            </a:r>
            <a:r>
              <a:rPr lang="en-US" altLang="ko-KR" b="1" dirty="0" smtClean="0">
                <a:solidFill>
                  <a:srgbClr val="1D05CB"/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endParaRPr lang="en-US" altLang="ko-KR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chemeClr val="bg2">
                    <a:lumMod val="25000"/>
                  </a:schemeClr>
                </a:solidFill>
              </a:rPr>
              <a:t>7. 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사업장폐기물이 </a:t>
            </a:r>
            <a:r>
              <a:rPr lang="ko-KR" altLang="en-US" b="1" dirty="0">
                <a:solidFill>
                  <a:schemeClr val="bg2">
                    <a:lumMod val="25000"/>
                  </a:schemeClr>
                </a:solidFill>
              </a:rPr>
              <a:t>순환자원으로 인정받은 </a:t>
            </a:r>
            <a:r>
              <a:rPr lang="ko-KR" altLang="en-US" b="1" dirty="0" smtClean="0">
                <a:solidFill>
                  <a:schemeClr val="bg2">
                    <a:lumMod val="25000"/>
                  </a:schemeClr>
                </a:solidFill>
              </a:rPr>
              <a:t>경우 </a:t>
            </a:r>
            <a:r>
              <a:rPr lang="en-US" altLang="ko-KR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10</a:t>
            </a:r>
            <a:r>
              <a:rPr lang="ko-KR" altLang="en-US" b="1" dirty="0" err="1" smtClean="0">
                <a:solidFill>
                  <a:srgbClr val="FF0000"/>
                </a:solidFill>
              </a:rPr>
              <a:t>일이내</a:t>
            </a:r>
            <a:endParaRPr lang="ko-KR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B050"/>
                </a:solidFill>
              </a:rPr>
              <a:t>8. </a:t>
            </a:r>
            <a:r>
              <a:rPr lang="ko-KR" altLang="en-US" b="1" dirty="0" smtClean="0">
                <a:solidFill>
                  <a:srgbClr val="00B050"/>
                </a:solidFill>
              </a:rPr>
              <a:t>사업장폐기물에 </a:t>
            </a:r>
            <a:r>
              <a:rPr lang="ko-KR" altLang="en-US" b="1" dirty="0">
                <a:solidFill>
                  <a:srgbClr val="00B050"/>
                </a:solidFill>
              </a:rPr>
              <a:t>대한 순환자원의 인정이 취소된 </a:t>
            </a:r>
            <a:r>
              <a:rPr lang="ko-KR" altLang="en-US" b="1" dirty="0" smtClean="0">
                <a:solidFill>
                  <a:srgbClr val="00B050"/>
                </a:solidFill>
              </a:rPr>
              <a:t>경우 </a:t>
            </a:r>
            <a:r>
              <a:rPr lang="en-US" altLang="ko-KR" b="1" dirty="0" smtClean="0">
                <a:solidFill>
                  <a:srgbClr val="00B050"/>
                </a:solidFill>
              </a:rPr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10</a:t>
            </a:r>
            <a:r>
              <a:rPr lang="ko-KR" altLang="en-US" b="1" dirty="0" smtClean="0">
                <a:solidFill>
                  <a:srgbClr val="FF0000"/>
                </a:solidFill>
              </a:rPr>
              <a:t>일 이내</a:t>
            </a:r>
            <a:endParaRPr lang="ko-KR" altLang="en-US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b="1" dirty="0"/>
              <a:t>9. </a:t>
            </a:r>
            <a:r>
              <a:rPr lang="ko-KR" altLang="en-US" b="1" dirty="0" smtClean="0"/>
              <a:t>매립한 </a:t>
            </a:r>
            <a:r>
              <a:rPr lang="ko-KR" altLang="en-US" b="1" dirty="0"/>
              <a:t>폐기물을 재활용하기 위하여 파내는 </a:t>
            </a:r>
            <a:r>
              <a:rPr lang="ko-KR" altLang="en-US" b="1" dirty="0" smtClean="0"/>
              <a:t>경우 </a:t>
            </a:r>
            <a:r>
              <a:rPr lang="en-US" altLang="ko-KR" b="1" dirty="0" smtClean="0"/>
              <a:t>: </a:t>
            </a:r>
            <a:r>
              <a:rPr lang="en-US" altLang="ko-KR" b="1" dirty="0" smtClean="0">
                <a:solidFill>
                  <a:srgbClr val="FF0000"/>
                </a:solidFill>
              </a:rPr>
              <a:t>1</a:t>
            </a:r>
            <a:r>
              <a:rPr lang="ko-KR" altLang="en-US" b="1" dirty="0" smtClean="0">
                <a:solidFill>
                  <a:srgbClr val="FF0000"/>
                </a:solidFill>
              </a:rPr>
              <a:t>개월 이내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4248472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유해성 정보자료 작성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11560" y="2204864"/>
            <a:ext cx="74168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1. </a:t>
            </a:r>
            <a:r>
              <a:rPr lang="ko-KR" altLang="en-US" b="1" dirty="0">
                <a:solidFill>
                  <a:srgbClr val="FF0000"/>
                </a:solidFill>
              </a:rPr>
              <a:t>지정폐기물</a:t>
            </a:r>
            <a:r>
              <a:rPr lang="en-US" altLang="ko-KR" b="1" dirty="0">
                <a:solidFill>
                  <a:srgbClr val="FF0000"/>
                </a:solidFill>
              </a:rPr>
              <a:t>(</a:t>
            </a:r>
            <a:r>
              <a:rPr lang="ko-KR" altLang="en-US" b="1" dirty="0">
                <a:solidFill>
                  <a:srgbClr val="FF0000"/>
                </a:solidFill>
              </a:rPr>
              <a:t>의료폐기물은 제외한다</a:t>
            </a:r>
            <a:r>
              <a:rPr lang="en-US" altLang="ko-KR" b="1" dirty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1D05CB"/>
                </a:solidFill>
              </a:rPr>
              <a:t>2. </a:t>
            </a:r>
            <a:r>
              <a:rPr lang="ko-KR" altLang="en-US" b="1" dirty="0" smtClean="0">
                <a:solidFill>
                  <a:srgbClr val="1D05CB"/>
                </a:solidFill>
              </a:rPr>
              <a:t>폐산</a:t>
            </a:r>
            <a:r>
              <a:rPr lang="en-US" altLang="ko-KR" b="1" dirty="0" smtClean="0">
                <a:solidFill>
                  <a:srgbClr val="1D05CB"/>
                </a:solidFill>
              </a:rPr>
              <a:t>. </a:t>
            </a:r>
            <a:r>
              <a:rPr lang="ko-KR" altLang="en-US" b="1" dirty="0" err="1" smtClean="0">
                <a:solidFill>
                  <a:srgbClr val="1D05CB"/>
                </a:solidFill>
              </a:rPr>
              <a:t>폐알카리</a:t>
            </a:r>
            <a:r>
              <a:rPr lang="en-US" altLang="ko-KR" b="1" dirty="0" smtClean="0">
                <a:solidFill>
                  <a:srgbClr val="1D05CB"/>
                </a:solidFill>
              </a:rPr>
              <a:t>, </a:t>
            </a:r>
            <a:r>
              <a:rPr lang="ko-KR" altLang="en-US" b="1" dirty="0" smtClean="0">
                <a:solidFill>
                  <a:srgbClr val="1D05CB"/>
                </a:solidFill>
              </a:rPr>
              <a:t>금속성 분진 또는 폐유독물 등으로 화재</a:t>
            </a:r>
            <a:r>
              <a:rPr lang="en-US" altLang="ko-KR" b="1" dirty="0" smtClean="0">
                <a:solidFill>
                  <a:srgbClr val="1D05CB"/>
                </a:solidFill>
              </a:rPr>
              <a:t>, </a:t>
            </a:r>
            <a:r>
              <a:rPr lang="ko-KR" altLang="en-US" b="1" dirty="0" smtClean="0">
                <a:solidFill>
                  <a:srgbClr val="1D05CB"/>
                </a:solidFill>
              </a:rPr>
              <a:t>폭발</a:t>
            </a:r>
            <a:r>
              <a:rPr lang="en-US" altLang="ko-KR" b="1" dirty="0" smtClean="0">
                <a:solidFill>
                  <a:srgbClr val="1D05CB"/>
                </a:solidFill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1D05CB"/>
                </a:solidFill>
              </a:rPr>
              <a:t> </a:t>
            </a:r>
            <a:r>
              <a:rPr lang="en-US" altLang="ko-KR" b="1" dirty="0" smtClean="0">
                <a:solidFill>
                  <a:srgbClr val="1D05CB"/>
                </a:solidFill>
              </a:rPr>
              <a:t>  </a:t>
            </a:r>
            <a:r>
              <a:rPr lang="ko-KR" altLang="en-US" b="1" dirty="0" smtClean="0">
                <a:solidFill>
                  <a:srgbClr val="1D05CB"/>
                </a:solidFill>
              </a:rPr>
              <a:t>유독성가스 발생 우려 물질 등에 </a:t>
            </a:r>
            <a:r>
              <a:rPr lang="ko-KR" altLang="en-US" b="1" dirty="0">
                <a:solidFill>
                  <a:srgbClr val="1D05CB"/>
                </a:solidFill>
              </a:rPr>
              <a:t>따라 환경부장관이 정하여 </a:t>
            </a:r>
            <a:endParaRPr lang="en-US" altLang="ko-KR" b="1" dirty="0" smtClean="0">
              <a:solidFill>
                <a:srgbClr val="1D05C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ko-KR" b="1" dirty="0">
                <a:solidFill>
                  <a:srgbClr val="1D05CB"/>
                </a:solidFill>
              </a:rPr>
              <a:t> </a:t>
            </a:r>
            <a:r>
              <a:rPr lang="en-US" altLang="ko-KR" b="1" dirty="0" smtClean="0">
                <a:solidFill>
                  <a:srgbClr val="1D05CB"/>
                </a:solidFill>
              </a:rPr>
              <a:t>  </a:t>
            </a:r>
            <a:r>
              <a:rPr lang="ko-KR" altLang="en-US" b="1" dirty="0" smtClean="0">
                <a:solidFill>
                  <a:srgbClr val="1D05CB"/>
                </a:solidFill>
              </a:rPr>
              <a:t>고시하는 </a:t>
            </a:r>
            <a:r>
              <a:rPr lang="ko-KR" altLang="en-US" b="1" dirty="0">
                <a:solidFill>
                  <a:srgbClr val="1D05CB"/>
                </a:solidFill>
              </a:rPr>
              <a:t>폐기물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215956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작성 대상 폐기물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288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4248472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유해성 정보자료 작성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628800"/>
            <a:ext cx="130035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 smtClean="0"/>
              <a:t>작성 내용</a:t>
            </a:r>
            <a:endParaRPr lang="ko-KR" altLang="en-US" sz="2000" b="1" dirty="0"/>
          </a:p>
        </p:txBody>
      </p:sp>
      <p:sp>
        <p:nvSpPr>
          <p:cNvPr id="4" name="직사각형 3"/>
          <p:cNvSpPr/>
          <p:nvPr/>
        </p:nvSpPr>
        <p:spPr>
          <a:xfrm>
            <a:off x="611560" y="2132856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/>
              <a:t>사업장폐기물의 종류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2. </a:t>
            </a:r>
            <a:r>
              <a:rPr lang="ko-KR" altLang="en-US" b="1" dirty="0"/>
              <a:t>사업장폐기물의 </a:t>
            </a:r>
            <a:r>
              <a:rPr lang="ko-KR" altLang="en-US" b="1" dirty="0" err="1"/>
              <a:t>물리ㆍ화학적</a:t>
            </a:r>
            <a:r>
              <a:rPr lang="ko-KR" altLang="en-US" b="1" dirty="0"/>
              <a:t> 성질 및 취급 시 주의사항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3. </a:t>
            </a:r>
            <a:r>
              <a:rPr lang="ko-KR" altLang="en-US" b="1" dirty="0"/>
              <a:t>사업장폐기물로 인하여 화재 등의 사고 발생 시 방제 등 조치방법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4. </a:t>
            </a:r>
            <a:r>
              <a:rPr lang="ko-KR" altLang="en-US" b="1" dirty="0"/>
              <a:t>그 밖에 </a:t>
            </a:r>
            <a:r>
              <a:rPr lang="ko-KR" altLang="en-US" b="1" u="sng" dirty="0" err="1"/>
              <a:t>환경부령</a:t>
            </a:r>
            <a:r>
              <a:rPr lang="ko-KR" altLang="en-US" b="1" dirty="0" err="1"/>
              <a:t>으로</a:t>
            </a:r>
            <a:r>
              <a:rPr lang="ko-KR" altLang="en-US" b="1" dirty="0"/>
              <a:t> 정하는 사항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66750" y="4410978"/>
            <a:ext cx="7289626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1. </a:t>
            </a:r>
            <a:r>
              <a:rPr lang="ko-KR" altLang="en-US" b="1" dirty="0"/>
              <a:t>사업장폐기물의 연간 발생량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2. </a:t>
            </a:r>
            <a:r>
              <a:rPr lang="ko-KR" altLang="en-US" b="1" dirty="0"/>
              <a:t>사업장폐기물의 포장 방식</a:t>
            </a:r>
          </a:p>
          <a:p>
            <a:pPr>
              <a:lnSpc>
                <a:spcPct val="150000"/>
              </a:lnSpc>
            </a:pPr>
            <a:r>
              <a:rPr lang="en-US" altLang="ko-KR" b="1" dirty="0"/>
              <a:t>3. </a:t>
            </a:r>
            <a:r>
              <a:rPr lang="ko-KR" altLang="en-US" b="1" dirty="0" smtClean="0"/>
              <a:t>유해특성</a:t>
            </a:r>
            <a:endParaRPr lang="ko-KR" altLang="en-US" b="1" dirty="0"/>
          </a:p>
          <a:p>
            <a:pPr>
              <a:lnSpc>
                <a:spcPct val="150000"/>
              </a:lnSpc>
            </a:pPr>
            <a:r>
              <a:rPr lang="en-US" altLang="ko-KR" b="1" dirty="0"/>
              <a:t>4. </a:t>
            </a:r>
            <a:r>
              <a:rPr lang="ko-KR" altLang="en-US" b="1" dirty="0"/>
              <a:t>사업장폐기물의 성분 정보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568" y="4005064"/>
            <a:ext cx="3743332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b="1" dirty="0" smtClean="0"/>
              <a:t>그 밖에 </a:t>
            </a:r>
            <a:r>
              <a:rPr lang="ko-KR" altLang="en-US" b="1" dirty="0" err="1" smtClean="0"/>
              <a:t>환경부령으로</a:t>
            </a:r>
            <a:r>
              <a:rPr lang="ko-KR" altLang="en-US" b="1" dirty="0" smtClean="0"/>
              <a:t> 정하는 사항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41898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590465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폐기물처리시설 설치승인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1484784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 smtClean="0"/>
              <a:t>1. </a:t>
            </a:r>
            <a:r>
              <a:rPr lang="ko-KR" altLang="en-US" sz="1600" b="1" dirty="0" smtClean="0"/>
              <a:t>일반소각시설로서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일 처분능력이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톤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지정폐기물의 경우에는 </a:t>
            </a:r>
            <a:r>
              <a:rPr lang="en-US" altLang="ko-KR" sz="1600" b="1" dirty="0"/>
              <a:t>10</a:t>
            </a:r>
            <a:r>
              <a:rPr lang="ko-KR" altLang="en-US" sz="1600" b="1" dirty="0"/>
              <a:t>톤</a:t>
            </a:r>
            <a:r>
              <a:rPr lang="en-US" altLang="ko-KR" sz="1600" b="1" dirty="0"/>
              <a:t>)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</a:t>
            </a:r>
            <a:r>
              <a:rPr lang="ko-KR" altLang="en-US" sz="1600" b="1" dirty="0" smtClean="0"/>
              <a:t>미만인 </a:t>
            </a:r>
            <a:r>
              <a:rPr lang="ko-KR" altLang="en-US" sz="1600" b="1" dirty="0"/>
              <a:t>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2. </a:t>
            </a:r>
            <a:r>
              <a:rPr lang="ko-KR" altLang="en-US" sz="1600" b="1" dirty="0" err="1"/>
              <a:t>고온소각시설ㆍ열분해시설ㆍ고온용융시설</a:t>
            </a:r>
            <a:r>
              <a:rPr lang="ko-KR" altLang="en-US" sz="1600" b="1" dirty="0"/>
              <a:t> 또는 열처리조합시설로서 </a:t>
            </a:r>
            <a:r>
              <a:rPr lang="ko-KR" altLang="en-US" sz="1600" b="1" dirty="0" smtClean="0"/>
              <a:t>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시간당 </a:t>
            </a:r>
            <a:r>
              <a:rPr lang="ko-KR" altLang="en-US" sz="1600" b="1" dirty="0"/>
              <a:t>처분능력이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킬로그램 미만인 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3. </a:t>
            </a:r>
            <a:r>
              <a:rPr lang="ko-KR" altLang="en-US" sz="1600" b="1" dirty="0"/>
              <a:t>기계적 처분시설 또는 재활용시설 중 </a:t>
            </a:r>
            <a:r>
              <a:rPr lang="ko-KR" altLang="en-US" sz="1600" b="1" dirty="0" err="1"/>
              <a:t>증발ㆍ농축ㆍ정제</a:t>
            </a:r>
            <a:r>
              <a:rPr lang="ko-KR" altLang="en-US" sz="1600" b="1" dirty="0"/>
              <a:t> 또는 </a:t>
            </a:r>
            <a:r>
              <a:rPr lang="ko-KR" altLang="en-US" sz="1600" b="1" dirty="0" smtClean="0"/>
              <a:t>유수분리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시설로서 </a:t>
            </a:r>
            <a:r>
              <a:rPr lang="ko-KR" altLang="en-US" sz="1600" b="1" dirty="0"/>
              <a:t>시간당 처분능력 또는 재활용능력이 </a:t>
            </a:r>
            <a:r>
              <a:rPr lang="en-US" altLang="ko-KR" sz="1600" b="1" dirty="0"/>
              <a:t>125</a:t>
            </a:r>
            <a:r>
              <a:rPr lang="ko-KR" altLang="en-US" sz="1600" b="1" dirty="0"/>
              <a:t>킬로그램 미만인 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ko-KR" altLang="en-US" sz="1600" b="1" dirty="0"/>
              <a:t>기계적 처분시설 또는 재활용시설 중 </a:t>
            </a:r>
            <a:r>
              <a:rPr lang="ko-KR" altLang="en-US" sz="1600" b="1" dirty="0" err="1" smtClean="0"/>
              <a:t>압축ㆍ압출ㆍ성형ㆍ주조ㆍ파쇄ㆍ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err="1" smtClean="0"/>
              <a:t>분쇄ㆍ탈피ㆍ절단ㆍ용융ㆍ용해ㆍ연료화ㆍ소성</a:t>
            </a:r>
            <a:r>
              <a:rPr lang="en-US" altLang="ko-KR" sz="1600" b="1" spc="-150" dirty="0"/>
              <a:t>(</a:t>
            </a:r>
            <a:r>
              <a:rPr lang="ko-KR" altLang="en-US" sz="1600" b="1" spc="-150" dirty="0"/>
              <a:t>시멘트 </a:t>
            </a:r>
            <a:r>
              <a:rPr lang="ko-KR" altLang="en-US" sz="1600" b="1" spc="-150" dirty="0" err="1"/>
              <a:t>소성로는</a:t>
            </a:r>
            <a:r>
              <a:rPr lang="ko-KR" altLang="en-US" sz="1600" b="1" spc="-150" dirty="0"/>
              <a:t> 제외한다</a:t>
            </a:r>
            <a:r>
              <a:rPr lang="en-US" altLang="ko-KR" sz="1600" b="1" spc="-150" dirty="0"/>
              <a:t>)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또는 </a:t>
            </a:r>
            <a:r>
              <a:rPr lang="ko-KR" altLang="en-US" sz="1600" b="1" dirty="0"/>
              <a:t>탄화시설로서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일 처분능력 또는 재활용능력이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톤 미만인 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5. </a:t>
            </a:r>
            <a:r>
              <a:rPr lang="ko-KR" altLang="en-US" sz="1600" b="1" dirty="0"/>
              <a:t>기계적 처분시설 또는 재활용시설 중 </a:t>
            </a:r>
            <a:r>
              <a:rPr lang="ko-KR" altLang="en-US" sz="1600" b="1" dirty="0" err="1"/>
              <a:t>탈수ㆍ건조시설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멸균분쇄시설 및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화학적 </a:t>
            </a:r>
            <a:r>
              <a:rPr lang="ko-KR" altLang="en-US" sz="1600" b="1" dirty="0"/>
              <a:t>처분시설 또는 재활용시설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6. </a:t>
            </a:r>
            <a:r>
              <a:rPr lang="ko-KR" altLang="en-US" sz="1600" b="1" dirty="0"/>
              <a:t>생물학적 처분시설 또는 재활용시설로서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일 처분능력 또는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재활용 </a:t>
            </a:r>
            <a:r>
              <a:rPr lang="ko-KR" altLang="en-US" sz="1600" b="1" dirty="0"/>
              <a:t>능력이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톤 미만인 시설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7. </a:t>
            </a:r>
            <a:r>
              <a:rPr lang="ko-KR" altLang="en-US" sz="1600" b="1" dirty="0" err="1"/>
              <a:t>소각열회수시설로서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1</a:t>
            </a:r>
            <a:r>
              <a:rPr lang="ko-KR" altLang="en-US" sz="1600" b="1" dirty="0"/>
              <a:t>일 재활용능력이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톤 미만인 시설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80162" y="1001234"/>
            <a:ext cx="23230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규모 이상은 설치승인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)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6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10" name="모서리가 둥근 직사각형 9"/>
          <p:cNvSpPr/>
          <p:nvPr/>
        </p:nvSpPr>
        <p:spPr>
          <a:xfrm>
            <a:off x="467544" y="908720"/>
            <a:ext cx="684076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mtClean="0">
                <a:solidFill>
                  <a:schemeClr val="bg1"/>
                </a:solidFill>
              </a:rPr>
              <a:t>폐기물처리시설 설치 변경승인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/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신고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508006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1. </a:t>
            </a:r>
            <a:r>
              <a:rPr lang="ko-KR" altLang="en-US" sz="1600" b="1" dirty="0"/>
              <a:t>상호의 변경</a:t>
            </a:r>
            <a:r>
              <a:rPr lang="en-US" altLang="ko-KR" sz="1600" b="1" dirty="0"/>
              <a:t>(</a:t>
            </a:r>
            <a:r>
              <a:rPr lang="ko-KR" altLang="en-US" sz="1600" b="1" dirty="0"/>
              <a:t>사업장폐기물배출자가 설치하는 경우만 해당한다</a:t>
            </a:r>
            <a:r>
              <a:rPr lang="en-US" altLang="ko-KR" sz="1600" b="1" dirty="0" smtClean="0"/>
              <a:t>)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30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일 이내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2. </a:t>
            </a:r>
            <a:r>
              <a:rPr lang="ko-KR" altLang="en-US" sz="1600" b="1" dirty="0"/>
              <a:t>처분 또는 재활용 대상 폐기물의 </a:t>
            </a:r>
            <a:r>
              <a:rPr lang="ko-KR" altLang="en-US" sz="1600" b="1" dirty="0" smtClean="0"/>
              <a:t>변경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3. </a:t>
            </a:r>
            <a:r>
              <a:rPr lang="ko-KR" altLang="en-US" sz="1600" b="1" dirty="0"/>
              <a:t>처분시설 또는 재활용시설 소재지의 </a:t>
            </a:r>
            <a:r>
              <a:rPr lang="ko-KR" altLang="en-US" sz="1600" b="1" dirty="0" smtClean="0"/>
              <a:t>변경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4. </a:t>
            </a:r>
            <a:r>
              <a:rPr lang="ko-KR" altLang="en-US" sz="1600" b="1" dirty="0"/>
              <a:t>승인 또는 변경승인을 받은 처분 또는 재활용 용량의 합계 또는 </a:t>
            </a:r>
            <a:endParaRPr lang="en-US" altLang="ko-KR" sz="1600" b="1" dirty="0" smtClean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</a:t>
            </a:r>
            <a:r>
              <a:rPr lang="ko-KR" altLang="en-US" sz="1600" b="1" dirty="0" smtClean="0"/>
              <a:t>누계의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분의 </a:t>
            </a:r>
            <a:r>
              <a:rPr lang="en-US" altLang="ko-KR" sz="1600" b="1" dirty="0"/>
              <a:t>30 </a:t>
            </a:r>
            <a:r>
              <a:rPr lang="ko-KR" altLang="en-US" sz="1600" b="1" dirty="0"/>
              <a:t>이상의 </a:t>
            </a:r>
            <a:r>
              <a:rPr lang="ko-KR" altLang="en-US" sz="1600" b="1" dirty="0" smtClean="0"/>
              <a:t>증가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5. </a:t>
            </a:r>
            <a:r>
              <a:rPr lang="ko-KR" altLang="en-US" sz="1600" b="1" dirty="0"/>
              <a:t>매립시설 제방의 </a:t>
            </a:r>
            <a:r>
              <a:rPr lang="ko-KR" altLang="en-US" sz="1600" b="1" dirty="0" err="1" smtClean="0"/>
              <a:t>증ㆍ개축</a:t>
            </a:r>
            <a:r>
              <a:rPr lang="ko-KR" altLang="en-US" sz="1600" b="1" dirty="0" smtClean="0"/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 </a:t>
            </a:r>
            <a:endParaRPr lang="ko-KR" altLang="en-US" sz="1600" b="1" dirty="0"/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6. </a:t>
            </a:r>
            <a:r>
              <a:rPr lang="ko-KR" altLang="en-US" sz="1600" b="1" dirty="0"/>
              <a:t>주요설비의 변경</a:t>
            </a:r>
            <a:r>
              <a:rPr lang="en-US" altLang="ko-KR" sz="1600" b="1" dirty="0"/>
              <a:t>. </a:t>
            </a:r>
            <a:r>
              <a:rPr lang="ko-KR" altLang="en-US" sz="1600" b="1" dirty="0">
                <a:solidFill>
                  <a:srgbClr val="1D05CB"/>
                </a:solidFill>
              </a:rPr>
              <a:t>다만</a:t>
            </a:r>
            <a:r>
              <a:rPr lang="en-US" altLang="ko-KR" sz="1600" b="1" dirty="0">
                <a:solidFill>
                  <a:srgbClr val="1D05CB"/>
                </a:solidFill>
              </a:rPr>
              <a:t>, </a:t>
            </a:r>
            <a:r>
              <a:rPr lang="ko-KR" altLang="en-US" sz="1600" b="1" dirty="0">
                <a:solidFill>
                  <a:srgbClr val="1D05CB"/>
                </a:solidFill>
              </a:rPr>
              <a:t>다음 각 목의 경우만 해당한다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.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: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변경전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r>
              <a:rPr lang="ko-KR" altLang="en-US" sz="1400" b="1" dirty="0"/>
              <a:t>가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폐기물 처분시설의 구조변경으로 </a:t>
            </a:r>
            <a:r>
              <a:rPr lang="ko-KR" altLang="en-US" sz="1400" b="1" u="sng" dirty="0"/>
              <a:t>별표 </a:t>
            </a:r>
            <a:r>
              <a:rPr lang="en-US" altLang="ko-KR" sz="1400" b="1" u="sng" dirty="0"/>
              <a:t>9</a:t>
            </a:r>
            <a:r>
              <a:rPr lang="ko-KR" altLang="en-US" sz="1400" b="1" dirty="0"/>
              <a:t> 제</a:t>
            </a:r>
            <a:r>
              <a:rPr lang="en-US" altLang="ko-KR" sz="1400" b="1" dirty="0"/>
              <a:t>1</a:t>
            </a:r>
            <a:r>
              <a:rPr lang="ko-KR" altLang="en-US" sz="1400" b="1" dirty="0" err="1"/>
              <a:t>호나목</a:t>
            </a:r>
            <a:r>
              <a:rPr lang="en-US" altLang="ko-KR" sz="1400" b="1" dirty="0"/>
              <a:t>2)</a:t>
            </a:r>
            <a:r>
              <a:rPr lang="ko-KR" altLang="en-US" sz="1400" b="1" dirty="0"/>
              <a:t>가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의 </a:t>
            </a:r>
            <a:r>
              <a:rPr lang="en-US" altLang="ko-KR" sz="1400" b="1" dirty="0"/>
              <a:t>(1)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(2), </a:t>
            </a:r>
            <a:r>
              <a:rPr lang="ko-KR" altLang="en-US" sz="1400" b="1" dirty="0"/>
              <a:t>나</a:t>
            </a:r>
            <a:r>
              <a:rPr lang="en-US" altLang="ko-KR" sz="1400" b="1" dirty="0" smtClean="0"/>
              <a:t>)</a:t>
            </a:r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의 </a:t>
            </a:r>
            <a:r>
              <a:rPr lang="en-US" altLang="ko-KR" sz="1400" b="1" dirty="0"/>
              <a:t>(1)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(2), </a:t>
            </a:r>
            <a:r>
              <a:rPr lang="ko-KR" altLang="en-US" sz="1400" b="1" dirty="0"/>
              <a:t>다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의 </a:t>
            </a:r>
            <a:r>
              <a:rPr lang="en-US" altLang="ko-KR" sz="1400" b="1" dirty="0"/>
              <a:t>(2)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(3), </a:t>
            </a:r>
            <a:r>
              <a:rPr lang="ko-KR" altLang="en-US" sz="1400" b="1" dirty="0"/>
              <a:t>라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의 </a:t>
            </a:r>
            <a:r>
              <a:rPr lang="en-US" altLang="ko-KR" sz="1400" b="1" dirty="0"/>
              <a:t>(1)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(2)</a:t>
            </a:r>
            <a:r>
              <a:rPr lang="ko-KR" altLang="en-US" sz="1400" b="1" dirty="0"/>
              <a:t>의 기준이 변경되는 경우</a:t>
            </a:r>
          </a:p>
          <a:p>
            <a:r>
              <a:rPr lang="ko-KR" altLang="en-US" sz="1400" b="1" dirty="0"/>
              <a:t>나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폐기물 재활용시설의 구조 변경으로 </a:t>
            </a:r>
            <a:r>
              <a:rPr lang="ko-KR" altLang="en-US" sz="1400" b="1" u="sng" dirty="0"/>
              <a:t>별표 </a:t>
            </a:r>
            <a:r>
              <a:rPr lang="en-US" altLang="ko-KR" sz="1400" b="1" u="sng" dirty="0"/>
              <a:t>9</a:t>
            </a:r>
            <a:r>
              <a:rPr lang="ko-KR" altLang="en-US" sz="1400" b="1" dirty="0"/>
              <a:t> 제</a:t>
            </a:r>
            <a:r>
              <a:rPr lang="en-US" altLang="ko-KR" sz="1400" b="1" dirty="0"/>
              <a:t>3</a:t>
            </a:r>
            <a:r>
              <a:rPr lang="ko-KR" altLang="en-US" sz="1400" b="1" dirty="0" err="1"/>
              <a:t>호마목</a:t>
            </a:r>
            <a:r>
              <a:rPr lang="en-US" altLang="ko-KR" sz="1400" b="1" dirty="0"/>
              <a:t>13)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14) </a:t>
            </a:r>
            <a:r>
              <a:rPr lang="ko-KR" altLang="en-US" sz="1400" b="1" dirty="0"/>
              <a:t>또는 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사목</a:t>
            </a:r>
            <a:r>
              <a:rPr lang="en-US" altLang="ko-KR" sz="1400" b="1" dirty="0"/>
              <a:t>11)</a:t>
            </a:r>
            <a:r>
              <a:rPr lang="ko-KR" altLang="en-US" sz="1400" b="1" dirty="0" err="1"/>
              <a:t>ㆍ</a:t>
            </a:r>
            <a:r>
              <a:rPr lang="en-US" altLang="ko-KR" sz="1400" b="1" dirty="0"/>
              <a:t>12)</a:t>
            </a:r>
            <a:r>
              <a:rPr lang="ko-KR" altLang="en-US" sz="1400" b="1" dirty="0"/>
              <a:t>의 기준이 변경되는 경우</a:t>
            </a:r>
          </a:p>
          <a:p>
            <a:r>
              <a:rPr lang="ko-KR" altLang="en-US" sz="1400" b="1" dirty="0"/>
              <a:t>다</a:t>
            </a:r>
            <a:r>
              <a:rPr lang="en-US" altLang="ko-KR" sz="1400" b="1" dirty="0"/>
              <a:t>. </a:t>
            </a:r>
            <a:r>
              <a:rPr lang="ko-KR" altLang="en-US" sz="1400" b="1" dirty="0" err="1"/>
              <a:t>차수시설ㆍ침출수</a:t>
            </a:r>
            <a:r>
              <a:rPr lang="ko-KR" altLang="en-US" sz="1400" b="1" dirty="0"/>
              <a:t> 처리시설이 변경되는 경우</a:t>
            </a:r>
          </a:p>
          <a:p>
            <a:r>
              <a:rPr lang="ko-KR" altLang="en-US" sz="1400" b="1" dirty="0"/>
              <a:t>라</a:t>
            </a:r>
            <a:r>
              <a:rPr lang="en-US" altLang="ko-KR" sz="1400" b="1" dirty="0"/>
              <a:t>. </a:t>
            </a:r>
            <a:r>
              <a:rPr lang="ko-KR" altLang="en-US" sz="1400" b="1" u="sng" dirty="0"/>
              <a:t>별표 </a:t>
            </a:r>
            <a:r>
              <a:rPr lang="en-US" altLang="ko-KR" sz="1400" b="1" u="sng" dirty="0"/>
              <a:t>9</a:t>
            </a:r>
            <a:r>
              <a:rPr lang="ko-KR" altLang="en-US" sz="1400" b="1" dirty="0"/>
              <a:t> 제</a:t>
            </a:r>
            <a:r>
              <a:rPr lang="en-US" altLang="ko-KR" sz="1400" b="1" dirty="0"/>
              <a:t>2</a:t>
            </a:r>
            <a:r>
              <a:rPr lang="ko-KR" altLang="en-US" sz="1400" b="1" dirty="0"/>
              <a:t>호 </a:t>
            </a:r>
            <a:r>
              <a:rPr lang="ko-KR" altLang="en-US" sz="1400" b="1" dirty="0" err="1"/>
              <a:t>나목</a:t>
            </a:r>
            <a:r>
              <a:rPr lang="en-US" altLang="ko-KR" sz="1400" b="1" dirty="0"/>
              <a:t>2)</a:t>
            </a:r>
            <a:r>
              <a:rPr lang="ko-KR" altLang="en-US" sz="1400" b="1" dirty="0"/>
              <a:t>바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 따른 가스 처리시설 또는 가스 활용시설이 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설치되거나 </a:t>
            </a:r>
            <a:r>
              <a:rPr lang="ko-KR" altLang="en-US" sz="1400" b="1" dirty="0"/>
              <a:t>변경되는 경우</a:t>
            </a:r>
          </a:p>
          <a:p>
            <a:r>
              <a:rPr lang="ko-KR" altLang="en-US" sz="1400" b="1" dirty="0"/>
              <a:t>마</a:t>
            </a:r>
            <a:r>
              <a:rPr lang="en-US" altLang="ko-KR" sz="1400" b="1" dirty="0"/>
              <a:t>. </a:t>
            </a:r>
            <a:r>
              <a:rPr lang="ko-KR" altLang="en-US" sz="1400" b="1" u="sng" dirty="0"/>
              <a:t>별표 </a:t>
            </a:r>
            <a:r>
              <a:rPr lang="en-US" altLang="ko-KR" sz="1400" b="1" u="sng" dirty="0"/>
              <a:t>9</a:t>
            </a:r>
            <a:r>
              <a:rPr lang="ko-KR" altLang="en-US" sz="1400" b="1" dirty="0"/>
              <a:t> 제</a:t>
            </a:r>
            <a:r>
              <a:rPr lang="en-US" altLang="ko-KR" sz="1400" b="1" dirty="0"/>
              <a:t>2</a:t>
            </a:r>
            <a:r>
              <a:rPr lang="ko-KR" altLang="en-US" sz="1400" b="1" dirty="0" err="1"/>
              <a:t>호나목</a:t>
            </a:r>
            <a:r>
              <a:rPr lang="en-US" altLang="ko-KR" sz="1400" b="1" dirty="0"/>
              <a:t>2)</a:t>
            </a:r>
            <a:r>
              <a:rPr lang="ko-KR" altLang="en-US" sz="1400" b="1" dirty="0"/>
              <a:t>차</a:t>
            </a:r>
            <a:r>
              <a:rPr lang="en-US" altLang="ko-KR" sz="1400" b="1" dirty="0"/>
              <a:t>)</a:t>
            </a:r>
            <a:r>
              <a:rPr lang="ko-KR" altLang="en-US" sz="1400" b="1" dirty="0"/>
              <a:t>에 따라 </a:t>
            </a:r>
            <a:r>
              <a:rPr lang="ko-KR" altLang="en-US" sz="1400" b="1" dirty="0" err="1"/>
              <a:t>침출수매립시설환원정화설비를</a:t>
            </a:r>
            <a:r>
              <a:rPr lang="ko-KR" altLang="en-US" sz="1400" b="1" dirty="0"/>
              <a:t> </a:t>
            </a:r>
            <a:endParaRPr lang="en-US" altLang="ko-KR" sz="1400" b="1" dirty="0" smtClean="0"/>
          </a:p>
          <a:p>
            <a:r>
              <a:rPr lang="en-US" altLang="ko-KR" sz="1400" b="1" dirty="0"/>
              <a:t> </a:t>
            </a:r>
            <a:r>
              <a:rPr lang="en-US" altLang="ko-KR" sz="1400" b="1" dirty="0" smtClean="0"/>
              <a:t>   </a:t>
            </a:r>
            <a:r>
              <a:rPr lang="ko-KR" altLang="en-US" sz="1400" b="1" dirty="0" smtClean="0"/>
              <a:t>설치하거나 </a:t>
            </a:r>
            <a:r>
              <a:rPr lang="ko-KR" altLang="en-US" sz="1400" b="1" dirty="0"/>
              <a:t>변경하는 경우</a:t>
            </a:r>
          </a:p>
          <a:p>
            <a:r>
              <a:rPr lang="ko-KR" altLang="en-US" sz="1400" b="1" dirty="0"/>
              <a:t>바</a:t>
            </a:r>
            <a:r>
              <a:rPr lang="en-US" altLang="ko-KR" sz="1400" b="1" dirty="0"/>
              <a:t>. </a:t>
            </a:r>
            <a:r>
              <a:rPr lang="ko-KR" altLang="en-US" sz="1400" b="1" dirty="0"/>
              <a:t>배출시설의 변경허가 또는 변경신고 대상이 되는 경우</a:t>
            </a:r>
          </a:p>
        </p:txBody>
      </p:sp>
    </p:spTree>
    <p:extLst>
      <p:ext uri="{BB962C8B-B14F-4D97-AF65-F5344CB8AC3E}">
        <p14:creationId xmlns:p14="http://schemas.microsoft.com/office/powerpoint/2010/main" val="2461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46805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폐기물 수집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운반 기준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6264"/>
            <a:ext cx="7776864" cy="47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2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46805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폐기물 수집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운반 기준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84887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19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1857356" y="1268760"/>
            <a:ext cx="4960957" cy="486287"/>
          </a:xfrm>
          <a:prstGeom prst="rect">
            <a:avLst/>
          </a:prstGeom>
          <a:gradFill rotWithShape="1">
            <a:gsLst>
              <a:gs pos="0">
                <a:srgbClr val="B72115"/>
              </a:gs>
              <a:gs pos="50000">
                <a:srgbClr val="8D9339">
                  <a:alpha val="3999"/>
                </a:srgbClr>
              </a:gs>
              <a:gs pos="100000">
                <a:srgbClr val="B72115"/>
              </a:gs>
            </a:gsLst>
            <a:lin ang="0" scaled="1"/>
          </a:gra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ko-KR" altLang="en-US" sz="3200" b="1" dirty="0">
                <a:solidFill>
                  <a:srgbClr val="000066"/>
                </a:solidFill>
                <a:latin typeface="맑은 고딕" pitchFamily="50" charset="-127"/>
                <a:ea typeface="맑은 고딕" pitchFamily="50" charset="-127"/>
              </a:rPr>
              <a:t>폐기물정책 패러다임 전환</a:t>
            </a: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47057"/>
              </p:ext>
            </p:extLst>
          </p:nvPr>
        </p:nvGraphicFramePr>
        <p:xfrm>
          <a:off x="500063" y="1828801"/>
          <a:ext cx="8143876" cy="4268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87"/>
                <a:gridCol w="3214688"/>
                <a:gridCol w="3429001"/>
              </a:tblGrid>
              <a:tr h="477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HY강B" pitchFamily="18" charset="-127"/>
                          <a:ea typeface="HY강B" pitchFamily="18" charset="-127"/>
                        </a:rPr>
                        <a:t>구  분</a:t>
                      </a:r>
                      <a:endParaRPr lang="ko-KR" altLang="en-US" sz="18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HY강B" pitchFamily="18" charset="-127"/>
                          <a:ea typeface="HY강B" pitchFamily="18" charset="-127"/>
                        </a:rPr>
                        <a:t>그간의 정책</a:t>
                      </a:r>
                      <a:endParaRPr lang="ko-KR" altLang="en-US" sz="18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HY강B" pitchFamily="18" charset="-127"/>
                          <a:ea typeface="HY강B" pitchFamily="18" charset="-127"/>
                        </a:rPr>
                        <a:t>새로운 정책</a:t>
                      </a:r>
                      <a:endParaRPr lang="ko-KR" altLang="en-US" sz="1800" b="1" dirty="0"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  <a:tr h="477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정책여건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폐기물로 인한 환경오염 심화 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기후변화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원자재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에너지 고갈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  <a:tr h="477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0066"/>
                          </a:solidFill>
                          <a:latin typeface="HY강B" pitchFamily="18" charset="-127"/>
                          <a:ea typeface="HY강B" pitchFamily="18" charset="-127"/>
                        </a:rPr>
                        <a:t>목   표</a:t>
                      </a:r>
                      <a:endParaRPr lang="ko-KR" altLang="en-US" sz="1800" b="1" dirty="0">
                        <a:solidFill>
                          <a:srgbClr val="000066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0066"/>
                          </a:solidFill>
                          <a:latin typeface="HY강B" pitchFamily="18" charset="-127"/>
                          <a:ea typeface="HY강B" pitchFamily="18" charset="-127"/>
                        </a:rPr>
                        <a:t>쾌적한 생활환경 조성</a:t>
                      </a:r>
                      <a:endParaRPr lang="ko-KR" altLang="en-US" sz="1800" b="1" dirty="0">
                        <a:solidFill>
                          <a:srgbClr val="000066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0066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자원순환사회 구축</a:t>
                      </a:r>
                      <a:endParaRPr lang="ko-KR" altLang="en-US" sz="1800" b="1" dirty="0">
                        <a:solidFill>
                          <a:srgbClr val="000066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  <a:tr h="11786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추진전략</a:t>
                      </a:r>
                      <a:endParaRPr lang="ko-KR" altLang="en-US" sz="1800" b="1" dirty="0">
                        <a:solidFill>
                          <a:srgbClr val="FF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폐기물 감량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7030A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재활용 및 안전처리</a:t>
                      </a:r>
                      <a:endParaRPr lang="ko-KR" altLang="en-US" sz="1800" b="1" dirty="0">
                        <a:solidFill>
                          <a:srgbClr val="7030A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효율적 생산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유통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  <a:r>
                        <a:rPr lang="ko-KR" altLang="en-US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소비</a:t>
                      </a:r>
                      <a:r>
                        <a:rPr lang="en-US" altLang="ko-KR" sz="1800" b="1" dirty="0" smtClean="0">
                          <a:solidFill>
                            <a:srgbClr val="FF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0066"/>
                          </a:solidFill>
                          <a:latin typeface="HY강B" pitchFamily="18" charset="-127"/>
                          <a:ea typeface="HY강B" pitchFamily="18" charset="-127"/>
                        </a:rPr>
                        <a:t>물질 재활용</a:t>
                      </a:r>
                      <a:r>
                        <a:rPr lang="en-US" altLang="ko-KR" sz="1800" b="1" dirty="0" smtClean="0">
                          <a:solidFill>
                            <a:srgbClr val="000066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7030A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에너지 회수 및 처리 선진화</a:t>
                      </a:r>
                      <a:endParaRPr lang="ko-KR" altLang="en-US" sz="1800" b="1" dirty="0">
                        <a:solidFill>
                          <a:srgbClr val="7030A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  <a:tr h="11786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추진과제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쓰레기 </a:t>
                      </a:r>
                      <a:r>
                        <a:rPr lang="ko-KR" altLang="en-US" sz="1800" b="1" dirty="0" err="1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종량제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EPR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및 처리</a:t>
                      </a:r>
                      <a:endParaRPr lang="en-US" altLang="ko-KR" sz="1800" b="1" dirty="0" smtClean="0">
                        <a:solidFill>
                          <a:srgbClr val="008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시설 설치 등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자원순환성 평가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800" b="1" dirty="0" err="1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폐금속자원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 재활용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에너지시설 확충 및 수집</a:t>
                      </a:r>
                      <a:r>
                        <a:rPr lang="en-US" altLang="ko-KR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. </a:t>
                      </a:r>
                      <a:r>
                        <a:rPr lang="ko-KR" altLang="en-US" sz="1800" b="1" dirty="0" smtClean="0">
                          <a:solidFill>
                            <a:srgbClr val="008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처리 광역화 등 </a:t>
                      </a:r>
                      <a:endParaRPr lang="ko-KR" altLang="en-US" sz="1800" b="1" dirty="0">
                        <a:solidFill>
                          <a:srgbClr val="008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  <a:tr h="4778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핵심개념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“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폐기물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”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“</a:t>
                      </a:r>
                      <a:r>
                        <a:rPr lang="ko-KR" altLang="en-US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자원순환</a:t>
                      </a:r>
                      <a:r>
                        <a:rPr lang="en-US" altLang="ko-KR" sz="1800" b="1" dirty="0" smtClean="0">
                          <a:solidFill>
                            <a:srgbClr val="800000"/>
                          </a:solidFill>
                          <a:latin typeface="HY강B" pitchFamily="18" charset="-127"/>
                          <a:ea typeface="HY강B" pitchFamily="18" charset="-127"/>
                        </a:rPr>
                        <a:t>”</a:t>
                      </a:r>
                      <a:endParaRPr lang="ko-KR" altLang="en-US" sz="1800" b="1" dirty="0">
                        <a:solidFill>
                          <a:srgbClr val="800000"/>
                        </a:solidFill>
                        <a:latin typeface="HY강B" pitchFamily="18" charset="-127"/>
                        <a:ea typeface="HY강B" pitchFamily="18" charset="-127"/>
                      </a:endParaRPr>
                    </a:p>
                  </a:txBody>
                  <a:tcPr marL="91439" marR="91439" marT="45703" marB="4570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69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46805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폐기물 수집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운반 기준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64063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6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46805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</a:rPr>
              <a:t>밀폐형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차량 적용 사례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11560" y="1556792"/>
            <a:ext cx="770912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압축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.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압착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진개차량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암롤차량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탱크로리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윙바디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등 적재함을 금속으로 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r>
              <a:rPr lang="en-US" altLang="ko-KR" sz="1600" b="1" dirty="0">
                <a:solidFill>
                  <a:srgbClr val="C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밀폐한 차량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29423"/>
            <a:ext cx="7709125" cy="3603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1560" y="5805264"/>
            <a:ext cx="770485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적재함과 동일한 금속 재질의 덮개를 장착한 경우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(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천개형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슬라이드형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등 포함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)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도 </a:t>
            </a:r>
            <a:r>
              <a:rPr lang="ko-KR" altLang="en-US" sz="1600" b="1" dirty="0" err="1" smtClean="0">
                <a:solidFill>
                  <a:srgbClr val="C00000"/>
                </a:solidFill>
              </a:rPr>
              <a:t>밀폐형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 차량 인정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5544616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 smtClean="0">
                <a:solidFill>
                  <a:schemeClr val="bg1"/>
                </a:solidFill>
              </a:rPr>
              <a:t>밀폐형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덮개 차량 적용 사례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9552" y="1493516"/>
            <a:ext cx="7144905" cy="7833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폐기물의 유출 또는 악취가 누출되는 것을 방지할 수 있도록 방수기능과 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  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인장하중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500N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이상의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재질로 적재함의 상부 전체를 덮어 밀폐한 차량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59" y="2348880"/>
            <a:ext cx="767574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81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4968552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smtClean="0">
                <a:solidFill>
                  <a:schemeClr val="bg1"/>
                </a:solidFill>
              </a:rPr>
              <a:t>포장덮개 차량 적용 사례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539552" y="1538208"/>
            <a:ext cx="707277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b="1" dirty="0" smtClean="0">
                <a:solidFill>
                  <a:srgbClr val="C00000"/>
                </a:solidFill>
              </a:rPr>
              <a:t>밀폐된 용기에 담거나 밀폐된 상태로 포장한 경우에는 합성수지 등으로 </a:t>
            </a:r>
            <a:endParaRPr lang="en-US" altLang="ko-KR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C0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</a:rPr>
              <a:t>   </a:t>
            </a:r>
            <a:r>
              <a:rPr lang="ko-KR" altLang="en-US" sz="1600" b="1" dirty="0" smtClean="0">
                <a:solidFill>
                  <a:srgbClr val="C00000"/>
                </a:solidFill>
              </a:rPr>
              <a:t>포장덮개를 덮고 고정</a:t>
            </a:r>
            <a:endParaRPr lang="ko-KR" altLang="en-US" sz="1600" b="1" dirty="0">
              <a:solidFill>
                <a:srgbClr val="C0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9437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9552" y="5243716"/>
            <a:ext cx="79437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ko-KR" altLang="en-US" sz="1600" b="1" spc="-150" dirty="0" smtClean="0">
                <a:solidFill>
                  <a:srgbClr val="002060"/>
                </a:solidFill>
              </a:rPr>
              <a:t>밀폐된 상태로 포장한 경우란 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1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차 포장 용기가 밀폐되어 있고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(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예 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: 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용기 뚜껑 장착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, </a:t>
            </a:r>
            <a:r>
              <a:rPr lang="ko-KR" altLang="en-US" sz="1600" b="1" spc="-150" dirty="0" err="1" smtClean="0">
                <a:solidFill>
                  <a:srgbClr val="C00000"/>
                </a:solidFill>
              </a:rPr>
              <a:t>톤백마대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 </a:t>
            </a:r>
            <a:endParaRPr lang="en-US" altLang="ko-KR" sz="1600" b="1" spc="-15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50" dirty="0">
                <a:solidFill>
                  <a:srgbClr val="C00000"/>
                </a:solidFill>
              </a:rPr>
              <a:t> 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윗부분 밀폐 등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) 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용기가 흔들리거나 넘어졌을 때 내부의 폐기물이 낙하되거나 유출되지 </a:t>
            </a:r>
            <a:endParaRPr lang="en-US" altLang="ko-KR" sz="1600" b="1" spc="-15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spc="-150" dirty="0">
                <a:solidFill>
                  <a:srgbClr val="C00000"/>
                </a:solidFill>
              </a:rPr>
              <a:t> </a:t>
            </a:r>
            <a:r>
              <a:rPr lang="en-US" altLang="ko-KR" sz="1600" b="1" spc="-150" dirty="0" smtClean="0">
                <a:solidFill>
                  <a:srgbClr val="C00000"/>
                </a:solidFill>
              </a:rPr>
              <a:t>     </a:t>
            </a:r>
            <a:r>
              <a:rPr lang="ko-KR" altLang="en-US" sz="1600" b="1" spc="-150" dirty="0" smtClean="0">
                <a:solidFill>
                  <a:srgbClr val="C00000"/>
                </a:solidFill>
              </a:rPr>
              <a:t>않는 수준</a:t>
            </a:r>
            <a:endParaRPr lang="ko-KR" altLang="en-US" sz="1600" b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82809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bg1"/>
                </a:solidFill>
              </a:rPr>
              <a:t>보관</a:t>
            </a:r>
            <a:r>
              <a:rPr lang="en-US" altLang="ko-KR" sz="32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spc="-150" dirty="0" smtClean="0">
                <a:solidFill>
                  <a:schemeClr val="bg1"/>
                </a:solidFill>
              </a:rPr>
              <a:t>매립 중 폐기물 영상정보 처리기기 설치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755576" y="1772816"/>
            <a:ext cx="7560840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err="1"/>
              <a:t>보관ㆍ매립</a:t>
            </a:r>
            <a:r>
              <a:rPr lang="ko-KR" altLang="en-US" b="1" dirty="0"/>
              <a:t> 중인 폐기물에 대하여 영상정보처리기기의 </a:t>
            </a:r>
            <a:r>
              <a:rPr lang="ko-KR" altLang="en-US" b="1" dirty="0" err="1"/>
              <a:t>설치ㆍ관리</a:t>
            </a:r>
            <a:r>
              <a:rPr lang="ko-KR" altLang="en-US" b="1" dirty="0"/>
              <a:t> 및 영상정보의 </a:t>
            </a:r>
            <a:r>
              <a:rPr lang="ko-KR" altLang="en-US" b="1" dirty="0" err="1"/>
              <a:t>수집ㆍ보관</a:t>
            </a:r>
            <a:r>
              <a:rPr lang="ko-KR" altLang="en-US" b="1" dirty="0"/>
              <a:t> 등 </a:t>
            </a:r>
            <a:r>
              <a:rPr lang="ko-KR" altLang="en-US" b="1" u="sng" dirty="0" err="1"/>
              <a:t>환경부령</a:t>
            </a:r>
            <a:r>
              <a:rPr lang="ko-KR" altLang="en-US" b="1" dirty="0" err="1"/>
              <a:t>으로</a:t>
            </a:r>
            <a:r>
              <a:rPr lang="ko-KR" altLang="en-US" b="1" dirty="0"/>
              <a:t> 정하는 화재예방조치를 할 것</a:t>
            </a:r>
            <a:r>
              <a:rPr lang="en-US" altLang="ko-KR" b="1" dirty="0"/>
              <a:t>(</a:t>
            </a:r>
            <a:r>
              <a:rPr lang="ko-KR" altLang="en-US" b="1" dirty="0"/>
              <a:t>폐기물 </a:t>
            </a:r>
            <a:r>
              <a:rPr lang="ko-KR" altLang="en-US" b="1" dirty="0" err="1"/>
              <a:t>수집ㆍ운반업을</a:t>
            </a:r>
            <a:r>
              <a:rPr lang="ko-KR" altLang="en-US" b="1" dirty="0"/>
              <a:t> 하는 자는 제외한다</a:t>
            </a:r>
            <a:r>
              <a:rPr lang="en-US" altLang="ko-KR" b="1" dirty="0" smtClean="0"/>
              <a:t>)</a:t>
            </a:r>
            <a:r>
              <a:rPr lang="en-US" altLang="ko-KR" b="1" dirty="0" smtClean="0">
                <a:solidFill>
                  <a:srgbClr val="FF0000"/>
                </a:solidFill>
              </a:rPr>
              <a:t>(60</a:t>
            </a:r>
            <a:r>
              <a:rPr lang="ko-KR" altLang="en-US" b="1" dirty="0" smtClean="0">
                <a:solidFill>
                  <a:srgbClr val="FF0000"/>
                </a:solidFill>
              </a:rPr>
              <a:t>일간 보관</a:t>
            </a:r>
            <a:r>
              <a:rPr lang="en-US" altLang="ko-KR" b="1" dirty="0" smtClean="0">
                <a:solidFill>
                  <a:srgbClr val="FF0000"/>
                </a:solidFill>
              </a:rPr>
              <a:t>)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351039" y="3244334"/>
            <a:ext cx="43091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b="1" u="sng" dirty="0">
                <a:latin typeface="맑은 고딕" pitchFamily="50" charset="-127"/>
                <a:ea typeface="맑은 고딕" pitchFamily="50" charset="-127"/>
              </a:rPr>
              <a:t>영상정보처리기기의 구성도</a:t>
            </a:r>
            <a:r>
              <a:rPr lang="en-US" altLang="ko-KR" b="1" u="sng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b="1" u="sng" dirty="0">
                <a:latin typeface="맑은 고딕" pitchFamily="50" charset="-127"/>
                <a:ea typeface="맑은 고딕" pitchFamily="50" charset="-127"/>
              </a:rPr>
              <a:t>제</a:t>
            </a:r>
            <a:r>
              <a:rPr lang="en-US" altLang="ko-KR" b="1" u="sng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b="1" u="sng" dirty="0">
                <a:latin typeface="맑은 고딕" pitchFamily="50" charset="-127"/>
                <a:ea typeface="맑은 고딕" pitchFamily="50" charset="-127"/>
              </a:rPr>
              <a:t>조 관련</a:t>
            </a:r>
            <a:r>
              <a:rPr lang="en-US" altLang="ko-KR" b="1" u="sng" dirty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44682872" descr="EMB00002dfc08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35891"/>
            <a:ext cx="5975350" cy="285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9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82809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bg1"/>
                </a:solidFill>
              </a:rPr>
              <a:t>보관</a:t>
            </a:r>
            <a:r>
              <a:rPr lang="en-US" altLang="ko-KR" sz="32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spc="-150" dirty="0" smtClean="0">
                <a:solidFill>
                  <a:schemeClr val="bg1"/>
                </a:solidFill>
              </a:rPr>
              <a:t>매립 중 폐기물 영상정보 처리기기 설치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915314"/>
              </p:ext>
            </p:extLst>
          </p:nvPr>
        </p:nvGraphicFramePr>
        <p:xfrm>
          <a:off x="683568" y="2420888"/>
          <a:ext cx="7632847" cy="3672968"/>
        </p:xfrm>
        <a:graphic>
          <a:graphicData uri="http://schemas.openxmlformats.org/drawingml/2006/table">
            <a:tbl>
              <a:tblPr/>
              <a:tblGrid>
                <a:gridCol w="1376399"/>
                <a:gridCol w="5464361"/>
                <a:gridCol w="792087"/>
              </a:tblGrid>
              <a:tr h="285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대상시설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설치 위치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방법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수량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보관창고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컨테이너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내부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사각지대가 발생하지 않도록 카메라 촬영 각도를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ko-KR" altLang="en-US" sz="1600" b="1" spc="-1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고려하여 </a:t>
                      </a:r>
                      <a:r>
                        <a:rPr lang="ko-KR" altLang="en-US" sz="1600" b="1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건물 모서리</a:t>
                      </a:r>
                      <a:r>
                        <a:rPr lang="ko-KR" altLang="en-US" sz="1600" b="1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</a:t>
                      </a:r>
                      <a:r>
                        <a:rPr lang="ko-KR" altLang="en-US" sz="1600" b="1" spc="-1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천정부에</a:t>
                      </a:r>
                      <a:r>
                        <a:rPr lang="ko-KR" altLang="en-US" sz="1600" b="1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대각선 방향으로 </a:t>
                      </a:r>
                      <a:r>
                        <a:rPr lang="en-US" altLang="ko-KR" sz="1600" b="1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1</a:t>
                      </a:r>
                      <a:r>
                        <a:rPr lang="ko-KR" altLang="en-US" sz="1600" b="1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대 이상</a:t>
                      </a:r>
                      <a:endParaRPr lang="ko-KR" altLang="en-US" sz="1600" b="1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외부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: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보관창고 출입구 및 외관 전체를 촬영 할 수 있는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위치에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</a:t>
                      </a: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대 이상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대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이상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보관탱크 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개폐구를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포함하여 보관탱크 외관 전체를 촬영 할 수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있는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위치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2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대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이상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61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매립시설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-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사각지대가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발생하지 않도록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카메라 촬영 각도와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거리를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감안하여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매립시설 전체와 매립작업 현장을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촬영 할 수 </a:t>
                      </a:r>
                      <a:endParaRPr lang="en-US" altLang="ko-KR" sz="16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휴먼명조"/>
                      </a:endParaRPr>
                    </a:p>
                    <a:p>
                      <a:pPr marL="0" marR="0" algn="just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  있는 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위치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3</a:t>
                      </a: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휴먼명조"/>
                        </a:rPr>
                        <a:t>대</a:t>
                      </a:r>
                      <a:endParaRPr lang="ko-KR" altLang="en-US" sz="1600" b="1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이상</a:t>
                      </a: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331640" y="1484784"/>
            <a:ext cx="669674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신명조"/>
                <a:cs typeface="굴림" pitchFamily="50" charset="-127"/>
              </a:rPr>
              <a:t>[</a:t>
            </a:r>
            <a:r>
              <a:rPr kumimoji="1" lang="ko-KR" alt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신명조"/>
                <a:cs typeface="굴림" pitchFamily="50" charset="-127"/>
              </a:rPr>
              <a:t>별표 </a:t>
            </a:r>
            <a:r>
              <a:rPr kumimoji="1" lang="en-US" altLang="ko-K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신명조"/>
                <a:cs typeface="굴림" pitchFamily="50" charset="-127"/>
              </a:rPr>
              <a:t>2]</a:t>
            </a:r>
            <a:endParaRPr kumimoji="1" lang="en-US" altLang="ko-K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ea"/>
                <a:ea typeface="+mj-ea"/>
                <a:cs typeface="굴림" pitchFamily="50" charset="-127"/>
              </a:rPr>
              <a:t>카메라의 설치 대상위치 및 수량 등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(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제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5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조제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2</a:t>
            </a:r>
            <a:r>
              <a:rPr kumimoji="1" lang="ko-KR" altLang="en-US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항 관련</a:t>
            </a:r>
            <a:r>
              <a:rPr kumimoji="1" lang="en-US" altLang="ko-KR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한양견고딕"/>
                <a:cs typeface="굴림" pitchFamily="50" charset="-127"/>
              </a:rPr>
              <a:t>)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22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82809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bg1"/>
                </a:solidFill>
              </a:rPr>
              <a:t>보관</a:t>
            </a:r>
            <a:r>
              <a:rPr lang="en-US" altLang="ko-KR" sz="32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spc="-150" dirty="0" smtClean="0">
                <a:solidFill>
                  <a:schemeClr val="bg1"/>
                </a:solidFill>
              </a:rPr>
              <a:t>매립 중 폐기물 영상정보 처리기기 설치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95736" y="1743199"/>
            <a:ext cx="431720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400" b="1" dirty="0" err="1"/>
              <a:t>대상시설별</a:t>
            </a:r>
            <a:r>
              <a:rPr lang="ko-KR" altLang="en-US" sz="2400" b="1" dirty="0"/>
              <a:t> 카메라 설치지점</a:t>
            </a:r>
            <a:r>
              <a:rPr lang="en-US" altLang="ko-KR" sz="2400" b="1" dirty="0"/>
              <a:t>]</a:t>
            </a:r>
            <a:endParaRPr lang="ko-KR" altLang="en-US" sz="24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25481"/>
              </p:ext>
            </p:extLst>
          </p:nvPr>
        </p:nvGraphicFramePr>
        <p:xfrm>
          <a:off x="611560" y="2708921"/>
          <a:ext cx="7776864" cy="2952327"/>
        </p:xfrm>
        <a:graphic>
          <a:graphicData uri="http://schemas.openxmlformats.org/drawingml/2006/table">
            <a:tbl>
              <a:tblPr/>
              <a:tblGrid>
                <a:gridCol w="3959009"/>
                <a:gridCol w="3817855"/>
              </a:tblGrid>
              <a:tr h="233204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〔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보관창고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〕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〔</a:t>
                      </a:r>
                      <a:r>
                        <a:rPr lang="ko-KR" altLang="en-US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보관탱크</a:t>
                      </a:r>
                      <a:r>
                        <a:rPr lang="en-US" altLang="ko-KR" sz="1300" b="1" dirty="0">
                          <a:solidFill>
                            <a:srgbClr val="000000"/>
                          </a:solidFill>
                          <a:effectLst/>
                          <a:latin typeface="한양중고딕"/>
                        </a:rPr>
                        <a:t>〕</a:t>
                      </a:r>
                      <a:endParaRPr lang="ko-KR" altLang="en-US" sz="1000" b="1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4" name="_x149587720" descr="EMB00002318092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3672408" cy="23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149585560" descr="EMB0000231809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36913"/>
            <a:ext cx="4176464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74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82809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bg1"/>
                </a:solidFill>
              </a:rPr>
              <a:t>보관</a:t>
            </a:r>
            <a:r>
              <a:rPr lang="en-US" altLang="ko-KR" sz="32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spc="-150" dirty="0" smtClean="0">
                <a:solidFill>
                  <a:schemeClr val="bg1"/>
                </a:solidFill>
              </a:rPr>
              <a:t>매립 중 폐기물 영상정보 처리기기 설치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2195736" y="1743199"/>
            <a:ext cx="431720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altLang="ko-KR" sz="2400" b="1" dirty="0"/>
              <a:t>[</a:t>
            </a:r>
            <a:r>
              <a:rPr lang="ko-KR" altLang="en-US" sz="2400" b="1" dirty="0" err="1"/>
              <a:t>대상시설별</a:t>
            </a:r>
            <a:r>
              <a:rPr lang="ko-KR" altLang="en-US" sz="2400" b="1" dirty="0"/>
              <a:t> 카메라 설치지점</a:t>
            </a:r>
            <a:r>
              <a:rPr lang="en-US" altLang="ko-KR" sz="2400" b="1" dirty="0"/>
              <a:t>]</a:t>
            </a:r>
            <a:endParaRPr lang="ko-KR" altLang="en-US" sz="24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49505776" descr="EMB00002318092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99288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/>
        </p:nvSpPr>
        <p:spPr>
          <a:xfrm>
            <a:off x="3491880" y="5877272"/>
            <a:ext cx="1414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〔</a:t>
            </a:r>
            <a:r>
              <a:rPr lang="ko-KR" altLang="en-US" b="1" dirty="0"/>
              <a:t>매립시설 </a:t>
            </a:r>
            <a:r>
              <a:rPr lang="en-US" altLang="ko-KR" b="1" dirty="0"/>
              <a:t>〕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875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33063"/>
            <a:ext cx="9144000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관련사항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467544" y="908720"/>
            <a:ext cx="8280920" cy="55436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-150" dirty="0" smtClean="0">
                <a:solidFill>
                  <a:schemeClr val="bg1"/>
                </a:solidFill>
              </a:rPr>
              <a:t>보관</a:t>
            </a:r>
            <a:r>
              <a:rPr lang="en-US" altLang="ko-KR" sz="32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200" b="1" spc="-150" dirty="0" smtClean="0">
                <a:solidFill>
                  <a:schemeClr val="bg1"/>
                </a:solidFill>
              </a:rPr>
              <a:t>매립 중 폐기물 영상정보 처리기기 설치</a:t>
            </a:r>
            <a:endParaRPr lang="ko-KR" altLang="en-US" sz="3200" spc="-150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3474081" y="2103239"/>
            <a:ext cx="1745991" cy="461665"/>
          </a:xfrm>
          <a:prstGeom prst="rect">
            <a:avLst/>
          </a:prstGeom>
          <a:solidFill>
            <a:schemeClr val="accent3"/>
          </a:solidFill>
        </p:spPr>
        <p:txBody>
          <a:bodyPr wrap="none">
            <a:spAutoFit/>
          </a:bodyPr>
          <a:lstStyle/>
          <a:p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설치 기한</a:t>
            </a:r>
            <a:r>
              <a:rPr lang="en-US" altLang="ko-KR" sz="2400" b="1" dirty="0" smtClean="0"/>
              <a:t>]</a:t>
            </a:r>
            <a:endParaRPr lang="ko-KR" altLang="en-US" sz="2400" b="1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804183"/>
              </p:ext>
            </p:extLst>
          </p:nvPr>
        </p:nvGraphicFramePr>
        <p:xfrm>
          <a:off x="899593" y="2852936"/>
          <a:ext cx="7344814" cy="2651204"/>
        </p:xfrm>
        <a:graphic>
          <a:graphicData uri="http://schemas.openxmlformats.org/drawingml/2006/table">
            <a:tbl>
              <a:tblPr/>
              <a:tblGrid>
                <a:gridCol w="3686939"/>
                <a:gridCol w="2299631"/>
                <a:gridCol w="1358244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대상시설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설치시기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비고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45F"/>
                    </a:solidFill>
                  </a:tcPr>
                </a:tc>
              </a:tr>
              <a:tr h="1001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2021. 7. 6 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당시 허가 받은 </a:t>
                      </a:r>
                      <a:r>
                        <a:rPr lang="ko-KR" altLang="en-US" sz="1800" b="1" dirty="0" err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보관량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300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톤 초과 폐기물처리업자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2022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7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1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이내</a:t>
                      </a:r>
                      <a:endParaRPr lang="ko-KR" altLang="en-US" sz="18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15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2021. 7. 6 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당시 허가 받은 보관량 </a:t>
                      </a:r>
                      <a:r>
                        <a:rPr lang="en-US" altLang="ko-KR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300</a:t>
                      </a:r>
                      <a:r>
                        <a:rPr lang="ko-KR" altLang="en-US" sz="1800" b="1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톤 이하 폐기물처리업자</a:t>
                      </a:r>
                      <a:endParaRPr lang="ko-KR" altLang="en-US" sz="180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C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2023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7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월 </a:t>
                      </a: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5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일까지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A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2</a:t>
                      </a:r>
                      <a:r>
                        <a:rPr lang="ko-KR" altLang="en-US" sz="1800" b="1" dirty="0">
                          <a:solidFill>
                            <a:srgbClr val="000000"/>
                          </a:solidFill>
                          <a:effectLst/>
                          <a:latin typeface="맑은 고딕"/>
                          <a:ea typeface="맑은 고딕"/>
                        </a:rPr>
                        <a:t>년 이내</a:t>
                      </a:r>
                      <a:endParaRPr lang="ko-KR" altLang="en-US" sz="1800" dirty="0">
                        <a:solidFill>
                          <a:srgbClr val="000000"/>
                        </a:solidFill>
                        <a:effectLst/>
                        <a:latin typeface="바탕"/>
                      </a:endParaRPr>
                    </a:p>
                  </a:txBody>
                  <a:tcPr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3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263"/>
            <a:ext cx="9163416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700" y="1004263"/>
            <a:ext cx="9131300" cy="163264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39752" y="1312754"/>
            <a:ext cx="45365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6000" b="1" spc="600" dirty="0" smtClean="0">
                <a:solidFill>
                  <a:schemeClr val="bg1"/>
                </a:solidFill>
              </a:rPr>
              <a:t>감사합니다</a:t>
            </a:r>
            <a:endParaRPr lang="ko-KR" altLang="en-US" sz="2400" b="1" spc="600" dirty="0">
              <a:solidFill>
                <a:schemeClr val="bg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048296" y="3429000"/>
            <a:ext cx="5043368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삼 양 엔 지 </a:t>
            </a:r>
            <a:r>
              <a:rPr lang="ko-KR" altLang="en-US" sz="4000" b="1" dirty="0" err="1" smtClean="0">
                <a:solidFill>
                  <a:schemeClr val="accent6">
                    <a:lumMod val="50000"/>
                  </a:schemeClr>
                </a:solidFill>
              </a:rPr>
              <a:t>니</a:t>
            </a:r>
            <a:r>
              <a:rPr lang="ko-KR" altLang="en-US" sz="4000" b="1" dirty="0" smtClean="0">
                <a:solidFill>
                  <a:schemeClr val="accent6">
                    <a:lumMod val="50000"/>
                  </a:schemeClr>
                </a:solidFill>
              </a:rPr>
              <a:t> 어 링 </a:t>
            </a:r>
            <a:endParaRPr lang="en-US" altLang="ko-KR" sz="4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ko-KR" altLang="en-US" sz="2400" b="1" dirty="0" smtClean="0">
                <a:solidFill>
                  <a:schemeClr val="accent6">
                    <a:lumMod val="50000"/>
                  </a:schemeClr>
                </a:solidFill>
              </a:rPr>
              <a:t>대   표       </a:t>
            </a:r>
            <a:r>
              <a:rPr lang="ko-KR" altLang="en-US" sz="3600" b="1" dirty="0" smtClean="0">
                <a:solidFill>
                  <a:schemeClr val="accent6">
                    <a:lumMod val="50000"/>
                  </a:schemeClr>
                </a:solidFill>
              </a:rPr>
              <a:t>송          종</a:t>
            </a:r>
            <a:endParaRPr lang="en-US" altLang="ko-KR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3600" b="1" dirty="0" smtClean="0">
                <a:solidFill>
                  <a:schemeClr val="accent6">
                    <a:lumMod val="50000"/>
                  </a:schemeClr>
                </a:solidFill>
              </a:rPr>
              <a:t>H.P : 010-9966-6740</a:t>
            </a:r>
            <a:endParaRPr lang="ko-KR" alt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1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208714" cy="547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1052736"/>
            <a:ext cx="128588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37"/>
          <p:cNvSpPr txBox="1">
            <a:spLocks noChangeArrowheads="1"/>
          </p:cNvSpPr>
          <p:nvPr/>
        </p:nvSpPr>
        <p:spPr bwMode="auto">
          <a:xfrm>
            <a:off x="671600" y="1157744"/>
            <a:ext cx="10001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목적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3568" y="1844824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이 법은 </a:t>
            </a:r>
            <a:r>
              <a:rPr lang="ko-KR" altLang="en-US" sz="2000" b="1" dirty="0">
                <a:solidFill>
                  <a:srgbClr val="FF0000"/>
                </a:solidFill>
              </a:rPr>
              <a:t>폐기물의 발생을 최대한 억제하고 </a:t>
            </a:r>
            <a:r>
              <a:rPr lang="ko-KR" altLang="en-US" sz="2000" b="1" dirty="0"/>
              <a:t>발생한 </a:t>
            </a:r>
            <a:r>
              <a:rPr lang="ko-KR" altLang="en-US" sz="2000" b="1" dirty="0">
                <a:solidFill>
                  <a:srgbClr val="7030A0"/>
                </a:solidFill>
              </a:rPr>
              <a:t>폐기물을 </a:t>
            </a:r>
            <a:endParaRPr lang="en-US" altLang="ko-KR" sz="20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7030A0"/>
                </a:solidFill>
              </a:rPr>
              <a:t>친환경적으로 </a:t>
            </a:r>
            <a:r>
              <a:rPr lang="ko-KR" altLang="en-US" sz="2000" b="1" dirty="0">
                <a:solidFill>
                  <a:srgbClr val="7030A0"/>
                </a:solidFill>
              </a:rPr>
              <a:t>처리</a:t>
            </a:r>
            <a:r>
              <a:rPr lang="ko-KR" altLang="en-US" sz="2000" b="1" dirty="0"/>
              <a:t>함으로써 </a:t>
            </a:r>
            <a:r>
              <a:rPr lang="ko-KR" altLang="en-US" sz="2000" b="1" dirty="0">
                <a:solidFill>
                  <a:srgbClr val="00B0F0"/>
                </a:solidFill>
              </a:rPr>
              <a:t>환경보전과 국민생활의 질적 향상에 </a:t>
            </a:r>
            <a:r>
              <a:rPr lang="ko-KR" altLang="en-US" sz="2000" b="1" dirty="0"/>
              <a:t>이바지하는 것을 목적으로 한다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  <p:pic>
        <p:nvPicPr>
          <p:cNvPr id="19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3568300"/>
            <a:ext cx="256263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37"/>
          <p:cNvSpPr txBox="1">
            <a:spLocks noChangeArrowheads="1"/>
          </p:cNvSpPr>
          <p:nvPr/>
        </p:nvSpPr>
        <p:spPr bwMode="auto">
          <a:xfrm>
            <a:off x="710748" y="3658938"/>
            <a:ext cx="211629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폐기물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55575" y="4365104"/>
            <a:ext cx="74888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쓰레기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연소재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燃燒滓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오니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汚泥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폐유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廢油</a:t>
            </a:r>
            <a:r>
              <a:rPr lang="en-US" altLang="ko-KR" sz="2000" b="1" dirty="0"/>
              <a:t>), </a:t>
            </a:r>
            <a:r>
              <a:rPr lang="ko-KR" altLang="en-US" sz="2000" b="1" dirty="0"/>
              <a:t>폐산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廢酸</a:t>
            </a:r>
            <a:r>
              <a:rPr lang="en-US" altLang="ko-KR" sz="2000" b="1" dirty="0"/>
              <a:t>),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폐알칼리</a:t>
            </a:r>
            <a:r>
              <a:rPr lang="ko-KR" altLang="en-US" sz="2000" b="1" dirty="0" smtClean="0"/>
              <a:t> </a:t>
            </a:r>
            <a:r>
              <a:rPr lang="ko-KR" altLang="en-US" sz="2000" b="1" dirty="0"/>
              <a:t>및 동물의 사체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死體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등으로서 </a:t>
            </a:r>
            <a:r>
              <a:rPr lang="ko-KR" altLang="en-US" sz="2000" b="1" dirty="0">
                <a:solidFill>
                  <a:srgbClr val="FF0000"/>
                </a:solidFill>
              </a:rPr>
              <a:t>사람의 생활이나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</a:rPr>
              <a:t>사업활동에 </a:t>
            </a:r>
            <a:r>
              <a:rPr lang="ko-KR" altLang="en-US" sz="2000" b="1" dirty="0">
                <a:solidFill>
                  <a:srgbClr val="FF0000"/>
                </a:solidFill>
              </a:rPr>
              <a:t>필요하지</a:t>
            </a:r>
            <a:r>
              <a:rPr lang="ko-KR" altLang="en-US" sz="2000" b="1" dirty="0"/>
              <a:t> 아니하게 된 물질을 말한다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9656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29273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4844" y="1010301"/>
            <a:ext cx="3357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37"/>
          <p:cNvSpPr txBox="1">
            <a:spLocks noChangeArrowheads="1"/>
          </p:cNvSpPr>
          <p:nvPr/>
        </p:nvSpPr>
        <p:spPr bwMode="auto">
          <a:xfrm>
            <a:off x="611560" y="1100939"/>
            <a:ext cx="27798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생활폐기물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83568" y="1847702"/>
            <a:ext cx="4368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0070C0"/>
                </a:solidFill>
              </a:rPr>
              <a:t>사업장폐기물 외의 </a:t>
            </a:r>
            <a:r>
              <a:rPr lang="ko-KR" altLang="en-US" sz="2000" b="1" dirty="0"/>
              <a:t>폐기물을 말한다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  <p:pic>
        <p:nvPicPr>
          <p:cNvPr id="25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2348880"/>
            <a:ext cx="367821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437"/>
          <p:cNvSpPr txBox="1">
            <a:spLocks noChangeArrowheads="1"/>
          </p:cNvSpPr>
          <p:nvPr/>
        </p:nvSpPr>
        <p:spPr bwMode="auto">
          <a:xfrm>
            <a:off x="683568" y="2420888"/>
            <a:ext cx="308038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사업장폐기물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55576" y="2924944"/>
            <a:ext cx="7488832" cy="371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C00000"/>
                </a:solidFill>
              </a:rPr>
              <a:t>「대기환경보전법」</a:t>
            </a:r>
            <a:r>
              <a:rPr lang="en-US" altLang="ko-KR" sz="2000" b="1" dirty="0">
                <a:solidFill>
                  <a:srgbClr val="C00000"/>
                </a:solidFill>
              </a:rPr>
              <a:t>, </a:t>
            </a:r>
            <a:r>
              <a:rPr lang="ko-KR" altLang="en-US" sz="2000" b="1" dirty="0">
                <a:solidFill>
                  <a:srgbClr val="00B0F0"/>
                </a:solidFill>
              </a:rPr>
              <a:t>「</a:t>
            </a:r>
            <a:r>
              <a:rPr lang="ko-KR" altLang="en-US" sz="2000" b="1" dirty="0" err="1">
                <a:solidFill>
                  <a:srgbClr val="00B0F0"/>
                </a:solidFill>
              </a:rPr>
              <a:t>물환경보전법</a:t>
            </a:r>
            <a:r>
              <a:rPr lang="ko-KR" altLang="en-US" sz="2000" b="1" dirty="0">
                <a:solidFill>
                  <a:srgbClr val="00B0F0"/>
                </a:solidFill>
              </a:rPr>
              <a:t>」 </a:t>
            </a:r>
            <a:r>
              <a:rPr lang="ko-KR" altLang="en-US" sz="2000" b="1" dirty="0"/>
              <a:t>또는 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「</a:t>
            </a:r>
            <a:r>
              <a:rPr lang="ko-KR" altLang="en-US" sz="2000" b="1" dirty="0" err="1">
                <a:solidFill>
                  <a:schemeClr val="accent6">
                    <a:lumMod val="50000"/>
                  </a:schemeClr>
                </a:solidFill>
              </a:rPr>
              <a:t>소음ㆍ진동관리법</a:t>
            </a:r>
            <a:r>
              <a:rPr lang="ko-KR" altLang="en-US" sz="2000" b="1" dirty="0">
                <a:solidFill>
                  <a:schemeClr val="accent6">
                    <a:lumMod val="50000"/>
                  </a:schemeClr>
                </a:solidFill>
              </a:rPr>
              <a:t>」</a:t>
            </a:r>
            <a:r>
              <a:rPr lang="ko-KR" altLang="en-US" sz="2000" b="1" dirty="0"/>
              <a:t>에 따라 </a:t>
            </a:r>
            <a:r>
              <a:rPr lang="ko-KR" altLang="en-US" sz="2000" b="1" dirty="0">
                <a:solidFill>
                  <a:srgbClr val="FF0000"/>
                </a:solidFill>
              </a:rPr>
              <a:t>배출시설을 </a:t>
            </a:r>
            <a:r>
              <a:rPr lang="ko-KR" altLang="en-US" sz="2000" b="1" dirty="0" err="1">
                <a:solidFill>
                  <a:srgbClr val="FF0000"/>
                </a:solidFill>
              </a:rPr>
              <a:t>설치ㆍ운영하는</a:t>
            </a:r>
            <a:r>
              <a:rPr lang="ko-KR" altLang="en-US" sz="2000" b="1" dirty="0">
                <a:solidFill>
                  <a:srgbClr val="FF0000"/>
                </a:solidFill>
              </a:rPr>
              <a:t> 사업장</a:t>
            </a:r>
            <a:r>
              <a:rPr lang="ko-KR" altLang="en-US" sz="2000" b="1" dirty="0"/>
              <a:t>이나 </a:t>
            </a:r>
            <a:r>
              <a:rPr lang="ko-KR" altLang="en-US" sz="2000" b="1" dirty="0">
                <a:solidFill>
                  <a:srgbClr val="0070C0"/>
                </a:solidFill>
              </a:rPr>
              <a:t>그 밖에 대통령령으로 정하는 사업장</a:t>
            </a:r>
            <a:r>
              <a:rPr lang="ko-KR" altLang="en-US" sz="2000" b="1" dirty="0"/>
              <a:t>에서 발생하는 폐기물을 말한다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9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 </a:t>
            </a:r>
            <a:r>
              <a:rPr lang="ko-KR" altLang="en-US" b="1" dirty="0" smtClean="0"/>
              <a:t>그 밖에 대통령령으로 정하는 사업장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1D05CB"/>
                </a:solidFill>
              </a:rPr>
              <a:t> 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-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공공 하수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,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폐수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,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분뇨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,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가축분뇨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,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폐기물처리업 사업장</a:t>
            </a:r>
            <a:endParaRPr lang="en-US" altLang="ko-KR" sz="1600" b="1" dirty="0" smtClean="0">
              <a:solidFill>
                <a:srgbClr val="1D05CB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1D05CB"/>
                </a:solidFill>
              </a:rPr>
              <a:t> 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-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지정폐기물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(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폐산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. </a:t>
            </a:r>
            <a:r>
              <a:rPr lang="ko-KR" altLang="en-US" sz="1600" b="1" dirty="0" err="1" smtClean="0">
                <a:solidFill>
                  <a:srgbClr val="1D05CB"/>
                </a:solidFill>
              </a:rPr>
              <a:t>폐알카리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 등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1D05CB"/>
                </a:solidFill>
              </a:rPr>
              <a:t> 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-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일일 평균 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300Kg </a:t>
            </a:r>
            <a:r>
              <a:rPr lang="ko-KR" altLang="en-US" sz="1600" b="1" dirty="0" smtClean="0">
                <a:solidFill>
                  <a:srgbClr val="1D05CB"/>
                </a:solidFill>
              </a:rPr>
              <a:t>이상의 배출 사업장</a:t>
            </a:r>
            <a:endParaRPr lang="en-US" altLang="ko-KR" sz="1600" b="1" dirty="0" smtClean="0">
              <a:solidFill>
                <a:srgbClr val="1D05CB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>
                <a:solidFill>
                  <a:srgbClr val="1D05CB"/>
                </a:solidFill>
              </a:rPr>
              <a:t> </a:t>
            </a:r>
            <a:r>
              <a:rPr lang="en-US" altLang="ko-KR" sz="1600" b="1" dirty="0" smtClean="0">
                <a:solidFill>
                  <a:srgbClr val="1D05CB"/>
                </a:solidFill>
              </a:rPr>
              <a:t>- </a:t>
            </a:r>
            <a:r>
              <a:rPr lang="ko-KR" altLang="en-US" sz="1600" b="1" spc="-150" dirty="0" smtClean="0">
                <a:solidFill>
                  <a:srgbClr val="1D05CB"/>
                </a:solidFill>
              </a:rPr>
              <a:t>일련의 공사</a:t>
            </a:r>
            <a:r>
              <a:rPr lang="en-US" altLang="ko-KR" sz="1600" b="1" spc="-150" dirty="0" smtClean="0">
                <a:solidFill>
                  <a:srgbClr val="1D05CB"/>
                </a:solidFill>
              </a:rPr>
              <a:t>. </a:t>
            </a:r>
            <a:r>
              <a:rPr lang="ko-KR" altLang="en-US" sz="1600" b="1" spc="-150" dirty="0" smtClean="0">
                <a:solidFill>
                  <a:srgbClr val="1D05CB"/>
                </a:solidFill>
              </a:rPr>
              <a:t>작업 등으로 발생하는 </a:t>
            </a:r>
            <a:r>
              <a:rPr lang="en-US" altLang="ko-KR" sz="1600" b="1" spc="-150" dirty="0" smtClean="0">
                <a:solidFill>
                  <a:srgbClr val="1D05CB"/>
                </a:solidFill>
              </a:rPr>
              <a:t>5</a:t>
            </a:r>
            <a:r>
              <a:rPr lang="ko-KR" altLang="en-US" sz="1600" b="1" spc="-150" dirty="0" smtClean="0">
                <a:solidFill>
                  <a:srgbClr val="1D05CB"/>
                </a:solidFill>
              </a:rPr>
              <a:t>톤 이상의 배출 사업장</a:t>
            </a:r>
            <a:r>
              <a:rPr lang="en-US" altLang="ko-KR" sz="1600" b="1" spc="-150" dirty="0" smtClean="0">
                <a:solidFill>
                  <a:srgbClr val="FF0000"/>
                </a:solidFill>
              </a:rPr>
              <a:t>(</a:t>
            </a:r>
            <a:r>
              <a:rPr lang="ko-KR" altLang="en-US" sz="1600" b="1" spc="-150" dirty="0" smtClean="0">
                <a:solidFill>
                  <a:srgbClr val="FF0000"/>
                </a:solidFill>
              </a:rPr>
              <a:t>착공부터 완공까지 발생량</a:t>
            </a:r>
            <a:r>
              <a:rPr lang="en-US" altLang="ko-KR" sz="1600" b="1" spc="-150" dirty="0" smtClean="0">
                <a:solidFill>
                  <a:srgbClr val="FF0000"/>
                </a:solidFill>
              </a:rPr>
              <a:t>).</a:t>
            </a:r>
            <a:endParaRPr lang="ko-KR" altLang="en-US" sz="1600" spc="-1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0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7603" y="908720"/>
            <a:ext cx="33575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437"/>
          <p:cNvSpPr txBox="1">
            <a:spLocks noChangeArrowheads="1"/>
          </p:cNvSpPr>
          <p:nvPr/>
        </p:nvSpPr>
        <p:spPr bwMode="auto">
          <a:xfrm>
            <a:off x="611560" y="999358"/>
            <a:ext cx="277981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지</a:t>
            </a:r>
            <a:r>
              <a:rPr lang="ko-KR" altLang="en-US" sz="2400" b="1" dirty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정</a:t>
            </a:r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폐기물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30260" y="1556792"/>
            <a:ext cx="7686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>
                <a:solidFill>
                  <a:srgbClr val="0070C0"/>
                </a:solidFill>
              </a:rPr>
              <a:t>사업장폐기물 중 </a:t>
            </a:r>
            <a:r>
              <a:rPr lang="ko-KR" altLang="en-US" sz="2000" b="1" dirty="0" err="1">
                <a:solidFill>
                  <a:srgbClr val="FF0000"/>
                </a:solidFill>
              </a:rPr>
              <a:t>폐유ㆍ폐산</a:t>
            </a:r>
            <a:r>
              <a:rPr lang="ko-KR" altLang="en-US" sz="2000" b="1" dirty="0">
                <a:solidFill>
                  <a:srgbClr val="FF0000"/>
                </a:solidFill>
              </a:rPr>
              <a:t> 등 주변 환경을 오염시킬 수 있거나</a:t>
            </a:r>
            <a:r>
              <a:rPr lang="ko-KR" altLang="en-US" sz="2000" b="1" dirty="0"/>
              <a:t> 의료폐기물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醫療廢棄物</a:t>
            </a:r>
            <a:r>
              <a:rPr lang="en-US" altLang="ko-KR" sz="2000" b="1" dirty="0"/>
              <a:t>) </a:t>
            </a:r>
            <a:r>
              <a:rPr lang="ko-KR" altLang="en-US" sz="2000" b="1" dirty="0"/>
              <a:t>등 </a:t>
            </a:r>
            <a:r>
              <a:rPr lang="ko-KR" altLang="en-US" sz="2000" b="1" dirty="0">
                <a:solidFill>
                  <a:srgbClr val="C00000"/>
                </a:solidFill>
              </a:rPr>
              <a:t>인체에 위해</a:t>
            </a:r>
            <a:r>
              <a:rPr lang="en-US" altLang="ko-KR" sz="2000" b="1" dirty="0">
                <a:solidFill>
                  <a:srgbClr val="C00000"/>
                </a:solidFill>
              </a:rPr>
              <a:t>(</a:t>
            </a:r>
            <a:r>
              <a:rPr lang="ko-KR" altLang="en-US" sz="2000" b="1" dirty="0">
                <a:solidFill>
                  <a:srgbClr val="C00000"/>
                </a:solidFill>
              </a:rPr>
              <a:t>危害</a:t>
            </a:r>
            <a:r>
              <a:rPr lang="en-US" altLang="ko-KR" sz="2000" b="1" dirty="0">
                <a:solidFill>
                  <a:srgbClr val="C00000"/>
                </a:solidFill>
              </a:rPr>
              <a:t>)</a:t>
            </a:r>
            <a:r>
              <a:rPr lang="ko-KR" altLang="en-US" sz="2000" b="1" dirty="0"/>
              <a:t>를 줄 수 있는 </a:t>
            </a:r>
            <a:r>
              <a:rPr lang="ko-KR" altLang="en-US" sz="2000" b="1" dirty="0">
                <a:solidFill>
                  <a:schemeClr val="accent1"/>
                </a:solidFill>
              </a:rPr>
              <a:t>해로운 물질</a:t>
            </a:r>
            <a:r>
              <a:rPr lang="ko-KR" altLang="en-US" sz="2000" b="1" dirty="0"/>
              <a:t>로서 대통령령으로 정하는 폐기물을 말한다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  <p:pic>
        <p:nvPicPr>
          <p:cNvPr id="19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9631" y="3284984"/>
            <a:ext cx="3288641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437"/>
          <p:cNvSpPr txBox="1">
            <a:spLocks noChangeArrowheads="1"/>
          </p:cNvSpPr>
          <p:nvPr/>
        </p:nvSpPr>
        <p:spPr bwMode="auto">
          <a:xfrm>
            <a:off x="592532" y="3375622"/>
            <a:ext cx="281405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의료폐기물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26976" y="3936851"/>
            <a:ext cx="75454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>
                <a:solidFill>
                  <a:srgbClr val="FF0000"/>
                </a:solidFill>
              </a:rPr>
              <a:t>보건ㆍ의료기관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>
                <a:solidFill>
                  <a:srgbClr val="FF0000"/>
                </a:solidFill>
              </a:rPr>
              <a:t>동물병원</a:t>
            </a:r>
            <a:r>
              <a:rPr lang="en-US" altLang="ko-KR" sz="2000" b="1" dirty="0">
                <a:solidFill>
                  <a:srgbClr val="FF0000"/>
                </a:solidFill>
              </a:rPr>
              <a:t>, </a:t>
            </a:r>
            <a:r>
              <a:rPr lang="ko-KR" altLang="en-US" sz="2000" b="1" dirty="0" err="1">
                <a:solidFill>
                  <a:srgbClr val="FF0000"/>
                </a:solidFill>
              </a:rPr>
              <a:t>시험ㆍ검사기관</a:t>
            </a:r>
            <a:r>
              <a:rPr lang="ko-KR" altLang="en-US" sz="2000" b="1" dirty="0">
                <a:solidFill>
                  <a:srgbClr val="FF0000"/>
                </a:solidFill>
              </a:rPr>
              <a:t> </a:t>
            </a:r>
            <a:r>
              <a:rPr lang="ko-KR" altLang="en-US" sz="2000" b="1" dirty="0"/>
              <a:t>등에서 배출되는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폐기물 </a:t>
            </a:r>
            <a:r>
              <a:rPr lang="ko-KR" altLang="en-US" sz="2000" b="1" dirty="0"/>
              <a:t>중 </a:t>
            </a:r>
            <a:r>
              <a:rPr lang="ko-KR" altLang="en-US" sz="2000" b="1" dirty="0">
                <a:solidFill>
                  <a:srgbClr val="7030A0"/>
                </a:solidFill>
              </a:rPr>
              <a:t>인체에 감염 등 </a:t>
            </a:r>
            <a:r>
              <a:rPr lang="ko-KR" altLang="en-US" sz="2000" b="1" dirty="0" err="1">
                <a:solidFill>
                  <a:srgbClr val="7030A0"/>
                </a:solidFill>
              </a:rPr>
              <a:t>위해를</a:t>
            </a:r>
            <a:r>
              <a:rPr lang="ko-KR" altLang="en-US" sz="2000" b="1" dirty="0">
                <a:solidFill>
                  <a:srgbClr val="7030A0"/>
                </a:solidFill>
              </a:rPr>
              <a:t> </a:t>
            </a:r>
            <a:r>
              <a:rPr lang="ko-KR" altLang="en-US" sz="2000" b="1" dirty="0"/>
              <a:t>줄 우려가 있는 폐기물과 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0070C0"/>
                </a:solidFill>
              </a:rPr>
              <a:t>인체 </a:t>
            </a:r>
            <a:r>
              <a:rPr lang="ko-KR" altLang="en-US" sz="2000" b="1" dirty="0">
                <a:solidFill>
                  <a:srgbClr val="0070C0"/>
                </a:solidFill>
              </a:rPr>
              <a:t>조직 등 </a:t>
            </a:r>
            <a:r>
              <a:rPr lang="ko-KR" altLang="en-US" sz="2000" b="1" dirty="0" err="1">
                <a:solidFill>
                  <a:srgbClr val="0070C0"/>
                </a:solidFill>
              </a:rPr>
              <a:t>적출물</a:t>
            </a:r>
            <a:r>
              <a:rPr lang="en-US" altLang="ko-KR" sz="2000" b="1" dirty="0">
                <a:solidFill>
                  <a:srgbClr val="0070C0"/>
                </a:solidFill>
              </a:rPr>
              <a:t>(</a:t>
            </a:r>
            <a:r>
              <a:rPr lang="ko-KR" altLang="en-US" sz="2000" b="1" dirty="0" err="1">
                <a:solidFill>
                  <a:srgbClr val="0070C0"/>
                </a:solidFill>
              </a:rPr>
              <a:t>摘出物</a:t>
            </a:r>
            <a:r>
              <a:rPr lang="en-US" altLang="ko-KR" sz="2000" b="1" dirty="0">
                <a:solidFill>
                  <a:srgbClr val="0070C0"/>
                </a:solidFill>
              </a:rPr>
              <a:t>), </a:t>
            </a:r>
            <a:r>
              <a:rPr lang="ko-KR" altLang="en-US" sz="2000" b="1" dirty="0">
                <a:solidFill>
                  <a:srgbClr val="C00000"/>
                </a:solidFill>
              </a:rPr>
              <a:t>실험 동물의 사체 </a:t>
            </a:r>
            <a:r>
              <a:rPr lang="ko-KR" altLang="en-US" sz="2000" b="1" dirty="0"/>
              <a:t>등 </a:t>
            </a:r>
            <a:r>
              <a:rPr lang="ko-KR" altLang="en-US" sz="2000" b="1" dirty="0" err="1" smtClean="0"/>
              <a:t>보건ㆍ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환경보호상 </a:t>
            </a:r>
            <a:r>
              <a:rPr lang="ko-KR" altLang="en-US" sz="2000" b="1" dirty="0">
                <a:solidFill>
                  <a:srgbClr val="FF0000"/>
                </a:solidFill>
              </a:rPr>
              <a:t>특별한 관리가 필요하다고 인정되는 폐기물로서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대통령령으로 </a:t>
            </a:r>
            <a:r>
              <a:rPr lang="ko-KR" altLang="en-US" sz="2000" b="1" dirty="0"/>
              <a:t>정하는 폐기물을 말한다</a:t>
            </a:r>
            <a:r>
              <a:rPr lang="en-US" altLang="ko-KR" sz="2000" b="1" dirty="0"/>
              <a:t>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6823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603500" y="1479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908720"/>
            <a:ext cx="270666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37"/>
          <p:cNvSpPr txBox="1">
            <a:spLocks noChangeArrowheads="1"/>
          </p:cNvSpPr>
          <p:nvPr/>
        </p:nvSpPr>
        <p:spPr bwMode="auto">
          <a:xfrm>
            <a:off x="683568" y="999358"/>
            <a:ext cx="213174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재활용 이란 </a:t>
            </a:r>
            <a:r>
              <a:rPr lang="en-US" altLang="ko-KR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83568" y="1772816"/>
            <a:ext cx="7424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/>
              <a:t>가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폐기물을 </a:t>
            </a:r>
            <a:r>
              <a:rPr lang="ko-KR" altLang="en-US" sz="2000" b="1" dirty="0" err="1">
                <a:solidFill>
                  <a:schemeClr val="accent6">
                    <a:lumMod val="50000"/>
                  </a:schemeClr>
                </a:solidFill>
              </a:rPr>
              <a:t>재사용ㆍ재생이용</a:t>
            </a:r>
            <a:r>
              <a:rPr lang="ko-KR" altLang="en-US" sz="2000" b="1" dirty="0" err="1"/>
              <a:t>하거나</a:t>
            </a:r>
            <a:r>
              <a:rPr lang="ko-KR" altLang="en-US" sz="2000" b="1" dirty="0"/>
              <a:t> </a:t>
            </a:r>
            <a:r>
              <a:rPr lang="ko-KR" altLang="en-US" sz="2000" b="1" dirty="0" err="1" smtClean="0">
                <a:solidFill>
                  <a:srgbClr val="0070C0"/>
                </a:solidFill>
              </a:rPr>
              <a:t>재사용ㆍ재생이용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 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할 </a:t>
            </a:r>
            <a:r>
              <a:rPr lang="ko-KR" altLang="en-US" sz="2000" b="1" dirty="0">
                <a:solidFill>
                  <a:srgbClr val="0070C0"/>
                </a:solidFill>
              </a:rPr>
              <a:t>수 </a:t>
            </a:r>
            <a:r>
              <a:rPr lang="ko-KR" altLang="en-US" sz="2000" b="1" dirty="0"/>
              <a:t>있는 상태로 만드는 </a:t>
            </a:r>
            <a:r>
              <a:rPr lang="ko-KR" altLang="en-US" sz="2000" b="1" dirty="0" smtClean="0"/>
              <a:t>활동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endParaRPr lang="ko-KR" altLang="en-US" sz="2000" dirty="0"/>
          </a:p>
          <a:p>
            <a:pPr>
              <a:lnSpc>
                <a:spcPct val="150000"/>
              </a:lnSpc>
            </a:pPr>
            <a:r>
              <a:rPr lang="ko-KR" altLang="en-US" sz="2000" b="1" dirty="0"/>
              <a:t>나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폐기물로부터 「</a:t>
            </a:r>
            <a:r>
              <a:rPr lang="ko-KR" altLang="en-US" sz="2000" b="1" dirty="0" err="1"/>
              <a:t>에너지법</a:t>
            </a:r>
            <a:r>
              <a:rPr lang="ko-KR" altLang="en-US" sz="2000" b="1" dirty="0"/>
              <a:t>」 제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조제</a:t>
            </a:r>
            <a:r>
              <a:rPr lang="en-US" altLang="ko-KR" sz="2000" b="1" dirty="0"/>
              <a:t>1</a:t>
            </a:r>
            <a:r>
              <a:rPr lang="ko-KR" altLang="en-US" sz="2000" b="1" dirty="0"/>
              <a:t>호에 따른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에너지를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2000" b="1" dirty="0">
                <a:solidFill>
                  <a:srgbClr val="FF0000"/>
                </a:solidFill>
              </a:rPr>
              <a:t>회수하거나 </a:t>
            </a:r>
            <a:r>
              <a:rPr lang="ko-KR" altLang="en-US" sz="2000" b="1" dirty="0">
                <a:solidFill>
                  <a:srgbClr val="7030A0"/>
                </a:solidFill>
              </a:rPr>
              <a:t>회수할 수 있는 상태로 만들거나</a:t>
            </a:r>
            <a:r>
              <a:rPr lang="ko-KR" altLang="en-US" sz="2000" b="1" dirty="0"/>
              <a:t>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폐기물을</a:t>
            </a:r>
            <a:endParaRPr lang="en-US" altLang="ko-KR" sz="20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0070C0"/>
                </a:solidFill>
              </a:rPr>
              <a:t>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 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2000" b="1" dirty="0">
                <a:solidFill>
                  <a:srgbClr val="0070C0"/>
                </a:solidFill>
              </a:rPr>
              <a:t>연료로 사용</a:t>
            </a:r>
            <a:r>
              <a:rPr lang="ko-KR" altLang="en-US" sz="2000" b="1" dirty="0"/>
              <a:t>하는 활동으로서 </a:t>
            </a:r>
            <a:r>
              <a:rPr lang="ko-KR" altLang="en-US" sz="2000" b="1" dirty="0" err="1"/>
              <a:t>환경부령으로</a:t>
            </a:r>
            <a:r>
              <a:rPr lang="ko-KR" altLang="en-US" sz="2000" b="1" dirty="0"/>
              <a:t> 정하는 활동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2604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11560" y="908720"/>
            <a:ext cx="460851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437"/>
          <p:cNvSpPr txBox="1">
            <a:spLocks noChangeArrowheads="1"/>
          </p:cNvSpPr>
          <p:nvPr/>
        </p:nvSpPr>
        <p:spPr bwMode="auto">
          <a:xfrm>
            <a:off x="683568" y="999358"/>
            <a:ext cx="3888432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폐기물 감량화 시설의 종류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83568" y="1557947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/>
              <a:t>1. </a:t>
            </a:r>
            <a:r>
              <a:rPr lang="ko-KR" altLang="en-US" b="1" dirty="0"/>
              <a:t>공정 개선시설</a:t>
            </a:r>
          </a:p>
          <a:p>
            <a:r>
              <a:rPr lang="ko-KR" altLang="en-US" b="1" dirty="0" smtClean="0"/>
              <a:t>    물질정제</a:t>
            </a:r>
            <a:r>
              <a:rPr lang="en-US" altLang="ko-KR" b="1" dirty="0"/>
              <a:t>, </a:t>
            </a:r>
            <a:r>
              <a:rPr lang="ko-KR" altLang="en-US" b="1" dirty="0"/>
              <a:t>물질대체에 의한 원료 변경과 해당 제조공정 일부 또는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전체 </a:t>
            </a:r>
            <a:r>
              <a:rPr lang="ko-KR" altLang="en-US" b="1" dirty="0"/>
              <a:t>공정의 변경</a:t>
            </a:r>
            <a:r>
              <a:rPr lang="en-US" altLang="ko-KR" b="1" dirty="0"/>
              <a:t>, </a:t>
            </a:r>
            <a:r>
              <a:rPr lang="ko-KR" altLang="en-US" b="1" dirty="0"/>
              <a:t>설비 변경 등의 방법으로 해당 공정에서 배출되는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 </a:t>
            </a:r>
            <a:r>
              <a:rPr lang="ko-KR" altLang="en-US" b="1" dirty="0" smtClean="0"/>
              <a:t>폐기물의 </a:t>
            </a:r>
            <a:r>
              <a:rPr lang="ko-KR" altLang="en-US" b="1" dirty="0"/>
              <a:t>총량을 줄이는 효과가 있는 시설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2</a:t>
            </a:r>
            <a:r>
              <a:rPr lang="en-US" altLang="ko-KR" b="1" dirty="0"/>
              <a:t>. </a:t>
            </a:r>
            <a:r>
              <a:rPr lang="ko-KR" altLang="en-US" b="1" dirty="0"/>
              <a:t>폐기물 재이용시설</a:t>
            </a:r>
          </a:p>
          <a:p>
            <a:r>
              <a:rPr lang="ko-KR" altLang="en-US" b="1" dirty="0" smtClean="0"/>
              <a:t>   제조공정에서 </a:t>
            </a:r>
            <a:r>
              <a:rPr lang="ko-KR" altLang="en-US" b="1" dirty="0"/>
              <a:t>발생되는 폐기물을 해당 공정의 원료 또는 </a:t>
            </a:r>
            <a:r>
              <a:rPr lang="ko-KR" altLang="en-US" b="1" dirty="0" err="1"/>
              <a:t>부원료로</a:t>
            </a:r>
            <a:r>
              <a:rPr lang="ko-KR" altLang="en-US" b="1" dirty="0"/>
              <a:t>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재사용하거나 </a:t>
            </a:r>
            <a:r>
              <a:rPr lang="ko-KR" altLang="en-US" b="1" dirty="0"/>
              <a:t>다른 공정의 원료로 사용하기 위하여 사업자가 같은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사업장에 </a:t>
            </a:r>
            <a:r>
              <a:rPr lang="ko-KR" altLang="en-US" b="1" dirty="0"/>
              <a:t>설치하는 시설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3</a:t>
            </a:r>
            <a:r>
              <a:rPr lang="en-US" altLang="ko-KR" b="1" dirty="0"/>
              <a:t>. </a:t>
            </a:r>
            <a:r>
              <a:rPr lang="ko-KR" altLang="en-US" b="1" dirty="0"/>
              <a:t>폐기물 재활용시설</a:t>
            </a:r>
          </a:p>
          <a:p>
            <a:r>
              <a:rPr lang="ko-KR" altLang="en-US" b="1" dirty="0" smtClean="0"/>
              <a:t>   제조공정에서 </a:t>
            </a:r>
            <a:r>
              <a:rPr lang="ko-KR" altLang="en-US" b="1" dirty="0"/>
              <a:t>발생되는 폐기물을 재활용하기 위하여 같은 사업장에서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제조시설과 </a:t>
            </a:r>
            <a:r>
              <a:rPr lang="ko-KR" altLang="en-US" b="1" dirty="0"/>
              <a:t>연속선상에 설치하는 「자원의 절약과 재활용촉진에 관한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법률</a:t>
            </a:r>
            <a:r>
              <a:rPr lang="ko-KR" altLang="en-US" b="1" dirty="0"/>
              <a:t>」 제</a:t>
            </a:r>
            <a:r>
              <a:rPr lang="en-US" altLang="ko-KR" b="1" dirty="0"/>
              <a:t>2</a:t>
            </a:r>
            <a:r>
              <a:rPr lang="ko-KR" altLang="en-US" b="1" dirty="0"/>
              <a:t>조제</a:t>
            </a:r>
            <a:r>
              <a:rPr lang="en-US" altLang="ko-KR" b="1" dirty="0"/>
              <a:t>10</a:t>
            </a:r>
            <a:r>
              <a:rPr lang="ko-KR" altLang="en-US" b="1" dirty="0"/>
              <a:t>호의 재활용시설 중 </a:t>
            </a:r>
            <a:r>
              <a:rPr lang="ko-KR" altLang="en-US" b="1" dirty="0" err="1"/>
              <a:t>환경부령으로</a:t>
            </a:r>
            <a:r>
              <a:rPr lang="ko-KR" altLang="en-US" b="1" dirty="0"/>
              <a:t> 정하는 시설</a:t>
            </a:r>
          </a:p>
          <a:p>
            <a:endParaRPr lang="en-US" altLang="ko-KR" b="1" dirty="0" smtClean="0"/>
          </a:p>
          <a:p>
            <a:r>
              <a:rPr lang="en-US" altLang="ko-KR" b="1" dirty="0" smtClean="0"/>
              <a:t>4</a:t>
            </a:r>
            <a:r>
              <a:rPr lang="en-US" altLang="ko-KR" b="1" dirty="0"/>
              <a:t>. </a:t>
            </a:r>
            <a:r>
              <a:rPr lang="ko-KR" altLang="en-US" b="1" dirty="0"/>
              <a:t>그 밖의 폐기물 </a:t>
            </a:r>
            <a:r>
              <a:rPr lang="ko-KR" altLang="en-US" b="1" dirty="0" err="1"/>
              <a:t>감량화시설</a:t>
            </a:r>
            <a:endParaRPr lang="ko-KR" altLang="en-US" b="1" dirty="0"/>
          </a:p>
          <a:p>
            <a:r>
              <a:rPr lang="ko-KR" altLang="en-US" b="1" dirty="0" smtClean="0"/>
              <a:t>   사업장폐기물의 </a:t>
            </a:r>
            <a:r>
              <a:rPr lang="ko-KR" altLang="en-US" b="1" dirty="0"/>
              <a:t>발생과 배출을 줄이는 효과가 있다고 환경부장관이 </a:t>
            </a:r>
            <a:endParaRPr lang="en-US" altLang="ko-KR" b="1" dirty="0" smtClean="0"/>
          </a:p>
          <a:p>
            <a:r>
              <a:rPr lang="en-US" altLang="ko-KR" b="1" dirty="0"/>
              <a:t> </a:t>
            </a:r>
            <a:r>
              <a:rPr lang="en-US" altLang="ko-KR" b="1" dirty="0" smtClean="0"/>
              <a:t>  </a:t>
            </a:r>
            <a:r>
              <a:rPr lang="ko-KR" altLang="en-US" b="1" dirty="0" smtClean="0"/>
              <a:t>정하여 </a:t>
            </a:r>
            <a:r>
              <a:rPr lang="ko-KR" altLang="en-US" b="1" dirty="0"/>
              <a:t>고시하는 시설</a:t>
            </a:r>
          </a:p>
        </p:txBody>
      </p:sp>
    </p:spTree>
    <p:extLst>
      <p:ext uri="{BB962C8B-B14F-4D97-AF65-F5344CB8AC3E}">
        <p14:creationId xmlns:p14="http://schemas.microsoft.com/office/powerpoint/2010/main" val="35494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6" descr="삼양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6108" y="6489376"/>
            <a:ext cx="2023844" cy="3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79523"/>
            <a:ext cx="9144000" cy="81624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600" b="1" spc="-150" dirty="0" smtClean="0">
                <a:solidFill>
                  <a:schemeClr val="bg1"/>
                </a:solidFill>
                <a:latin typeface="맑은 고딕"/>
                <a:ea typeface="맑은 고딕"/>
              </a:rPr>
              <a:t>Ⅱ</a:t>
            </a:r>
            <a:r>
              <a:rPr lang="en-US" altLang="ko-KR" sz="3600" b="1" spc="-150" dirty="0" smtClean="0">
                <a:solidFill>
                  <a:schemeClr val="bg1"/>
                </a:solidFill>
              </a:rPr>
              <a:t>. </a:t>
            </a:r>
            <a:r>
              <a:rPr lang="ko-KR" altLang="en-US" sz="3600" b="1" spc="-150" dirty="0" smtClean="0">
                <a:solidFill>
                  <a:schemeClr val="bg1"/>
                </a:solidFill>
              </a:rPr>
              <a:t>폐기물관리법 </a:t>
            </a:r>
            <a:endParaRPr lang="ko-KR" altLang="en-US" sz="3200" b="1" spc="-150" dirty="0">
              <a:solidFill>
                <a:srgbClr val="0000FF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1FC61-9687-4102-992B-317C04596E94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900238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952750" y="1600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46313" y="15763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" name="Picture 6" descr="58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836712"/>
            <a:ext cx="565899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437"/>
          <p:cNvSpPr txBox="1">
            <a:spLocks noChangeArrowheads="1"/>
          </p:cNvSpPr>
          <p:nvPr/>
        </p:nvSpPr>
        <p:spPr bwMode="auto">
          <a:xfrm>
            <a:off x="683568" y="927350"/>
            <a:ext cx="486804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lang="ko-KR" altLang="en-US" sz="2400" b="1" dirty="0" smtClean="0">
                <a:solidFill>
                  <a:srgbClr val="7030A0"/>
                </a:solidFill>
                <a:latin typeface="맑은 고딕" pitchFamily="50" charset="-127"/>
                <a:ea typeface="맑은 고딕" pitchFamily="50" charset="-127"/>
              </a:rPr>
              <a:t>폐기물의 재활용 유형별 세부분류</a:t>
            </a:r>
            <a:endParaRPr lang="ko-KR" altLang="en-US" sz="2400" b="1" dirty="0">
              <a:solidFill>
                <a:srgbClr val="7030A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94666" y="1628800"/>
            <a:ext cx="75497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/>
              <a:t>1. </a:t>
            </a:r>
            <a:r>
              <a:rPr lang="ko-KR" altLang="en-US" sz="2000" b="1" spc="-300" dirty="0"/>
              <a:t>원형 그대로 또는 단순 </a:t>
            </a:r>
            <a:r>
              <a:rPr lang="ko-KR" altLang="en-US" sz="2000" b="1" spc="-300" dirty="0" err="1" smtClean="0"/>
              <a:t>수리ㆍ수선</a:t>
            </a:r>
            <a:r>
              <a:rPr lang="en-US" altLang="ko-KR" sz="2000" b="1" spc="-300" dirty="0" smtClean="0"/>
              <a:t>,  </a:t>
            </a:r>
            <a:r>
              <a:rPr lang="ko-KR" altLang="en-US" sz="2000" b="1" spc="-300" dirty="0" smtClean="0"/>
              <a:t>세척하여 </a:t>
            </a:r>
            <a:r>
              <a:rPr lang="ko-KR" altLang="en-US" sz="2000" b="1" spc="-300" dirty="0"/>
              <a:t>재사용하는 유형</a:t>
            </a:r>
            <a:r>
              <a:rPr lang="en-US" altLang="ko-KR" sz="2000" b="1" spc="-300" dirty="0"/>
              <a:t>(R-1, </a:t>
            </a:r>
            <a:r>
              <a:rPr lang="en-US" altLang="ko-KR" sz="2000" b="1" spc="-300" dirty="0" smtClean="0"/>
              <a:t>R-2)</a:t>
            </a:r>
            <a:endParaRPr lang="ko-KR" altLang="en-US" sz="2000" spc="-300" dirty="0"/>
          </a:p>
        </p:txBody>
      </p:sp>
      <p:sp>
        <p:nvSpPr>
          <p:cNvPr id="18" name="직사각형 17"/>
          <p:cNvSpPr/>
          <p:nvPr/>
        </p:nvSpPr>
        <p:spPr>
          <a:xfrm>
            <a:off x="683568" y="2204864"/>
            <a:ext cx="773649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solidFill>
                  <a:srgbClr val="C00000"/>
                </a:solidFill>
              </a:rPr>
              <a:t>2. </a:t>
            </a:r>
            <a:r>
              <a:rPr lang="ko-KR" altLang="en-US" sz="2000" b="1" spc="-150" dirty="0" smtClean="0">
                <a:solidFill>
                  <a:srgbClr val="C00000"/>
                </a:solidFill>
              </a:rPr>
              <a:t>재생 이용할 </a:t>
            </a:r>
            <a:r>
              <a:rPr lang="ko-KR" altLang="en-US" sz="2000" b="1" spc="-150" dirty="0">
                <a:solidFill>
                  <a:srgbClr val="C00000"/>
                </a:solidFill>
              </a:rPr>
              <a:t>수 있는 상태로 만들거나 </a:t>
            </a:r>
            <a:r>
              <a:rPr lang="ko-KR" altLang="en-US" sz="2000" b="1" spc="-150" dirty="0" smtClean="0">
                <a:solidFill>
                  <a:srgbClr val="C00000"/>
                </a:solidFill>
              </a:rPr>
              <a:t>재생 이용하는 </a:t>
            </a:r>
            <a:r>
              <a:rPr lang="ko-KR" altLang="en-US" sz="2000" b="1" spc="-150" dirty="0">
                <a:solidFill>
                  <a:srgbClr val="C00000"/>
                </a:solidFill>
              </a:rPr>
              <a:t>유형</a:t>
            </a:r>
            <a:r>
              <a:rPr lang="en-US" altLang="ko-KR" sz="2000" b="1" spc="-150" dirty="0">
                <a:solidFill>
                  <a:srgbClr val="C00000"/>
                </a:solidFill>
              </a:rPr>
              <a:t>(R-3, </a:t>
            </a:r>
            <a:r>
              <a:rPr lang="en-US" altLang="ko-KR" sz="2000" b="1" spc="-150" dirty="0" smtClean="0">
                <a:solidFill>
                  <a:srgbClr val="C00000"/>
                </a:solidFill>
              </a:rPr>
              <a:t>R-4)</a:t>
            </a:r>
            <a:endParaRPr lang="ko-KR" altLang="en-US" sz="2000" spc="-150" dirty="0">
              <a:solidFill>
                <a:srgbClr val="C00000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94393" y="2780928"/>
            <a:ext cx="7478007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solidFill>
                  <a:srgbClr val="00B0F0"/>
                </a:solidFill>
              </a:rPr>
              <a:t>3. </a:t>
            </a:r>
            <a:r>
              <a:rPr lang="ko-KR" altLang="en-US" sz="2000" b="1" spc="-150" dirty="0">
                <a:solidFill>
                  <a:srgbClr val="00B0F0"/>
                </a:solidFill>
              </a:rPr>
              <a:t>농업이나 토질개선을 위하여 재활용하는 유형</a:t>
            </a:r>
            <a:r>
              <a:rPr lang="en-US" altLang="ko-KR" sz="2000" b="1" spc="-150" dirty="0">
                <a:solidFill>
                  <a:srgbClr val="00B0F0"/>
                </a:solidFill>
              </a:rPr>
              <a:t>(R-5, </a:t>
            </a:r>
            <a:r>
              <a:rPr lang="en-US" altLang="ko-KR" sz="2000" b="1" spc="-150" dirty="0" smtClean="0">
                <a:solidFill>
                  <a:srgbClr val="00B0F0"/>
                </a:solidFill>
              </a:rPr>
              <a:t>R-6)</a:t>
            </a:r>
            <a:endParaRPr lang="ko-KR" altLang="en-US" sz="2000" spc="-150" dirty="0">
              <a:solidFill>
                <a:srgbClr val="00B0F0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3568" y="3284984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50" dirty="0">
                <a:solidFill>
                  <a:schemeClr val="accent6">
                    <a:lumMod val="50000"/>
                  </a:schemeClr>
                </a:solidFill>
              </a:rPr>
              <a:t>4. </a:t>
            </a:r>
            <a:r>
              <a:rPr lang="ko-KR" altLang="en-US" sz="2000" b="1" spc="-150" dirty="0">
                <a:solidFill>
                  <a:schemeClr val="accent6">
                    <a:lumMod val="50000"/>
                  </a:schemeClr>
                </a:solidFill>
              </a:rPr>
              <a:t>토양이나 공유수면 등에 </a:t>
            </a:r>
            <a:r>
              <a:rPr lang="ko-KR" altLang="en-US" sz="2000" b="1" spc="-150" dirty="0" err="1">
                <a:solidFill>
                  <a:schemeClr val="accent6">
                    <a:lumMod val="50000"/>
                  </a:schemeClr>
                </a:solidFill>
              </a:rPr>
              <a:t>성토재ㆍ복토재ㆍ도로기층재ㆍ채움재</a:t>
            </a:r>
            <a:r>
              <a:rPr lang="ko-KR" altLang="en-US" sz="2000" b="1" spc="-1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b="1" spc="-150" dirty="0" smtClean="0">
                <a:solidFill>
                  <a:schemeClr val="accent6">
                    <a:lumMod val="50000"/>
                  </a:schemeClr>
                </a:solidFill>
              </a:rPr>
              <a:t>등</a:t>
            </a:r>
            <a:endParaRPr lang="en-US" altLang="ko-KR" sz="2000" b="1" spc="-1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spc="-15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altLang="ko-KR" sz="2000" b="1" spc="-15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ko-KR" altLang="en-US" sz="2000" b="1" spc="-150" dirty="0" smtClean="0">
                <a:solidFill>
                  <a:schemeClr val="accent6">
                    <a:lumMod val="50000"/>
                  </a:schemeClr>
                </a:solidFill>
              </a:rPr>
              <a:t>으로 </a:t>
            </a:r>
            <a:r>
              <a:rPr lang="ko-KR" altLang="en-US" sz="2000" b="1" spc="-150" dirty="0">
                <a:solidFill>
                  <a:schemeClr val="accent6">
                    <a:lumMod val="50000"/>
                  </a:schemeClr>
                </a:solidFill>
              </a:rPr>
              <a:t>재활용하는 유형</a:t>
            </a:r>
            <a:r>
              <a:rPr lang="en-US" altLang="ko-KR" sz="2000" b="1" spc="-15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000" b="1" spc="-150" dirty="0" smtClean="0">
                <a:solidFill>
                  <a:schemeClr val="accent6">
                    <a:lumMod val="50000"/>
                  </a:schemeClr>
                </a:solidFill>
              </a:rPr>
              <a:t>R-7)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83568" y="4221088"/>
            <a:ext cx="7560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5. </a:t>
            </a:r>
            <a:r>
              <a:rPr lang="ko-KR" altLang="en-US" sz="2000" b="1" dirty="0">
                <a:solidFill>
                  <a:srgbClr val="FF0000"/>
                </a:solidFill>
              </a:rPr>
              <a:t>에너지를 직접 회수하거나 회수할 수 있는 상태로 만드는 </a:t>
            </a:r>
            <a:endParaRPr lang="en-US" altLang="ko-KR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2000" b="1" dirty="0">
                <a:solidFill>
                  <a:srgbClr val="FF0000"/>
                </a:solidFill>
              </a:rPr>
              <a:t>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  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유형</a:t>
            </a:r>
            <a:r>
              <a:rPr lang="en-US" altLang="ko-KR" sz="2000" b="1" dirty="0">
                <a:solidFill>
                  <a:srgbClr val="FF0000"/>
                </a:solidFill>
              </a:rPr>
              <a:t>(R-8,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R-9)</a:t>
            </a:r>
            <a:endParaRPr lang="ko-KR" altLang="en-US" sz="2000" dirty="0"/>
          </a:p>
        </p:txBody>
      </p:sp>
      <p:sp>
        <p:nvSpPr>
          <p:cNvPr id="24" name="직사각형 23"/>
          <p:cNvSpPr/>
          <p:nvPr/>
        </p:nvSpPr>
        <p:spPr>
          <a:xfrm>
            <a:off x="683568" y="5013176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000" b="1" dirty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ko-KR" altLang="en-US" sz="2000" b="1" spc="-150" dirty="0">
                <a:solidFill>
                  <a:schemeClr val="accent3">
                    <a:lumMod val="75000"/>
                  </a:schemeClr>
                </a:solidFill>
              </a:rPr>
              <a:t>제품 제조 등을 위한 중간가공폐기물을 만드는 유형</a:t>
            </a:r>
            <a:r>
              <a:rPr lang="en-US" altLang="ko-KR" sz="2000" b="1" spc="-150" dirty="0">
                <a:solidFill>
                  <a:schemeClr val="accent3">
                    <a:lumMod val="75000"/>
                  </a:schemeClr>
                </a:solidFill>
              </a:rPr>
              <a:t>(</a:t>
            </a:r>
            <a:r>
              <a:rPr lang="en-US" altLang="ko-KR" sz="2000" b="1" spc="-150" dirty="0" smtClean="0">
                <a:solidFill>
                  <a:schemeClr val="accent3">
                    <a:lumMod val="75000"/>
                  </a:schemeClr>
                </a:solidFill>
              </a:rPr>
              <a:t>R-10)</a:t>
            </a:r>
          </a:p>
          <a:p>
            <a:pPr>
              <a:lnSpc>
                <a:spcPct val="200000"/>
              </a:lnSpc>
            </a:pPr>
            <a:r>
              <a:rPr lang="en-US" altLang="ko-KR" sz="2000" b="1" spc="-150" dirty="0" smtClean="0">
                <a:solidFill>
                  <a:srgbClr val="1D05CB"/>
                </a:solidFill>
              </a:rPr>
              <a:t>7. </a:t>
            </a:r>
            <a:r>
              <a:rPr lang="ko-KR" altLang="en-US" sz="2000" b="1" spc="-150" dirty="0" smtClean="0">
                <a:solidFill>
                  <a:srgbClr val="1D05CB"/>
                </a:solidFill>
              </a:rPr>
              <a:t>재활용 </a:t>
            </a:r>
            <a:r>
              <a:rPr lang="ko-KR" altLang="en-US" sz="2000" b="1" spc="-150" dirty="0" err="1" smtClean="0">
                <a:solidFill>
                  <a:srgbClr val="1D05CB"/>
                </a:solidFill>
              </a:rPr>
              <a:t>환경성평가</a:t>
            </a:r>
            <a:r>
              <a:rPr lang="ko-KR" altLang="en-US" sz="2000" b="1" spc="-150" dirty="0" smtClean="0">
                <a:solidFill>
                  <a:srgbClr val="1D05CB"/>
                </a:solidFill>
              </a:rPr>
              <a:t> 승인을 받은 유형</a:t>
            </a:r>
            <a:r>
              <a:rPr lang="en-US" altLang="ko-KR" sz="2000" b="1" spc="-150" dirty="0" smtClean="0">
                <a:solidFill>
                  <a:srgbClr val="1D05CB"/>
                </a:solidFill>
              </a:rPr>
              <a:t>(R-11)</a:t>
            </a:r>
            <a:endParaRPr lang="ko-KR" altLang="en-US" sz="2000" b="1" spc="-150" dirty="0">
              <a:solidFill>
                <a:srgbClr val="1D05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1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1751</Words>
  <Application>Microsoft Office PowerPoint</Application>
  <PresentationFormat>화면 슬라이드 쇼(4:3)</PresentationFormat>
  <Paragraphs>322</Paragraphs>
  <Slides>29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삼양엔지니어링</dc:creator>
  <cp:lastModifiedBy>삼양엔지니어링</cp:lastModifiedBy>
  <cp:revision>32</cp:revision>
  <dcterms:created xsi:type="dcterms:W3CDTF">2022-08-05T02:17:31Z</dcterms:created>
  <dcterms:modified xsi:type="dcterms:W3CDTF">2022-08-14T01:33:50Z</dcterms:modified>
</cp:coreProperties>
</file>