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fntdata" ContentType="application/x-fontdata"/>
  <Default Extension="jpeg" ContentType="image/jpeg"/>
  <Default Extension="jpg" ContentType="image/jpeg"/>
  <Default Extension="mpeg" ContentType="vide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</p:sldMasterIdLst>
  <p:notesMasterIdLst>
    <p:notesMasterId r:id="rId132"/>
  </p:notesMasterIdLst>
  <p:handoutMasterIdLst>
    <p:handoutMasterId r:id="rId133"/>
  </p:handoutMasterIdLst>
  <p:sldIdLst>
    <p:sldId id="257" r:id="rId2"/>
    <p:sldId id="500" r:id="rId3"/>
    <p:sldId id="632" r:id="rId4"/>
    <p:sldId id="432" r:id="rId5"/>
    <p:sldId id="434" r:id="rId6"/>
    <p:sldId id="433" r:id="rId7"/>
    <p:sldId id="468" r:id="rId8"/>
    <p:sldId id="435" r:id="rId9"/>
    <p:sldId id="436" r:id="rId10"/>
    <p:sldId id="437" r:id="rId11"/>
    <p:sldId id="438" r:id="rId12"/>
    <p:sldId id="439" r:id="rId13"/>
    <p:sldId id="667" r:id="rId14"/>
    <p:sldId id="312" r:id="rId15"/>
    <p:sldId id="424" r:id="rId16"/>
    <p:sldId id="425" r:id="rId17"/>
    <p:sldId id="668" r:id="rId18"/>
    <p:sldId id="323" r:id="rId19"/>
    <p:sldId id="325" r:id="rId20"/>
    <p:sldId id="326" r:id="rId21"/>
    <p:sldId id="328" r:id="rId22"/>
    <p:sldId id="327" r:id="rId23"/>
    <p:sldId id="521" r:id="rId24"/>
    <p:sldId id="658" r:id="rId25"/>
    <p:sldId id="672" r:id="rId26"/>
    <p:sldId id="659" r:id="rId27"/>
    <p:sldId id="660" r:id="rId28"/>
    <p:sldId id="673" r:id="rId29"/>
    <p:sldId id="674" r:id="rId30"/>
    <p:sldId id="677" r:id="rId31"/>
    <p:sldId id="678" r:id="rId32"/>
    <p:sldId id="669" r:id="rId33"/>
    <p:sldId id="329" r:id="rId34"/>
    <p:sldId id="523" r:id="rId35"/>
    <p:sldId id="524" r:id="rId36"/>
    <p:sldId id="525" r:id="rId37"/>
    <p:sldId id="526" r:id="rId38"/>
    <p:sldId id="527" r:id="rId39"/>
    <p:sldId id="337" r:id="rId40"/>
    <p:sldId id="684" r:id="rId41"/>
    <p:sldId id="333" r:id="rId42"/>
    <p:sldId id="529" r:id="rId43"/>
    <p:sldId id="528" r:id="rId44"/>
    <p:sldId id="676" r:id="rId45"/>
    <p:sldId id="335" r:id="rId46"/>
    <p:sldId id="336" r:id="rId47"/>
    <p:sldId id="530" r:id="rId48"/>
    <p:sldId id="338" r:id="rId49"/>
    <p:sldId id="339" r:id="rId50"/>
    <p:sldId id="531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532" r:id="rId59"/>
    <p:sldId id="534" r:id="rId60"/>
    <p:sldId id="478" r:id="rId61"/>
    <p:sldId id="533" r:id="rId62"/>
    <p:sldId id="535" r:id="rId63"/>
    <p:sldId id="480" r:id="rId64"/>
    <p:sldId id="537" r:id="rId65"/>
    <p:sldId id="538" r:id="rId66"/>
    <p:sldId id="603" r:id="rId67"/>
    <p:sldId id="605" r:id="rId68"/>
    <p:sldId id="606" r:id="rId69"/>
    <p:sldId id="604" r:id="rId70"/>
    <p:sldId id="670" r:id="rId71"/>
    <p:sldId id="544" r:id="rId72"/>
    <p:sldId id="545" r:id="rId73"/>
    <p:sldId id="546" r:id="rId74"/>
    <p:sldId id="547" r:id="rId75"/>
    <p:sldId id="548" r:id="rId76"/>
    <p:sldId id="549" r:id="rId77"/>
    <p:sldId id="550" r:id="rId78"/>
    <p:sldId id="551" r:id="rId79"/>
    <p:sldId id="552" r:id="rId80"/>
    <p:sldId id="553" r:id="rId81"/>
    <p:sldId id="554" r:id="rId82"/>
    <p:sldId id="555" r:id="rId83"/>
    <p:sldId id="556" r:id="rId84"/>
    <p:sldId id="557" r:id="rId85"/>
    <p:sldId id="558" r:id="rId86"/>
    <p:sldId id="559" r:id="rId87"/>
    <p:sldId id="560" r:id="rId88"/>
    <p:sldId id="561" r:id="rId89"/>
    <p:sldId id="562" r:id="rId90"/>
    <p:sldId id="563" r:id="rId91"/>
    <p:sldId id="564" r:id="rId92"/>
    <p:sldId id="565" r:id="rId93"/>
    <p:sldId id="566" r:id="rId94"/>
    <p:sldId id="567" r:id="rId95"/>
    <p:sldId id="569" r:id="rId96"/>
    <p:sldId id="570" r:id="rId97"/>
    <p:sldId id="571" r:id="rId98"/>
    <p:sldId id="573" r:id="rId99"/>
    <p:sldId id="679" r:id="rId100"/>
    <p:sldId id="680" r:id="rId101"/>
    <p:sldId id="574" r:id="rId102"/>
    <p:sldId id="575" r:id="rId103"/>
    <p:sldId id="576" r:id="rId104"/>
    <p:sldId id="578" r:id="rId105"/>
    <p:sldId id="579" r:id="rId106"/>
    <p:sldId id="580" r:id="rId107"/>
    <p:sldId id="581" r:id="rId108"/>
    <p:sldId id="582" r:id="rId109"/>
    <p:sldId id="583" r:id="rId110"/>
    <p:sldId id="681" r:id="rId111"/>
    <p:sldId id="683" r:id="rId112"/>
    <p:sldId id="584" r:id="rId113"/>
    <p:sldId id="585" r:id="rId114"/>
    <p:sldId id="586" r:id="rId115"/>
    <p:sldId id="664" r:id="rId116"/>
    <p:sldId id="666" r:id="rId117"/>
    <p:sldId id="587" r:id="rId118"/>
    <p:sldId id="588" r:id="rId119"/>
    <p:sldId id="589" r:id="rId120"/>
    <p:sldId id="590" r:id="rId121"/>
    <p:sldId id="591" r:id="rId122"/>
    <p:sldId id="592" r:id="rId123"/>
    <p:sldId id="593" r:id="rId124"/>
    <p:sldId id="594" r:id="rId125"/>
    <p:sldId id="595" r:id="rId126"/>
    <p:sldId id="596" r:id="rId127"/>
    <p:sldId id="597" r:id="rId128"/>
    <p:sldId id="598" r:id="rId129"/>
    <p:sldId id="599" r:id="rId130"/>
    <p:sldId id="384" r:id="rId131"/>
  </p:sldIdLst>
  <p:sldSz cx="9906000" cy="6858000" type="A4"/>
  <p:notesSz cx="6797675" cy="9926638"/>
  <p:embeddedFontLst>
    <p:embeddedFont>
      <p:font typeface="나눔고딕 Light" panose="020B0600000101010101" charset="-127"/>
      <p:regular r:id="rId134"/>
    </p:embeddedFont>
    <p:embeddedFont>
      <p:font typeface="HY견고딕" panose="02030600000101010101" pitchFamily="18" charset="-127"/>
      <p:regular r:id="rId135"/>
    </p:embeddedFont>
    <p:embeddedFont>
      <p:font typeface="HY헤드라인M" panose="02030600000101010101" pitchFamily="18" charset="-127"/>
      <p:regular r:id="rId136"/>
    </p:embeddedFont>
    <p:embeddedFont>
      <p:font typeface="나눔고딕" panose="020D0604000000000000" pitchFamily="50" charset="-127"/>
      <p:regular r:id="rId137"/>
      <p:bold r:id="rId138"/>
    </p:embeddedFont>
    <p:embeddedFont>
      <p:font typeface="나눔고딕 ExtraBold" panose="020D0904000000000000" pitchFamily="50" charset="-127"/>
      <p:bold r:id="rId139"/>
    </p:embeddedFont>
    <p:embeddedFont>
      <p:font typeface="맑은 고딕" panose="020B0503020000020004" pitchFamily="50" charset="-127"/>
      <p:regular r:id="rId140"/>
      <p:bold r:id="rId141"/>
    </p:embeddedFont>
    <p:embeddedFont>
      <p:font typeface="함초롬돋움" panose="020B0604000101010101" pitchFamily="50" charset="-127"/>
      <p:regular r:id="rId142"/>
      <p:bold r:id="rId143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600" kern="1200">
        <a:solidFill>
          <a:srgbClr val="3477B4"/>
        </a:solidFill>
        <a:latin typeface="나눔고딕 ExtraBold" pitchFamily="50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1600" kern="1200">
        <a:solidFill>
          <a:srgbClr val="3477B4"/>
        </a:solidFill>
        <a:latin typeface="나눔고딕 ExtraBold" pitchFamily="50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1600" kern="1200">
        <a:solidFill>
          <a:srgbClr val="3477B4"/>
        </a:solidFill>
        <a:latin typeface="나눔고딕 ExtraBold" pitchFamily="50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1600" kern="1200">
        <a:solidFill>
          <a:srgbClr val="3477B4"/>
        </a:solidFill>
        <a:latin typeface="나눔고딕 ExtraBold" pitchFamily="50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1600" kern="1200">
        <a:solidFill>
          <a:srgbClr val="3477B4"/>
        </a:solidFill>
        <a:latin typeface="나눔고딕 ExtraBold" pitchFamily="50" charset="-127"/>
        <a:ea typeface="굴림" charset="-127"/>
        <a:cs typeface="+mn-cs"/>
      </a:defRPr>
    </a:lvl5pPr>
    <a:lvl6pPr marL="2286000" algn="l" defTabSz="914400" rtl="0" eaLnBrk="1" latinLnBrk="1" hangingPunct="1">
      <a:defRPr kumimoji="1" sz="1600" kern="1200">
        <a:solidFill>
          <a:srgbClr val="3477B4"/>
        </a:solidFill>
        <a:latin typeface="나눔고딕 ExtraBold" pitchFamily="50" charset="-127"/>
        <a:ea typeface="굴림" charset="-127"/>
        <a:cs typeface="+mn-cs"/>
      </a:defRPr>
    </a:lvl6pPr>
    <a:lvl7pPr marL="2743200" algn="l" defTabSz="914400" rtl="0" eaLnBrk="1" latinLnBrk="1" hangingPunct="1">
      <a:defRPr kumimoji="1" sz="1600" kern="1200">
        <a:solidFill>
          <a:srgbClr val="3477B4"/>
        </a:solidFill>
        <a:latin typeface="나눔고딕 ExtraBold" pitchFamily="50" charset="-127"/>
        <a:ea typeface="굴림" charset="-127"/>
        <a:cs typeface="+mn-cs"/>
      </a:defRPr>
    </a:lvl7pPr>
    <a:lvl8pPr marL="3200400" algn="l" defTabSz="914400" rtl="0" eaLnBrk="1" latinLnBrk="1" hangingPunct="1">
      <a:defRPr kumimoji="1" sz="1600" kern="1200">
        <a:solidFill>
          <a:srgbClr val="3477B4"/>
        </a:solidFill>
        <a:latin typeface="나눔고딕 ExtraBold" pitchFamily="50" charset="-127"/>
        <a:ea typeface="굴림" charset="-127"/>
        <a:cs typeface="+mn-cs"/>
      </a:defRPr>
    </a:lvl8pPr>
    <a:lvl9pPr marL="3657600" algn="l" defTabSz="914400" rtl="0" eaLnBrk="1" latinLnBrk="1" hangingPunct="1">
      <a:defRPr kumimoji="1" sz="1600" kern="1200">
        <a:solidFill>
          <a:srgbClr val="3477B4"/>
        </a:solidFill>
        <a:latin typeface="나눔고딕 ExtraBold" pitchFamily="50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orient="horz" pos="480">
          <p15:clr>
            <a:srgbClr val="A4A3A4"/>
          </p15:clr>
        </p15:guide>
        <p15:guide id="3" orient="horz" pos="1887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844">
          <p15:clr>
            <a:srgbClr val="A4A3A4"/>
          </p15:clr>
        </p15:guide>
        <p15:guide id="6" orient="horz" pos="3928">
          <p15:clr>
            <a:srgbClr val="A4A3A4"/>
          </p15:clr>
        </p15:guide>
        <p15:guide id="7" orient="horz" pos="3249">
          <p15:clr>
            <a:srgbClr val="A4A3A4"/>
          </p15:clr>
        </p15:guide>
        <p15:guide id="8" pos="219">
          <p15:clr>
            <a:srgbClr val="A4A3A4"/>
          </p15:clr>
        </p15:guide>
        <p15:guide id="9" pos="582">
          <p15:clr>
            <a:srgbClr val="A4A3A4"/>
          </p15:clr>
        </p15:guide>
        <p15:guide id="10" pos="5920">
          <p15:clr>
            <a:srgbClr val="A4A3A4"/>
          </p15:clr>
        </p15:guide>
        <p15:guide id="11" pos="3119">
          <p15:clr>
            <a:srgbClr val="A4A3A4"/>
          </p15:clr>
        </p15:guide>
        <p15:guide id="12" pos="6018">
          <p15:clr>
            <a:srgbClr val="A4A3A4"/>
          </p15:clr>
        </p15:guide>
        <p15:guide id="13" pos="5970">
          <p15:clr>
            <a:srgbClr val="A4A3A4"/>
          </p15:clr>
        </p15:guide>
        <p15:guide id="14" pos="45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0" autoAdjust="0"/>
    <p:restoredTop sz="79374" autoAdjust="0"/>
  </p:normalViewPr>
  <p:slideViewPr>
    <p:cSldViewPr snapToObjects="1">
      <p:cViewPr varScale="1">
        <p:scale>
          <a:sx n="56" d="100"/>
          <a:sy n="56" d="100"/>
        </p:scale>
        <p:origin x="726" y="78"/>
      </p:cViewPr>
      <p:guideLst>
        <p:guide orient="horz" pos="4065"/>
        <p:guide orient="horz" pos="480"/>
        <p:guide orient="horz" pos="1887"/>
        <p:guide orient="horz" pos="2159"/>
        <p:guide orient="horz" pos="844"/>
        <p:guide orient="horz" pos="3928"/>
        <p:guide orient="horz" pos="3249"/>
        <p:guide pos="219"/>
        <p:guide pos="582"/>
        <p:guide pos="5920"/>
        <p:guide pos="3119"/>
        <p:guide pos="6018"/>
        <p:guide pos="5970"/>
        <p:guide pos="4530"/>
      </p:guideLst>
    </p:cSldViewPr>
  </p:slideViewPr>
  <p:outlineViewPr>
    <p:cViewPr>
      <p:scale>
        <a:sx n="100" d="100"/>
        <a:sy n="100" d="100"/>
      </p:scale>
      <p:origin x="66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13590"/>
    </p:cViewPr>
  </p:sorterViewPr>
  <p:notesViewPr>
    <p:cSldViewPr snapToObjects="1">
      <p:cViewPr>
        <p:scale>
          <a:sx n="125" d="100"/>
          <a:sy n="125" d="100"/>
        </p:scale>
        <p:origin x="3030" y="-1062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5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.fntdata"/><Relationship Id="rId139" Type="http://schemas.openxmlformats.org/officeDocument/2006/relationships/font" Target="fonts/font6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7.fntdata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2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8.fntdata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맑은 고딕" pitchFamily="50" charset="-127"/>
                <a:ea typeface="나눔고딕 ExtraBold" pitchFamily="50" charset="-127"/>
                <a:cs typeface="Arial" charset="0"/>
              </a:defRPr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맑은 고딕" pitchFamily="50" charset="-127"/>
                <a:ea typeface="나눔고딕 ExtraBold" pitchFamily="50" charset="-127"/>
                <a:cs typeface="Arial" charset="0"/>
              </a:defRPr>
            </a:lvl1pPr>
          </a:lstStyle>
          <a:p>
            <a:fld id="{FFFBC547-3697-4DD1-A277-EFE231B85FC4}" type="datetimeFigureOut">
              <a:rPr lang="ko-KR" altLang="en-US"/>
              <a:pPr/>
              <a:t>2023-09-22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맑은 고딕" pitchFamily="50" charset="-127"/>
                <a:ea typeface="나눔고딕 ExtraBold" pitchFamily="50" charset="-127"/>
                <a:cs typeface="Arial" charset="0"/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맑은 고딕" pitchFamily="50" charset="-127"/>
                <a:ea typeface="나눔고딕 ExtraBold" pitchFamily="50" charset="-127"/>
                <a:cs typeface="Arial" charset="0"/>
              </a:defRPr>
            </a:lvl1pPr>
          </a:lstStyle>
          <a:p>
            <a:fld id="{94B38DAD-0E07-4671-BC6F-EDFA154B0440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238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7" tIns="45713" rIns="91427" bIns="45713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 lang="ko-KR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27" tIns="45713" rIns="91427" bIns="45713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 lang="ko-KR"/>
            </a:pPr>
            <a:fld id="{7998D3AD-65CE-4533-B2B3-BBC88346E2C9}" type="datetimeFigureOut">
              <a:rPr lang="ko-KR" altLang="en-US"/>
              <a:pPr>
                <a:defRPr lang="ko-KR"/>
              </a:pPr>
              <a:t>2023-09-22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708025" y="741363"/>
            <a:ext cx="5381625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27" tIns="45713" rIns="91427" bIns="45713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 lang="ko-KR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27" tIns="45713" rIns="91427" bIns="45713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 lang="ko-KR"/>
            </a:pPr>
            <a:fld id="{404CB176-6115-40FB-9721-2BA144732A53}" type="slidenum">
              <a:rPr lang="ko-KR" altLang="en-US"/>
              <a:pPr>
                <a:defRPr lang="ko-KR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98044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굴림"/>
        <a:cs typeface="Arial" charset="0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굴림"/>
        <a:cs typeface="Arial" charset="0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굴림"/>
        <a:cs typeface="Arial" charset="0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굴림"/>
        <a:cs typeface="Arial" charset="0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굴림"/>
        <a:cs typeface="Arial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/>
            </a:pPr>
            <a:fld id="{404CB176-6115-40FB-9721-2BA144732A53}" type="slidenum">
              <a:rPr lang="ko-KR" altLang="en-US" smtClean="0"/>
              <a:pPr>
                <a:defRPr lang="ko-KR"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0970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altLang="ko-KR" dirty="0">
                <a:ea typeface="굴림" charset="-127"/>
              </a:rPr>
              <a:t>1.</a:t>
            </a:r>
            <a:r>
              <a:rPr lang="ko-KR" altLang="en-US" dirty="0">
                <a:ea typeface="굴림" charset="-127"/>
              </a:rPr>
              <a:t>다음은 지역주민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민간단체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기업체 환경기술인 등이 참여하는 민간합동점검으로 년</a:t>
            </a:r>
            <a:r>
              <a:rPr lang="en-US" altLang="ko-KR" dirty="0">
                <a:ea typeface="굴림" charset="-127"/>
              </a:rPr>
              <a:t>1</a:t>
            </a:r>
            <a:r>
              <a:rPr lang="ko-KR" altLang="en-US" dirty="0" err="1">
                <a:ea typeface="굴림" charset="-127"/>
              </a:rPr>
              <a:t>회이상</a:t>
            </a:r>
            <a:r>
              <a:rPr lang="ko-KR" altLang="en-US" dirty="0">
                <a:ea typeface="굴림" charset="-127"/>
              </a:rPr>
              <a:t> 운영계획이나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현재는 코로나</a:t>
            </a:r>
            <a:r>
              <a:rPr lang="en-US" altLang="ko-KR" dirty="0">
                <a:ea typeface="굴림" charset="-127"/>
              </a:rPr>
              <a:t>19</a:t>
            </a:r>
            <a:r>
              <a:rPr lang="ko-KR" altLang="en-US" dirty="0">
                <a:ea typeface="굴림" charset="-127"/>
              </a:rPr>
              <a:t>로 점검을 보류하고 있습니다</a:t>
            </a:r>
            <a:endParaRPr lang="en-US" altLang="ko-KR" dirty="0">
              <a:ea typeface="굴림" charset="-127"/>
            </a:endParaRPr>
          </a:p>
          <a:p>
            <a:pPr eaLnBrk="1" hangingPunct="1"/>
            <a:r>
              <a:rPr lang="en-US" altLang="ko-KR" dirty="0">
                <a:ea typeface="굴림" charset="-127"/>
              </a:rPr>
              <a:t>2.</a:t>
            </a:r>
            <a:r>
              <a:rPr lang="ko-KR" altLang="en-US" dirty="0">
                <a:ea typeface="굴림" charset="-127"/>
              </a:rPr>
              <a:t>또한 지속적인 환경민원유발사업장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공장밀집지역 등 환경오염 취약지역에  지역주민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민간단체 관계자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기업의 관계자 등으로 구성된 민간중심의  감시활동단체인 “민간환경감시단”을 운영하고 있습니다</a:t>
            </a:r>
            <a:r>
              <a:rPr lang="en-US" altLang="ko-KR" dirty="0">
                <a:ea typeface="굴림" charset="-127"/>
              </a:rPr>
              <a:t>. </a:t>
            </a:r>
            <a:endParaRPr lang="ko-KR" altLang="en-US" dirty="0">
              <a:ea typeface="굴림" charset="-127"/>
            </a:endParaRPr>
          </a:p>
          <a:p>
            <a:pPr eaLnBrk="1" hangingPunct="1"/>
            <a:r>
              <a:rPr lang="en-US" altLang="ko-KR" dirty="0">
                <a:ea typeface="굴림" charset="-127"/>
              </a:rPr>
              <a:t>3. </a:t>
            </a:r>
            <a:r>
              <a:rPr lang="ko-KR" altLang="en-US" dirty="0">
                <a:ea typeface="굴림" charset="-127"/>
              </a:rPr>
              <a:t>이러한 활동으로 우수사례에 대해 포상하고 행정적 지원과 함께 예산범위에서 소요경비를  지원해 주고 있습니다</a:t>
            </a: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549504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997925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719687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023669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139296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853376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107339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358854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260087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378123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334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altLang="ko-KR" dirty="0">
                <a:ea typeface="굴림" charset="-127"/>
              </a:rPr>
              <a:t>1. </a:t>
            </a:r>
            <a:r>
              <a:rPr lang="ko-KR" altLang="en-US" dirty="0">
                <a:ea typeface="굴림" charset="-127"/>
              </a:rPr>
              <a:t>지도점검은 정기점검과 수시점검으로 나눠 실시하고 있으며</a:t>
            </a:r>
            <a:r>
              <a:rPr lang="en-US" altLang="ko-KR" dirty="0">
                <a:ea typeface="굴림" charset="-127"/>
              </a:rPr>
              <a:t>/ </a:t>
            </a:r>
            <a:r>
              <a:rPr lang="ko-KR" altLang="en-US" dirty="0">
                <a:ea typeface="굴림" charset="-127"/>
              </a:rPr>
              <a:t>우수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일반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중점관리 등급별로 다르며 위 표를 참고하시면 됩니다</a:t>
            </a:r>
            <a:r>
              <a:rPr lang="en-US" altLang="ko-KR" dirty="0">
                <a:ea typeface="굴림" charset="-127"/>
              </a:rPr>
              <a:t>. 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2. </a:t>
            </a:r>
            <a:r>
              <a:rPr lang="ko-KR" altLang="en-US" dirty="0">
                <a:ea typeface="굴림" charset="-127"/>
              </a:rPr>
              <a:t>가뭄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장마철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추석</a:t>
            </a:r>
            <a:r>
              <a:rPr lang="en-US" altLang="ko-KR" dirty="0">
                <a:ea typeface="굴림" charset="-127"/>
              </a:rPr>
              <a:t>․</a:t>
            </a:r>
            <a:r>
              <a:rPr lang="ko-KR" altLang="en-US" dirty="0">
                <a:ea typeface="굴림" charset="-127"/>
              </a:rPr>
              <a:t>설 연휴 등 환경오염 취약시기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환경오염관련 민원 다발지역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 err="1">
                <a:ea typeface="굴림" charset="-127"/>
              </a:rPr>
              <a:t>오염우심지역</a:t>
            </a:r>
            <a:r>
              <a:rPr lang="ko-KR" altLang="en-US" dirty="0">
                <a:ea typeface="굴림" charset="-127"/>
              </a:rPr>
              <a:t> 및 취약지역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오염피해 진정 등의 민원이 있는 경우</a:t>
            </a:r>
          </a:p>
          <a:p>
            <a:pPr eaLnBrk="1" hangingPunct="1"/>
            <a:r>
              <a:rPr lang="ko-KR" altLang="en-US" dirty="0">
                <a:ea typeface="굴림" charset="-127"/>
              </a:rPr>
              <a:t> </a:t>
            </a:r>
            <a:r>
              <a:rPr lang="en-US" altLang="ko-KR" dirty="0">
                <a:ea typeface="굴림" charset="-127"/>
              </a:rPr>
              <a:t>- </a:t>
            </a:r>
            <a:r>
              <a:rPr lang="ko-KR" altLang="en-US" dirty="0">
                <a:ea typeface="굴림" charset="-127"/>
              </a:rPr>
              <a:t>무허가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신고</a:t>
            </a:r>
            <a:r>
              <a:rPr lang="en-US" altLang="ko-KR" dirty="0">
                <a:ea typeface="굴림" charset="-127"/>
              </a:rPr>
              <a:t>)</a:t>
            </a:r>
            <a:r>
              <a:rPr lang="ko-KR" altLang="en-US" dirty="0">
                <a:ea typeface="굴림" charset="-127"/>
              </a:rPr>
              <a:t>배출시설설치운영여부를 확인 할 경우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- </a:t>
            </a:r>
            <a:r>
              <a:rPr lang="ko-KR" altLang="en-US" dirty="0">
                <a:ea typeface="굴림" charset="-127"/>
              </a:rPr>
              <a:t>허가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변경허가</a:t>
            </a:r>
            <a:r>
              <a:rPr lang="en-US" altLang="ko-KR" dirty="0">
                <a:ea typeface="굴림" charset="-127"/>
              </a:rPr>
              <a:t>)․</a:t>
            </a:r>
            <a:r>
              <a:rPr lang="ko-KR" altLang="en-US" dirty="0">
                <a:ea typeface="굴림" charset="-127"/>
              </a:rPr>
              <a:t>신고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변경신고</a:t>
            </a:r>
            <a:r>
              <a:rPr lang="en-US" altLang="ko-KR" dirty="0">
                <a:ea typeface="굴림" charset="-127"/>
              </a:rPr>
              <a:t>), </a:t>
            </a:r>
            <a:r>
              <a:rPr lang="ko-KR" altLang="en-US" dirty="0">
                <a:ea typeface="굴림" charset="-127"/>
              </a:rPr>
              <a:t>심사</a:t>
            </a:r>
            <a:r>
              <a:rPr lang="en-US" altLang="ko-KR" dirty="0">
                <a:ea typeface="굴림" charset="-127"/>
              </a:rPr>
              <a:t>․</a:t>
            </a:r>
            <a:r>
              <a:rPr lang="ko-KR" altLang="en-US" dirty="0">
                <a:ea typeface="굴림" charset="-127"/>
              </a:rPr>
              <a:t>등록</a:t>
            </a:r>
            <a:r>
              <a:rPr lang="en-US" altLang="ko-KR" dirty="0">
                <a:ea typeface="굴림" charset="-127"/>
              </a:rPr>
              <a:t>․</a:t>
            </a:r>
            <a:r>
              <a:rPr lang="ko-KR" altLang="en-US" dirty="0">
                <a:ea typeface="굴림" charset="-127"/>
              </a:rPr>
              <a:t>승인 배출시설의 가동개시 신고를 할 경우와 개선명령</a:t>
            </a:r>
            <a:r>
              <a:rPr lang="en-US" altLang="ko-KR" dirty="0">
                <a:ea typeface="굴림" charset="-127"/>
              </a:rPr>
              <a:t>․</a:t>
            </a:r>
            <a:r>
              <a:rPr lang="ko-KR" altLang="en-US" dirty="0">
                <a:ea typeface="굴림" charset="-127"/>
              </a:rPr>
              <a:t>조업정지 등의 행정처분에 대한 현장 확인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- </a:t>
            </a:r>
            <a:r>
              <a:rPr lang="ko-KR" altLang="en-US" dirty="0" err="1">
                <a:ea typeface="굴림" charset="-127"/>
              </a:rPr>
              <a:t>타기관으로부터</a:t>
            </a:r>
            <a:r>
              <a:rPr lang="ko-KR" altLang="en-US" dirty="0">
                <a:ea typeface="굴림" charset="-127"/>
              </a:rPr>
              <a:t> 지도점검 요청이 있는 경우 등</a:t>
            </a: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554602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36988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59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지도점검에 따른 행정처분은 최대한 신속히 처분하는 것을 원칙으로 하고 있으며 통상적으로 </a:t>
            </a:r>
            <a:r>
              <a:rPr lang="en-US" altLang="ko-KR" dirty="0">
                <a:ea typeface="굴림" charset="-127"/>
              </a:rPr>
              <a:t>2</a:t>
            </a:r>
            <a:r>
              <a:rPr lang="ko-KR" altLang="en-US" dirty="0">
                <a:ea typeface="굴림" charset="-127"/>
              </a:rPr>
              <a:t>일</a:t>
            </a:r>
            <a:r>
              <a:rPr lang="en-US" altLang="ko-KR" dirty="0">
                <a:ea typeface="굴림" charset="-127"/>
              </a:rPr>
              <a:t>~5</a:t>
            </a:r>
            <a:r>
              <a:rPr lang="ko-KR" altLang="en-US" dirty="0" err="1">
                <a:ea typeface="굴림" charset="-127"/>
              </a:rPr>
              <a:t>일이내</a:t>
            </a:r>
            <a:r>
              <a:rPr lang="ko-KR" altLang="en-US" dirty="0">
                <a:ea typeface="굴림" charset="-127"/>
              </a:rPr>
              <a:t> 처분하고 </a:t>
            </a:r>
            <a:r>
              <a:rPr lang="ko-KR" altLang="en-US" dirty="0" err="1">
                <a:ea typeface="굴림" charset="-127"/>
              </a:rPr>
              <a:t>있슴</a:t>
            </a:r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3865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/>
            </a:pPr>
            <a:fld id="{404CB176-6115-40FB-9721-2BA144732A53}" type="slidenum">
              <a:rPr lang="ko-KR" altLang="en-US" smtClean="0"/>
              <a:pPr>
                <a:defRPr lang="ko-KR"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534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 err="1">
                <a:ea typeface="굴림" charset="-127"/>
              </a:rPr>
              <a:t>물환경관리기본계획은</a:t>
            </a:r>
            <a:r>
              <a:rPr lang="ko-KR" altLang="en-US" dirty="0">
                <a:ea typeface="굴림" charset="-127"/>
              </a:rPr>
              <a:t> 국가 </a:t>
            </a:r>
            <a:r>
              <a:rPr lang="ko-KR" altLang="en-US" dirty="0" err="1">
                <a:ea typeface="굴림" charset="-127"/>
              </a:rPr>
              <a:t>물환경관리</a:t>
            </a:r>
            <a:r>
              <a:rPr lang="ko-KR" altLang="en-US" dirty="0">
                <a:ea typeface="굴림" charset="-127"/>
              </a:rPr>
              <a:t> 정책의 최상위 계획으로 대</a:t>
            </a:r>
            <a:r>
              <a:rPr lang="en-US" altLang="ko-KR" dirty="0">
                <a:ea typeface="굴림" charset="-127"/>
              </a:rPr>
              <a:t>·</a:t>
            </a:r>
            <a:r>
              <a:rPr lang="ko-KR" altLang="en-US" dirty="0">
                <a:ea typeface="굴림" charset="-127"/>
              </a:rPr>
              <a:t>중</a:t>
            </a:r>
            <a:r>
              <a:rPr lang="en-US" altLang="ko-KR" dirty="0">
                <a:ea typeface="굴림" charset="-127"/>
              </a:rPr>
              <a:t>·</a:t>
            </a:r>
            <a:r>
              <a:rPr lang="ko-KR" altLang="en-US" dirty="0" err="1">
                <a:ea typeface="굴림" charset="-127"/>
              </a:rPr>
              <a:t>소권역</a:t>
            </a:r>
            <a:r>
              <a:rPr lang="ko-KR" altLang="en-US" dirty="0">
                <a:ea typeface="굴림" charset="-127"/>
              </a:rPr>
              <a:t> 계획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수질오염 </a:t>
            </a:r>
            <a:r>
              <a:rPr lang="ko-KR" altLang="en-US" dirty="0" err="1">
                <a:ea typeface="굴림" charset="-127"/>
              </a:rPr>
              <a:t>총량제</a:t>
            </a:r>
            <a:r>
              <a:rPr lang="ko-KR" altLang="en-US" dirty="0">
                <a:ea typeface="굴림" charset="-127"/>
              </a:rPr>
              <a:t> 등 주요 </a:t>
            </a:r>
            <a:r>
              <a:rPr lang="ko-KR" altLang="en-US" dirty="0" err="1">
                <a:ea typeface="굴림" charset="-127"/>
              </a:rPr>
              <a:t>물환경관리</a:t>
            </a:r>
            <a:r>
              <a:rPr lang="ko-KR" altLang="en-US" dirty="0">
                <a:ea typeface="굴림" charset="-127"/>
              </a:rPr>
              <a:t> 대책의 지침서 역할을 하는 계획인데</a:t>
            </a:r>
            <a:r>
              <a:rPr lang="en-US" altLang="ko-KR" dirty="0">
                <a:ea typeface="굴림" charset="-127"/>
              </a:rPr>
              <a:t>, 1. </a:t>
            </a:r>
            <a:r>
              <a:rPr lang="ko-KR" altLang="en-US" dirty="0">
                <a:ea typeface="굴림" charset="-127"/>
              </a:rPr>
              <a:t>기본계획</a:t>
            </a:r>
            <a:r>
              <a:rPr lang="en-US" altLang="ko-KR" dirty="0">
                <a:ea typeface="굴림" charset="-127"/>
              </a:rPr>
              <a:t>-</a:t>
            </a:r>
            <a:r>
              <a:rPr lang="ko-KR" altLang="en-US" dirty="0" err="1">
                <a:ea typeface="굴림" charset="-127"/>
              </a:rPr>
              <a:t>대권역</a:t>
            </a:r>
            <a:r>
              <a:rPr lang="en-US" altLang="ko-KR" dirty="0">
                <a:ea typeface="굴림" charset="-127"/>
              </a:rPr>
              <a:t>-</a:t>
            </a:r>
            <a:r>
              <a:rPr lang="ko-KR" altLang="en-US" dirty="0" err="1">
                <a:ea typeface="굴림" charset="-127"/>
              </a:rPr>
              <a:t>중권역</a:t>
            </a:r>
            <a:r>
              <a:rPr lang="en-US" altLang="ko-KR" dirty="0">
                <a:ea typeface="굴림" charset="-127"/>
              </a:rPr>
              <a:t>-</a:t>
            </a:r>
            <a:r>
              <a:rPr lang="ko-KR" altLang="en-US" dirty="0" err="1">
                <a:ea typeface="굴림" charset="-127"/>
              </a:rPr>
              <a:t>소권역으로</a:t>
            </a:r>
            <a:r>
              <a:rPr lang="ko-KR" altLang="en-US" dirty="0">
                <a:ea typeface="굴림" charset="-127"/>
              </a:rPr>
              <a:t> 나뉘어 수립된다</a:t>
            </a: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5953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제</a:t>
            </a:r>
            <a:r>
              <a:rPr lang="en-US" altLang="ko-KR" dirty="0">
                <a:ea typeface="굴림" charset="-127"/>
              </a:rPr>
              <a:t>2</a:t>
            </a:r>
            <a:r>
              <a:rPr lang="ko-KR" altLang="en-US" dirty="0">
                <a:ea typeface="굴림" charset="-127"/>
              </a:rPr>
              <a:t>차 </a:t>
            </a:r>
            <a:r>
              <a:rPr lang="ko-KR" altLang="en-US" dirty="0" err="1">
                <a:ea typeface="굴림" charset="-127"/>
              </a:rPr>
              <a:t>물관경관리기본계획</a:t>
            </a:r>
            <a:r>
              <a:rPr lang="en-US" altLang="ko-KR" dirty="0">
                <a:ea typeface="굴림" charset="-127"/>
              </a:rPr>
              <a:t>(2016~2025</a:t>
            </a:r>
            <a:r>
              <a:rPr lang="ko-KR" altLang="en-US" dirty="0">
                <a:ea typeface="굴림" charset="-127"/>
              </a:rPr>
              <a:t>년</a:t>
            </a:r>
            <a:r>
              <a:rPr lang="en-US" altLang="ko-KR" dirty="0">
                <a:ea typeface="굴림" charset="-127"/>
              </a:rPr>
              <a:t>)</a:t>
            </a:r>
            <a:r>
              <a:rPr lang="ko-KR" altLang="en-US" dirty="0">
                <a:ea typeface="굴림" charset="-127"/>
              </a:rPr>
              <a:t>의 목표 비전은 방방곡곡 건강한 물이 있어 모두가 행복한 세상에 두고 있다</a:t>
            </a:r>
            <a:r>
              <a:rPr lang="en-US" altLang="ko-KR" dirty="0">
                <a:ea typeface="굴림" charset="-127"/>
              </a:rPr>
              <a:t>. </a:t>
            </a:r>
          </a:p>
          <a:p>
            <a:pPr marL="228600" indent="-228600" eaLnBrk="1" hangingPunct="1">
              <a:buAutoNum type="arabicPeriod"/>
            </a:pPr>
            <a:r>
              <a:rPr lang="ko-KR" altLang="en-US" dirty="0">
                <a:ea typeface="굴림" charset="-127"/>
              </a:rPr>
              <a:t>이를 위해 건강한 </a:t>
            </a:r>
            <a:r>
              <a:rPr lang="ko-KR" altLang="en-US" dirty="0" err="1">
                <a:ea typeface="굴림" charset="-127"/>
              </a:rPr>
              <a:t>물순환체계확립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유역통합관리로 깨끗한 </a:t>
            </a:r>
            <a:r>
              <a:rPr lang="ko-KR" altLang="en-US" dirty="0" err="1">
                <a:ea typeface="굴림" charset="-127"/>
              </a:rPr>
              <a:t>물확보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생태계서비스 증진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안전한 </a:t>
            </a:r>
            <a:r>
              <a:rPr lang="ko-KR" altLang="en-US" dirty="0" err="1">
                <a:ea typeface="굴림" charset="-127"/>
              </a:rPr>
              <a:t>물환경기반</a:t>
            </a:r>
            <a:r>
              <a:rPr lang="ko-KR" altLang="en-US" dirty="0">
                <a:ea typeface="굴림" charset="-127"/>
              </a:rPr>
              <a:t> 조성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경제적 가치창출에 전략목표를 두고 있다</a:t>
            </a:r>
            <a:r>
              <a:rPr lang="en-US" altLang="ko-KR" dirty="0">
                <a:ea typeface="굴림" charset="-127"/>
              </a:rPr>
              <a:t>. </a:t>
            </a:r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3598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제</a:t>
            </a:r>
            <a:r>
              <a:rPr lang="en-US" altLang="ko-KR" dirty="0">
                <a:ea typeface="굴림" charset="-127"/>
              </a:rPr>
              <a:t>2</a:t>
            </a:r>
            <a:r>
              <a:rPr lang="ko-KR" altLang="en-US" dirty="0">
                <a:ea typeface="굴림" charset="-127"/>
              </a:rPr>
              <a:t>차 </a:t>
            </a:r>
            <a:r>
              <a:rPr lang="ko-KR" altLang="en-US" dirty="0" err="1">
                <a:ea typeface="굴림" charset="-127"/>
              </a:rPr>
              <a:t>물환경관리기본계획의</a:t>
            </a:r>
            <a:r>
              <a:rPr lang="ko-KR" altLang="en-US" dirty="0">
                <a:ea typeface="굴림" charset="-127"/>
              </a:rPr>
              <a:t> 핵심전략은 건강한 </a:t>
            </a:r>
            <a:r>
              <a:rPr lang="ko-KR" altLang="en-US" dirty="0" err="1">
                <a:ea typeface="굴림" charset="-127"/>
              </a:rPr>
              <a:t>물순환체계를</a:t>
            </a:r>
            <a:r>
              <a:rPr lang="ko-KR" altLang="en-US" dirty="0">
                <a:ea typeface="굴림" charset="-127"/>
              </a:rPr>
              <a:t> 확립으로 </a:t>
            </a:r>
            <a:r>
              <a:rPr lang="ko-KR" altLang="en-US" dirty="0" err="1">
                <a:ea typeface="굴림" charset="-127"/>
              </a:rPr>
              <a:t>불투수면적율</a:t>
            </a:r>
            <a:r>
              <a:rPr lang="ko-KR" altLang="en-US" dirty="0">
                <a:ea typeface="굴림" charset="-127"/>
              </a:rPr>
              <a:t> </a:t>
            </a:r>
            <a:r>
              <a:rPr lang="en-US" altLang="ko-KR" dirty="0">
                <a:ea typeface="굴림" charset="-127"/>
              </a:rPr>
              <a:t>25%</a:t>
            </a:r>
            <a:r>
              <a:rPr lang="ko-KR" altLang="en-US" dirty="0">
                <a:ea typeface="굴림" charset="-127"/>
              </a:rPr>
              <a:t>까지 높이는 데 목표가 있으며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유역통합관리로 깨끗한 물 확보와 </a:t>
            </a:r>
            <a:r>
              <a:rPr lang="ko-KR" altLang="en-US" dirty="0" err="1">
                <a:ea typeface="굴림" charset="-127"/>
              </a:rPr>
              <a:t>수생태계</a:t>
            </a:r>
            <a:r>
              <a:rPr lang="ko-KR" altLang="en-US" dirty="0">
                <a:ea typeface="굴림" charset="-127"/>
              </a:rPr>
              <a:t> 건강성 제고로 생태계 서비스 증진을 목표로 하고 있으며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산업폐수 유해물질 배출량 </a:t>
            </a:r>
            <a:r>
              <a:rPr lang="en-US" altLang="ko-KR" dirty="0">
                <a:ea typeface="굴림" charset="-127"/>
              </a:rPr>
              <a:t>10%</a:t>
            </a:r>
            <a:r>
              <a:rPr lang="ko-KR" altLang="en-US" dirty="0">
                <a:ea typeface="굴림" charset="-127"/>
              </a:rPr>
              <a:t>저감과 </a:t>
            </a:r>
            <a:r>
              <a:rPr lang="ko-KR" altLang="en-US" dirty="0" err="1">
                <a:ea typeface="굴림" charset="-127"/>
              </a:rPr>
              <a:t>물환경의</a:t>
            </a:r>
            <a:r>
              <a:rPr lang="ko-KR" altLang="en-US" dirty="0">
                <a:ea typeface="굴림" charset="-127"/>
              </a:rPr>
              <a:t> 경제 문화적 가치창출을 핵심전략으로 하고 있다</a:t>
            </a:r>
          </a:p>
        </p:txBody>
      </p:sp>
    </p:spTree>
    <p:extLst>
      <p:ext uri="{BB962C8B-B14F-4D97-AF65-F5344CB8AC3E}">
        <p14:creationId xmlns:p14="http://schemas.microsoft.com/office/powerpoint/2010/main" val="3755101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/>
            </a:pPr>
            <a:fld id="{404CB176-6115-40FB-9721-2BA144732A53}" type="slidenum">
              <a:rPr lang="ko-KR" altLang="en-US" smtClean="0"/>
              <a:pPr>
                <a:defRPr lang="ko-KR"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0709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수질관계법의 변천과정으로 </a:t>
            </a:r>
            <a:r>
              <a:rPr lang="en-US" altLang="ko-KR" dirty="0">
                <a:ea typeface="굴림" charset="-127"/>
              </a:rPr>
              <a:t>63</a:t>
            </a:r>
            <a:r>
              <a:rPr lang="ko-KR" altLang="en-US" dirty="0">
                <a:ea typeface="굴림" charset="-127"/>
              </a:rPr>
              <a:t>년 공해방지법</a:t>
            </a:r>
            <a:r>
              <a:rPr lang="en-US" altLang="ko-KR" dirty="0">
                <a:ea typeface="굴림" charset="-127"/>
              </a:rPr>
              <a:t>/77</a:t>
            </a:r>
            <a:r>
              <a:rPr lang="ko-KR" altLang="en-US" dirty="0">
                <a:ea typeface="굴림" charset="-127"/>
              </a:rPr>
              <a:t>년 환경보전법</a:t>
            </a:r>
            <a:r>
              <a:rPr lang="en-US" altLang="ko-KR" dirty="0">
                <a:ea typeface="굴림" charset="-127"/>
              </a:rPr>
              <a:t>/90</a:t>
            </a:r>
            <a:r>
              <a:rPr lang="ko-KR" altLang="en-US" dirty="0">
                <a:ea typeface="굴림" charset="-127"/>
              </a:rPr>
              <a:t>년 수질환경보전법</a:t>
            </a:r>
            <a:r>
              <a:rPr lang="en-US" altLang="ko-KR" dirty="0">
                <a:ea typeface="굴림" charset="-127"/>
              </a:rPr>
              <a:t>/07</a:t>
            </a:r>
            <a:r>
              <a:rPr lang="ko-KR" altLang="en-US" dirty="0">
                <a:ea typeface="굴림" charset="-127"/>
              </a:rPr>
              <a:t>년 </a:t>
            </a:r>
            <a:r>
              <a:rPr lang="ko-KR" altLang="en-US" dirty="0" err="1">
                <a:ea typeface="굴림" charset="-127"/>
              </a:rPr>
              <a:t>수질및수생태계보전에관한법률</a:t>
            </a:r>
            <a:r>
              <a:rPr lang="en-US" altLang="ko-KR" dirty="0">
                <a:ea typeface="굴림" charset="-127"/>
              </a:rPr>
              <a:t>/</a:t>
            </a:r>
            <a:r>
              <a:rPr lang="ko-KR" altLang="en-US" dirty="0">
                <a:ea typeface="굴림" charset="-127"/>
              </a:rPr>
              <a:t>그리고 </a:t>
            </a:r>
            <a:r>
              <a:rPr lang="en-US" altLang="ko-KR" dirty="0">
                <a:ea typeface="굴림" charset="-127"/>
              </a:rPr>
              <a:t>17</a:t>
            </a:r>
            <a:r>
              <a:rPr lang="ko-KR" altLang="en-US" dirty="0">
                <a:ea typeface="굴림" charset="-127"/>
              </a:rPr>
              <a:t>년부터 현재까지 </a:t>
            </a:r>
            <a:r>
              <a:rPr lang="ko-KR" altLang="en-US" dirty="0" err="1">
                <a:ea typeface="굴림" charset="-127"/>
              </a:rPr>
              <a:t>물환경보전법이</a:t>
            </a:r>
            <a:r>
              <a:rPr lang="ko-KR" altLang="en-US" dirty="0">
                <a:ea typeface="굴림" charset="-127"/>
              </a:rPr>
              <a:t> 시행되어 오고 있다</a:t>
            </a:r>
          </a:p>
        </p:txBody>
      </p:sp>
    </p:spTree>
    <p:extLst>
      <p:ext uri="{BB962C8B-B14F-4D97-AF65-F5344CB8AC3E}">
        <p14:creationId xmlns:p14="http://schemas.microsoft.com/office/powerpoint/2010/main" val="235428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 err="1">
                <a:ea typeface="굴림" charset="-127"/>
              </a:rPr>
              <a:t>물환경보전법의</a:t>
            </a:r>
            <a:r>
              <a:rPr lang="ko-KR" altLang="en-US" dirty="0">
                <a:ea typeface="굴림" charset="-127"/>
              </a:rPr>
              <a:t> 개정이유는 수질 및 </a:t>
            </a:r>
            <a:r>
              <a:rPr lang="ko-KR" altLang="en-US" dirty="0" err="1">
                <a:ea typeface="굴림" charset="-127"/>
              </a:rPr>
              <a:t>수생태계에서</a:t>
            </a:r>
            <a:r>
              <a:rPr lang="ko-KR" altLang="en-US" dirty="0">
                <a:ea typeface="굴림" charset="-127"/>
              </a:rPr>
              <a:t> </a:t>
            </a:r>
            <a:r>
              <a:rPr lang="ko-KR" altLang="en-US" dirty="0" err="1">
                <a:ea typeface="굴림" charset="-127"/>
              </a:rPr>
              <a:t>물환경전반으로</a:t>
            </a:r>
            <a:r>
              <a:rPr lang="ko-KR" altLang="en-US" dirty="0">
                <a:ea typeface="굴림" charset="-127"/>
              </a:rPr>
              <a:t> 대상을 확대하는데 있었으며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주요내용으로는 </a:t>
            </a:r>
            <a:r>
              <a:rPr lang="en-US" altLang="ko-KR" dirty="0">
                <a:ea typeface="굴림" charset="-127"/>
              </a:rPr>
              <a:t>/ </a:t>
            </a:r>
            <a:r>
              <a:rPr lang="ko-KR" altLang="en-US" dirty="0">
                <a:ea typeface="굴림" charset="-127"/>
              </a:rPr>
              <a:t>오염총량초과부과금 제도를 오염총량초과 과징금 제도로 전환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제</a:t>
            </a:r>
            <a:r>
              <a:rPr lang="en-US" altLang="ko-KR" dirty="0">
                <a:ea typeface="굴림" charset="-127"/>
              </a:rPr>
              <a:t>4</a:t>
            </a:r>
            <a:r>
              <a:rPr lang="ko-KR" altLang="en-US" dirty="0">
                <a:ea typeface="굴림" charset="-127"/>
              </a:rPr>
              <a:t>조의 </a:t>
            </a:r>
            <a:r>
              <a:rPr lang="en-US" altLang="ko-KR" dirty="0">
                <a:ea typeface="굴림" charset="-127"/>
              </a:rPr>
              <a:t>7) / </a:t>
            </a:r>
            <a:r>
              <a:rPr lang="ko-KR" altLang="en-US" dirty="0" err="1">
                <a:ea typeface="굴림" charset="-127"/>
              </a:rPr>
              <a:t>수생태계</a:t>
            </a:r>
            <a:r>
              <a:rPr lang="ko-KR" altLang="en-US" dirty="0">
                <a:ea typeface="굴림" charset="-127"/>
              </a:rPr>
              <a:t> 연속성의 조사방법 및 기준 등 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제</a:t>
            </a:r>
            <a:r>
              <a:rPr lang="en-US" altLang="ko-KR" dirty="0">
                <a:ea typeface="굴림" charset="-127"/>
              </a:rPr>
              <a:t>22</a:t>
            </a:r>
            <a:r>
              <a:rPr lang="ko-KR" altLang="en-US" dirty="0">
                <a:ea typeface="굴림" charset="-127"/>
              </a:rPr>
              <a:t>조의</a:t>
            </a:r>
            <a:r>
              <a:rPr lang="en-US" altLang="ko-KR" dirty="0">
                <a:ea typeface="굴림" charset="-127"/>
              </a:rPr>
              <a:t>2 </a:t>
            </a:r>
            <a:r>
              <a:rPr lang="ko-KR" altLang="en-US" dirty="0">
                <a:ea typeface="굴림" charset="-127"/>
              </a:rPr>
              <a:t>신설</a:t>
            </a:r>
            <a:r>
              <a:rPr lang="en-US" altLang="ko-KR" dirty="0">
                <a:ea typeface="굴림" charset="-127"/>
              </a:rPr>
              <a:t>) / </a:t>
            </a:r>
            <a:r>
              <a:rPr lang="ko-KR" altLang="en-US" dirty="0">
                <a:ea typeface="굴림" charset="-127"/>
              </a:rPr>
              <a:t>특정수질유해물질 배출량 조사의 실시 및 결과 공개절차 규정</a:t>
            </a:r>
            <a:r>
              <a:rPr lang="en-US" altLang="ko-KR" dirty="0">
                <a:ea typeface="굴림" charset="-127"/>
              </a:rPr>
              <a:t>/</a:t>
            </a:r>
            <a:r>
              <a:rPr lang="ko-KR" altLang="en-US" dirty="0">
                <a:ea typeface="굴림" charset="-127"/>
              </a:rPr>
              <a:t> 환경생태유량의 확보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제</a:t>
            </a:r>
            <a:r>
              <a:rPr lang="en-US" altLang="ko-KR" dirty="0">
                <a:ea typeface="굴림" charset="-127"/>
              </a:rPr>
              <a:t>22</a:t>
            </a:r>
            <a:r>
              <a:rPr lang="ko-KR" altLang="en-US" dirty="0">
                <a:ea typeface="굴림" charset="-127"/>
              </a:rPr>
              <a:t>조의</a:t>
            </a:r>
            <a:r>
              <a:rPr lang="en-US" altLang="ko-KR" dirty="0">
                <a:ea typeface="굴림" charset="-127"/>
              </a:rPr>
              <a:t>3 </a:t>
            </a:r>
            <a:r>
              <a:rPr lang="ko-KR" altLang="en-US" dirty="0">
                <a:ea typeface="굴림" charset="-127"/>
              </a:rPr>
              <a:t>신설</a:t>
            </a:r>
            <a:r>
              <a:rPr lang="en-US" altLang="ko-KR" dirty="0">
                <a:ea typeface="굴림" charset="-127"/>
              </a:rPr>
              <a:t>) / </a:t>
            </a:r>
            <a:r>
              <a:rPr lang="ko-KR" altLang="en-US" dirty="0">
                <a:ea typeface="굴림" charset="-127"/>
              </a:rPr>
              <a:t>국가 </a:t>
            </a:r>
            <a:r>
              <a:rPr lang="ko-KR" altLang="en-US" dirty="0" err="1">
                <a:ea typeface="굴림" charset="-127"/>
              </a:rPr>
              <a:t>물환경관리기본계획의</a:t>
            </a:r>
            <a:r>
              <a:rPr lang="ko-KR" altLang="en-US" dirty="0">
                <a:ea typeface="굴림" charset="-127"/>
              </a:rPr>
              <a:t> 수립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제</a:t>
            </a:r>
            <a:r>
              <a:rPr lang="en-US" altLang="ko-KR" dirty="0">
                <a:ea typeface="굴림" charset="-127"/>
              </a:rPr>
              <a:t>23</a:t>
            </a:r>
            <a:r>
              <a:rPr lang="ko-KR" altLang="en-US" dirty="0">
                <a:ea typeface="굴림" charset="-127"/>
              </a:rPr>
              <a:t>조의</a:t>
            </a:r>
            <a:r>
              <a:rPr lang="en-US" altLang="ko-KR" dirty="0">
                <a:ea typeface="굴림" charset="-127"/>
              </a:rPr>
              <a:t>2 </a:t>
            </a:r>
            <a:r>
              <a:rPr lang="ko-KR" altLang="en-US" dirty="0">
                <a:ea typeface="굴림" charset="-127"/>
              </a:rPr>
              <a:t>신설</a:t>
            </a:r>
            <a:r>
              <a:rPr lang="en-US" altLang="ko-KR" dirty="0">
                <a:ea typeface="굴림" charset="-127"/>
              </a:rPr>
              <a:t>)</a:t>
            </a: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755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말씀드릴 순서는 </a:t>
            </a:r>
            <a:r>
              <a:rPr lang="en-US" altLang="ko-KR" dirty="0"/>
              <a:t>1. </a:t>
            </a:r>
            <a:r>
              <a:rPr lang="ko-KR" altLang="en-US" dirty="0"/>
              <a:t>환경오염물질 배출시설 통합점검 규정이며</a:t>
            </a:r>
            <a:r>
              <a:rPr lang="en-US" altLang="ko-KR" dirty="0"/>
              <a:t>, 2. </a:t>
            </a:r>
            <a:r>
              <a:rPr lang="ko-KR" altLang="en-US" dirty="0" err="1"/>
              <a:t>물환경관리기본계획</a:t>
            </a:r>
            <a:r>
              <a:rPr lang="en-US" altLang="ko-KR" dirty="0"/>
              <a:t> 3. </a:t>
            </a:r>
            <a:r>
              <a:rPr lang="ko-KR" altLang="en-US" dirty="0" err="1"/>
              <a:t>물환경보전법령</a:t>
            </a:r>
            <a:r>
              <a:rPr lang="ko-KR" altLang="en-US" dirty="0"/>
              <a:t> 및 </a:t>
            </a:r>
            <a:r>
              <a:rPr lang="ko-KR" altLang="en-US" dirty="0" err="1"/>
              <a:t>최근개정내용</a:t>
            </a:r>
            <a:r>
              <a:rPr lang="ko-KR" altLang="en-US" dirty="0"/>
              <a:t> </a:t>
            </a:r>
            <a:r>
              <a:rPr lang="en-US" altLang="ko-KR" dirty="0"/>
              <a:t>4. </a:t>
            </a:r>
            <a:r>
              <a:rPr lang="ko-KR" altLang="en-US" dirty="0"/>
              <a:t>폐수배출시설관리 </a:t>
            </a:r>
            <a:r>
              <a:rPr lang="en-US" altLang="ko-KR" dirty="0"/>
              <a:t>5. </a:t>
            </a:r>
            <a:r>
              <a:rPr lang="ko-KR" altLang="en-US" dirty="0"/>
              <a:t>주요위반사례와 질의응답사례 순으로 </a:t>
            </a:r>
            <a:r>
              <a:rPr lang="ko-KR" altLang="en-US" dirty="0" err="1"/>
              <a:t>말씀드리겠습니다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/>
            </a:pPr>
            <a:fld id="{404CB176-6115-40FB-9721-2BA144732A53}" type="slidenum">
              <a:rPr lang="ko-KR" altLang="en-US" smtClean="0"/>
              <a:pPr>
                <a:defRPr lang="ko-KR"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1594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 err="1">
                <a:ea typeface="굴림" charset="-127"/>
              </a:rPr>
              <a:t>물환경보전법의</a:t>
            </a:r>
            <a:r>
              <a:rPr lang="ko-KR" altLang="en-US" dirty="0">
                <a:ea typeface="굴림" charset="-127"/>
              </a:rPr>
              <a:t> 목적은 수질오염으로 인한 국민건강 및 환경상의 위해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危害</a:t>
            </a:r>
            <a:r>
              <a:rPr lang="en-US" altLang="ko-KR" dirty="0">
                <a:ea typeface="굴림" charset="-127"/>
              </a:rPr>
              <a:t>)</a:t>
            </a:r>
            <a:r>
              <a:rPr lang="ko-KR" altLang="en-US" dirty="0">
                <a:ea typeface="굴림" charset="-127"/>
              </a:rPr>
              <a:t>를 예방 하고 하천</a:t>
            </a:r>
            <a:r>
              <a:rPr lang="en-US" altLang="ko-KR" dirty="0">
                <a:ea typeface="굴림" charset="-127"/>
              </a:rPr>
              <a:t>·</a:t>
            </a:r>
            <a:r>
              <a:rPr lang="ko-KR" altLang="en-US" dirty="0">
                <a:ea typeface="굴림" charset="-127"/>
              </a:rPr>
              <a:t>호소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湖沼</a:t>
            </a:r>
            <a:r>
              <a:rPr lang="en-US" altLang="ko-KR" dirty="0">
                <a:ea typeface="굴림" charset="-127"/>
              </a:rPr>
              <a:t>) </a:t>
            </a:r>
            <a:r>
              <a:rPr lang="ko-KR" altLang="en-US" dirty="0">
                <a:ea typeface="굴림" charset="-127"/>
              </a:rPr>
              <a:t>등 공공수역의 수질 및 </a:t>
            </a:r>
            <a:r>
              <a:rPr lang="ko-KR" altLang="en-US" dirty="0" err="1">
                <a:ea typeface="굴림" charset="-127"/>
              </a:rPr>
              <a:t>수생태계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 err="1">
                <a:ea typeface="굴림" charset="-127"/>
              </a:rPr>
              <a:t>水生態系</a:t>
            </a:r>
            <a:r>
              <a:rPr lang="en-US" altLang="ko-KR" dirty="0">
                <a:ea typeface="굴림" charset="-127"/>
              </a:rPr>
              <a:t>)</a:t>
            </a:r>
            <a:r>
              <a:rPr lang="ko-KR" altLang="en-US" dirty="0">
                <a:ea typeface="굴림" charset="-127"/>
              </a:rPr>
              <a:t>를 적정하게 관리</a:t>
            </a:r>
            <a:r>
              <a:rPr lang="en-US" altLang="ko-KR" dirty="0">
                <a:ea typeface="굴림" charset="-127"/>
              </a:rPr>
              <a:t>·</a:t>
            </a:r>
            <a:r>
              <a:rPr lang="ko-KR" altLang="en-US" dirty="0">
                <a:ea typeface="굴림" charset="-127"/>
              </a:rPr>
              <a:t>보전하는 데 있으며</a:t>
            </a:r>
            <a:r>
              <a:rPr lang="en-US" altLang="ko-KR" dirty="0">
                <a:ea typeface="굴림" charset="-127"/>
              </a:rPr>
              <a:t>, 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- </a:t>
            </a:r>
            <a:r>
              <a:rPr lang="ko-KR" altLang="en-US" dirty="0">
                <a:ea typeface="굴림" charset="-127"/>
              </a:rPr>
              <a:t>국민이 그 혜택을 널리 향유할 수 있도록 함과 동시에 미래의 세대에게 물려줄 수 있도록 함을 목적으로 한다</a:t>
            </a:r>
          </a:p>
          <a:p>
            <a:pPr eaLnBrk="1" hangingPunct="1"/>
            <a:r>
              <a:rPr lang="ko-KR" altLang="en-US" dirty="0">
                <a:ea typeface="굴림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962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용어로는 </a:t>
            </a:r>
            <a:r>
              <a:rPr lang="en-US" altLang="ko-KR" dirty="0">
                <a:ea typeface="굴림" charset="-127"/>
              </a:rPr>
              <a:t>---</a:t>
            </a:r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7914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altLang="ko-KR" dirty="0">
                <a:ea typeface="굴림" charset="-127"/>
              </a:rPr>
              <a:t>-</a:t>
            </a:r>
            <a:r>
              <a:rPr lang="ko-KR" altLang="en-US" dirty="0" err="1">
                <a:ea typeface="굴림" charset="-127"/>
              </a:rPr>
              <a:t>점오염원은</a:t>
            </a:r>
            <a:r>
              <a:rPr lang="ko-KR" altLang="en-US" dirty="0">
                <a:ea typeface="굴림" charset="-127"/>
              </a:rPr>
              <a:t> 일정한 지점으로 수질오염물질을 배출하는 폐수배출시설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하수시설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 err="1">
                <a:ea typeface="굴림" charset="-127"/>
              </a:rPr>
              <a:t>축사등이며</a:t>
            </a:r>
            <a:r>
              <a:rPr lang="en-US" altLang="ko-KR" dirty="0">
                <a:ea typeface="굴림" charset="-127"/>
              </a:rPr>
              <a:t>, / </a:t>
            </a:r>
            <a:r>
              <a:rPr lang="ko-KR" altLang="en-US" dirty="0">
                <a:ea typeface="굴림" charset="-127"/>
              </a:rPr>
              <a:t>비점오염원은 도시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농지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산지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공사장으로 불특정 장소에 불특정 수질오염물질을 배출하는 </a:t>
            </a:r>
            <a:r>
              <a:rPr lang="ko-KR" altLang="en-US" dirty="0" err="1">
                <a:ea typeface="굴림" charset="-127"/>
              </a:rPr>
              <a:t>배출원임</a:t>
            </a:r>
            <a:endParaRPr lang="en-US" altLang="ko-KR" dirty="0">
              <a:ea typeface="굴림" charset="-127"/>
            </a:endParaRPr>
          </a:p>
          <a:p>
            <a:pPr eaLnBrk="1" hangingPunct="1"/>
            <a:r>
              <a:rPr lang="en-US" altLang="ko-KR" dirty="0">
                <a:ea typeface="굴림" charset="-127"/>
              </a:rPr>
              <a:t>-</a:t>
            </a:r>
            <a:r>
              <a:rPr lang="ko-KR" altLang="en-US" dirty="0">
                <a:ea typeface="굴림" charset="-127"/>
              </a:rPr>
              <a:t>기타 수질오염원은 수산물양식시설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골프장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운수장비정비 또는 </a:t>
            </a:r>
            <a:r>
              <a:rPr lang="ko-KR" altLang="en-US" dirty="0" err="1">
                <a:ea typeface="굴림" charset="-127"/>
              </a:rPr>
              <a:t>폐차장시설</a:t>
            </a:r>
            <a:r>
              <a:rPr lang="ko-KR" altLang="en-US" dirty="0">
                <a:ea typeface="굴림" charset="-127"/>
              </a:rPr>
              <a:t> 등 이 있음</a:t>
            </a:r>
            <a:endParaRPr lang="en-US" altLang="ko-KR" dirty="0">
              <a:ea typeface="굴림" charset="-127"/>
            </a:endParaRP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249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ko-KR" altLang="en-US" dirty="0">
                <a:ea typeface="굴림" charset="-127"/>
              </a:rPr>
              <a:t>최근 개정된 법령내용은 특정수질유해물질 배출량 조사 실시 및 결과 공개절차 규정으로</a:t>
            </a:r>
            <a:endParaRPr lang="en-US" altLang="ko-KR" dirty="0">
              <a:ea typeface="굴림" charset="-127"/>
            </a:endParaRPr>
          </a:p>
          <a:p>
            <a:pPr marL="171450" indent="-171450" eaLnBrk="1" hangingPunct="1">
              <a:buFontTx/>
              <a:buChar char="-"/>
            </a:pPr>
            <a:r>
              <a:rPr lang="en-US" altLang="ko-KR" dirty="0">
                <a:ea typeface="굴림" charset="-127"/>
              </a:rPr>
              <a:t>3</a:t>
            </a:r>
            <a:r>
              <a:rPr lang="ko-KR" altLang="en-US" dirty="0">
                <a:ea typeface="굴림" charset="-127"/>
              </a:rPr>
              <a:t>종 이상인 사업장에서 특정수질 유해물질을 기준이상으로 배출하는 폐수배출시설의 설치 허가를 받은 자는 매년 </a:t>
            </a:r>
            <a:r>
              <a:rPr lang="en-US" altLang="ko-KR" dirty="0">
                <a:ea typeface="굴림" charset="-127"/>
              </a:rPr>
              <a:t>5</a:t>
            </a:r>
            <a:r>
              <a:rPr lang="ko-KR" altLang="en-US" dirty="0">
                <a:ea typeface="굴림" charset="-127"/>
              </a:rPr>
              <a:t>월 </a:t>
            </a:r>
            <a:r>
              <a:rPr lang="en-US" altLang="ko-KR" dirty="0">
                <a:ea typeface="굴림" charset="-127"/>
              </a:rPr>
              <a:t>31</a:t>
            </a:r>
            <a:r>
              <a:rPr lang="ko-KR" altLang="en-US" dirty="0">
                <a:ea typeface="굴림" charset="-127"/>
              </a:rPr>
              <a:t>일까지 특정수질유해물질 배출량 조사를 실시해 그 결과를 환경청장에게 제출 </a:t>
            </a:r>
            <a:r>
              <a:rPr lang="en-US" altLang="ko-KR" dirty="0">
                <a:ea typeface="굴림" charset="-127"/>
              </a:rPr>
              <a:t>/ </a:t>
            </a:r>
            <a:r>
              <a:rPr lang="ko-KR" altLang="en-US" dirty="0">
                <a:ea typeface="굴림" charset="-127"/>
              </a:rPr>
              <a:t>배출량 조사 결과를 공개하려는 경우에는 조사 결과 공개계획을 통보</a:t>
            </a:r>
          </a:p>
        </p:txBody>
      </p:sp>
    </p:spTree>
    <p:extLst>
      <p:ext uri="{BB962C8B-B14F-4D97-AF65-F5344CB8AC3E}">
        <p14:creationId xmlns:p14="http://schemas.microsoft.com/office/powerpoint/2010/main" val="1750721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228600" indent="-228600" eaLnBrk="1" hangingPunct="1">
              <a:buAutoNum type="arabicPeriod"/>
            </a:pPr>
            <a:r>
              <a:rPr lang="en-US" altLang="ko-KR" dirty="0">
                <a:ea typeface="굴림" charset="-127"/>
              </a:rPr>
              <a:t>2019</a:t>
            </a:r>
            <a:r>
              <a:rPr lang="ko-KR" altLang="en-US" dirty="0">
                <a:ea typeface="굴림" charset="-127"/>
              </a:rPr>
              <a:t>년</a:t>
            </a:r>
            <a:r>
              <a:rPr lang="en-US" altLang="ko-KR" dirty="0">
                <a:ea typeface="굴림" charset="-127"/>
              </a:rPr>
              <a:t>10</a:t>
            </a:r>
            <a:r>
              <a:rPr lang="ko-KR" altLang="en-US" dirty="0">
                <a:ea typeface="굴림" charset="-127"/>
              </a:rPr>
              <a:t>월 시행된 배출시설 </a:t>
            </a:r>
            <a:r>
              <a:rPr lang="ko-KR" altLang="en-US" dirty="0" err="1">
                <a:ea typeface="굴림" charset="-127"/>
              </a:rPr>
              <a:t>간주제는</a:t>
            </a:r>
            <a:r>
              <a:rPr lang="ko-KR" altLang="en-US" dirty="0">
                <a:ea typeface="굴림" charset="-127"/>
              </a:rPr>
              <a:t> 비점오염원의 설치신고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 err="1">
                <a:ea typeface="굴림" charset="-127"/>
              </a:rPr>
              <a:t>변경신고후</a:t>
            </a:r>
            <a:r>
              <a:rPr lang="ko-KR" altLang="en-US" dirty="0">
                <a:ea typeface="굴림" charset="-127"/>
              </a:rPr>
              <a:t> </a:t>
            </a:r>
            <a:r>
              <a:rPr lang="en-US" altLang="ko-KR" dirty="0">
                <a:ea typeface="굴림" charset="-127"/>
              </a:rPr>
              <a:t>20</a:t>
            </a:r>
            <a:r>
              <a:rPr lang="ko-KR" altLang="en-US" dirty="0" err="1">
                <a:ea typeface="굴림" charset="-127"/>
              </a:rPr>
              <a:t>일이내</a:t>
            </a:r>
            <a:r>
              <a:rPr lang="ko-KR" altLang="en-US" dirty="0">
                <a:ea typeface="굴림" charset="-127"/>
              </a:rPr>
              <a:t> </a:t>
            </a:r>
            <a:r>
              <a:rPr lang="ko-KR" altLang="en-US" dirty="0" err="1">
                <a:ea typeface="굴림" charset="-127"/>
              </a:rPr>
              <a:t>신고인에게</a:t>
            </a:r>
            <a:r>
              <a:rPr lang="ko-KR" altLang="en-US" dirty="0">
                <a:ea typeface="굴림" charset="-127"/>
              </a:rPr>
              <a:t> 통지하도록 하고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일정기간 내 통지가 없으면 수리한 것으로 간주하는 제도</a:t>
            </a:r>
            <a:endParaRPr lang="en-US" altLang="ko-KR" dirty="0">
              <a:ea typeface="굴림" charset="-127"/>
            </a:endParaRPr>
          </a:p>
          <a:p>
            <a:pPr marL="228600" indent="-228600" eaLnBrk="1" hangingPunct="1">
              <a:buAutoNum type="arabicPeriod"/>
            </a:pPr>
            <a:r>
              <a:rPr lang="ko-KR" altLang="en-US" dirty="0">
                <a:ea typeface="굴림" charset="-127"/>
              </a:rPr>
              <a:t>수탁처리폐수 인계 인수에 관한 전자시스템 도입으로 폐수처리업자는 </a:t>
            </a:r>
            <a:r>
              <a:rPr lang="ko-KR" altLang="en-US" dirty="0" err="1">
                <a:ea typeface="굴림" charset="-127"/>
              </a:rPr>
              <a:t>폐수인수인계시</a:t>
            </a:r>
            <a:r>
              <a:rPr lang="ko-KR" altLang="en-US" dirty="0">
                <a:ea typeface="굴림" charset="-127"/>
              </a:rPr>
              <a:t> 시스템에 </a:t>
            </a:r>
            <a:r>
              <a:rPr lang="ko-KR" altLang="en-US" dirty="0" err="1">
                <a:ea typeface="굴림" charset="-127"/>
              </a:rPr>
              <a:t>입력토록</a:t>
            </a:r>
            <a:r>
              <a:rPr lang="ko-KR" altLang="en-US" dirty="0">
                <a:ea typeface="굴림" charset="-127"/>
              </a:rPr>
              <a:t> 함</a:t>
            </a:r>
          </a:p>
        </p:txBody>
      </p:sp>
    </p:spTree>
    <p:extLst>
      <p:ext uri="{BB962C8B-B14F-4D97-AF65-F5344CB8AC3E}">
        <p14:creationId xmlns:p14="http://schemas.microsoft.com/office/powerpoint/2010/main" val="1189566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ㅁ물바로</a:t>
            </a:r>
            <a:r>
              <a:rPr lang="ko-KR" altLang="en-US" dirty="0"/>
              <a:t> 시스템에 홈페이지 화면입니다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/>
            </a:pPr>
            <a:fld id="{404CB176-6115-40FB-9721-2BA144732A53}" type="slidenum">
              <a:rPr lang="ko-KR" altLang="en-US" smtClean="0"/>
              <a:pPr>
                <a:defRPr lang="ko-KR"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084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유기물관리지표를 </a:t>
            </a:r>
            <a:r>
              <a:rPr lang="en-US" altLang="ko-KR" dirty="0">
                <a:ea typeface="굴림" charset="-127"/>
              </a:rPr>
              <a:t>cod</a:t>
            </a:r>
            <a:r>
              <a:rPr lang="ko-KR" altLang="en-US" dirty="0">
                <a:ea typeface="굴림" charset="-127"/>
              </a:rPr>
              <a:t>에서 </a:t>
            </a:r>
            <a:r>
              <a:rPr lang="ko-KR" altLang="en-US" dirty="0" err="1">
                <a:ea typeface="굴림" charset="-127"/>
              </a:rPr>
              <a:t>총유기탄소로</a:t>
            </a:r>
            <a:r>
              <a:rPr lang="ko-KR" altLang="en-US" dirty="0">
                <a:ea typeface="굴림" charset="-127"/>
              </a:rPr>
              <a:t> 전환하는 내용으로 </a:t>
            </a:r>
            <a:r>
              <a:rPr lang="en-US" altLang="ko-KR" dirty="0">
                <a:ea typeface="굴림" charset="-127"/>
              </a:rPr>
              <a:t>1. </a:t>
            </a:r>
            <a:r>
              <a:rPr lang="en-US" altLang="ko-KR" dirty="0" err="1">
                <a:ea typeface="굴림" charset="-127"/>
              </a:rPr>
              <a:t>CODMn</a:t>
            </a:r>
            <a:r>
              <a:rPr lang="ko-KR" altLang="en-US" dirty="0">
                <a:ea typeface="굴림" charset="-127"/>
              </a:rPr>
              <a:t>는 유기물질 측정에 한계가 있음  </a:t>
            </a:r>
            <a:r>
              <a:rPr lang="en-US" altLang="ko-KR" dirty="0">
                <a:ea typeface="굴림" charset="-127"/>
              </a:rPr>
              <a:t>※ COD </a:t>
            </a:r>
            <a:r>
              <a:rPr lang="ko-KR" altLang="en-US" dirty="0" err="1">
                <a:ea typeface="굴림" charset="-127"/>
              </a:rPr>
              <a:t>총유기물</a:t>
            </a:r>
            <a:r>
              <a:rPr lang="ko-KR" altLang="en-US" dirty="0">
                <a:ea typeface="굴림" charset="-127"/>
              </a:rPr>
              <a:t> 중 </a:t>
            </a:r>
            <a:r>
              <a:rPr lang="en-US" altLang="ko-KR" dirty="0">
                <a:ea typeface="굴림" charset="-127"/>
              </a:rPr>
              <a:t>30</a:t>
            </a:r>
            <a:r>
              <a:rPr lang="ko-KR" altLang="en-US" dirty="0">
                <a:ea typeface="굴림" charset="-127"/>
              </a:rPr>
              <a:t>～</a:t>
            </a:r>
            <a:r>
              <a:rPr lang="en-US" altLang="ko-KR" dirty="0">
                <a:ea typeface="굴림" charset="-127"/>
              </a:rPr>
              <a:t>60%, TOC 90% </a:t>
            </a:r>
            <a:r>
              <a:rPr lang="ko-KR" altLang="en-US" dirty="0">
                <a:ea typeface="굴림" charset="-127"/>
              </a:rPr>
              <a:t>측정 가능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2. </a:t>
            </a:r>
            <a:r>
              <a:rPr lang="ko-KR" altLang="en-US" dirty="0">
                <a:ea typeface="굴림" charset="-127"/>
              </a:rPr>
              <a:t>하천</a:t>
            </a:r>
            <a:r>
              <a:rPr lang="en-US" altLang="ko-KR" dirty="0">
                <a:ea typeface="굴림" charset="-127"/>
              </a:rPr>
              <a:t>‧</a:t>
            </a:r>
            <a:r>
              <a:rPr lang="ko-KR" altLang="en-US" dirty="0">
                <a:ea typeface="굴림" charset="-127"/>
              </a:rPr>
              <a:t>호소의 생활환경기준은 </a:t>
            </a:r>
            <a:r>
              <a:rPr lang="en-US" altLang="ko-KR" dirty="0">
                <a:ea typeface="굴림" charset="-127"/>
              </a:rPr>
              <a:t>TOC </a:t>
            </a:r>
            <a:r>
              <a:rPr lang="ko-KR" altLang="en-US" dirty="0">
                <a:ea typeface="굴림" charset="-127"/>
              </a:rPr>
              <a:t>도입</a:t>
            </a:r>
            <a:r>
              <a:rPr lang="en-US" altLang="ko-KR" dirty="0">
                <a:ea typeface="굴림" charset="-127"/>
              </a:rPr>
              <a:t>‧</a:t>
            </a:r>
            <a:r>
              <a:rPr lang="ko-KR" altLang="en-US" dirty="0">
                <a:ea typeface="굴림" charset="-127"/>
              </a:rPr>
              <a:t>운영 중</a:t>
            </a:r>
            <a:r>
              <a:rPr lang="en-US" altLang="ko-KR" dirty="0">
                <a:ea typeface="굴림" charset="-127"/>
              </a:rPr>
              <a:t>(‘13.1</a:t>
            </a:r>
            <a:r>
              <a:rPr lang="ko-KR" altLang="en-US" dirty="0">
                <a:ea typeface="굴림" charset="-127"/>
              </a:rPr>
              <a:t>월</a:t>
            </a:r>
            <a:r>
              <a:rPr lang="en-US" altLang="ko-KR" dirty="0">
                <a:ea typeface="굴림" charset="-127"/>
              </a:rPr>
              <a:t>)</a:t>
            </a:r>
            <a:r>
              <a:rPr lang="ko-KR" altLang="en-US" dirty="0">
                <a:ea typeface="굴림" charset="-127"/>
              </a:rPr>
              <a:t>이나 폐수배출업체는 </a:t>
            </a:r>
            <a:r>
              <a:rPr lang="en-US" altLang="ko-KR" dirty="0">
                <a:ea typeface="굴림" charset="-127"/>
              </a:rPr>
              <a:t>COD</a:t>
            </a:r>
            <a:r>
              <a:rPr lang="ko-KR" altLang="en-US" dirty="0">
                <a:ea typeface="굴림" charset="-127"/>
              </a:rPr>
              <a:t>로 관리하는 이원화 문제발생</a:t>
            </a:r>
          </a:p>
          <a:p>
            <a:pPr eaLnBrk="1" hangingPunct="1"/>
            <a:r>
              <a:rPr lang="ko-KR" altLang="en-US" dirty="0">
                <a:ea typeface="굴림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22869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 폐수 배출수의 </a:t>
            </a:r>
            <a:r>
              <a:rPr lang="en-US" altLang="ko-KR" dirty="0" err="1">
                <a:ea typeface="굴림" charset="-127"/>
              </a:rPr>
              <a:t>CODMn</a:t>
            </a:r>
            <a:r>
              <a:rPr lang="en-US" altLang="ko-KR" dirty="0">
                <a:ea typeface="굴림" charset="-127"/>
              </a:rPr>
              <a:t> </a:t>
            </a:r>
            <a:r>
              <a:rPr lang="ko-KR" altLang="en-US" dirty="0">
                <a:ea typeface="굴림" charset="-127"/>
              </a:rPr>
              <a:t>농도가 </a:t>
            </a:r>
            <a:r>
              <a:rPr lang="en-US" altLang="ko-KR" dirty="0">
                <a:ea typeface="굴림" charset="-127"/>
              </a:rPr>
              <a:t>TOC</a:t>
            </a:r>
            <a:r>
              <a:rPr lang="ko-KR" altLang="en-US" dirty="0">
                <a:ea typeface="굴림" charset="-127"/>
              </a:rPr>
              <a:t>의 </a:t>
            </a:r>
            <a:r>
              <a:rPr lang="en-US" altLang="ko-KR" dirty="0">
                <a:ea typeface="굴림" charset="-127"/>
              </a:rPr>
              <a:t>1.8</a:t>
            </a:r>
            <a:r>
              <a:rPr lang="ko-KR" altLang="en-US" dirty="0">
                <a:ea typeface="굴림" charset="-127"/>
              </a:rPr>
              <a:t>배로 측정됨에 따라 </a:t>
            </a:r>
            <a:r>
              <a:rPr lang="en-US" altLang="ko-KR" dirty="0">
                <a:ea typeface="굴림" charset="-127"/>
              </a:rPr>
              <a:t>TOC : </a:t>
            </a:r>
            <a:r>
              <a:rPr lang="en-US" altLang="ko-KR" dirty="0" err="1">
                <a:ea typeface="굴림" charset="-127"/>
              </a:rPr>
              <a:t>CODMn</a:t>
            </a:r>
            <a:r>
              <a:rPr lang="en-US" altLang="ko-KR" dirty="0">
                <a:ea typeface="굴림" charset="-127"/>
              </a:rPr>
              <a:t> = 1 : 1.8 </a:t>
            </a:r>
            <a:r>
              <a:rPr lang="ko-KR" altLang="en-US" dirty="0">
                <a:ea typeface="굴림" charset="-127"/>
              </a:rPr>
              <a:t>로 적용하여 </a:t>
            </a:r>
            <a:r>
              <a:rPr lang="en-US" altLang="ko-KR" dirty="0">
                <a:ea typeface="굴림" charset="-127"/>
              </a:rPr>
              <a:t>TOC </a:t>
            </a:r>
            <a:r>
              <a:rPr lang="ko-KR" altLang="en-US" dirty="0" err="1">
                <a:ea typeface="굴림" charset="-127"/>
              </a:rPr>
              <a:t>배출허용기준적용함</a:t>
            </a:r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117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□ 기존 공공폐수처리시설은 </a:t>
            </a:r>
            <a:r>
              <a:rPr lang="en-US" altLang="ko-KR" dirty="0"/>
              <a:t>1</a:t>
            </a:r>
            <a:r>
              <a:rPr lang="ko-KR" altLang="en-US" dirty="0"/>
              <a:t>년 유예</a:t>
            </a:r>
            <a:r>
              <a:rPr lang="en-US" altLang="ko-KR" dirty="0"/>
              <a:t>(‘20) </a:t>
            </a:r>
            <a:r>
              <a:rPr lang="ko-KR" altLang="en-US" dirty="0"/>
              <a:t>후 </a:t>
            </a:r>
            <a:r>
              <a:rPr lang="en-US" altLang="ko-KR" dirty="0"/>
              <a:t>‘21</a:t>
            </a:r>
            <a:r>
              <a:rPr lang="ko-KR" altLang="en-US" dirty="0"/>
              <a:t>년부터 시행되었고 □ </a:t>
            </a:r>
            <a:r>
              <a:rPr lang="en-US" altLang="ko-KR" dirty="0"/>
              <a:t>1~5</a:t>
            </a:r>
            <a:r>
              <a:rPr lang="ko-KR" altLang="en-US" dirty="0"/>
              <a:t>종 폐수배출시설</a:t>
            </a:r>
            <a:r>
              <a:rPr lang="en-US" altLang="ko-KR" dirty="0"/>
              <a:t>(</a:t>
            </a:r>
            <a:r>
              <a:rPr lang="ko-KR" altLang="en-US" dirty="0"/>
              <a:t>사업장</a:t>
            </a:r>
            <a:r>
              <a:rPr lang="en-US" altLang="ko-KR" dirty="0"/>
              <a:t>)</a:t>
            </a:r>
            <a:r>
              <a:rPr lang="ko-KR" altLang="en-US" dirty="0"/>
              <a:t>은 </a:t>
            </a:r>
            <a:r>
              <a:rPr lang="en-US" altLang="ko-KR" dirty="0"/>
              <a:t>2</a:t>
            </a:r>
            <a:r>
              <a:rPr lang="ko-KR" altLang="en-US" dirty="0"/>
              <a:t>년 유예</a:t>
            </a:r>
            <a:r>
              <a:rPr lang="en-US" altLang="ko-KR" dirty="0"/>
              <a:t>(‘20~‘21)</a:t>
            </a:r>
            <a:r>
              <a:rPr lang="ko-KR" altLang="en-US" dirty="0"/>
              <a:t>를 두어 </a:t>
            </a:r>
            <a:r>
              <a:rPr lang="en-US" altLang="ko-KR" dirty="0"/>
              <a:t>‘22</a:t>
            </a:r>
            <a:r>
              <a:rPr lang="ko-KR" altLang="en-US" dirty="0"/>
              <a:t>년부터 시행됨</a:t>
            </a:r>
          </a:p>
          <a:p>
            <a:r>
              <a:rPr lang="ko-KR" altLang="en-US" dirty="0"/>
              <a:t>□ 기존 수질자동측정기기</a:t>
            </a:r>
            <a:r>
              <a:rPr lang="en-US" altLang="ko-KR" dirty="0"/>
              <a:t>(TMS) </a:t>
            </a:r>
            <a:r>
              <a:rPr lang="ko-KR" altLang="en-US" dirty="0"/>
              <a:t>부착대상 사업장은 ‘</a:t>
            </a:r>
            <a:r>
              <a:rPr lang="en-US" altLang="ko-KR" dirty="0"/>
              <a:t>23.6</a:t>
            </a:r>
            <a:r>
              <a:rPr lang="ko-KR" altLang="en-US" dirty="0"/>
              <a:t>월까지 장비 설치하고 </a:t>
            </a:r>
            <a:r>
              <a:rPr lang="en-US" altLang="ko-KR" dirty="0"/>
              <a:t> ‘24</a:t>
            </a:r>
            <a:r>
              <a:rPr lang="ko-KR" altLang="en-US" dirty="0"/>
              <a:t>년부터 시행해</a:t>
            </a:r>
            <a:r>
              <a:rPr lang="en-US" altLang="ko-KR" dirty="0"/>
              <a:t> </a:t>
            </a:r>
            <a:r>
              <a:rPr lang="ko-KR" altLang="en-US" dirty="0"/>
              <a:t>측정값 활용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/>
            </a:pPr>
            <a:fld id="{404CB176-6115-40FB-9721-2BA144732A53}" type="slidenum">
              <a:rPr lang="ko-KR" altLang="en-US" smtClean="0"/>
              <a:pPr>
                <a:defRPr lang="ko-KR"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7310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다음으로 폐수처리업 허가제 전환입니다</a:t>
            </a:r>
            <a:r>
              <a:rPr lang="en-US" altLang="ko-KR" dirty="0">
                <a:ea typeface="굴림" charset="-127"/>
              </a:rPr>
              <a:t>.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- </a:t>
            </a:r>
            <a:r>
              <a:rPr lang="ko-KR" altLang="en-US" dirty="0">
                <a:ea typeface="굴림" charset="-127"/>
              </a:rPr>
              <a:t>폐수처리업자 배출물질 허용기준에 맞는 지 </a:t>
            </a:r>
            <a:r>
              <a:rPr lang="ko-KR" altLang="en-US" dirty="0" err="1">
                <a:ea typeface="굴림" charset="-127"/>
              </a:rPr>
              <a:t>확인위해</a:t>
            </a:r>
            <a:r>
              <a:rPr lang="ko-KR" altLang="en-US" dirty="0">
                <a:ea typeface="굴림" charset="-127"/>
              </a:rPr>
              <a:t> 측정기기 부착 의무화 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- </a:t>
            </a:r>
            <a:r>
              <a:rPr lang="ko-KR" altLang="en-US" dirty="0">
                <a:ea typeface="굴림" charset="-127"/>
              </a:rPr>
              <a:t>측정기기 관리대행업자가 방지시설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 err="1">
                <a:ea typeface="굴림" charset="-127"/>
              </a:rPr>
              <a:t>공공하</a:t>
            </a:r>
            <a:r>
              <a:rPr lang="en-US" altLang="ko-KR" dirty="0">
                <a:ea typeface="굴림" charset="-127"/>
              </a:rPr>
              <a:t>·</a:t>
            </a:r>
            <a:r>
              <a:rPr lang="ko-KR" altLang="en-US" dirty="0">
                <a:ea typeface="굴림" charset="-127"/>
              </a:rPr>
              <a:t>폐수처리시설을 수탁 받아 운영하는 경우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해당 시설의 측정기기 관리업무를 대행하게 할 수 없도록 함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- </a:t>
            </a:r>
            <a:r>
              <a:rPr lang="ko-KR" altLang="en-US" dirty="0">
                <a:ea typeface="굴림" charset="-127"/>
              </a:rPr>
              <a:t>조업정지처분을 갈음한 과징금 </a:t>
            </a:r>
            <a:r>
              <a:rPr lang="ko-KR" altLang="en-US" dirty="0" err="1">
                <a:ea typeface="굴림" charset="-127"/>
              </a:rPr>
              <a:t>상한액을</a:t>
            </a:r>
            <a:r>
              <a:rPr lang="ko-KR" altLang="en-US" dirty="0">
                <a:ea typeface="굴림" charset="-127"/>
              </a:rPr>
              <a:t> </a:t>
            </a:r>
            <a:r>
              <a:rPr lang="en-US" altLang="ko-KR" dirty="0">
                <a:ea typeface="굴림" charset="-127"/>
              </a:rPr>
              <a:t>3</a:t>
            </a:r>
            <a:r>
              <a:rPr lang="ko-KR" altLang="en-US" dirty="0" err="1">
                <a:ea typeface="굴림" charset="-127"/>
              </a:rPr>
              <a:t>억원에서</a:t>
            </a:r>
            <a:r>
              <a:rPr lang="ko-KR" altLang="en-US" dirty="0">
                <a:ea typeface="굴림" charset="-127"/>
              </a:rPr>
              <a:t> 매출액의 </a:t>
            </a:r>
            <a:r>
              <a:rPr lang="en-US" altLang="ko-KR" dirty="0">
                <a:ea typeface="굴림" charset="-127"/>
              </a:rPr>
              <a:t>5%</a:t>
            </a:r>
            <a:r>
              <a:rPr lang="ko-KR" altLang="en-US" dirty="0">
                <a:ea typeface="굴림" charset="-127"/>
              </a:rPr>
              <a:t>로 변경하고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과징금 처분을 받은 날부터 </a:t>
            </a:r>
            <a:r>
              <a:rPr lang="en-US" altLang="ko-KR" dirty="0">
                <a:ea typeface="굴림" charset="-127"/>
              </a:rPr>
              <a:t>2</a:t>
            </a:r>
            <a:r>
              <a:rPr lang="ko-KR" altLang="en-US" dirty="0">
                <a:ea typeface="굴림" charset="-127"/>
              </a:rPr>
              <a:t>년이 경과되기 전에 조업정지 처분 대상이 되는 경우에는 조업정지를 명하도록 함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- </a:t>
            </a:r>
            <a:r>
              <a:rPr lang="ko-KR" altLang="en-US" dirty="0">
                <a:ea typeface="굴림" charset="-127"/>
              </a:rPr>
              <a:t>폐수처리업 등록제를 허가제로 전환하고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폐수처리업자는 폐수처리시설이 검사기준에 적합한지  정기검사를 받도록 함</a:t>
            </a: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8311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첫째</a:t>
            </a:r>
            <a:r>
              <a:rPr lang="en-US" altLang="ko-KR" dirty="0"/>
              <a:t>, </a:t>
            </a:r>
            <a:r>
              <a:rPr lang="ko-KR" altLang="en-US" dirty="0"/>
              <a:t>환경오염물질 </a:t>
            </a:r>
            <a:r>
              <a:rPr lang="ko-KR" altLang="en-US" dirty="0" err="1"/>
              <a:t>배출시설등에</a:t>
            </a:r>
            <a:r>
              <a:rPr lang="ko-KR" altLang="en-US" dirty="0"/>
              <a:t> 관한 통합지도점검규정입니다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/>
            </a:pPr>
            <a:fld id="{404CB176-6115-40FB-9721-2BA144732A53}" type="slidenum">
              <a:rPr lang="ko-KR" altLang="en-US" smtClean="0"/>
              <a:pPr>
                <a:defRPr lang="ko-KR"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89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 err="1">
                <a:ea typeface="굴림" charset="-127"/>
              </a:rPr>
              <a:t>다음으로기타</a:t>
            </a:r>
            <a:r>
              <a:rPr lang="ko-KR" altLang="en-US" dirty="0">
                <a:ea typeface="굴림" charset="-127"/>
              </a:rPr>
              <a:t> 수질오염원 직권말소 근거 마련입니다</a:t>
            </a:r>
            <a:r>
              <a:rPr lang="en-US" altLang="ko-KR" dirty="0">
                <a:ea typeface="굴림" charset="-127"/>
              </a:rPr>
              <a:t>. </a:t>
            </a:r>
          </a:p>
          <a:p>
            <a:pPr marL="171450" indent="-171450" eaLnBrk="1" hangingPunct="1">
              <a:buFontTx/>
              <a:buChar char="-"/>
            </a:pPr>
            <a:r>
              <a:rPr lang="ko-KR" altLang="en-US" dirty="0">
                <a:ea typeface="굴림" charset="-127"/>
              </a:rPr>
              <a:t>기타 수질오염원은 소량의 폐수를 배출하는 소규모 </a:t>
            </a:r>
            <a:r>
              <a:rPr lang="ko-KR" altLang="en-US" dirty="0" err="1">
                <a:ea typeface="굴림" charset="-127"/>
              </a:rPr>
              <a:t>사업장이여서</a:t>
            </a:r>
            <a:r>
              <a:rPr lang="ko-KR" altLang="en-US" dirty="0">
                <a:ea typeface="굴림" charset="-127"/>
              </a:rPr>
              <a:t> </a:t>
            </a:r>
            <a:r>
              <a:rPr lang="ko-KR" altLang="en-US" dirty="0" err="1">
                <a:ea typeface="굴림" charset="-127"/>
              </a:rPr>
              <a:t>휴폐업이</a:t>
            </a:r>
            <a:r>
              <a:rPr lang="ko-KR" altLang="en-US" dirty="0">
                <a:ea typeface="굴림" charset="-127"/>
              </a:rPr>
              <a:t> 잦습니다</a:t>
            </a:r>
            <a:r>
              <a:rPr lang="en-US" altLang="ko-KR" dirty="0">
                <a:ea typeface="굴림" charset="-127"/>
              </a:rPr>
              <a:t>. </a:t>
            </a:r>
            <a:r>
              <a:rPr lang="ko-KR" altLang="en-US" dirty="0">
                <a:ea typeface="굴림" charset="-127"/>
              </a:rPr>
              <a:t>또한 점검</a:t>
            </a:r>
            <a:r>
              <a:rPr lang="ko-KR" altLang="en-US" baseline="0" dirty="0">
                <a:ea typeface="굴림" charset="-127"/>
              </a:rPr>
              <a:t> 주기도 </a:t>
            </a:r>
            <a:r>
              <a:rPr lang="ko-KR" altLang="en-US" baseline="0" dirty="0" err="1">
                <a:ea typeface="굴림" charset="-127"/>
              </a:rPr>
              <a:t>길다보니</a:t>
            </a:r>
            <a:r>
              <a:rPr lang="ko-KR" altLang="en-US" baseline="0" dirty="0">
                <a:ea typeface="굴림" charset="-127"/>
              </a:rPr>
              <a:t> 관리의 사각지대에 놓여있습니다</a:t>
            </a:r>
            <a:r>
              <a:rPr lang="en-US" altLang="ko-KR" baseline="0" dirty="0">
                <a:ea typeface="굴림" charset="-127"/>
              </a:rPr>
              <a:t>. </a:t>
            </a:r>
          </a:p>
          <a:p>
            <a:pPr marL="171450" indent="-171450" eaLnBrk="1" hangingPunct="1">
              <a:buFontTx/>
              <a:buChar char="-"/>
            </a:pPr>
            <a:r>
              <a:rPr lang="ko-KR" altLang="en-US" dirty="0">
                <a:ea typeface="굴림" charset="-127"/>
              </a:rPr>
              <a:t>따라서 이런 이유로 세무서에 폐업신고가 확인되면 직권으로 말소할 수 있는 근거를 마련하여 행정편의를 도모한 제도라 하겠습니다</a:t>
            </a:r>
            <a:r>
              <a:rPr lang="en-US" altLang="ko-KR" dirty="0">
                <a:ea typeface="굴림" charset="-127"/>
              </a:rPr>
              <a:t>. </a:t>
            </a:r>
          </a:p>
          <a:p>
            <a:pPr marL="171450" indent="-171450" eaLnBrk="1" hangingPunct="1">
              <a:buFontTx/>
              <a:buChar char="-"/>
            </a:pPr>
            <a:endParaRPr lang="en-US" altLang="ko-KR" dirty="0">
              <a:ea typeface="굴림" charset="-127"/>
            </a:endParaRPr>
          </a:p>
          <a:p>
            <a:pPr marL="0" indent="0" eaLnBrk="1" hangingPunct="1">
              <a:buFontTx/>
              <a:buNone/>
            </a:pPr>
            <a:r>
              <a:rPr lang="ko-KR" altLang="en-US" dirty="0">
                <a:ea typeface="굴림" charset="-127"/>
              </a:rPr>
              <a:t>안경원 배출허용기준 관리항목 지정입니다</a:t>
            </a:r>
            <a:r>
              <a:rPr lang="en-US" altLang="ko-KR" dirty="0">
                <a:ea typeface="굴림" charset="-127"/>
              </a:rPr>
              <a:t>. </a:t>
            </a:r>
          </a:p>
          <a:p>
            <a:pPr marL="0" lvl="0" indent="0" eaLnBrk="0" latinLnBrk="0" hangingPunc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ko-KR" sz="1200" dirty="0">
                <a:ea typeface="굴림" charset="-127"/>
              </a:rPr>
              <a:t>- </a:t>
            </a:r>
            <a:r>
              <a:rPr kumimoji="0"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공공하수처리시설로 </a:t>
            </a:r>
            <a:r>
              <a:rPr kumimoji="0"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유입처리하는</a:t>
            </a:r>
            <a:r>
              <a:rPr kumimoji="0"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안경원 폐수에 대한 배출허용기준 적용대상을 배출가능성이 높은 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kumimoji="0"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특정수질유해물질로 한정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여과지 평균 </a:t>
            </a:r>
            <a:r>
              <a:rPr kumimoji="0"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공극크기</a:t>
            </a:r>
            <a:r>
              <a:rPr kumimoji="0"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기준을 삭제함</a:t>
            </a:r>
            <a:endParaRPr kumimoji="0" lang="en-US" altLang="ko-KR" sz="1200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lvl="0" indent="0" eaLnBrk="0" latinLnBrk="0" hangingPunc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-(8</a:t>
            </a:r>
            <a:r>
              <a:rPr kumimoji="0"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개항목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0"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폐놀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구리함유량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납함유량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디클로로케탄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레늄함유량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클로로포름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디에틸헥실프탈레이트</a:t>
            </a:r>
            <a:r>
              <a:rPr kumimoji="0"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폼알데하이드로는</a:t>
            </a:r>
            <a:r>
              <a:rPr kumimoji="0"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배출허용기준 적용하여야 함</a:t>
            </a:r>
            <a:r>
              <a:rPr kumimoji="0" lang="en-US" altLang="ko-KR" sz="12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0" indent="0" eaLnBrk="1" hangingPunct="1">
              <a:buFontTx/>
              <a:buNone/>
            </a:pPr>
            <a:endParaRPr lang="en-US" altLang="ko-KR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1349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ko-KR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1066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/>
            </a:pPr>
            <a:fld id="{404CB176-6115-40FB-9721-2BA144732A53}" type="slidenum">
              <a:rPr lang="ko-KR" altLang="en-US" smtClean="0"/>
              <a:pPr>
                <a:defRPr lang="ko-KR"/>
              </a:pPr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6839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특정수질 유해물질･중금속이 포함된 폐수를 배출하는 시설의 경우 ⇒ </a:t>
            </a:r>
            <a:r>
              <a:rPr lang="en-US" altLang="ko-KR" dirty="0">
                <a:ea typeface="굴림" charset="-127"/>
              </a:rPr>
              <a:t>1</a:t>
            </a:r>
            <a:r>
              <a:rPr lang="ko-KR" altLang="en-US" dirty="0">
                <a:ea typeface="굴림" charset="-127"/>
              </a:rPr>
              <a:t>일 최대 </a:t>
            </a:r>
            <a:r>
              <a:rPr lang="ko-KR" altLang="en-US" dirty="0" err="1">
                <a:ea typeface="굴림" charset="-127"/>
              </a:rPr>
              <a:t>폐수량이</a:t>
            </a:r>
            <a:r>
              <a:rPr lang="ko-KR" altLang="en-US" dirty="0">
                <a:ea typeface="굴림" charset="-127"/>
              </a:rPr>
              <a:t> </a:t>
            </a:r>
            <a:r>
              <a:rPr lang="en-US" altLang="ko-KR" dirty="0">
                <a:ea typeface="굴림" charset="-127"/>
              </a:rPr>
              <a:t>0.01㎥ </a:t>
            </a:r>
            <a:r>
              <a:rPr lang="ko-KR" altLang="en-US" dirty="0" err="1">
                <a:ea typeface="굴림" charset="-127"/>
              </a:rPr>
              <a:t>이상배출시</a:t>
            </a:r>
            <a:r>
              <a:rPr lang="ko-KR" altLang="en-US" dirty="0">
                <a:ea typeface="굴림" charset="-127"/>
              </a:rPr>
              <a:t> 폐수배출시설에 해당됨</a:t>
            </a: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1890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171450" indent="-17145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lang="ko-KR" altLang="en-US" dirty="0">
                <a:ea typeface="굴림" charset="-127"/>
                <a:sym typeface="Wingdings" pitchFamily="2" charset="2"/>
              </a:rPr>
              <a:t>특정수질 유해물질</a:t>
            </a:r>
            <a:r>
              <a:rPr lang="ko-KR" altLang="en-US" dirty="0">
                <a:ea typeface="굴림" charset="-127"/>
              </a:rPr>
              <a:t>･중금속이 포함되지 아니하는 시설의 경우 </a:t>
            </a:r>
            <a:r>
              <a:rPr lang="en-US" altLang="ko-KR" dirty="0">
                <a:ea typeface="굴림" charset="-127"/>
              </a:rPr>
              <a:t>1</a:t>
            </a:r>
            <a:r>
              <a:rPr lang="ko-KR" altLang="en-US" dirty="0">
                <a:ea typeface="굴림" charset="-127"/>
                <a:sym typeface="Wingdings" pitchFamily="2" charset="2"/>
              </a:rPr>
              <a:t>일 최대 </a:t>
            </a:r>
            <a:r>
              <a:rPr lang="ko-KR" altLang="en-US" dirty="0" err="1">
                <a:ea typeface="굴림" charset="-127"/>
                <a:sym typeface="Wingdings" pitchFamily="2" charset="2"/>
              </a:rPr>
              <a:t>폐수량이</a:t>
            </a:r>
            <a:r>
              <a:rPr lang="ko-KR" altLang="en-US" dirty="0">
                <a:ea typeface="굴림" charset="-127"/>
                <a:sym typeface="Wingdings" pitchFamily="2" charset="2"/>
              </a:rPr>
              <a:t> </a:t>
            </a:r>
            <a:r>
              <a:rPr lang="en-US" altLang="ko-KR" dirty="0">
                <a:ea typeface="굴림" charset="-127"/>
                <a:sym typeface="Wingdings" pitchFamily="2" charset="2"/>
              </a:rPr>
              <a:t>0.1㎥ </a:t>
            </a:r>
            <a:r>
              <a:rPr lang="ko-KR" altLang="en-US" dirty="0">
                <a:ea typeface="굴림" charset="-127"/>
                <a:sym typeface="Wingdings" pitchFamily="2" charset="2"/>
              </a:rPr>
              <a:t>이상이 폐수배출시설에 해당됨</a:t>
            </a:r>
            <a:endParaRPr lang="en-US" altLang="ko-KR" dirty="0">
              <a:ea typeface="굴림" charset="-127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  <a:sym typeface="Wingdings" pitchFamily="2" charset="2"/>
              </a:rPr>
              <a:t>        &lt; </a:t>
            </a:r>
            <a:r>
              <a:rPr lang="ko-KR" altLang="en-US" dirty="0">
                <a:ea typeface="굴림" charset="-127"/>
              </a:rPr>
              <a:t>다만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다음의 경우는 제외</a:t>
            </a:r>
            <a:r>
              <a:rPr lang="en-US" altLang="ko-KR" dirty="0">
                <a:ea typeface="굴림" charset="-127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</a:rPr>
              <a:t> ① 1</a:t>
            </a:r>
            <a:r>
              <a:rPr lang="ko-KR" altLang="en-US" dirty="0">
                <a:ea typeface="굴림" charset="-127"/>
              </a:rPr>
              <a:t>일 최대 </a:t>
            </a:r>
            <a:r>
              <a:rPr lang="ko-KR" altLang="en-US" dirty="0" err="1">
                <a:ea typeface="굴림" charset="-127"/>
              </a:rPr>
              <a:t>폐수량이</a:t>
            </a:r>
            <a:r>
              <a:rPr lang="ko-KR" altLang="en-US" dirty="0">
                <a:ea typeface="굴림" charset="-127"/>
              </a:rPr>
              <a:t> </a:t>
            </a:r>
            <a:r>
              <a:rPr lang="en-US" altLang="ko-KR" dirty="0">
                <a:ea typeface="굴림" charset="-127"/>
              </a:rPr>
              <a:t>20㎥ </a:t>
            </a:r>
            <a:r>
              <a:rPr lang="ko-KR" altLang="en-US" dirty="0">
                <a:ea typeface="굴림" charset="-127"/>
              </a:rPr>
              <a:t>이하로서 </a:t>
            </a:r>
            <a:r>
              <a:rPr lang="ko-KR" altLang="en-US" dirty="0" err="1">
                <a:ea typeface="굴림" charset="-127"/>
              </a:rPr>
              <a:t>광유류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 err="1">
                <a:ea typeface="굴림" charset="-127"/>
              </a:rPr>
              <a:t>鑛油類</a:t>
            </a:r>
            <a:r>
              <a:rPr lang="en-US" altLang="ko-KR" dirty="0">
                <a:ea typeface="굴림" charset="-127"/>
              </a:rPr>
              <a:t>)</a:t>
            </a:r>
            <a:r>
              <a:rPr lang="ko-KR" altLang="en-US" dirty="0">
                <a:ea typeface="굴림" charset="-127"/>
              </a:rPr>
              <a:t>가 포함되지 아니한 폐수를 공공하수처리시설  및 개인하수처리시설로 유입하는 경우</a:t>
            </a:r>
            <a:endParaRPr lang="en-US" altLang="ko-KR" dirty="0">
              <a:ea typeface="굴림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</a:rPr>
              <a:t> ② 1</a:t>
            </a:r>
            <a:r>
              <a:rPr lang="ko-KR" altLang="en-US" dirty="0">
                <a:ea typeface="굴림" charset="-127"/>
              </a:rPr>
              <a:t>일 최대 </a:t>
            </a:r>
            <a:r>
              <a:rPr lang="ko-KR" altLang="en-US" dirty="0" err="1">
                <a:ea typeface="굴림" charset="-127"/>
              </a:rPr>
              <a:t>폐수량이</a:t>
            </a:r>
            <a:r>
              <a:rPr lang="ko-KR" altLang="en-US" dirty="0">
                <a:ea typeface="굴림" charset="-127"/>
              </a:rPr>
              <a:t> </a:t>
            </a:r>
            <a:r>
              <a:rPr lang="en-US" altLang="ko-KR" dirty="0">
                <a:ea typeface="굴림" charset="-127"/>
              </a:rPr>
              <a:t>20㎥ </a:t>
            </a:r>
            <a:r>
              <a:rPr lang="ko-KR" altLang="en-US" dirty="0">
                <a:ea typeface="굴림" charset="-127"/>
              </a:rPr>
              <a:t>이하로  </a:t>
            </a:r>
            <a:r>
              <a:rPr lang="ko-KR" altLang="en-US" dirty="0" err="1">
                <a:ea typeface="굴림" charset="-127"/>
              </a:rPr>
              <a:t>원폐수</a:t>
            </a:r>
            <a:r>
              <a:rPr lang="ko-KR" altLang="en-US" dirty="0">
                <a:ea typeface="굴림" charset="-127"/>
              </a:rPr>
              <a:t> 농도가 항상 하천 환경기준 이내로 유지된다고 허가･신고기관이 인정하는 경우</a:t>
            </a:r>
            <a:endParaRPr lang="en-US" altLang="ko-KR" dirty="0">
              <a:ea typeface="굴림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ea typeface="굴림" charset="-127"/>
              </a:rPr>
              <a:t> ③ 1</a:t>
            </a:r>
            <a:r>
              <a:rPr lang="ko-KR" altLang="en-US" dirty="0">
                <a:ea typeface="굴림" charset="-127"/>
              </a:rPr>
              <a:t>일 최대 </a:t>
            </a:r>
            <a:r>
              <a:rPr lang="ko-KR" altLang="en-US" dirty="0" err="1">
                <a:ea typeface="굴림" charset="-127"/>
              </a:rPr>
              <a:t>폐수량이</a:t>
            </a:r>
            <a:r>
              <a:rPr lang="ko-KR" altLang="en-US" dirty="0">
                <a:ea typeface="굴림" charset="-127"/>
              </a:rPr>
              <a:t> </a:t>
            </a:r>
            <a:r>
              <a:rPr lang="en-US" altLang="ko-KR" dirty="0">
                <a:ea typeface="굴림" charset="-127"/>
              </a:rPr>
              <a:t>10㎥ </a:t>
            </a:r>
            <a:r>
              <a:rPr lang="ko-KR" altLang="en-US" dirty="0">
                <a:ea typeface="굴림" charset="-127"/>
              </a:rPr>
              <a:t>이하로 </a:t>
            </a:r>
            <a:r>
              <a:rPr lang="ko-KR" altLang="en-US" dirty="0" err="1">
                <a:ea typeface="굴림" charset="-127"/>
              </a:rPr>
              <a:t>원폐수</a:t>
            </a:r>
            <a:r>
              <a:rPr lang="ko-KR" altLang="en-US" dirty="0">
                <a:ea typeface="굴림" charset="-127"/>
              </a:rPr>
              <a:t> 중 오염물질이 공공하수처리 시설의 </a:t>
            </a:r>
            <a:r>
              <a:rPr lang="ko-KR" altLang="en-US" dirty="0" err="1">
                <a:ea typeface="굴림" charset="-127"/>
              </a:rPr>
              <a:t>방류수</a:t>
            </a:r>
            <a:r>
              <a:rPr lang="ko-KR" altLang="en-US" dirty="0">
                <a:ea typeface="굴림" charset="-127"/>
              </a:rPr>
              <a:t> 수질기준 항목에 한하고 </a:t>
            </a:r>
            <a:r>
              <a:rPr lang="ko-KR" altLang="en-US" dirty="0" err="1">
                <a:ea typeface="굴림" charset="-127"/>
              </a:rPr>
              <a:t>원폐수의</a:t>
            </a:r>
            <a:r>
              <a:rPr lang="ko-KR" altLang="en-US" dirty="0">
                <a:ea typeface="굴림" charset="-127"/>
              </a:rPr>
              <a:t> 농도가 항상 동 </a:t>
            </a:r>
            <a:r>
              <a:rPr lang="ko-KR" altLang="en-US" dirty="0" err="1">
                <a:ea typeface="굴림" charset="-127"/>
              </a:rPr>
              <a:t>방류수</a:t>
            </a:r>
            <a:r>
              <a:rPr lang="ko-KR" altLang="en-US" dirty="0">
                <a:ea typeface="굴림" charset="-127"/>
              </a:rPr>
              <a:t> 수질기준 이하로 배출된다고 허가･신고기관에서 인정하는 경우</a:t>
            </a:r>
            <a:endParaRPr lang="ko-KR" altLang="en-US" dirty="0">
              <a:ea typeface="굴림" charset="-127"/>
              <a:sym typeface="Wingdings" pitchFamily="2" charset="2"/>
            </a:endParaRP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5649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altLang="ko-KR" dirty="0">
                <a:ea typeface="굴림" charset="-127"/>
              </a:rPr>
              <a:t>1</a:t>
            </a:r>
            <a:r>
              <a:rPr lang="ko-KR" altLang="en-US" dirty="0">
                <a:ea typeface="굴림" charset="-127"/>
              </a:rPr>
              <a:t>일 최대 </a:t>
            </a:r>
            <a:r>
              <a:rPr lang="ko-KR" altLang="en-US" dirty="0" err="1">
                <a:ea typeface="굴림" charset="-127"/>
              </a:rPr>
              <a:t>폐수량</a:t>
            </a:r>
            <a:r>
              <a:rPr lang="ko-KR" altLang="en-US" dirty="0">
                <a:ea typeface="굴림" charset="-127"/>
              </a:rPr>
              <a:t> 산정은 연중 폐수가 가장 많이 발생되는 날을 기준으로</a:t>
            </a:r>
            <a:endParaRPr lang="en-US" altLang="ko-KR" dirty="0">
              <a:ea typeface="굴림" charset="-127"/>
            </a:endParaRPr>
          </a:p>
          <a:p>
            <a:pPr eaLnBrk="1" hangingPunct="1"/>
            <a:r>
              <a:rPr lang="en-US" altLang="ko-KR" dirty="0">
                <a:ea typeface="굴림" charset="-127"/>
              </a:rPr>
              <a:t>-</a:t>
            </a:r>
            <a:r>
              <a:rPr lang="ko-KR" altLang="en-US" dirty="0">
                <a:ea typeface="굴림" charset="-127"/>
              </a:rPr>
              <a:t> 사업장의 모든 시설에서 배출되는 폐수를 합산하며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위탁처리･재이용 하거나 폐수배출공정 중의 방지시설에서 처리되는 폐수를 모두 포함하여 산정</a:t>
            </a: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0199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특정수질유해물질･중금속이 포함된 폐수를 배출하는 시설이란 특정수질유해물질 또는 중금속이 포함된 원료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용수 포함</a:t>
            </a:r>
            <a:r>
              <a:rPr lang="en-US" altLang="ko-KR" dirty="0">
                <a:ea typeface="굴림" charset="-127"/>
              </a:rPr>
              <a:t>)</a:t>
            </a:r>
            <a:r>
              <a:rPr lang="ko-KR" altLang="en-US" dirty="0">
                <a:ea typeface="굴림" charset="-127"/>
              </a:rPr>
              <a:t>･</a:t>
            </a:r>
            <a:r>
              <a:rPr lang="ko-KR" altLang="en-US" dirty="0" err="1">
                <a:ea typeface="굴림" charset="-127"/>
              </a:rPr>
              <a:t>부원료</a:t>
            </a:r>
            <a:r>
              <a:rPr lang="ko-KR" altLang="en-US" dirty="0">
                <a:ea typeface="굴림" charset="-127"/>
              </a:rPr>
              <a:t>･첨가물을 사용하는 시설로서 특정수질유해물질 또는 중금속이 시행규칙 별표 </a:t>
            </a:r>
            <a:r>
              <a:rPr lang="en-US" altLang="ko-KR" dirty="0">
                <a:ea typeface="굴림" charset="-127"/>
              </a:rPr>
              <a:t>13</a:t>
            </a:r>
            <a:r>
              <a:rPr lang="ko-KR" altLang="en-US" dirty="0">
                <a:ea typeface="굴림" charset="-127"/>
              </a:rPr>
              <a:t>의</a:t>
            </a:r>
            <a:r>
              <a:rPr lang="en-US" altLang="ko-KR" dirty="0">
                <a:ea typeface="굴림" charset="-127"/>
              </a:rPr>
              <a:t>2</a:t>
            </a:r>
            <a:r>
              <a:rPr lang="ko-KR" altLang="en-US" dirty="0">
                <a:ea typeface="굴림" charset="-127"/>
              </a:rPr>
              <a:t>에 따른 기준이상 포함된 폐수를 배출하는 시설을  말함</a:t>
            </a:r>
          </a:p>
        </p:txBody>
      </p:sp>
    </p:spTree>
    <p:extLst>
      <p:ext uri="{BB962C8B-B14F-4D97-AF65-F5344CB8AC3E}">
        <p14:creationId xmlns:p14="http://schemas.microsoft.com/office/powerpoint/2010/main" val="32447595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7043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기타수질오염원으로는 수산물양식시설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골프장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 err="1">
                <a:ea typeface="굴림" charset="-127"/>
              </a:rPr>
              <a:t>운수장</a:t>
            </a:r>
            <a:r>
              <a:rPr lang="en-US" altLang="ko-KR" dirty="0">
                <a:ea typeface="굴림" charset="-127"/>
              </a:rPr>
              <a:t>.</a:t>
            </a:r>
            <a:r>
              <a:rPr lang="ko-KR" altLang="en-US" dirty="0" err="1">
                <a:ea typeface="굴림" charset="-127"/>
              </a:rPr>
              <a:t>폐차장</a:t>
            </a:r>
            <a:r>
              <a:rPr lang="en-US" altLang="ko-KR" dirty="0">
                <a:ea typeface="굴림" charset="-127"/>
              </a:rPr>
              <a:t>/</a:t>
            </a:r>
            <a:r>
              <a:rPr lang="ko-KR" altLang="en-US" dirty="0">
                <a:ea typeface="굴림" charset="-127"/>
              </a:rPr>
              <a:t>농축수산물단순가공시설</a:t>
            </a:r>
            <a:r>
              <a:rPr lang="en-US" altLang="ko-KR" dirty="0">
                <a:ea typeface="굴림" charset="-127"/>
              </a:rPr>
              <a:t>/</a:t>
            </a:r>
            <a:r>
              <a:rPr lang="ko-KR" altLang="en-US" dirty="0">
                <a:ea typeface="굴림" charset="-127"/>
              </a:rPr>
              <a:t>사진처리</a:t>
            </a:r>
            <a:r>
              <a:rPr lang="en-US" altLang="ko-KR" dirty="0">
                <a:ea typeface="굴림" charset="-127"/>
              </a:rPr>
              <a:t>/</a:t>
            </a:r>
            <a:r>
              <a:rPr lang="ko-KR" altLang="en-US" dirty="0">
                <a:ea typeface="굴림" charset="-127"/>
              </a:rPr>
              <a:t>안경점</a:t>
            </a:r>
            <a:r>
              <a:rPr lang="en-US" altLang="ko-KR" dirty="0">
                <a:ea typeface="굴림" charset="-127"/>
              </a:rPr>
              <a:t>/</a:t>
            </a:r>
            <a:r>
              <a:rPr lang="ko-KR" altLang="en-US" dirty="0">
                <a:ea typeface="굴림" charset="-127"/>
              </a:rPr>
              <a:t>복합물류터미널시설</a:t>
            </a:r>
            <a:r>
              <a:rPr lang="en-US" altLang="ko-KR" dirty="0">
                <a:ea typeface="굴림" charset="-127"/>
              </a:rPr>
              <a:t>/</a:t>
            </a:r>
            <a:r>
              <a:rPr lang="ko-KR" altLang="en-US" dirty="0">
                <a:ea typeface="굴림" charset="-127"/>
              </a:rPr>
              <a:t>거점소독시설이 해당됨</a:t>
            </a:r>
          </a:p>
        </p:txBody>
      </p:sp>
    </p:spTree>
    <p:extLst>
      <p:ext uri="{BB962C8B-B14F-4D97-AF65-F5344CB8AC3E}">
        <p14:creationId xmlns:p14="http://schemas.microsoft.com/office/powerpoint/2010/main" val="39350907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228600" indent="-228600" eaLnBrk="1" hangingPunct="1">
              <a:buAutoNum type="arabicPeriod"/>
            </a:pPr>
            <a:r>
              <a:rPr lang="ko-KR" altLang="en-US" dirty="0">
                <a:ea typeface="굴림" charset="-127"/>
              </a:rPr>
              <a:t>배출시설 설치허가 신청을 하고 허가 또는 신고수리가 되면 배출 및 방지시설을 설치해 </a:t>
            </a:r>
            <a:r>
              <a:rPr lang="ko-KR" altLang="en-US" dirty="0" err="1">
                <a:ea typeface="굴림" charset="-127"/>
              </a:rPr>
              <a:t>가동개시신고후</a:t>
            </a:r>
            <a:r>
              <a:rPr lang="ko-KR" altLang="en-US" dirty="0">
                <a:ea typeface="굴림" charset="-127"/>
              </a:rPr>
              <a:t> 가동개시를 한다</a:t>
            </a:r>
            <a:r>
              <a:rPr lang="en-US" altLang="ko-KR" dirty="0">
                <a:ea typeface="굴림" charset="-127"/>
              </a:rPr>
              <a:t>.</a:t>
            </a:r>
          </a:p>
          <a:p>
            <a:pPr marL="228600" indent="-228600" eaLnBrk="1" hangingPunct="1">
              <a:buAutoNum type="arabicPeriod"/>
            </a:pPr>
            <a:r>
              <a:rPr lang="ko-KR" altLang="en-US" dirty="0">
                <a:ea typeface="굴림" charset="-127"/>
              </a:rPr>
              <a:t>시운전기간은 생물화학적 처리방법인 경우 가동개시일로 </a:t>
            </a:r>
            <a:r>
              <a:rPr lang="ko-KR" altLang="en-US" dirty="0" err="1">
                <a:ea typeface="굴림" charset="-127"/>
              </a:rPr>
              <a:t>부터</a:t>
            </a:r>
            <a:r>
              <a:rPr lang="ko-KR" altLang="en-US" dirty="0">
                <a:ea typeface="굴림" charset="-127"/>
              </a:rPr>
              <a:t> </a:t>
            </a:r>
            <a:r>
              <a:rPr lang="en-US" altLang="ko-KR" dirty="0">
                <a:ea typeface="굴림" charset="-127"/>
              </a:rPr>
              <a:t>50</a:t>
            </a:r>
            <a:r>
              <a:rPr lang="ko-KR" altLang="en-US" dirty="0">
                <a:ea typeface="굴림" charset="-127"/>
              </a:rPr>
              <a:t>일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동절기 </a:t>
            </a:r>
            <a:r>
              <a:rPr lang="en-US" altLang="ko-KR" dirty="0">
                <a:ea typeface="굴림" charset="-127"/>
              </a:rPr>
              <a:t>70</a:t>
            </a:r>
            <a:r>
              <a:rPr lang="ko-KR" altLang="en-US" dirty="0">
                <a:ea typeface="굴림" charset="-127"/>
              </a:rPr>
              <a:t>일</a:t>
            </a:r>
            <a:r>
              <a:rPr lang="en-US" altLang="ko-KR" dirty="0">
                <a:ea typeface="굴림" charset="-127"/>
              </a:rPr>
              <a:t>), </a:t>
            </a:r>
            <a:r>
              <a:rPr lang="ko-KR" altLang="en-US" dirty="0" err="1">
                <a:ea typeface="굴림" charset="-127"/>
              </a:rPr>
              <a:t>물리화학적처리방법인</a:t>
            </a:r>
            <a:r>
              <a:rPr lang="ko-KR" altLang="en-US" dirty="0">
                <a:ea typeface="굴림" charset="-127"/>
              </a:rPr>
              <a:t> 경우 가동개시일로 부터 </a:t>
            </a:r>
            <a:r>
              <a:rPr lang="en-US" altLang="ko-KR" dirty="0">
                <a:ea typeface="굴림" charset="-127"/>
              </a:rPr>
              <a:t>30</a:t>
            </a:r>
            <a:r>
              <a:rPr lang="ko-KR" altLang="en-US" dirty="0">
                <a:ea typeface="굴림" charset="-127"/>
              </a:rPr>
              <a:t>일이며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오염도검사후 </a:t>
            </a:r>
            <a:r>
              <a:rPr lang="ko-KR" altLang="en-US" dirty="0" err="1">
                <a:ea typeface="굴림" charset="-127"/>
              </a:rPr>
              <a:t>적합시에는</a:t>
            </a:r>
            <a:r>
              <a:rPr lang="ko-KR" altLang="en-US" dirty="0">
                <a:ea typeface="굴림" charset="-127"/>
              </a:rPr>
              <a:t> </a:t>
            </a:r>
            <a:r>
              <a:rPr lang="ko-KR" altLang="en-US" dirty="0" err="1">
                <a:ea typeface="굴림" charset="-127"/>
              </a:rPr>
              <a:t>계속조업을</a:t>
            </a:r>
            <a:r>
              <a:rPr lang="ko-KR" altLang="en-US" dirty="0">
                <a:ea typeface="굴림" charset="-127"/>
              </a:rPr>
              <a:t> 하지만 </a:t>
            </a:r>
            <a:r>
              <a:rPr lang="ko-KR" altLang="en-US" dirty="0" err="1">
                <a:ea typeface="굴림" charset="-127"/>
              </a:rPr>
              <a:t>부적합시는</a:t>
            </a:r>
            <a:r>
              <a:rPr lang="ko-KR" altLang="en-US" dirty="0">
                <a:ea typeface="굴림" charset="-127"/>
              </a:rPr>
              <a:t> 개선명령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조업정지 등의 </a:t>
            </a:r>
            <a:r>
              <a:rPr lang="ko-KR" altLang="en-US" dirty="0" err="1">
                <a:ea typeface="굴림" charset="-127"/>
              </a:rPr>
              <a:t>조치후</a:t>
            </a:r>
            <a:r>
              <a:rPr lang="ko-KR" altLang="en-US" dirty="0">
                <a:ea typeface="굴림" charset="-127"/>
              </a:rPr>
              <a:t> 조업을 하여야 한다</a:t>
            </a:r>
            <a:r>
              <a:rPr lang="en-US" altLang="ko-KR" dirty="0">
                <a:ea typeface="굴림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9720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altLang="ko-KR" dirty="0">
                <a:ea typeface="굴림" charset="-127"/>
              </a:rPr>
              <a:t>1. </a:t>
            </a:r>
            <a:r>
              <a:rPr lang="ko-KR" altLang="en-US" dirty="0">
                <a:ea typeface="굴림" charset="-127"/>
              </a:rPr>
              <a:t>통합지도점검의 목적은 점검의 투명성과 효율성을 제고하고 배출시설 및 방지시설의 정상가동과 </a:t>
            </a:r>
            <a:r>
              <a:rPr lang="ko-KR" altLang="en-US" dirty="0" err="1">
                <a:ea typeface="굴림" charset="-127"/>
              </a:rPr>
              <a:t>적정관리을</a:t>
            </a:r>
            <a:r>
              <a:rPr lang="ko-KR" altLang="en-US" dirty="0">
                <a:ea typeface="굴림" charset="-127"/>
              </a:rPr>
              <a:t> 유도하여 쾌적한 환경보전을 도모하는 데 있습니다</a:t>
            </a:r>
            <a:r>
              <a:rPr lang="en-US" altLang="ko-KR" dirty="0">
                <a:ea typeface="굴림" charset="-127"/>
              </a:rPr>
              <a:t>. </a:t>
            </a:r>
          </a:p>
          <a:p>
            <a:pPr eaLnBrk="1" hangingPunct="1"/>
            <a:r>
              <a:rPr lang="en-US" altLang="ko-KR" dirty="0">
                <a:ea typeface="굴림" charset="-127"/>
              </a:rPr>
              <a:t>2. </a:t>
            </a:r>
            <a:r>
              <a:rPr lang="ko-KR" altLang="en-US" dirty="0">
                <a:ea typeface="굴림" charset="-127"/>
              </a:rPr>
              <a:t>대기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수질 폐기물 등 환경오염물질 배출시설을 둘 이상 설치한 사업장에 대하여 여러 배출시설 등을 동시에 점검하는 효율적인 방법이 통합점검입니다</a:t>
            </a:r>
            <a:r>
              <a:rPr lang="en-US" altLang="ko-KR" dirty="0">
                <a:ea typeface="굴림" charset="-127"/>
              </a:rPr>
              <a:t>.</a:t>
            </a:r>
            <a:r>
              <a:rPr lang="ko-KR" altLang="en-US" dirty="0">
                <a:ea typeface="굴림" charset="-127"/>
              </a:rPr>
              <a:t> </a:t>
            </a:r>
          </a:p>
          <a:p>
            <a:pPr eaLnBrk="1" hangingPunct="1"/>
            <a:endParaRPr lang="en-US" altLang="ko-KR" dirty="0">
              <a:ea typeface="굴림" charset="-127"/>
            </a:endParaRPr>
          </a:p>
          <a:p>
            <a:pPr eaLnBrk="1" hangingPunct="1"/>
            <a:r>
              <a:rPr lang="en-US" altLang="ko-KR" dirty="0">
                <a:ea typeface="굴림" charset="-127"/>
              </a:rPr>
              <a:t> </a:t>
            </a:r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15888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ko-KR" altLang="en-US" dirty="0">
                <a:ea typeface="굴림" charset="-127"/>
              </a:rPr>
              <a:t>좀더 배출시설 허가와 신고 업무절차를 나타낸 </a:t>
            </a:r>
            <a:r>
              <a:rPr lang="ko-KR" altLang="en-US" dirty="0" err="1">
                <a:ea typeface="굴림" charset="-127"/>
              </a:rPr>
              <a:t>도식도입니다</a:t>
            </a:r>
            <a:r>
              <a:rPr lang="en-US" altLang="ko-KR" dirty="0">
                <a:ea typeface="굴림" charset="-127"/>
              </a:rPr>
              <a:t>. </a:t>
            </a:r>
            <a:r>
              <a:rPr lang="ko-KR" altLang="en-US" dirty="0">
                <a:ea typeface="굴림" charset="-127"/>
              </a:rPr>
              <a:t>처음으로 폐수배출시설구분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배출시설설치제한지역인지 확인하고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허가인지 신고대상인지 확인합니다</a:t>
            </a:r>
            <a:r>
              <a:rPr lang="en-US" altLang="ko-KR" dirty="0">
                <a:ea typeface="굴림" charset="-127"/>
              </a:rPr>
              <a:t>.</a:t>
            </a:r>
          </a:p>
          <a:p>
            <a:r>
              <a:rPr lang="ko-KR" altLang="en-US" dirty="0">
                <a:ea typeface="굴림" charset="-127"/>
              </a:rPr>
              <a:t>다음으로 폐수배출시설 위치도</a:t>
            </a:r>
            <a:r>
              <a:rPr lang="en-US" altLang="ko-KR" dirty="0">
                <a:ea typeface="굴림" charset="-127"/>
              </a:rPr>
              <a:t>,</a:t>
            </a:r>
            <a:r>
              <a:rPr lang="en-US" altLang="ko-KR" baseline="0" dirty="0">
                <a:ea typeface="굴림" charset="-127"/>
              </a:rPr>
              <a:t> </a:t>
            </a:r>
            <a:r>
              <a:rPr lang="ko-KR" altLang="en-US" baseline="0" dirty="0">
                <a:ea typeface="굴림" charset="-127"/>
              </a:rPr>
              <a:t>폐수배출공정흐름도를 작성하고</a:t>
            </a:r>
            <a:r>
              <a:rPr lang="en-US" altLang="ko-KR" baseline="0" dirty="0">
                <a:ea typeface="굴림" charset="-127"/>
              </a:rPr>
              <a:t>, </a:t>
            </a:r>
            <a:r>
              <a:rPr lang="ko-KR" altLang="en-US" baseline="0" dirty="0">
                <a:ea typeface="굴림" charset="-127"/>
              </a:rPr>
              <a:t>원료 및 제품</a:t>
            </a:r>
            <a:r>
              <a:rPr lang="en-US" altLang="ko-KR" baseline="0" dirty="0">
                <a:ea typeface="굴림" charset="-127"/>
              </a:rPr>
              <a:t>, </a:t>
            </a:r>
            <a:r>
              <a:rPr lang="ko-KR" altLang="en-US" baseline="0" dirty="0">
                <a:ea typeface="굴림" charset="-127"/>
              </a:rPr>
              <a:t>예측되는 수질오염물질 명세서를 작성하고</a:t>
            </a:r>
            <a:r>
              <a:rPr lang="en-US" altLang="ko-KR" baseline="0" dirty="0">
                <a:ea typeface="굴림" charset="-127"/>
              </a:rPr>
              <a:t>,  </a:t>
            </a:r>
            <a:r>
              <a:rPr lang="ko-KR" altLang="en-US" baseline="0" dirty="0">
                <a:ea typeface="굴림" charset="-127"/>
              </a:rPr>
              <a:t>배출허용기준을 설정하면 수질오염방지시설 설치명세서와 도면이 작성되고 측정기기 부착대상과 종류가 검토되어야 합니다</a:t>
            </a:r>
            <a:r>
              <a:rPr lang="en-US" altLang="ko-KR" baseline="0" dirty="0">
                <a:ea typeface="굴림" charset="-127"/>
              </a:rPr>
              <a:t>. </a:t>
            </a:r>
            <a:r>
              <a:rPr lang="ko-KR" altLang="en-US" baseline="0" dirty="0">
                <a:ea typeface="굴림" charset="-127"/>
              </a:rPr>
              <a:t>그리고 나서 신고서를 작성 제출하면 됩니다</a:t>
            </a:r>
            <a:r>
              <a:rPr lang="en-US" altLang="ko-KR" baseline="0" dirty="0">
                <a:ea typeface="굴림" charset="-127"/>
              </a:rPr>
              <a:t>. </a:t>
            </a:r>
          </a:p>
          <a:p>
            <a:r>
              <a:rPr lang="ko-KR" altLang="en-US" baseline="0" dirty="0">
                <a:ea typeface="굴림" charset="-127"/>
              </a:rPr>
              <a:t>다음으로 배출시설 및 방지시설설치를 하고 가동시작신고와 오염도 검사를 조업 또는 개선명령 등 이행하면 됩니다</a:t>
            </a:r>
            <a:r>
              <a:rPr lang="en-US" altLang="ko-KR" baseline="0" dirty="0">
                <a:ea typeface="굴림" charset="-127"/>
              </a:rPr>
              <a:t>.</a:t>
            </a:r>
            <a:r>
              <a:rPr lang="ko-KR" altLang="en-US" baseline="0" dirty="0">
                <a:ea typeface="굴림" charset="-127"/>
              </a:rPr>
              <a:t> </a:t>
            </a:r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48237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ko-KR" altLang="en-US" dirty="0"/>
              <a:t>지역구분 적용에 대한 공통기준</a:t>
            </a:r>
          </a:p>
          <a:p>
            <a:r>
              <a:rPr lang="en-US" altLang="ko-KR" dirty="0"/>
              <a:t>1. </a:t>
            </a:r>
            <a:r>
              <a:rPr lang="ko-KR" altLang="en-US" dirty="0"/>
              <a:t>청정지역 </a:t>
            </a:r>
            <a:r>
              <a:rPr lang="en-US" altLang="ko-KR" dirty="0"/>
              <a:t>: </a:t>
            </a:r>
            <a:r>
              <a:rPr lang="ko-KR" altLang="en-US" dirty="0"/>
              <a:t>수질 및 </a:t>
            </a:r>
            <a:r>
              <a:rPr lang="ko-KR" altLang="en-US" dirty="0" err="1"/>
              <a:t>수생태계</a:t>
            </a:r>
            <a:r>
              <a:rPr lang="ko-KR" altLang="en-US" dirty="0"/>
              <a:t> 환경기준이 매우 좋음 등급 </a:t>
            </a:r>
          </a:p>
          <a:p>
            <a:r>
              <a:rPr lang="en-US" altLang="ko-KR" dirty="0"/>
              <a:t>2. </a:t>
            </a:r>
            <a:r>
              <a:rPr lang="ko-KR" altLang="en-US" dirty="0"/>
              <a:t>가 지역 </a:t>
            </a:r>
            <a:r>
              <a:rPr lang="en-US" altLang="ko-KR" dirty="0"/>
              <a:t>: </a:t>
            </a:r>
            <a:r>
              <a:rPr lang="ko-KR" altLang="en-US" dirty="0"/>
              <a:t>수질 및 </a:t>
            </a:r>
            <a:r>
              <a:rPr lang="ko-KR" altLang="en-US" dirty="0" err="1"/>
              <a:t>수생태계</a:t>
            </a:r>
            <a:r>
              <a:rPr lang="ko-KR" altLang="en-US" dirty="0"/>
              <a:t> 환경기준이 좋음</a:t>
            </a:r>
            <a:r>
              <a:rPr lang="en-US" altLang="ko-KR" dirty="0"/>
              <a:t>, </a:t>
            </a:r>
            <a:r>
              <a:rPr lang="ko-KR" altLang="en-US" dirty="0" err="1"/>
              <a:t>약간좋음</a:t>
            </a:r>
            <a:r>
              <a:rPr lang="ko-KR" altLang="en-US" dirty="0"/>
              <a:t> 등급 정도 </a:t>
            </a:r>
          </a:p>
          <a:p>
            <a:r>
              <a:rPr lang="en-US" altLang="ko-KR" dirty="0"/>
              <a:t>3. </a:t>
            </a:r>
            <a:r>
              <a:rPr lang="ko-KR" altLang="en-US" dirty="0"/>
              <a:t>나 지역 </a:t>
            </a:r>
            <a:r>
              <a:rPr lang="en-US" altLang="ko-KR" dirty="0"/>
              <a:t>: </a:t>
            </a:r>
            <a:r>
              <a:rPr lang="ko-KR" altLang="en-US" dirty="0"/>
              <a:t>수질 및 </a:t>
            </a:r>
            <a:r>
              <a:rPr lang="ko-KR" altLang="en-US" dirty="0" err="1"/>
              <a:t>수생태계</a:t>
            </a:r>
            <a:r>
              <a:rPr lang="ko-KR" altLang="en-US" dirty="0"/>
              <a:t> 환경기준이 보통</a:t>
            </a:r>
            <a:r>
              <a:rPr lang="en-US" altLang="ko-KR" dirty="0"/>
              <a:t>, </a:t>
            </a:r>
            <a:r>
              <a:rPr lang="ko-KR" altLang="en-US" dirty="0"/>
              <a:t>나쁨</a:t>
            </a:r>
            <a:r>
              <a:rPr lang="en-US" altLang="ko-KR" dirty="0"/>
              <a:t>, </a:t>
            </a:r>
            <a:r>
              <a:rPr lang="ko-KR" altLang="en-US" dirty="0"/>
              <a:t>약간 나쁨 등급 정도</a:t>
            </a:r>
          </a:p>
          <a:p>
            <a:r>
              <a:rPr lang="ko-KR" altLang="en-US" dirty="0"/>
              <a:t>특례지역 </a:t>
            </a:r>
            <a:r>
              <a:rPr lang="en-US" altLang="ko-KR" dirty="0"/>
              <a:t>: </a:t>
            </a:r>
            <a:r>
              <a:rPr lang="ko-KR" altLang="en-US" dirty="0"/>
              <a:t>공동처리구역</a:t>
            </a:r>
            <a:r>
              <a:rPr lang="en-US" altLang="ko-KR" dirty="0"/>
              <a:t>, </a:t>
            </a:r>
            <a:r>
              <a:rPr lang="ko-KR" altLang="en-US" dirty="0"/>
              <a:t>농공단지</a:t>
            </a:r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02552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66738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99203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86063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5900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73163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54563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929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0062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시도가 관할하는 사업장은 지정폐기물과 일반폐기물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의료폐기물</a:t>
            </a:r>
            <a:r>
              <a:rPr lang="en-US" altLang="ko-KR" dirty="0">
                <a:ea typeface="굴림" charset="-127"/>
              </a:rPr>
              <a:t>,</a:t>
            </a:r>
            <a:r>
              <a:rPr lang="ko-KR" altLang="en-US" dirty="0">
                <a:ea typeface="굴림" charset="-127"/>
              </a:rPr>
              <a:t> 가축분뇨배출시설이나 대부분 시장군수구청장에 위임되어 있습니다</a:t>
            </a:r>
            <a:r>
              <a:rPr lang="en-US" altLang="ko-KR" dirty="0">
                <a:ea typeface="굴림" charset="-127"/>
              </a:rPr>
              <a:t>. 2. </a:t>
            </a:r>
            <a:r>
              <a:rPr lang="ko-KR" altLang="en-US" dirty="0">
                <a:ea typeface="굴림" charset="-127"/>
              </a:rPr>
              <a:t>따라서 시장군수구청장이 점검하는 사업장은 시도가 위임한 사업장과 건설폐기물배출자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수집운반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오수처리시설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정화조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분뇨수집운반 등 입니다</a:t>
            </a:r>
            <a:r>
              <a:rPr lang="en-US" altLang="ko-KR" dirty="0">
                <a:ea typeface="굴림" charset="-127"/>
              </a:rPr>
              <a:t>.</a:t>
            </a:r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37992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5112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20648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희석금지 등 </a:t>
            </a:r>
            <a:r>
              <a:rPr lang="ko-KR" altLang="en-US" dirty="0" err="1">
                <a:ea typeface="굴림" charset="-127"/>
              </a:rPr>
              <a:t>부적정운영</a:t>
            </a:r>
            <a:r>
              <a:rPr lang="ko-KR" altLang="en-US" dirty="0">
                <a:ea typeface="굴림" charset="-127"/>
              </a:rPr>
              <a:t> 행위금지</a:t>
            </a:r>
            <a:endParaRPr lang="en-US" altLang="ko-KR" dirty="0">
              <a:ea typeface="굴림" charset="-127"/>
            </a:endParaRPr>
          </a:p>
          <a:p>
            <a:pPr eaLnBrk="1" hangingPunct="1"/>
            <a:r>
              <a:rPr lang="en-US" altLang="ko-KR" dirty="0">
                <a:ea typeface="굴림" charset="-127"/>
              </a:rPr>
              <a:t>- </a:t>
            </a:r>
            <a:r>
              <a:rPr lang="ko-KR" altLang="en-US" dirty="0">
                <a:ea typeface="굴림" charset="-127"/>
              </a:rPr>
              <a:t>배출시설에서 배출되는 수질오염물질을 방지시설에 유입하지 아니하고 배출하거나</a:t>
            </a:r>
            <a:endParaRPr lang="en-US" altLang="ko-KR" dirty="0">
              <a:ea typeface="굴림" charset="-127"/>
            </a:endParaRPr>
          </a:p>
          <a:p>
            <a:pPr eaLnBrk="1" hangingPunct="1"/>
            <a:r>
              <a:rPr lang="en-US" altLang="ko-KR" dirty="0">
                <a:ea typeface="굴림" charset="-127"/>
              </a:rPr>
              <a:t>-</a:t>
            </a:r>
            <a:r>
              <a:rPr lang="ko-KR" altLang="en-US" dirty="0">
                <a:ea typeface="굴림" charset="-127"/>
              </a:rPr>
              <a:t>   방지시설에 유입하지 아니하고 배출할 수 있는 시설을 설치하는 행위</a:t>
            </a:r>
          </a:p>
          <a:p>
            <a:pPr marL="171450" indent="-171450" eaLnBrk="1" hangingPunct="1">
              <a:buFontTx/>
              <a:buChar char="-"/>
            </a:pPr>
            <a:r>
              <a:rPr lang="ko-KR" altLang="en-US" dirty="0">
                <a:ea typeface="굴림" charset="-127"/>
              </a:rPr>
              <a:t>방지시설에 유입되는 수질오염물질을 최종 </a:t>
            </a:r>
            <a:r>
              <a:rPr lang="ko-KR" altLang="en-US" dirty="0" err="1">
                <a:ea typeface="굴림" charset="-127"/>
              </a:rPr>
              <a:t>방류구를</a:t>
            </a:r>
            <a:r>
              <a:rPr lang="ko-KR" altLang="en-US" dirty="0">
                <a:ea typeface="굴림" charset="-127"/>
              </a:rPr>
              <a:t> 거치지 아니하고 배출하거나</a:t>
            </a:r>
            <a:endParaRPr lang="en-US" altLang="ko-KR" dirty="0">
              <a:ea typeface="굴림" charset="-127"/>
            </a:endParaRPr>
          </a:p>
          <a:p>
            <a:pPr marL="171450" indent="-171450" eaLnBrk="1" hangingPunct="1">
              <a:buFontTx/>
              <a:buChar char="-"/>
            </a:pPr>
            <a:r>
              <a:rPr lang="ko-KR" altLang="en-US" dirty="0">
                <a:ea typeface="굴림" charset="-127"/>
              </a:rPr>
              <a:t>최종 </a:t>
            </a:r>
            <a:r>
              <a:rPr lang="ko-KR" altLang="en-US" dirty="0" err="1">
                <a:ea typeface="굴림" charset="-127"/>
              </a:rPr>
              <a:t>방류구를</a:t>
            </a:r>
            <a:r>
              <a:rPr lang="ko-KR" altLang="en-US" dirty="0">
                <a:ea typeface="굴림" charset="-127"/>
              </a:rPr>
              <a:t> 거치지 아니하고 배출할 수 있는 시설을 설치하는 행위</a:t>
            </a: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66910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20807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40317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73311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563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89722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38546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3418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지방환경청장은 환경법령 반복 위반사업장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지정폐기물 배출사업장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광역폐기물처리시설 등을 점검합니다</a:t>
            </a:r>
          </a:p>
        </p:txBody>
      </p:sp>
    </p:spTree>
    <p:extLst>
      <p:ext uri="{BB962C8B-B14F-4D97-AF65-F5344CB8AC3E}">
        <p14:creationId xmlns:p14="http://schemas.microsoft.com/office/powerpoint/2010/main" val="2625806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5099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75355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1780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3728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11511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04840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/>
          <a:lstStyle/>
          <a:p>
            <a:pPr lvl="0">
              <a:defRPr lang="ko-KR" altLang="en-US"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0307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/>
          <a:lstStyle/>
          <a:p>
            <a:pPr lvl="0">
              <a:defRPr lang="ko-KR" altLang="en-US"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04918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/>
          <a:lstStyle/>
          <a:p>
            <a:pPr lvl="0">
              <a:defRPr lang="ko-KR" altLang="en-US"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2329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/>
          <a:lstStyle/>
          <a:p>
            <a:pPr lvl="0">
              <a:defRPr lang="ko-KR" altLang="en-US"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3154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228600" indent="-228600" eaLnBrk="1" hangingPunct="1">
              <a:buAutoNum type="arabicPeriod"/>
            </a:pPr>
            <a:r>
              <a:rPr lang="ko-KR" altLang="en-US" dirty="0">
                <a:ea typeface="굴림" charset="-127"/>
              </a:rPr>
              <a:t>시도지사 시장군수가 관할하는 지도점검 대상사업장에 대해서도 </a:t>
            </a:r>
            <a:r>
              <a:rPr lang="ko-KR" altLang="en-US" dirty="0" err="1">
                <a:ea typeface="굴림" charset="-127"/>
              </a:rPr>
              <a:t>지자체와</a:t>
            </a:r>
            <a:r>
              <a:rPr lang="ko-KR" altLang="en-US" dirty="0">
                <a:ea typeface="굴림" charset="-127"/>
              </a:rPr>
              <a:t> 협의하거나 지방환경청 단독으로 지도점검이 가능하도록 제</a:t>
            </a:r>
            <a:r>
              <a:rPr lang="en-US" altLang="ko-KR" dirty="0">
                <a:ea typeface="굴림" charset="-127"/>
              </a:rPr>
              <a:t>4</a:t>
            </a:r>
            <a:r>
              <a:rPr lang="ko-KR" altLang="en-US" dirty="0">
                <a:ea typeface="굴림" charset="-127"/>
              </a:rPr>
              <a:t>조에 규정을 두었다</a:t>
            </a:r>
            <a:endParaRPr lang="en-US" altLang="ko-KR" dirty="0">
              <a:ea typeface="굴림" charset="-127"/>
            </a:endParaRPr>
          </a:p>
          <a:p>
            <a:pPr marL="228600" indent="-228600" eaLnBrk="1" hangingPunct="1">
              <a:buAutoNum type="arabicPeriod"/>
            </a:pPr>
            <a:r>
              <a:rPr lang="ko-KR" altLang="en-US" dirty="0" err="1">
                <a:ea typeface="굴림" charset="-127"/>
              </a:rPr>
              <a:t>환경법위반행위의</a:t>
            </a:r>
            <a:r>
              <a:rPr lang="ko-KR" altLang="en-US" dirty="0">
                <a:ea typeface="굴림" charset="-127"/>
              </a:rPr>
              <a:t> 단속 및 예방을 위하여 환경부 및 그 소속기관에 환경감시관을 두고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환경감시관은 자료요구 등 </a:t>
            </a:r>
            <a:r>
              <a:rPr lang="ko-KR" altLang="en-US" dirty="0" err="1">
                <a:ea typeface="굴림" charset="-127"/>
              </a:rPr>
              <a:t>환경법위반행위의</a:t>
            </a:r>
            <a:r>
              <a:rPr lang="ko-KR" altLang="en-US" dirty="0">
                <a:ea typeface="굴림" charset="-127"/>
              </a:rPr>
              <a:t> 단속 및 예방을 위하여 필요한 경우에는 시설 또는 사업장 등에 출입하여 조사를 할 수 있도록 하였다</a:t>
            </a:r>
            <a:r>
              <a:rPr lang="en-US" altLang="ko-KR" dirty="0">
                <a:ea typeface="굴림" charset="-127"/>
              </a:rPr>
              <a:t>. </a:t>
            </a:r>
          </a:p>
          <a:p>
            <a:pPr marL="228600" indent="-228600" eaLnBrk="1" hangingPunct="1">
              <a:buAutoNum type="arabicPeriod"/>
            </a:pPr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80435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9778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13021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53561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6028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83453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39568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42427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44008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428559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6138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지도점검 대상 사업장은 </a:t>
            </a:r>
            <a:r>
              <a:rPr lang="en-US" altLang="ko-KR" dirty="0">
                <a:ea typeface="굴림" charset="-127"/>
              </a:rPr>
              <a:t>1. </a:t>
            </a:r>
            <a:r>
              <a:rPr lang="ko-KR" altLang="en-US" dirty="0">
                <a:ea typeface="굴림" charset="-127"/>
              </a:rPr>
              <a:t>최근 </a:t>
            </a:r>
            <a:r>
              <a:rPr kumimoji="0"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2</a:t>
            </a:r>
            <a:r>
              <a:rPr kumimoji="0"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년간 지도점검결과 위반이 없었던 사업장 및 시설은 </a:t>
            </a:r>
            <a:r>
              <a:rPr lang="ko-KR" altLang="en-US" dirty="0">
                <a:ea typeface="굴림" charset="-127"/>
              </a:rPr>
              <a:t>우수관리시설로</a:t>
            </a:r>
            <a:r>
              <a:rPr lang="en-US" altLang="ko-KR" dirty="0">
                <a:ea typeface="굴림" charset="-127"/>
              </a:rPr>
              <a:t>, 2. </a:t>
            </a:r>
            <a:r>
              <a:rPr lang="ko-KR" altLang="en-US" dirty="0">
                <a:ea typeface="굴림" charset="-127"/>
              </a:rPr>
              <a:t>중점관리사업장은 </a:t>
            </a:r>
            <a:r>
              <a:rPr lang="en-US" altLang="ko-KR" dirty="0">
                <a:ea typeface="굴림" charset="-127"/>
              </a:rPr>
              <a:t> </a:t>
            </a:r>
            <a:r>
              <a:rPr lang="ko-KR" altLang="en-US" dirty="0">
                <a:ea typeface="굴림" charset="-127"/>
              </a:rPr>
              <a:t>관련법 위반 또는 행정처분을 </a:t>
            </a:r>
            <a:r>
              <a:rPr lang="en-US" altLang="ko-KR" dirty="0">
                <a:ea typeface="굴림" charset="-127"/>
              </a:rPr>
              <a:t>3</a:t>
            </a:r>
            <a:r>
              <a:rPr lang="ko-KR" altLang="en-US" dirty="0">
                <a:ea typeface="굴림" charset="-127"/>
              </a:rPr>
              <a:t>회 이상 받은 사업장</a:t>
            </a:r>
            <a:r>
              <a:rPr lang="en-US" altLang="ko-KR" dirty="0">
                <a:ea typeface="굴림" charset="-127"/>
              </a:rPr>
              <a:t>(</a:t>
            </a:r>
            <a:r>
              <a:rPr lang="ko-KR" altLang="en-US" dirty="0">
                <a:ea typeface="굴림" charset="-127"/>
              </a:rPr>
              <a:t>최근 </a:t>
            </a:r>
            <a:r>
              <a:rPr lang="en-US" altLang="ko-KR" dirty="0">
                <a:ea typeface="굴림" charset="-127"/>
              </a:rPr>
              <a:t>2</a:t>
            </a:r>
            <a:r>
              <a:rPr lang="ko-KR" altLang="en-US" dirty="0">
                <a:ea typeface="굴림" charset="-127"/>
              </a:rPr>
              <a:t>년간 기준</a:t>
            </a:r>
            <a:r>
              <a:rPr lang="en-US" altLang="ko-KR" dirty="0">
                <a:ea typeface="굴림" charset="-127"/>
              </a:rPr>
              <a:t>)/ </a:t>
            </a:r>
            <a:r>
              <a:rPr lang="ko-KR" altLang="en-US" dirty="0">
                <a:ea typeface="굴림" charset="-127"/>
              </a:rPr>
              <a:t>배출허용기준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 err="1">
                <a:ea typeface="굴림" charset="-127"/>
              </a:rPr>
              <a:t>방류수</a:t>
            </a:r>
            <a:r>
              <a:rPr lang="ko-KR" altLang="en-US" dirty="0">
                <a:ea typeface="굴림" charset="-127"/>
              </a:rPr>
              <a:t> 수질기준 등을 </a:t>
            </a:r>
            <a:r>
              <a:rPr lang="en-US" altLang="ko-KR" dirty="0">
                <a:ea typeface="굴림" charset="-127"/>
              </a:rPr>
              <a:t>2</a:t>
            </a:r>
            <a:r>
              <a:rPr lang="ko-KR" altLang="en-US" dirty="0">
                <a:ea typeface="굴림" charset="-127"/>
              </a:rPr>
              <a:t>회 이상 초과한 사업장</a:t>
            </a:r>
            <a:r>
              <a:rPr lang="en-US" altLang="ko-KR" dirty="0">
                <a:ea typeface="굴림" charset="-127"/>
              </a:rPr>
              <a:t>/</a:t>
            </a:r>
            <a:r>
              <a:rPr lang="ko-KR" altLang="en-US" dirty="0">
                <a:ea typeface="굴림" charset="-127"/>
              </a:rPr>
              <a:t>개선명령 및 개선권고 불이행 사업장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자율점검업소 지정이 취소된 사업장이며</a:t>
            </a:r>
            <a:r>
              <a:rPr lang="en-US" altLang="ko-KR" dirty="0">
                <a:ea typeface="굴림" charset="-127"/>
              </a:rPr>
              <a:t>, 3. </a:t>
            </a:r>
            <a:r>
              <a:rPr lang="ko-KR" altLang="en-US" dirty="0">
                <a:ea typeface="굴림" charset="-127"/>
              </a:rPr>
              <a:t>우수관리 및 중점관리 등급을 제외한 나머지 사업장을 일반관리사업장으로 관리합니다</a:t>
            </a:r>
          </a:p>
          <a:p>
            <a:pPr eaLnBrk="1" hangingPunct="1"/>
            <a:endParaRPr lang="ko-KR" altLang="en-US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28416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720483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221577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06415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361730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024484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39076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776268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254946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80134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8681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ko-KR" altLang="en-US" dirty="0">
                <a:ea typeface="굴림" charset="-127"/>
              </a:rPr>
              <a:t>지도점검 결과는 국민의 </a:t>
            </a:r>
            <a:r>
              <a:rPr lang="ko-KR" altLang="en-US" dirty="0" err="1">
                <a:ea typeface="굴림" charset="-127"/>
              </a:rPr>
              <a:t>알권리를</a:t>
            </a:r>
            <a:r>
              <a:rPr lang="ko-KR" altLang="en-US" dirty="0">
                <a:ea typeface="굴림" charset="-127"/>
              </a:rPr>
              <a:t> 위해 사업장 명칭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소재지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>
                <a:ea typeface="굴림" charset="-127"/>
              </a:rPr>
              <a:t>점검일자</a:t>
            </a:r>
            <a:r>
              <a:rPr lang="en-US" altLang="ko-KR" dirty="0">
                <a:ea typeface="굴림" charset="-127"/>
              </a:rPr>
              <a:t>, </a:t>
            </a:r>
            <a:r>
              <a:rPr lang="ko-KR" altLang="en-US" dirty="0" err="1">
                <a:ea typeface="굴림" charset="-127"/>
              </a:rPr>
              <a:t>위반내역등</a:t>
            </a:r>
            <a:r>
              <a:rPr lang="ko-KR" altLang="en-US" dirty="0">
                <a:ea typeface="굴림" charset="-127"/>
              </a:rPr>
              <a:t> 최소한의 기준에서 약 </a:t>
            </a:r>
            <a:r>
              <a:rPr lang="en-US" altLang="ko-KR" dirty="0">
                <a:ea typeface="굴림" charset="-127"/>
              </a:rPr>
              <a:t>3</a:t>
            </a:r>
            <a:r>
              <a:rPr lang="ko-KR" altLang="en-US" dirty="0">
                <a:ea typeface="굴림" charset="-127"/>
              </a:rPr>
              <a:t>개월간 공개됩니다 </a:t>
            </a:r>
          </a:p>
        </p:txBody>
      </p:sp>
    </p:spTree>
    <p:extLst>
      <p:ext uri="{BB962C8B-B14F-4D97-AF65-F5344CB8AC3E}">
        <p14:creationId xmlns:p14="http://schemas.microsoft.com/office/powerpoint/2010/main" val="306910181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995351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187301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/>
            </a:pPr>
            <a:fld id="{404CB176-6115-40FB-9721-2BA144732A53}" type="slidenum">
              <a:rPr lang="ko-KR" altLang="en-US" smtClean="0"/>
              <a:pPr>
                <a:defRPr lang="ko-KR"/>
              </a:pPr>
              <a:t>100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97116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579125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571171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013310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944426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412092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413779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686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493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빈 화면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4"/>
          <p:cNvSpPr/>
          <p:nvPr userDrawn="1"/>
        </p:nvSpPr>
        <p:spPr>
          <a:xfrm>
            <a:off x="7353300" y="188913"/>
            <a:ext cx="2552700" cy="3222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cxnSp>
        <p:nvCxnSpPr>
          <p:cNvPr id="3" name="직선 연결선 5"/>
          <p:cNvCxnSpPr/>
          <p:nvPr userDrawn="1"/>
        </p:nvCxnSpPr>
        <p:spPr>
          <a:xfrm flipH="1">
            <a:off x="0" y="511175"/>
            <a:ext cx="9906000" cy="0"/>
          </a:xfrm>
          <a:prstGeom prst="line">
            <a:avLst/>
          </a:prstGeom>
          <a:ln w="158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11"/>
          <p:cNvSpPr>
            <a:spLocks noChangeArrowheads="1"/>
          </p:cNvSpPr>
          <p:nvPr userDrawn="1"/>
        </p:nvSpPr>
        <p:spPr>
          <a:xfrm>
            <a:off x="9321800" y="6524625"/>
            <a:ext cx="333375" cy="2286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>
              <a:defRPr lang="ko-KR"/>
            </a:pPr>
            <a:fld id="{8AA9A228-2604-4B11-B97A-9C28D3D70490}" type="slidenum">
              <a:rPr lang="ko-KR" altLang="en-US" sz="900" b="1">
                <a:solidFill>
                  <a:schemeClr val="bg2">
                    <a:lumMod val="75000"/>
                  </a:schemeClr>
                </a:solidFill>
                <a:latin typeface="맑은 고딕"/>
                <a:ea typeface="맑은 고딕"/>
              </a:rPr>
              <a:pPr>
                <a:defRPr lang="ko-KR"/>
              </a:pPr>
              <a:t>‹#›</a:t>
            </a:fld>
            <a:endParaRPr lang="en-US" altLang="ko-KR" sz="900" b="1">
              <a:solidFill>
                <a:schemeClr val="bg2">
                  <a:lumMod val="75000"/>
                </a:schemeClr>
              </a:solidFill>
              <a:latin typeface="맑은 고딕"/>
              <a:ea typeface="맑은 고딕"/>
            </a:endParaRPr>
          </a:p>
        </p:txBody>
      </p:sp>
      <p:cxnSp>
        <p:nvCxnSpPr>
          <p:cNvPr id="5" name="직선 연결선 14"/>
          <p:cNvCxnSpPr/>
          <p:nvPr userDrawn="1"/>
        </p:nvCxnSpPr>
        <p:spPr>
          <a:xfrm flipH="1">
            <a:off x="0" y="6492875"/>
            <a:ext cx="9906000" cy="0"/>
          </a:xfrm>
          <a:prstGeom prst="line">
            <a:avLst/>
          </a:prstGeom>
          <a:ln w="158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15"/>
          <p:cNvSpPr txBox="1"/>
          <p:nvPr userDrawn="1"/>
        </p:nvSpPr>
        <p:spPr>
          <a:xfrm>
            <a:off x="38100" y="6524625"/>
            <a:ext cx="2106613" cy="217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 lang="ko-KR" altLang="en-US"/>
            </a:pPr>
            <a:r>
              <a:rPr lang="ko-KR" altLang="en-US" sz="900" b="1">
                <a:solidFill>
                  <a:schemeClr val="bg2">
                    <a:lumMod val="75000"/>
                  </a:schemeClr>
                </a:solidFill>
                <a:latin typeface="맑은 고딕"/>
                <a:ea typeface="맑은 고딕"/>
              </a:rPr>
              <a:t>국토교통부 사전심의</a:t>
            </a:r>
          </a:p>
        </p:txBody>
      </p:sp>
      <p:sp>
        <p:nvSpPr>
          <p:cNvPr id="7" name="직사각형 16"/>
          <p:cNvSpPr/>
          <p:nvPr userDrawn="1"/>
        </p:nvSpPr>
        <p:spPr>
          <a:xfrm>
            <a:off x="360363" y="517525"/>
            <a:ext cx="5715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 userDrawn="1"/>
        </p:nvSpPr>
        <p:spPr>
          <a:xfrm>
            <a:off x="9321800" y="6524625"/>
            <a:ext cx="333375" cy="2286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>
              <a:defRPr lang="ko-KR"/>
            </a:pPr>
            <a:fld id="{BE508391-6148-479B-8054-5016EE9FBD6D}" type="slidenum">
              <a:rPr lang="ko-KR" altLang="en-US" sz="900" b="1">
                <a:solidFill>
                  <a:schemeClr val="bg2">
                    <a:lumMod val="75000"/>
                  </a:schemeClr>
                </a:solidFill>
                <a:latin typeface="맑은 고딕"/>
                <a:ea typeface="맑은 고딕"/>
              </a:rPr>
              <a:pPr>
                <a:defRPr lang="ko-KR"/>
              </a:pPr>
              <a:t>‹#›</a:t>
            </a:fld>
            <a:endParaRPr lang="en-US" altLang="ko-KR" sz="900" b="1">
              <a:solidFill>
                <a:schemeClr val="bg2">
                  <a:lumMod val="75000"/>
                </a:schemeClr>
              </a:solidFill>
              <a:latin typeface="맑은 고딕"/>
              <a:ea typeface="맑은 고딕"/>
            </a:endParaRPr>
          </a:p>
        </p:txBody>
      </p:sp>
      <p:cxnSp>
        <p:nvCxnSpPr>
          <p:cNvPr id="3" name="직선 연결선 2"/>
          <p:cNvCxnSpPr/>
          <p:nvPr userDrawn="1"/>
        </p:nvCxnSpPr>
        <p:spPr>
          <a:xfrm flipH="1">
            <a:off x="0" y="6492875"/>
            <a:ext cx="9906000" cy="0"/>
          </a:xfrm>
          <a:prstGeom prst="line">
            <a:avLst/>
          </a:prstGeom>
          <a:ln w="158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38100" y="6524625"/>
            <a:ext cx="2106613" cy="217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 lang="ko-KR" altLang="en-US"/>
            </a:pPr>
            <a:r>
              <a:rPr lang="ko-KR" altLang="en-US" sz="900" b="1">
                <a:solidFill>
                  <a:schemeClr val="bg2">
                    <a:lumMod val="75000"/>
                  </a:schemeClr>
                </a:solidFill>
                <a:latin typeface="맑은 고딕"/>
                <a:ea typeface="맑은 고딕"/>
              </a:rPr>
              <a:t>국토교통부 사전심의</a:t>
            </a:r>
          </a:p>
        </p:txBody>
      </p:sp>
      <p:sp>
        <p:nvSpPr>
          <p:cNvPr id="5" name="직사각형 4"/>
          <p:cNvSpPr/>
          <p:nvPr userDrawn="1"/>
        </p:nvSpPr>
        <p:spPr>
          <a:xfrm>
            <a:off x="7353300" y="188913"/>
            <a:ext cx="2552700" cy="3222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cxnSp>
        <p:nvCxnSpPr>
          <p:cNvPr id="6" name="직선 연결선 5"/>
          <p:cNvCxnSpPr/>
          <p:nvPr userDrawn="1"/>
        </p:nvCxnSpPr>
        <p:spPr>
          <a:xfrm flipH="1">
            <a:off x="0" y="511175"/>
            <a:ext cx="9906000" cy="0"/>
          </a:xfrm>
          <a:prstGeom prst="line">
            <a:avLst/>
          </a:prstGeom>
          <a:ln w="158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406" y="1600932"/>
            <a:ext cx="4040426" cy="2197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50302" y="1600932"/>
            <a:ext cx="4040426" cy="2197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234" y="3986039"/>
            <a:ext cx="4040426" cy="2197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9129" y="3986039"/>
            <a:ext cx="4040426" cy="2197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3B0E6D7F-05A6-4BA7-A3D3-6A9805917BD1}" type="slidenum">
              <a:rPr lang="ko-KR" altLang="en-US"/>
              <a:pPr>
                <a:defRPr/>
              </a:pPr>
              <a:t>‹#›</a:t>
            </a:fld>
            <a:r>
              <a:rPr lang="ko-KR" altLang="en-US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 슬라이드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슬라이드 번호 개체 틀 5"/>
          <p:cNvSpPr txBox="1"/>
          <p:nvPr userDrawn="1"/>
        </p:nvSpPr>
        <p:spPr>
          <a:xfrm>
            <a:off x="9499600" y="6540500"/>
            <a:ext cx="449263" cy="1651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 defTabSz="912813"/>
            <a:fld id="{EA1B0AEB-2CD9-40EA-9D64-44F57E819663}" type="slidenum">
              <a:rPr lang="ko-KR" altLang="en-US" sz="1400">
                <a:solidFill>
                  <a:srgbClr val="404040"/>
                </a:solidFill>
                <a:latin typeface="굴림" charset="-127"/>
                <a:ea typeface="맑은 고딕" pitchFamily="50" charset="-127"/>
                <a:cs typeface="Arial" charset="0"/>
              </a:rPr>
              <a:pPr defTabSz="912813"/>
              <a:t>‹#›</a:t>
            </a:fld>
            <a:endParaRPr lang="en-US" altLang="ko-KR" sz="1400">
              <a:solidFill>
                <a:srgbClr val="404040"/>
              </a:solidFill>
              <a:latin typeface="굴림" charset="-127"/>
              <a:ea typeface="맑은 고딕" pitchFamily="50" charset="-127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00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138000"/>
            <a:ext cx="9906000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53153" y="6365406"/>
            <a:ext cx="911627" cy="26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2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93838" y="6216353"/>
            <a:ext cx="2312604" cy="503471"/>
          </a:xfrm>
          <a:prstGeom prst="rect">
            <a:avLst/>
          </a:prstGeom>
          <a:ln/>
        </p:spPr>
        <p:txBody>
          <a:bodyPr lIns="95838" tIns="47919" rIns="95838" bIns="47919"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94" y="6216353"/>
            <a:ext cx="3140255" cy="503471"/>
          </a:xfrm>
          <a:prstGeom prst="rect">
            <a:avLst/>
          </a:prstGeom>
          <a:ln/>
        </p:spPr>
        <p:txBody>
          <a:bodyPr lIns="95838" tIns="47919" rIns="95838" bIns="47919"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01279" y="6216353"/>
            <a:ext cx="2314325" cy="503471"/>
          </a:xfrm>
          <a:prstGeom prst="rect">
            <a:avLst/>
          </a:prstGeom>
          <a:ln/>
        </p:spPr>
        <p:txBody>
          <a:bodyPr lIns="95838" tIns="47919" rIns="95838" bIns="47919"/>
          <a:lstStyle>
            <a:lvl1pPr>
              <a:defRPr/>
            </a:lvl1pPr>
          </a:lstStyle>
          <a:p>
            <a:pPr>
              <a:defRPr/>
            </a:pPr>
            <a:fld id="{B14F2529-7E79-4CF6-A612-4ADFFC4640A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077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6048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30000"/>
              </a:lnSpc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893B16C4-DD71-4E22-A756-7EC0632C56AF}" type="datetime1">
              <a:rPr lang="ko-KR" altLang="en-US"/>
              <a:pPr>
                <a:defRPr/>
              </a:pPr>
              <a:t>2023-09-22</a:t>
            </a:fld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E688B5DD-D8EA-4022-A25B-1E996544E43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6739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9_기본 디자인">
    <p:bg>
      <p:bgPr>
        <a:blipFill dpi="0" rotWithShape="1">
          <a:blip r:embed="rId10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0"/>
          <p:cNvSpPr/>
          <p:nvPr/>
        </p:nvSpPr>
        <p:spPr>
          <a:xfrm>
            <a:off x="4837113" y="-15875"/>
            <a:ext cx="5030787" cy="601663"/>
          </a:xfrm>
          <a:custGeom>
            <a:avLst/>
            <a:gdLst>
              <a:gd name="T0" fmla="*/ 2147483647 w 2896"/>
              <a:gd name="T1" fmla="*/ 2147483647 h 329"/>
              <a:gd name="T2" fmla="*/ 2147483647 w 2896"/>
              <a:gd name="T3" fmla="*/ 2147483647 h 329"/>
              <a:gd name="T4" fmla="*/ 2147483647 w 2896"/>
              <a:gd name="T5" fmla="*/ 2147483647 h 329"/>
              <a:gd name="T6" fmla="*/ 2147483647 w 2896"/>
              <a:gd name="T7" fmla="*/ 2147483647 h 329"/>
              <a:gd name="T8" fmla="*/ 2147483647 w 2896"/>
              <a:gd name="T9" fmla="*/ 2147483647 h 329"/>
              <a:gd name="T10" fmla="*/ 2147483647 w 2896"/>
              <a:gd name="T11" fmla="*/ 2147483647 h 329"/>
              <a:gd name="T12" fmla="*/ 2147483647 w 2896"/>
              <a:gd name="T13" fmla="*/ 2147483647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96" h="329">
                <a:moveTo>
                  <a:pt x="466" y="6"/>
                </a:moveTo>
                <a:cubicBezTo>
                  <a:pt x="466" y="6"/>
                  <a:pt x="76" y="0"/>
                  <a:pt x="38" y="6"/>
                </a:cubicBezTo>
                <a:cubicBezTo>
                  <a:pt x="0" y="12"/>
                  <a:pt x="175" y="307"/>
                  <a:pt x="411" y="318"/>
                </a:cubicBezTo>
                <a:cubicBezTo>
                  <a:pt x="647" y="329"/>
                  <a:pt x="698" y="323"/>
                  <a:pt x="1097" y="324"/>
                </a:cubicBezTo>
                <a:lnTo>
                  <a:pt x="2896" y="328"/>
                </a:lnTo>
                <a:lnTo>
                  <a:pt x="2896" y="10"/>
                </a:lnTo>
                <a:lnTo>
                  <a:pt x="466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pPr>
              <a:defRPr lang="ko-KR"/>
            </a:pPr>
            <a:endParaRPr lang="ko-KR" altLang="en-US" sz="1800">
              <a:solidFill>
                <a:schemeClr val="tx1"/>
              </a:solidFill>
              <a:latin typeface="맑은 고딕"/>
              <a:ea typeface="굴림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12" r:id="rId5"/>
    <p:sldLayoutId id="2147483727" r:id="rId6"/>
    <p:sldLayoutId id="2147483728" r:id="rId7"/>
    <p:sldLayoutId id="2147483729" r:id="rId8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+mj-ea"/>
          <a:cs typeface="Arial" charset="0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굴림"/>
          <a:cs typeface="Arial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굴림"/>
          <a:cs typeface="Arial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굴림"/>
          <a:cs typeface="Arial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굴림"/>
          <a:cs typeface="Arial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/>
          <a:ea typeface="굴림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/>
          <a:ea typeface="굴림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/>
          <a:ea typeface="굴림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/>
          <a:ea typeface="굴림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 charset="0"/>
          <a:ea typeface="+mn-ea"/>
          <a:cs typeface="Arial" charset="0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charset="0"/>
          <a:ea typeface="+mn-ea"/>
          <a:cs typeface="Arial" charset="0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  <a:ea typeface="+mn-ea"/>
          <a:cs typeface="Arial" charset="0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  <a:ea typeface="+mn-ea"/>
          <a:cs typeface="Arial" charset="0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  <a:cs typeface="Arial" charset="0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25.jpeg"/><Relationship Id="rId4" Type="http://schemas.openxmlformats.org/officeDocument/2006/relationships/image" Target="../media/image4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eg"/><Relationship Id="rId1" Type="http://schemas.microsoft.com/office/2007/relationships/media" Target="../media/media5.mpe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간지_가로_크기축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7" name="Text Box 4"/>
          <p:cNvSpPr txBox="1">
            <a:spLocks noChangeArrowheads="1"/>
          </p:cNvSpPr>
          <p:nvPr/>
        </p:nvSpPr>
        <p:spPr bwMode="auto">
          <a:xfrm>
            <a:off x="1078433" y="1916113"/>
            <a:ext cx="7546975" cy="108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03" tIns="34202" rIns="68403" bIns="34202">
            <a:spAutoFit/>
          </a:bodyPr>
          <a:lstStyle/>
          <a:p>
            <a:pPr algn="ctr" defTabSz="957263">
              <a:spcBef>
                <a:spcPct val="50000"/>
              </a:spcBef>
            </a:pPr>
            <a:r>
              <a:rPr lang="ko-KR" altLang="en-US" sz="3000" dirty="0">
                <a:solidFill>
                  <a:srgbClr val="515151"/>
                </a:solidFill>
                <a:ea typeface="나눔고딕 ExtraBold" pitchFamily="50" charset="-127"/>
              </a:rPr>
              <a:t>폐수처리시설 운영 및 법령개정 사항 </a:t>
            </a:r>
            <a:endParaRPr lang="en-US" altLang="ko-KR" sz="3000" dirty="0">
              <a:solidFill>
                <a:srgbClr val="515151"/>
              </a:solidFill>
              <a:ea typeface="나눔고딕 ExtraBold" pitchFamily="50" charset="-127"/>
            </a:endParaRPr>
          </a:p>
          <a:p>
            <a:pPr defTabSz="957263">
              <a:spcBef>
                <a:spcPct val="50000"/>
              </a:spcBef>
            </a:pPr>
            <a:r>
              <a:rPr lang="en-US" altLang="ko-KR" sz="2400" dirty="0">
                <a:solidFill>
                  <a:srgbClr val="515151"/>
                </a:solidFill>
                <a:ea typeface="나눔고딕 ExtraBold" pitchFamily="50" charset="-127"/>
              </a:rPr>
              <a:t>           - </a:t>
            </a:r>
            <a:r>
              <a:rPr lang="ko-KR" altLang="en-US" sz="2400" dirty="0">
                <a:solidFill>
                  <a:srgbClr val="515151"/>
                </a:solidFill>
                <a:ea typeface="나눔고딕 ExtraBold" pitchFamily="50" charset="-127"/>
              </a:rPr>
              <a:t>폐수처리시설 </a:t>
            </a:r>
            <a:r>
              <a:rPr lang="ko-KR" altLang="en-US" sz="2400" dirty="0" err="1">
                <a:solidFill>
                  <a:srgbClr val="515151"/>
                </a:solidFill>
                <a:ea typeface="나눔고딕 ExtraBold" pitchFamily="50" charset="-127"/>
              </a:rPr>
              <a:t>부적정</a:t>
            </a:r>
            <a:r>
              <a:rPr lang="ko-KR" altLang="en-US" sz="2400" dirty="0">
                <a:solidFill>
                  <a:srgbClr val="515151"/>
                </a:solidFill>
                <a:ea typeface="나눔고딕 ExtraBold" pitchFamily="50" charset="-127"/>
              </a:rPr>
              <a:t> 운영사례 등</a:t>
            </a:r>
          </a:p>
        </p:txBody>
      </p:sp>
      <p:sp>
        <p:nvSpPr>
          <p:cNvPr id="9218" name="Text Box 6"/>
          <p:cNvSpPr txBox="1">
            <a:spLocks noChangeArrowheads="1"/>
          </p:cNvSpPr>
          <p:nvPr/>
        </p:nvSpPr>
        <p:spPr bwMode="auto">
          <a:xfrm>
            <a:off x="1179512" y="4051917"/>
            <a:ext cx="7546975" cy="34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03" tIns="34202" rIns="68403" bIns="34202">
            <a:spAutoFit/>
          </a:bodyPr>
          <a:lstStyle/>
          <a:p>
            <a:pPr algn="ctr" defTabSz="957263">
              <a:spcBef>
                <a:spcPct val="50000"/>
              </a:spcBef>
            </a:pPr>
            <a:r>
              <a:rPr lang="en-US" altLang="ko-KR" sz="1800" dirty="0">
                <a:solidFill>
                  <a:schemeClr val="bg2"/>
                </a:solidFill>
                <a:ea typeface="나눔고딕 ExtraBold" pitchFamily="50" charset="-127"/>
              </a:rPr>
              <a:t>2022.   9.  </a:t>
            </a:r>
          </a:p>
        </p:txBody>
      </p:sp>
      <p:pic>
        <p:nvPicPr>
          <p:cNvPr id="921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7238" y="4868863"/>
            <a:ext cx="2952750" cy="148272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3"/>
    </mc:Choice>
    <mc:Fallback xmlns="">
      <p:transition spd="slow" advTm="2613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581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5.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점검 및 감시활동에 민간인 참여</a:t>
            </a:r>
          </a:p>
        </p:txBody>
      </p:sp>
      <p:sp>
        <p:nvSpPr>
          <p:cNvPr id="6656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환경오염물질 통합 지도점검 규정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71475" y="1189038"/>
          <a:ext cx="9118600" cy="5048252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이해 당사자 합동점검 가능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192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점검기관은 지속적인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민원유발 사업장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에 대한 이해 당사자들의 지도점검  참여 요청과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점검대상 사업자의 동의가 있을 경우에는 해당 이해 당사자들과 합동으로 지도점검 실시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※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효율적인 지도점검을 위하여 지역주민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민간단체 관계자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전문가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관계공무원을  지도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점검에   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참여하게 할 수 있음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예산범위 내  여비 지급</a:t>
                      </a:r>
                      <a:endParaRPr kumimoji="0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738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참여하는 지역주민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민간단체 관계자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전문가 등에 예산의  범위 내에서 여비 등을 지급 가능</a:t>
                      </a:r>
                      <a:endParaRPr kumimoji="0" lang="ko-K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민간 환경감시단 운영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522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지속적인 환경민원유발사업장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공장밀집지역 등 환경오염 취약지역에  지역주민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민간단체 관계자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기업의 관계자 등으로 구성된 민간중심의  감시활동단체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“민간환경감시단”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운영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※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활동우수사례 포상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전파 등 행정적 지원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예산범위에서 소요경비 지원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_x82430512" descr="EMB000012842e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552" y="2492376"/>
            <a:ext cx="4070622" cy="3313113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  <a:effectLst>
            <a:outerShdw blurRad="1244600" dist="508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47110" name="Picture 4" descr="마스터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341438"/>
            <a:ext cx="8497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018576" y="1484785"/>
            <a:ext cx="8038881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폐수 배출시설  설치신고  </a:t>
            </a:r>
            <a:r>
              <a:rPr lang="ko-KR" altLang="en-US" sz="1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미이행</a:t>
            </a:r>
            <a:r>
              <a:rPr lang="en-US" altLang="ko-KR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(</a:t>
            </a:r>
            <a:r>
              <a:rPr lang="ko-KR" alt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이화학 실험시설 면적 </a:t>
            </a:r>
            <a:r>
              <a:rPr lang="en-US" altLang="ko-KR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: 100</a:t>
            </a:r>
            <a:r>
              <a:rPr lang="ko-KR" altLang="en-US" sz="14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제곱미터</a:t>
            </a:r>
            <a:r>
              <a:rPr lang="ko-KR" alt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이상</a:t>
            </a:r>
            <a:r>
              <a:rPr lang="en-US" altLang="ko-KR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)</a:t>
            </a:r>
          </a:p>
          <a:p>
            <a:pPr marL="185738" indent="-185738">
              <a:spcBef>
                <a:spcPct val="20000"/>
              </a:spcBef>
              <a:defRPr/>
            </a:pPr>
            <a:endParaRPr lang="en-US" altLang="ko-KR" sz="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</p:txBody>
      </p:sp>
      <p:pic>
        <p:nvPicPr>
          <p:cNvPr id="6147" name="_x82332568" descr="EMB000012842e1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2802" y="2492376"/>
            <a:ext cx="4104457" cy="3313113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  <a:effectLst>
            <a:outerShdw blurRad="825500" dist="50800" dir="5400000" algn="ctr" rotWithShape="0">
              <a:srgbClr val="000000">
                <a:alpha val="89000"/>
              </a:srgbClr>
            </a:outerShdw>
          </a:effectLst>
        </p:spPr>
      </p:pic>
      <p:sp>
        <p:nvSpPr>
          <p:cNvPr id="47113" name="Rectangle 1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4" name="Rectangle 2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ko-KR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5" name="Rectangle 20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6" name="Rectangle 1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7" name="Rectangle 2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ko-KR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8" name="Rectangle 20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776536" y="536047"/>
            <a:ext cx="5706711" cy="66070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400" b="1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미신고 폐수배출시설 설치운영 행위</a:t>
            </a:r>
            <a:endParaRPr lang="en-US" altLang="ko-KR" sz="2400" b="1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86179715"/>
      </p:ext>
    </p:extLst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272479" y="1488026"/>
            <a:ext cx="9451127" cy="5109325"/>
          </a:xfrm>
          <a:prstGeom prst="rect">
            <a:avLst/>
          </a:prstGeom>
          <a:noFill/>
          <a:ln w="25282">
            <a:solidFill>
              <a:srgbClr val="00B050"/>
            </a:solidFill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30053" name="Rectangle 11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4" name="Rectangle 12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5" name="Rectangle 13"/>
          <p:cNvSpPr>
            <a:spLocks noChangeArrowheads="1"/>
          </p:cNvSpPr>
          <p:nvPr/>
        </p:nvSpPr>
        <p:spPr bwMode="auto">
          <a:xfrm>
            <a:off x="0" y="1383386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6" name="Rectangle 14"/>
          <p:cNvSpPr>
            <a:spLocks noChangeArrowheads="1"/>
          </p:cNvSpPr>
          <p:nvPr/>
        </p:nvSpPr>
        <p:spPr bwMode="auto">
          <a:xfrm>
            <a:off x="0" y="1934503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7" name="Rectangle 15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8" name="Rectangle 16"/>
          <p:cNvSpPr>
            <a:spLocks noChangeArrowheads="1"/>
          </p:cNvSpPr>
          <p:nvPr/>
        </p:nvSpPr>
        <p:spPr bwMode="auto">
          <a:xfrm>
            <a:off x="0" y="1383386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9" name="Rectangle 17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0" name="Rectangle 18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1" name="Rectangle 19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3" name="Rectangle 21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4" name="Rectangle 22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5" name="Rectangle 23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8" name="Rectangle 2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79" name="Rectangle 38"/>
          <p:cNvSpPr>
            <a:spLocks noChangeArrowheads="1"/>
          </p:cNvSpPr>
          <p:nvPr/>
        </p:nvSpPr>
        <p:spPr bwMode="auto">
          <a:xfrm>
            <a:off x="505498" y="5770853"/>
            <a:ext cx="9031354" cy="360529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5755" tIns="47849" rIns="95755" bIns="47849" anchor="ctr"/>
          <a:lstStyle/>
          <a:p>
            <a:pPr defTabSz="941744">
              <a:spcBef>
                <a:spcPct val="50000"/>
              </a:spcBef>
            </a:pP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불순물 </a:t>
            </a:r>
            <a:r>
              <a:rPr lang="ko-KR" altLang="en-US" sz="1700" b="1" dirty="0" err="1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제거후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세척을 위한 세척수조</a:t>
            </a: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(1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차</a:t>
            </a: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)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         </a:t>
            </a:r>
            <a:r>
              <a:rPr lang="ko-KR" altLang="en-US" sz="1700" b="1" dirty="0" err="1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코팅이후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냉각을 위한 냉각수조</a:t>
            </a: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(2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차</a:t>
            </a: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)</a:t>
            </a:r>
            <a:endParaRPr lang="ko-KR" altLang="en-US" sz="1700" b="1" dirty="0">
              <a:solidFill>
                <a:srgbClr val="000000"/>
              </a:solidFill>
              <a:latin typeface="함초롬돋움" pitchFamily="50" charset="-127"/>
              <a:ea typeface="함초롬돋움" pitchFamily="50" charset="-127"/>
              <a:sym typeface="Wingdings" pitchFamily="2" charset="2"/>
            </a:endParaRPr>
          </a:p>
        </p:txBody>
      </p:sp>
      <p:sp>
        <p:nvSpPr>
          <p:cNvPr id="130080" name="Rectangle 40"/>
          <p:cNvSpPr>
            <a:spLocks noChangeArrowheads="1"/>
          </p:cNvSpPr>
          <p:nvPr/>
        </p:nvSpPr>
        <p:spPr bwMode="auto">
          <a:xfrm>
            <a:off x="190997" y="475115"/>
            <a:ext cx="9532610" cy="865653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4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미신고 폐수배출시설 설치운영 행위</a:t>
            </a:r>
            <a:endParaRPr lang="en-US" altLang="ko-KR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4608" y="1133199"/>
            <a:ext cx="6735923" cy="35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68854152" descr="EMB000022b8324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9" y="1730250"/>
            <a:ext cx="4524436" cy="407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21175" y="880351"/>
            <a:ext cx="85865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368853352" descr="EMB000022b83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75" y="1731226"/>
            <a:ext cx="4506571" cy="407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1314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7.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행정명령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사용중지명령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미 이행</a:t>
            </a:r>
          </a:p>
        </p:txBody>
      </p:sp>
      <p:sp>
        <p:nvSpPr>
          <p:cNvPr id="15155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862131"/>
              </p:ext>
            </p:extLst>
          </p:nvPr>
        </p:nvGraphicFramePr>
        <p:xfrm>
          <a:off x="371475" y="1196755"/>
          <a:ext cx="9118600" cy="446449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       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2018. 11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월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1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장       소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광산구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00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사업장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위반내용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위법시설에 대한 사용중지명령을 이행하지 아니한 위반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(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기존 폐수배출시설 설치신고 미 이행으로 사용중지명령중인 사업장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1987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미 신고 폐수배출시설에 대한 사용중지명령을 이행하여야 함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관할 행정기관에 신고되지 아니한 폐수배출시설을 설치 운영한 사업장에 대하여 행정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처분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사용중지명령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을 이행하지 아니하고  해당시설을 운영하여 주변 하천을 오염 시킴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1577" name="그림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7004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08272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0" y="1122011"/>
            <a:ext cx="9733082" cy="541933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28005" name="Rectangle 7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06" name="Rectangle 8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07" name="Rectangle 9"/>
          <p:cNvSpPr>
            <a:spLocks noChangeArrowheads="1"/>
          </p:cNvSpPr>
          <p:nvPr/>
        </p:nvSpPr>
        <p:spPr bwMode="auto">
          <a:xfrm>
            <a:off x="0" y="1383386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08" name="Rectangle 10"/>
          <p:cNvSpPr>
            <a:spLocks noChangeArrowheads="1"/>
          </p:cNvSpPr>
          <p:nvPr/>
        </p:nvSpPr>
        <p:spPr bwMode="auto">
          <a:xfrm>
            <a:off x="0" y="1934503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09" name="Rectangle 11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10" name="Rectangle 12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11" name="Rectangle 13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12" name="Rectangle 14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13" name="Rectangle 15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14" name="Rectangle 1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15" name="Rectangle 17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16" name="Rectangle 18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8019" name="_x129083576"/>
          <p:cNvSpPr>
            <a:spLocks noChangeArrowheads="1"/>
          </p:cNvSpPr>
          <p:nvPr/>
        </p:nvSpPr>
        <p:spPr bwMode="auto">
          <a:xfrm>
            <a:off x="2221409" y="4221529"/>
            <a:ext cx="1247498" cy="216000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b="1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20" name="_x129083576"/>
          <p:cNvSpPr>
            <a:spLocks noChangeArrowheads="1"/>
          </p:cNvSpPr>
          <p:nvPr/>
        </p:nvSpPr>
        <p:spPr bwMode="auto">
          <a:xfrm>
            <a:off x="2455422" y="3500471"/>
            <a:ext cx="468027" cy="216000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b="1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21" name="_x129083576"/>
          <p:cNvSpPr>
            <a:spLocks noChangeArrowheads="1"/>
          </p:cNvSpPr>
          <p:nvPr/>
        </p:nvSpPr>
        <p:spPr bwMode="auto">
          <a:xfrm>
            <a:off x="2377991" y="4366059"/>
            <a:ext cx="1247499" cy="216000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22" name="_x129083576"/>
          <p:cNvSpPr>
            <a:spLocks noChangeArrowheads="1"/>
          </p:cNvSpPr>
          <p:nvPr/>
        </p:nvSpPr>
        <p:spPr bwMode="auto">
          <a:xfrm>
            <a:off x="2455422" y="5014059"/>
            <a:ext cx="1013485" cy="216000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b="1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23" name="_x129083576"/>
          <p:cNvSpPr>
            <a:spLocks noChangeArrowheads="1"/>
          </p:cNvSpPr>
          <p:nvPr/>
        </p:nvSpPr>
        <p:spPr bwMode="auto">
          <a:xfrm>
            <a:off x="3080031" y="1770883"/>
            <a:ext cx="1013486" cy="142941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b="1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25" name="_x129083576"/>
          <p:cNvSpPr>
            <a:spLocks noChangeArrowheads="1"/>
          </p:cNvSpPr>
          <p:nvPr/>
        </p:nvSpPr>
        <p:spPr bwMode="auto">
          <a:xfrm>
            <a:off x="3080031" y="1770883"/>
            <a:ext cx="702041" cy="144529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b="1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26" name="_x129083576"/>
          <p:cNvSpPr>
            <a:spLocks noChangeArrowheads="1"/>
          </p:cNvSpPr>
          <p:nvPr/>
        </p:nvSpPr>
        <p:spPr bwMode="auto">
          <a:xfrm>
            <a:off x="4093517" y="1915412"/>
            <a:ext cx="702041" cy="217589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b="1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27" name="_x129083576"/>
          <p:cNvSpPr>
            <a:spLocks noChangeArrowheads="1"/>
          </p:cNvSpPr>
          <p:nvPr/>
        </p:nvSpPr>
        <p:spPr bwMode="auto">
          <a:xfrm>
            <a:off x="3704641" y="2131412"/>
            <a:ext cx="702041" cy="144530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b="1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28" name="_x129083576"/>
          <p:cNvSpPr>
            <a:spLocks noChangeArrowheads="1"/>
          </p:cNvSpPr>
          <p:nvPr/>
        </p:nvSpPr>
        <p:spPr bwMode="auto">
          <a:xfrm>
            <a:off x="3859503" y="5087118"/>
            <a:ext cx="702041" cy="144529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b="1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29" name="_x129083576"/>
          <p:cNvSpPr>
            <a:spLocks noChangeArrowheads="1"/>
          </p:cNvSpPr>
          <p:nvPr/>
        </p:nvSpPr>
        <p:spPr bwMode="auto">
          <a:xfrm>
            <a:off x="3938655" y="5014059"/>
            <a:ext cx="702041" cy="576529"/>
          </a:xfrm>
          <a:prstGeom prst="rect">
            <a:avLst/>
          </a:prstGeom>
          <a:solidFill>
            <a:schemeClr val="bg1"/>
          </a:solidFill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endParaRPr lang="ko-KR" altLang="ko-KR" sz="1500" b="1" dirty="0">
              <a:solidFill>
                <a:schemeClr val="bg1"/>
              </a:solidFill>
              <a:latin typeface="함초롬돋움" pitchFamily="50" charset="-127"/>
              <a:ea typeface="함초롬돋움" pitchFamily="50" charset="-127"/>
            </a:endParaRPr>
          </a:p>
        </p:txBody>
      </p:sp>
      <p:sp>
        <p:nvSpPr>
          <p:cNvPr id="128032" name="Rectangle 35"/>
          <p:cNvSpPr>
            <a:spLocks noChangeArrowheads="1"/>
          </p:cNvSpPr>
          <p:nvPr/>
        </p:nvSpPr>
        <p:spPr bwMode="auto">
          <a:xfrm>
            <a:off x="200472" y="548680"/>
            <a:ext cx="9532610" cy="63148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신고되지 아니한 폐수배출시설 사용중지명령 불 이행</a:t>
            </a:r>
            <a:endParaRPr lang="en-US" altLang="ko-KR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85049" y="5877272"/>
            <a:ext cx="40099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행정명령</a:t>
            </a:r>
            <a:r>
              <a:rPr lang="en-US" altLang="ko-KR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사용중지</a:t>
            </a:r>
            <a:r>
              <a:rPr lang="en-US" altLang="ko-KR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이행하지 아니하고 가동한 폐수배출시설에서  배출된 폐수가 주변 수로 등에 고여있는 상태</a:t>
            </a: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3" y="1338035"/>
            <a:ext cx="4460944" cy="432321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0204" y="5869616"/>
            <a:ext cx="393895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prstClr val="black"/>
                </a:solidFill>
              </a:rPr>
              <a:t>  사용중지명령의 대상이 된 위반사항</a:t>
            </a:r>
            <a:endParaRPr lang="en-US" altLang="ko-KR" sz="1200" dirty="0">
              <a:solidFill>
                <a:prstClr val="black"/>
              </a:solidFill>
            </a:endParaRPr>
          </a:p>
          <a:p>
            <a:pPr algn="ctr"/>
            <a:r>
              <a:rPr lang="en-US" altLang="ko-KR" sz="1200" dirty="0">
                <a:solidFill>
                  <a:prstClr val="black"/>
                </a:solidFill>
              </a:rPr>
              <a:t>(</a:t>
            </a:r>
            <a:r>
              <a:rPr lang="ko-KR" altLang="en-US" sz="1200" dirty="0">
                <a:solidFill>
                  <a:prstClr val="black"/>
                </a:solidFill>
              </a:rPr>
              <a:t>미신고 폐수배출시설에서 폐수 무단방류</a:t>
            </a:r>
            <a:r>
              <a:rPr lang="en-US" altLang="ko-KR" sz="1200" dirty="0">
                <a:solidFill>
                  <a:prstClr val="black"/>
                </a:solidFill>
              </a:rPr>
              <a:t>) </a:t>
            </a:r>
            <a:r>
              <a:rPr lang="ko-KR" altLang="en-US" sz="1200" dirty="0">
                <a:solidFill>
                  <a:prstClr val="black"/>
                </a:solidFill>
              </a:rPr>
              <a:t>관련사진</a:t>
            </a: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36" y="1346580"/>
            <a:ext cx="4346284" cy="43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072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3"/>
          <p:cNvSpPr>
            <a:spLocks noChangeArrowheads="1"/>
          </p:cNvSpPr>
          <p:nvPr/>
        </p:nvSpPr>
        <p:spPr bwMode="auto">
          <a:xfrm>
            <a:off x="268427" y="1162623"/>
            <a:ext cx="9472387" cy="5578745"/>
          </a:xfrm>
          <a:prstGeom prst="roundRect">
            <a:avLst>
              <a:gd name="adj" fmla="val 1560"/>
            </a:avLst>
          </a:prstGeom>
          <a:solidFill>
            <a:srgbClr val="FFFFFF"/>
          </a:solidFill>
          <a:ln w="9376">
            <a:solidFill>
              <a:srgbClr val="00B050"/>
            </a:solidFill>
            <a:round/>
            <a:headEnd/>
            <a:tailEnd/>
          </a:ln>
        </p:spPr>
        <p:txBody>
          <a:bodyPr wrap="none" lIns="94293" tIns="49019" rIns="94293" bIns="49019"/>
          <a:lstStyle/>
          <a:p>
            <a:pPr algn="just" defTabSz="848568">
              <a:lnSpc>
                <a:spcPct val="150000"/>
              </a:lnSpc>
            </a:pPr>
            <a:r>
              <a:rPr lang="ko-KR" altLang="en-US" sz="1300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     </a:t>
            </a:r>
          </a:p>
          <a:p>
            <a:pPr algn="just" defTabSz="848568">
              <a:lnSpc>
                <a:spcPct val="150000"/>
              </a:lnSpc>
            </a:pPr>
            <a:r>
              <a:rPr lang="ko-KR" altLang="en-US" sz="17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    </a:t>
            </a: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1727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129029" name="Rectangle 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0" name="Rectangle 7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1" name="Rectangle 8"/>
          <p:cNvSpPr>
            <a:spLocks noChangeArrowheads="1"/>
          </p:cNvSpPr>
          <p:nvPr/>
        </p:nvSpPr>
        <p:spPr bwMode="auto">
          <a:xfrm>
            <a:off x="0" y="1686738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3" name="Rectangle 10"/>
          <p:cNvSpPr>
            <a:spLocks noChangeArrowheads="1"/>
          </p:cNvSpPr>
          <p:nvPr/>
        </p:nvSpPr>
        <p:spPr bwMode="auto">
          <a:xfrm>
            <a:off x="0" y="1707386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40" name="Rectangle 17"/>
          <p:cNvSpPr>
            <a:spLocks noChangeArrowheads="1"/>
          </p:cNvSpPr>
          <p:nvPr/>
        </p:nvSpPr>
        <p:spPr bwMode="auto">
          <a:xfrm>
            <a:off x="190997" y="467717"/>
            <a:ext cx="9532610" cy="72903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신고되지 아니한 폐수배출시설 사용중지명령 불 이행</a:t>
            </a:r>
            <a:endParaRPr lang="en-US" altLang="ko-KR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1340768"/>
            <a:ext cx="9073007" cy="4464496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268427" y="5882697"/>
            <a:ext cx="9293084" cy="570639"/>
          </a:xfrm>
          <a:prstGeom prst="ellipse">
            <a:avLst/>
          </a:prstGeom>
          <a:blipFill rotWithShape="1">
            <a:blip r:embed="rId3">
              <a:alphaModFix/>
              <a:lum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</a:ln>
        </p:spPr>
        <p:txBody>
          <a:bodyPr anchor="ctr"/>
          <a:lstStyle/>
          <a:p>
            <a:pPr algn="just"/>
            <a:r>
              <a:rPr lang="ko-KR" altLang="en-US" b="1" dirty="0">
                <a:solidFill>
                  <a:srgbClr val="8064A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직경 </a:t>
            </a:r>
            <a:r>
              <a:rPr lang="en-US" altLang="ko-KR" b="1" dirty="0">
                <a:solidFill>
                  <a:srgbClr val="8064A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150mm </a:t>
            </a:r>
            <a:r>
              <a:rPr lang="ko-KR" altLang="en-US" b="1" dirty="0">
                <a:solidFill>
                  <a:srgbClr val="8064A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주름관 호스에 </a:t>
            </a:r>
            <a:r>
              <a:rPr lang="en-US" altLang="ko-KR" b="1" dirty="0">
                <a:solidFill>
                  <a:srgbClr val="8064A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b="1" dirty="0">
                <a:solidFill>
                  <a:srgbClr val="8064A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마력 수중펌프 이용해 야간에 무단방류</a:t>
            </a:r>
          </a:p>
        </p:txBody>
      </p:sp>
    </p:spTree>
    <p:extLst>
      <p:ext uri="{BB962C8B-B14F-4D97-AF65-F5344CB8AC3E}">
        <p14:creationId xmlns:p14="http://schemas.microsoft.com/office/powerpoint/2010/main" val="30133843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3"/>
          <p:cNvSpPr>
            <a:spLocks noChangeArrowheads="1"/>
          </p:cNvSpPr>
          <p:nvPr/>
        </p:nvSpPr>
        <p:spPr bwMode="auto">
          <a:xfrm>
            <a:off x="277301" y="1090615"/>
            <a:ext cx="9472387" cy="5578745"/>
          </a:xfrm>
          <a:prstGeom prst="roundRect">
            <a:avLst>
              <a:gd name="adj" fmla="val 1560"/>
            </a:avLst>
          </a:prstGeom>
          <a:solidFill>
            <a:srgbClr val="FFFFFF"/>
          </a:solidFill>
          <a:ln w="9376">
            <a:solidFill>
              <a:srgbClr val="00B050"/>
            </a:solidFill>
            <a:round/>
            <a:headEnd/>
            <a:tailEnd/>
          </a:ln>
        </p:spPr>
        <p:txBody>
          <a:bodyPr wrap="none" lIns="94293" tIns="49019" rIns="94293" bIns="49019"/>
          <a:lstStyle/>
          <a:p>
            <a:pPr algn="just" defTabSz="848568">
              <a:lnSpc>
                <a:spcPct val="150000"/>
              </a:lnSpc>
            </a:pPr>
            <a:r>
              <a:rPr lang="ko-KR" altLang="en-US" sz="1300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     </a:t>
            </a:r>
          </a:p>
          <a:p>
            <a:pPr algn="just" defTabSz="848568">
              <a:lnSpc>
                <a:spcPct val="150000"/>
              </a:lnSpc>
            </a:pPr>
            <a:r>
              <a:rPr lang="ko-KR" altLang="en-US" sz="17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    </a:t>
            </a: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1727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129029" name="Rectangle 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0" name="Rectangle 7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1" name="Rectangle 8"/>
          <p:cNvSpPr>
            <a:spLocks noChangeArrowheads="1"/>
          </p:cNvSpPr>
          <p:nvPr/>
        </p:nvSpPr>
        <p:spPr bwMode="auto">
          <a:xfrm>
            <a:off x="0" y="1686738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3" name="Rectangle 10"/>
          <p:cNvSpPr>
            <a:spLocks noChangeArrowheads="1"/>
          </p:cNvSpPr>
          <p:nvPr/>
        </p:nvSpPr>
        <p:spPr bwMode="auto">
          <a:xfrm>
            <a:off x="0" y="1707386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40" name="Rectangle 17"/>
          <p:cNvSpPr>
            <a:spLocks noChangeArrowheads="1"/>
          </p:cNvSpPr>
          <p:nvPr/>
        </p:nvSpPr>
        <p:spPr bwMode="auto">
          <a:xfrm>
            <a:off x="190997" y="467717"/>
            <a:ext cx="9532610" cy="657027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신고되지 아니한 폐수배출시설 사용중지명령 불 이행</a:t>
            </a:r>
            <a:endParaRPr lang="en-US" altLang="ko-KR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1268760"/>
            <a:ext cx="9073008" cy="46085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8504" y="6037966"/>
            <a:ext cx="907300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prstClr val="black"/>
                </a:solidFill>
              </a:rPr>
              <a:t>인근 하천으로 무단 방류된 폐수</a:t>
            </a:r>
            <a:r>
              <a:rPr lang="en-US" altLang="ko-KR" dirty="0">
                <a:solidFill>
                  <a:prstClr val="black"/>
                </a:solidFill>
              </a:rPr>
              <a:t>(</a:t>
            </a:r>
            <a:r>
              <a:rPr lang="ko-KR" altLang="en-US" dirty="0">
                <a:solidFill>
                  <a:prstClr val="black"/>
                </a:solidFill>
              </a:rPr>
              <a:t>다량의 토사 함유</a:t>
            </a:r>
            <a:r>
              <a:rPr lang="en-US" altLang="ko-KR" dirty="0">
                <a:solidFill>
                  <a:prstClr val="black"/>
                </a:solidFill>
              </a:rPr>
              <a:t>)</a:t>
            </a:r>
            <a:r>
              <a:rPr lang="ko-KR" altLang="en-US" dirty="0">
                <a:solidFill>
                  <a:prstClr val="black"/>
                </a:solidFill>
              </a:rPr>
              <a:t>로 오염된 강</a:t>
            </a:r>
            <a:r>
              <a:rPr lang="en-US" altLang="ko-KR" dirty="0">
                <a:solidFill>
                  <a:prstClr val="black"/>
                </a:solidFill>
              </a:rPr>
              <a:t>(</a:t>
            </a:r>
            <a:r>
              <a:rPr lang="ko-KR" altLang="en-US" dirty="0" err="1">
                <a:solidFill>
                  <a:prstClr val="black"/>
                </a:solidFill>
              </a:rPr>
              <a:t>황룡강</a:t>
            </a:r>
            <a:r>
              <a:rPr lang="en-US" altLang="ko-KR" dirty="0">
                <a:solidFill>
                  <a:prstClr val="black"/>
                </a:solidFill>
              </a:rPr>
              <a:t>)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523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8.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방지시설 설치 면제자 준수사항 위반</a:t>
            </a:r>
          </a:p>
        </p:txBody>
      </p:sp>
      <p:sp>
        <p:nvSpPr>
          <p:cNvPr id="15155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516935"/>
              </p:ext>
            </p:extLst>
          </p:nvPr>
        </p:nvGraphicFramePr>
        <p:xfrm>
          <a:off x="371475" y="1196754"/>
          <a:ext cx="9118600" cy="4946027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       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2018. 11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월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장       소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광산구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00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사업장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59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위반내용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방지시설 설치 면제자 준수사항 위반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(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공정폐수를 위탁처리 하지 아니하고 </a:t>
                      </a:r>
                      <a:r>
                        <a:rPr kumimoji="0" lang="ko-KR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오수관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으로 방류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497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수질오염방지시설을 설치하지 아니하고 배출시설을 사용하는 자는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“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준수사항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”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을 지켜야 함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사업장에서 발생되는 폐수 전량을 위탁처리 하는 것으로 신고한 사업장에서 검사 장비를 세척하여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발생된 폐수를 위탁 처리하지 아니하고 오수 관으로 방류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1577" name="그림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7004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64480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3"/>
          <p:cNvSpPr>
            <a:spLocks noChangeArrowheads="1"/>
          </p:cNvSpPr>
          <p:nvPr/>
        </p:nvSpPr>
        <p:spPr bwMode="auto">
          <a:xfrm>
            <a:off x="268427" y="1234631"/>
            <a:ext cx="9472387" cy="5578745"/>
          </a:xfrm>
          <a:prstGeom prst="roundRect">
            <a:avLst>
              <a:gd name="adj" fmla="val 1560"/>
            </a:avLst>
          </a:prstGeom>
          <a:solidFill>
            <a:srgbClr val="FFFFFF"/>
          </a:solidFill>
          <a:ln w="9376">
            <a:solidFill>
              <a:srgbClr val="00B050"/>
            </a:solidFill>
            <a:round/>
            <a:headEnd/>
            <a:tailEnd/>
          </a:ln>
        </p:spPr>
        <p:txBody>
          <a:bodyPr wrap="none" lIns="94293" tIns="49019" rIns="94293" bIns="49019"/>
          <a:lstStyle/>
          <a:p>
            <a:pPr algn="just" defTabSz="848568">
              <a:lnSpc>
                <a:spcPct val="150000"/>
              </a:lnSpc>
            </a:pPr>
            <a:r>
              <a:rPr lang="ko-KR" altLang="en-US" sz="1300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     </a:t>
            </a:r>
          </a:p>
          <a:p>
            <a:pPr algn="just" defTabSz="848568">
              <a:lnSpc>
                <a:spcPct val="150000"/>
              </a:lnSpc>
            </a:pPr>
            <a:r>
              <a:rPr lang="ko-KR" altLang="en-US" sz="17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    </a:t>
            </a: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1727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129029" name="Rectangle 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0" name="Rectangle 7"/>
          <p:cNvSpPr>
            <a:spLocks noChangeArrowheads="1"/>
          </p:cNvSpPr>
          <p:nvPr/>
        </p:nvSpPr>
        <p:spPr bwMode="auto">
          <a:xfrm>
            <a:off x="0" y="1511520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1" name="Rectangle 8"/>
          <p:cNvSpPr>
            <a:spLocks noChangeArrowheads="1"/>
          </p:cNvSpPr>
          <p:nvPr/>
        </p:nvSpPr>
        <p:spPr bwMode="auto">
          <a:xfrm>
            <a:off x="0" y="183075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3" name="Rectangle 10"/>
          <p:cNvSpPr>
            <a:spLocks noChangeArrowheads="1"/>
          </p:cNvSpPr>
          <p:nvPr/>
        </p:nvSpPr>
        <p:spPr bwMode="auto">
          <a:xfrm>
            <a:off x="0" y="1851402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40" name="Rectangle 17"/>
          <p:cNvSpPr>
            <a:spLocks noChangeArrowheads="1"/>
          </p:cNvSpPr>
          <p:nvPr/>
        </p:nvSpPr>
        <p:spPr bwMode="auto">
          <a:xfrm>
            <a:off x="190997" y="476672"/>
            <a:ext cx="9532610" cy="69193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방지시설 설치면제자 준수사항 위반</a:t>
            </a:r>
            <a:r>
              <a:rPr lang="en-US" altLang="ko-KR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(</a:t>
            </a:r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무단 방류</a:t>
            </a:r>
            <a:r>
              <a:rPr lang="en-US" altLang="ko-KR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)</a:t>
            </a:r>
          </a:p>
        </p:txBody>
      </p:sp>
      <p:sp>
        <p:nvSpPr>
          <p:cNvPr id="15" name="타원 14"/>
          <p:cNvSpPr/>
          <p:nvPr/>
        </p:nvSpPr>
        <p:spPr>
          <a:xfrm>
            <a:off x="531900" y="6037831"/>
            <a:ext cx="8957603" cy="587522"/>
          </a:xfrm>
          <a:prstGeom prst="ellipse">
            <a:avLst/>
          </a:prstGeom>
          <a:blipFill rotWithShape="1">
            <a:blip r:embed="rId2">
              <a:alphaModFix/>
              <a:lum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</a:ln>
        </p:spPr>
        <p:txBody>
          <a:bodyPr anchor="ctr"/>
          <a:lstStyle/>
          <a:p>
            <a:pPr algn="ctr"/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 내시경 검사 장비를 세척하는 장비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폐수배출시설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0" y="1412776"/>
            <a:ext cx="8957603" cy="44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711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3"/>
          <p:cNvSpPr>
            <a:spLocks noChangeArrowheads="1"/>
          </p:cNvSpPr>
          <p:nvPr/>
        </p:nvSpPr>
        <p:spPr bwMode="auto">
          <a:xfrm>
            <a:off x="268427" y="1234631"/>
            <a:ext cx="9472387" cy="5578745"/>
          </a:xfrm>
          <a:prstGeom prst="roundRect">
            <a:avLst>
              <a:gd name="adj" fmla="val 1560"/>
            </a:avLst>
          </a:prstGeom>
          <a:solidFill>
            <a:srgbClr val="FFFFFF"/>
          </a:solidFill>
          <a:ln w="9376">
            <a:solidFill>
              <a:srgbClr val="00B050"/>
            </a:solidFill>
            <a:round/>
            <a:headEnd/>
            <a:tailEnd/>
          </a:ln>
        </p:spPr>
        <p:txBody>
          <a:bodyPr wrap="none" lIns="94293" tIns="49019" rIns="94293" bIns="49019"/>
          <a:lstStyle/>
          <a:p>
            <a:pPr algn="just" defTabSz="848568">
              <a:lnSpc>
                <a:spcPct val="150000"/>
              </a:lnSpc>
            </a:pPr>
            <a:r>
              <a:rPr lang="ko-KR" altLang="en-US" sz="1300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     </a:t>
            </a:r>
          </a:p>
          <a:p>
            <a:pPr algn="just" defTabSz="848568">
              <a:lnSpc>
                <a:spcPct val="150000"/>
              </a:lnSpc>
            </a:pPr>
            <a:r>
              <a:rPr lang="ko-KR" altLang="en-US" sz="17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    </a:t>
            </a: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1727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129029" name="Rectangle 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0" name="Rectangle 7"/>
          <p:cNvSpPr>
            <a:spLocks noChangeArrowheads="1"/>
          </p:cNvSpPr>
          <p:nvPr/>
        </p:nvSpPr>
        <p:spPr bwMode="auto">
          <a:xfrm>
            <a:off x="0" y="1511520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1" name="Rectangle 8"/>
          <p:cNvSpPr>
            <a:spLocks noChangeArrowheads="1"/>
          </p:cNvSpPr>
          <p:nvPr/>
        </p:nvSpPr>
        <p:spPr bwMode="auto">
          <a:xfrm>
            <a:off x="0" y="183075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3" name="Rectangle 10"/>
          <p:cNvSpPr>
            <a:spLocks noChangeArrowheads="1"/>
          </p:cNvSpPr>
          <p:nvPr/>
        </p:nvSpPr>
        <p:spPr bwMode="auto">
          <a:xfrm>
            <a:off x="0" y="1851402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40" name="Rectangle 17"/>
          <p:cNvSpPr>
            <a:spLocks noChangeArrowheads="1"/>
          </p:cNvSpPr>
          <p:nvPr/>
        </p:nvSpPr>
        <p:spPr bwMode="auto">
          <a:xfrm>
            <a:off x="190997" y="555301"/>
            <a:ext cx="9532610" cy="641451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방지시설 설치면제자 준수사항 위반</a:t>
            </a:r>
            <a:r>
              <a:rPr lang="en-US" altLang="ko-KR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(</a:t>
            </a:r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무단 방류</a:t>
            </a:r>
            <a:r>
              <a:rPr lang="en-US" altLang="ko-KR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)</a:t>
            </a:r>
          </a:p>
        </p:txBody>
      </p:sp>
      <p:sp>
        <p:nvSpPr>
          <p:cNvPr id="15" name="타원 14"/>
          <p:cNvSpPr/>
          <p:nvPr/>
        </p:nvSpPr>
        <p:spPr>
          <a:xfrm>
            <a:off x="416496" y="6081838"/>
            <a:ext cx="9179884" cy="587522"/>
          </a:xfrm>
          <a:prstGeom prst="ellipse">
            <a:avLst/>
          </a:prstGeom>
          <a:blipFill rotWithShape="1">
            <a:blip r:embed="rId2">
              <a:alphaModFix/>
              <a:lum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</a:ln>
        </p:spPr>
        <p:txBody>
          <a:bodyPr anchor="ctr"/>
          <a:lstStyle/>
          <a:p>
            <a:pPr algn="ctr"/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검사 장비 세척기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폐수배출시설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 폐수가 배출되는 배관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1397944"/>
            <a:ext cx="9179884" cy="45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386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3"/>
          <p:cNvSpPr>
            <a:spLocks noChangeArrowheads="1"/>
          </p:cNvSpPr>
          <p:nvPr/>
        </p:nvSpPr>
        <p:spPr bwMode="auto">
          <a:xfrm>
            <a:off x="268427" y="1306639"/>
            <a:ext cx="9472387" cy="5578745"/>
          </a:xfrm>
          <a:prstGeom prst="roundRect">
            <a:avLst>
              <a:gd name="adj" fmla="val 1560"/>
            </a:avLst>
          </a:prstGeom>
          <a:solidFill>
            <a:srgbClr val="FFFFFF"/>
          </a:solidFill>
          <a:ln w="9376">
            <a:solidFill>
              <a:srgbClr val="00B050"/>
            </a:solidFill>
            <a:round/>
            <a:headEnd/>
            <a:tailEnd/>
          </a:ln>
        </p:spPr>
        <p:txBody>
          <a:bodyPr wrap="none" lIns="94293" tIns="49019" rIns="94293" bIns="49019"/>
          <a:lstStyle/>
          <a:p>
            <a:pPr algn="just" defTabSz="848568">
              <a:lnSpc>
                <a:spcPct val="150000"/>
              </a:lnSpc>
            </a:pPr>
            <a:r>
              <a:rPr lang="ko-KR" altLang="en-US" sz="1300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     </a:t>
            </a:r>
          </a:p>
          <a:p>
            <a:pPr algn="just" defTabSz="848568">
              <a:lnSpc>
                <a:spcPct val="150000"/>
              </a:lnSpc>
            </a:pPr>
            <a:r>
              <a:rPr lang="ko-KR" altLang="en-US" sz="17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    </a:t>
            </a: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1727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129029" name="Rectangle 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0" name="Rectangle 7"/>
          <p:cNvSpPr>
            <a:spLocks noChangeArrowheads="1"/>
          </p:cNvSpPr>
          <p:nvPr/>
        </p:nvSpPr>
        <p:spPr bwMode="auto">
          <a:xfrm>
            <a:off x="0" y="1583528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1" name="Rectangle 8"/>
          <p:cNvSpPr>
            <a:spLocks noChangeArrowheads="1"/>
          </p:cNvSpPr>
          <p:nvPr/>
        </p:nvSpPr>
        <p:spPr bwMode="auto">
          <a:xfrm>
            <a:off x="0" y="1902762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3" name="Rectangle 10"/>
          <p:cNvSpPr>
            <a:spLocks noChangeArrowheads="1"/>
          </p:cNvSpPr>
          <p:nvPr/>
        </p:nvSpPr>
        <p:spPr bwMode="auto">
          <a:xfrm>
            <a:off x="0" y="1923410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40" name="Rectangle 17"/>
          <p:cNvSpPr>
            <a:spLocks noChangeArrowheads="1"/>
          </p:cNvSpPr>
          <p:nvPr/>
        </p:nvSpPr>
        <p:spPr bwMode="auto">
          <a:xfrm>
            <a:off x="190997" y="478860"/>
            <a:ext cx="9532610" cy="861908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방지시설 설치면제자 준수사항 위반</a:t>
            </a:r>
            <a:r>
              <a:rPr lang="en-US" altLang="ko-KR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(</a:t>
            </a:r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무단 방류</a:t>
            </a:r>
            <a:r>
              <a:rPr lang="en-US" altLang="ko-KR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)</a:t>
            </a:r>
          </a:p>
        </p:txBody>
      </p:sp>
      <p:sp>
        <p:nvSpPr>
          <p:cNvPr id="15" name="타원 14"/>
          <p:cNvSpPr/>
          <p:nvPr/>
        </p:nvSpPr>
        <p:spPr>
          <a:xfrm>
            <a:off x="416496" y="6153846"/>
            <a:ext cx="9179884" cy="587522"/>
          </a:xfrm>
          <a:prstGeom prst="ellipse">
            <a:avLst/>
          </a:prstGeom>
          <a:blipFill rotWithShape="1">
            <a:blip r:embed="rId2">
              <a:alphaModFix/>
              <a:lum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  <a:round/>
          </a:ln>
        </p:spPr>
        <p:txBody>
          <a:bodyPr anchor="ctr"/>
          <a:lstStyle/>
          <a:p>
            <a:pPr algn="ctr"/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검사 장비 세척기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폐수배출시설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 발생된 폐수가 하수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오수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관으로</a:t>
            </a:r>
            <a:endParaRPr lang="en-US" altLang="ko-KR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배출되도록 건물 내 하수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오수</a:t>
            </a:r>
            <a:r>
              <a:rPr lang="en-US" altLang="ko-KR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관에 연결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1412776"/>
            <a:ext cx="9179883" cy="46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80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797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6.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지도점검의 종류와 기준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371475" y="1189038"/>
          <a:ext cx="9118600" cy="5335589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정기점검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151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수시점검</a:t>
                      </a: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56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가뭄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장마철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추석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․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설 연휴 등 환경오염 취약시기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환경오염관련 민원 다발지역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오염우심지역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및 취약지역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오염피해 진정 등의 민원이 있는 경우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무허가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신고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배출시설설치운영여부를 확인 할 경우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허가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변경허가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신고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변경신고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심사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등록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승인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배출시설의 가동개시 신고를 할 경우와 개선명령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조업정지 등의 행정처분에 대한 현장 확인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환경오염사고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폐수 무단방류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화재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폭발 등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가 발생하였거나 지도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점검 결과 생산공정 또는 배출시설 및 방지시설의 노후화 등으로 사고발생 우려가 높은 사업장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타기관으로부터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지도점검 요청이 있는 경우 등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8631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환경오염물질 통합 지도점검 규정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408749"/>
              </p:ext>
            </p:extLst>
          </p:nvPr>
        </p:nvGraphicFramePr>
        <p:xfrm>
          <a:off x="371475" y="1700212"/>
          <a:ext cx="9118376" cy="1746233"/>
        </p:xfrm>
        <a:graphic>
          <a:graphicData uri="http://schemas.openxmlformats.org/drawingml/2006/table">
            <a:tbl>
              <a:tblPr/>
              <a:tblGrid>
                <a:gridCol w="1555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9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19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4083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등 급</a:t>
                      </a: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사업장규모별 점검횟수 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4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5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06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우수관리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일반관리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중점관리</a:t>
                      </a: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4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1/2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4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1/2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1/2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1/2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년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ko-KR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2" name="Rectangle 20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3" name="Rectangle 1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4" name="Rectangle 2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ko-KR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5" name="Rectangle 20"/>
          <p:cNvSpPr>
            <a:spLocks noChangeArrowheads="1"/>
          </p:cNvSpPr>
          <p:nvPr/>
        </p:nvSpPr>
        <p:spPr bwMode="auto">
          <a:xfrm>
            <a:off x="4860635" y="-18907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8140" name="Picture 4" descr="C:\Users\ME\Desktop\새 폴더\SAM_6400.JPG"/>
          <p:cNvPicPr preferRelativeResize="0"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429001"/>
            <a:ext cx="381635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4" descr="마스터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341438"/>
            <a:ext cx="84978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992561" y="1484784"/>
            <a:ext cx="803888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방지시설에  유입하지  아니하고  배출할 수 있는 시설을  설치하는 행위</a:t>
            </a:r>
            <a:endParaRPr lang="en-US" altLang="ko-KR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en-US" altLang="ko-KR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  </a:t>
            </a:r>
            <a:endParaRPr lang="en-US" altLang="ko-KR" sz="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  [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벌칙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]  ‘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물환경보전법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’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 제 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38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조 제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1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항 제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1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호</a:t>
            </a:r>
            <a:endParaRPr lang="en-US" altLang="ko-KR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              5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년 이하의 징역이나 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5</a:t>
            </a:r>
            <a:r>
              <a:rPr lang="ko-KR" altLang="en-US" sz="1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천만원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 이하 벌금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(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조업정지 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10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일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)</a:t>
            </a:r>
          </a:p>
        </p:txBody>
      </p:sp>
      <p:sp>
        <p:nvSpPr>
          <p:cNvPr id="2" name="Rectangle 26"/>
          <p:cNvSpPr>
            <a:spLocks noChangeArrowheads="1"/>
          </p:cNvSpPr>
          <p:nvPr/>
        </p:nvSpPr>
        <p:spPr bwMode="auto">
          <a:xfrm>
            <a:off x="1068389" y="4081254"/>
            <a:ext cx="184731" cy="33855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8144" name="_x395447216" descr="EMB0000389c035c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3422651"/>
            <a:ext cx="381635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190997" y="478860"/>
            <a:ext cx="9532610" cy="861908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방지시설 유입하지 않고 배출하는 시설 설치</a:t>
            </a:r>
            <a:endParaRPr lang="en-US" altLang="ko-KR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76542091"/>
      </p:ext>
    </p:extLst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ko-KR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0" name="Rectangle 20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1" name="Rectangle 1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2" name="Rectangle 2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ko-KR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3" name="Rectangle 20"/>
          <p:cNvSpPr>
            <a:spLocks noChangeArrowheads="1"/>
          </p:cNvSpPr>
          <p:nvPr/>
        </p:nvSpPr>
        <p:spPr bwMode="auto">
          <a:xfrm>
            <a:off x="4860635" y="-231934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0188" name="Picture 23" descr="C:\Users\ME\Desktop\새 폴더\KakaoTalk_20150608_1013444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1" y="3573464"/>
            <a:ext cx="3889375" cy="29162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9" name="Picture 24" descr="C:\Users\ME\Desktop\새 폴더\KakaoTalk_20150608_1013416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573464"/>
            <a:ext cx="4032250" cy="2879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0" name="Picture 4" descr="마스터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341438"/>
            <a:ext cx="84978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992561" y="1484785"/>
            <a:ext cx="8038881" cy="156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ko-KR" altLang="en-US" sz="17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</a:t>
            </a:r>
            <a:r>
              <a:rPr lang="ko-KR" altLang="en-US" sz="174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폐수배출시설에서  배출되는  수질오염물질</a:t>
            </a:r>
            <a:r>
              <a:rPr lang="en-US" altLang="ko-KR" sz="174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(</a:t>
            </a:r>
            <a:r>
              <a:rPr lang="ko-KR" altLang="en-US" sz="174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절삭유</a:t>
            </a:r>
            <a:r>
              <a:rPr lang="en-US" altLang="ko-KR" sz="174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)</a:t>
            </a:r>
            <a:r>
              <a:rPr lang="ko-KR" altLang="en-US" sz="174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을  방지시설에  유입하지  아니하고   배출하거나  방지시설에  유입하지 아니하고 배출할 수있는 시설을  설치하는  행위</a:t>
            </a:r>
            <a:endParaRPr lang="en-US" altLang="ko-KR" sz="174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  [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벌칙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]  ‘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물환경보전법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’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 제 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38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조 제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1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항 제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1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호</a:t>
            </a:r>
            <a:endParaRPr lang="en-US" altLang="ko-KR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              5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년 이하의 징역이나 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5</a:t>
            </a:r>
            <a:r>
              <a:rPr lang="ko-KR" altLang="en-US" sz="1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천만원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 이하 벌금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(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조업정지 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10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일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Arial" pitchFamily="34" charset="0"/>
                <a:ea typeface="+mn-ea"/>
              </a:rPr>
              <a:t>)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90997" y="478860"/>
            <a:ext cx="9532610" cy="861908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방지시설 유입하지 않고 배출하는 시설 설치</a:t>
            </a:r>
            <a:endParaRPr lang="en-US" altLang="ko-KR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6857486"/>
      </p:ext>
    </p:extLst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2646363" y="2565400"/>
          <a:ext cx="4454525" cy="727075"/>
        </p:xfrm>
        <a:graphic>
          <a:graphicData uri="http://schemas.openxmlformats.org/drawingml/2006/table">
            <a:tbl>
              <a:tblPr/>
              <a:tblGrid>
                <a:gridCol w="928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5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Ⅶ</a:t>
                      </a:r>
                      <a:r>
                        <a:rPr kumimoji="0" lang="ko-K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endParaRPr kumimoji="0" lang="ko-KR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 주요 질의 응답사례</a:t>
                      </a:r>
                      <a:endParaRPr kumimoji="0" lang="en-US" altLang="ko-KR" sz="2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899290"/>
      </p:ext>
    </p:extLst>
  </p:cSld>
  <p:clrMapOvr>
    <a:masterClrMapping/>
  </p:clrMapOvr>
  <p:transition spd="med" advClick="0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무단방류수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허용기준 이내 방류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5872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158723" name="직사각형 7"/>
          <p:cNvSpPr>
            <a:spLocks noChangeArrowheads="1"/>
          </p:cNvSpPr>
          <p:nvPr/>
        </p:nvSpPr>
        <p:spPr bwMode="auto">
          <a:xfrm>
            <a:off x="852488" y="1411288"/>
            <a:ext cx="8466137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632519" y="1227666"/>
          <a:ext cx="8856985" cy="201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56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5326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▣ 질의배경</a:t>
                      </a:r>
                      <a:endParaRPr lang="en-US" altLang="ko-KR" b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폐수배출시설에서 배출되는  수질오염물질을  방지시설에 유입하지 아니하고 배출할 수 있는 시설을 설치하여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「</a:t>
                      </a:r>
                      <a:r>
                        <a:rPr lang="ko-KR" altLang="en-US" b="0" baseline="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물환경보전법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」 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38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 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항 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호를 위반한 사항으로 동법 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76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 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벌칙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호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적용하였으나 </a:t>
                      </a:r>
                      <a:r>
                        <a:rPr lang="ko-KR" altLang="en-US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배출되는 폐수를 검사한 결과 기준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이내로 나와도 상기 법령으로 적발이 가능한 것인지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?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632519" y="3861048"/>
          <a:ext cx="8856985" cy="155326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56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5326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▣ 검토결과</a:t>
                      </a:r>
                      <a:endParaRPr lang="en-US" altLang="ko-KR" b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「</a:t>
                      </a:r>
                      <a:r>
                        <a:rPr lang="ko-KR" altLang="en-US" b="0" baseline="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물환경보전법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」 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38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 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항 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호에 해당하는 행위를 할 경우 행정처분 및 처벌의 대상이 되는 것이고 </a:t>
                      </a:r>
                      <a:r>
                        <a:rPr lang="ko-KR" altLang="en-US" b="1" baseline="0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배출허용기준 이내 여부는 관계없음 </a:t>
                      </a:r>
                      <a:endParaRPr lang="ko-KR" altLang="en-US" b="1" dirty="0">
                        <a:solidFill>
                          <a:schemeClr val="accent6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4695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위탁폐수 무단방류 처분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5872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158723" name="직사각형 7"/>
          <p:cNvSpPr>
            <a:spLocks noChangeArrowheads="1"/>
          </p:cNvSpPr>
          <p:nvPr/>
        </p:nvSpPr>
        <p:spPr bwMode="auto">
          <a:xfrm>
            <a:off x="852488" y="1411288"/>
            <a:ext cx="8466137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159308"/>
              </p:ext>
            </p:extLst>
          </p:nvPr>
        </p:nvGraphicFramePr>
        <p:xfrm>
          <a:off x="632519" y="1227666"/>
          <a:ext cx="8856985" cy="220133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56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013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▣ 질의배경</a:t>
                      </a:r>
                      <a:endParaRPr lang="en-US" altLang="ko-KR" b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소각시설의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="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세정식집진시설에서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발생되는 </a:t>
                      </a:r>
                      <a:r>
                        <a:rPr lang="ko-KR" altLang="en-US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폐수를 저장하는 탱크</a:t>
                      </a:r>
                      <a:r>
                        <a:rPr lang="en-US" altLang="ko-KR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용량 </a:t>
                      </a:r>
                      <a:r>
                        <a:rPr lang="en-US" altLang="ko-KR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10</a:t>
                      </a:r>
                      <a:r>
                        <a:rPr lang="ko-KR" altLang="en-US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톤</a:t>
                      </a:r>
                      <a:r>
                        <a:rPr lang="en-US" altLang="ko-KR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 열기</a:t>
                      </a:r>
                      <a:endParaRPr lang="en-US" altLang="ko-KR" b="1" dirty="0">
                        <a:solidFill>
                          <a:schemeClr val="accent6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 (</a:t>
                      </a:r>
                      <a:r>
                        <a:rPr lang="ko-KR" altLang="en-US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여름철 고온</a:t>
                      </a:r>
                      <a:r>
                        <a:rPr lang="en-US" altLang="ko-KR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b="1" dirty="0">
                          <a:solidFill>
                            <a:schemeClr val="accent6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로 파손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저장되어 있는 폐수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약 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6.7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톤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 공장 마당과 인근 도로까지 </a:t>
                      </a:r>
                      <a:endParaRPr lang="en-US" altLang="ko-KR" b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유출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청소작업으로 회수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※ </a:t>
                      </a:r>
                      <a:r>
                        <a:rPr lang="ko-KR" altLang="en-US" b="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세정식집진시설의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폐수는 저장탱크 저장 후 수탁처리업체에 전량 위탁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136990"/>
              </p:ext>
            </p:extLst>
          </p:nvPr>
        </p:nvGraphicFramePr>
        <p:xfrm>
          <a:off x="632519" y="3861048"/>
          <a:ext cx="8856985" cy="2423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56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425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▣ 검토결과</a:t>
                      </a:r>
                      <a:endParaRPr lang="en-US" altLang="ko-KR" b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발생되는 폐수를 전량 위탁하는 것으로 방지시설을 면제 받은 사업자가 보관중인 폐수를 외부에 배출한 사항으로 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「</a:t>
                      </a:r>
                      <a:r>
                        <a:rPr lang="ko-KR" altLang="en-US" b="0" baseline="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물환경보전법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」 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35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 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항에 해당하는 행위를 한 것임</a:t>
                      </a:r>
                      <a:endParaRPr lang="en-US" altLang="ko-KR" b="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방지시설 설치 면제자의 준수사항 위반으로 폐수를 위탁하지 아니하고 그냥  배출하는 </a:t>
                      </a:r>
                      <a:endParaRPr lang="en-US" altLang="ko-KR" b="1" baseline="0" dirty="0">
                        <a:solidFill>
                          <a:schemeClr val="accent2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경우로 행정처분 </a:t>
                      </a:r>
                      <a:r>
                        <a:rPr lang="en-US" altLang="ko-KR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lang="ko-KR" altLang="en-US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조업정지 </a:t>
                      </a:r>
                      <a:r>
                        <a:rPr lang="en-US" altLang="ko-KR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10</a:t>
                      </a:r>
                      <a:r>
                        <a:rPr lang="ko-KR" altLang="en-US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 및 과태료 처분</a:t>
                      </a:r>
                      <a:r>
                        <a:rPr lang="en-US" altLang="ko-KR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(200</a:t>
                      </a:r>
                      <a:r>
                        <a:rPr lang="ko-KR" altLang="en-US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만원</a:t>
                      </a:r>
                      <a:r>
                        <a:rPr lang="en-US" altLang="ko-KR" b="1" baseline="0" dirty="0">
                          <a:solidFill>
                            <a:schemeClr val="accent2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※ 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특정수질유해물질 </a:t>
                      </a:r>
                      <a:r>
                        <a:rPr lang="ko-KR" altLang="en-US" b="0" baseline="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검출시에는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고발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형사처벌</a:t>
                      </a:r>
                      <a:r>
                        <a:rPr lang="en-US" altLang="ko-KR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 – </a:t>
                      </a:r>
                      <a:r>
                        <a:rPr lang="ko-KR" altLang="en-US" b="0" baseline="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공공수역에 특정수질유해물질 배출</a:t>
                      </a:r>
                      <a:endParaRPr lang="ko-KR" altLang="en-US" b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3493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보일러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응축수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처리 관련 방지시설 설치면제 여부 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5872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rgbClr val="FFFFFF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158723" name="직사각형 7"/>
          <p:cNvSpPr>
            <a:spLocks noChangeArrowheads="1"/>
          </p:cNvSpPr>
          <p:nvPr/>
        </p:nvSpPr>
        <p:spPr bwMode="auto">
          <a:xfrm>
            <a:off x="371476" y="1411288"/>
            <a:ext cx="8947150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rgbClr val="000000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504" y="1092201"/>
            <a:ext cx="842410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질의</a:t>
            </a: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 항상 배출허용기준을 만족하는 사업장내 보일러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스팀응축수는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방지시설 설치면제에 해당하는 지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endParaRPr lang="ko-KR" altLang="en-US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504" y="1988840"/>
            <a:ext cx="958788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답변</a:t>
            </a: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 사업장내 보일러는  본 공정의 부속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관련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시설로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응축수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세관수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등은 폐수배출공정 및 처리공정에 포함되어야 함</a:t>
            </a:r>
            <a:endParaRPr lang="en-US" altLang="ko-KR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○ 다만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해당폐수가 항상 배출허용기준을 만족하는 경우 별도 방지시설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유입없이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공공수역으로 방류가 가능함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60658" y="3356992"/>
            <a:ext cx="933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폐가스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응축수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처리를 위한 별도 방지시설 설치여부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687" y="3789040"/>
            <a:ext cx="907652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질의</a:t>
            </a: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 사업장내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폐가스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세정 응축시설에서 발생하는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응축수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처리를 위해 별도 방지시설을 설치하여야 하는 지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endParaRPr lang="ko-KR" altLang="en-US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687" y="4653136"/>
            <a:ext cx="9464450" cy="182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답변</a:t>
            </a: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 사업장의 다른 배출시설에서 발생하는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폐가스를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세정 응축하는 시설의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응축수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처리를 반드시 별도 방지시설을</a:t>
            </a:r>
            <a:endParaRPr lang="en-US" altLang="ko-KR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설치하여야 하는 것은 아님 </a:t>
            </a:r>
            <a:endParaRPr lang="en-US" altLang="ko-KR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○ 사업장에서 기존에 방지시설을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운영중이라면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방지시설에 유입처리하고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그렇지 않다면 방지시설을 설치하거나 </a:t>
            </a:r>
            <a:endParaRPr lang="en-US" altLang="ko-KR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위탁처리 등을 통해 적정하게 처리하여야 함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84032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5.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수질오염방지시설 설치면제자 준수사항 위반 관련</a:t>
            </a:r>
          </a:p>
        </p:txBody>
      </p:sp>
      <p:sp>
        <p:nvSpPr>
          <p:cNvPr id="15872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rgbClr val="FFFFFF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158723" name="직사각형 7"/>
          <p:cNvSpPr>
            <a:spLocks noChangeArrowheads="1"/>
          </p:cNvSpPr>
          <p:nvPr/>
        </p:nvSpPr>
        <p:spPr bwMode="auto">
          <a:xfrm>
            <a:off x="371476" y="1411288"/>
            <a:ext cx="8947150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rgbClr val="000000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749" y="1361113"/>
            <a:ext cx="9299341" cy="1669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질의</a:t>
            </a:r>
            <a:r>
              <a:rPr lang="en-US" altLang="ko-KR" sz="15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: 2018. 4. 5.</a:t>
            </a:r>
            <a:r>
              <a:rPr lang="ko-KR" altLang="en-US" sz="15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등록</a:t>
            </a:r>
            <a:r>
              <a:rPr lang="en-US" altLang="ko-KR" sz="15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261620" indent="-261620" algn="just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</a:pPr>
            <a:r>
              <a:rPr lang="ko-KR" altLang="en-US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○ </a:t>
            </a:r>
            <a:r>
              <a:rPr lang="ko-KR" altLang="en-US" sz="15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물환경보전법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」 제</a:t>
            </a: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35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조제</a:t>
            </a: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 단서에 따라 “</a:t>
            </a:r>
            <a:r>
              <a:rPr lang="ko-KR" altLang="en-US" sz="1500" kern="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수질오염방지시설 설치가 면제되는 자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”가 폐수가 외부로 배출되지 </a:t>
            </a:r>
            <a:endParaRPr lang="en-US" altLang="ko-KR" sz="15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1620" indent="-261620" algn="just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않도록 해야 하는 준수사항을</a:t>
            </a: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위반한 경우를 사업자 또는 수질오염방지시설을 운영하는 자가 해서는 안 되는 </a:t>
            </a:r>
            <a:endParaRPr lang="en-US" altLang="ko-KR" sz="15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1620" indent="-261620" algn="just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「</a:t>
            </a:r>
            <a:r>
              <a:rPr lang="ko-KR" altLang="en-US" sz="15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물환경보전법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」  제</a:t>
            </a: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38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조제</a:t>
            </a: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5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항제</a:t>
            </a: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호에 따른 </a:t>
            </a: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폐수무단방류로 행위”로 한 경우로 볼 수 있는지</a:t>
            </a:r>
            <a:r>
              <a:rPr lang="en-US" altLang="ko-KR" sz="15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15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306" y="3284984"/>
            <a:ext cx="9353843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답변</a:t>
            </a:r>
            <a:r>
              <a:rPr lang="en-US" altLang="ko-KR" sz="15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○ 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물환경보전법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」 제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35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조제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 단서에 따라 “수질오염방지시설 설치가 면제되는 자”가 폐수가 외부로 배출되지 </a:t>
            </a:r>
            <a:endParaRPr lang="en-US" altLang="ko-KR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않도록 해야 하는 준수사항을 위반한 경우를 사업자 또는 수질오염방지시설을 운영하는 자가 해서는 안 되는 </a:t>
            </a:r>
            <a:endParaRPr lang="en-US" altLang="ko-KR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「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물환경보전법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」 제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38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조제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5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항제</a:t>
            </a:r>
            <a:r>
              <a:rPr lang="en-US" altLang="ko-KR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호에 따른 “</a:t>
            </a:r>
            <a:r>
              <a:rPr lang="ko-KR" altLang="en-US" sz="15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배출시설에서 배출되는 수질오염물질을 수질오염방지시설에 </a:t>
            </a:r>
            <a:endParaRPr lang="en-US" altLang="ko-KR" sz="15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</a:t>
            </a:r>
            <a:r>
              <a:rPr lang="ko-KR" altLang="en-US" sz="15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유입하지 않고 배출하는 행위”를 한 경우로 볼 수 없음</a:t>
            </a:r>
            <a:endParaRPr lang="ko-KR" altLang="en-US" sz="1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sz="15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39805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6.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수용성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절삭유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사용시설의 폐수배출시설 해당여부 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5872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158723" name="직사각형 7"/>
          <p:cNvSpPr>
            <a:spLocks noChangeArrowheads="1"/>
          </p:cNvSpPr>
          <p:nvPr/>
        </p:nvSpPr>
        <p:spPr bwMode="auto">
          <a:xfrm>
            <a:off x="852488" y="1411288"/>
            <a:ext cx="8466137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 cstate="print"/>
          <a:srcRect t="16309"/>
          <a:stretch>
            <a:fillRect/>
          </a:stretch>
        </p:blipFill>
        <p:spPr bwMode="auto">
          <a:xfrm>
            <a:off x="198438" y="1196975"/>
            <a:ext cx="463391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8538" y="1196975"/>
            <a:ext cx="475456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7100" y="4870450"/>
            <a:ext cx="48260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7" name="_x129082616"/>
          <p:cNvSpPr>
            <a:spLocks noChangeShapeType="1"/>
          </p:cNvSpPr>
          <p:nvPr/>
        </p:nvSpPr>
        <p:spPr bwMode="auto">
          <a:xfrm flipH="1">
            <a:off x="704850" y="4365625"/>
            <a:ext cx="40322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8728" name="_x129082616"/>
          <p:cNvSpPr>
            <a:spLocks noChangeShapeType="1"/>
          </p:cNvSpPr>
          <p:nvPr/>
        </p:nvSpPr>
        <p:spPr bwMode="auto">
          <a:xfrm flipH="1">
            <a:off x="704850" y="4581525"/>
            <a:ext cx="324008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8729" name="_x129082616"/>
          <p:cNvSpPr>
            <a:spLocks noChangeShapeType="1"/>
          </p:cNvSpPr>
          <p:nvPr/>
        </p:nvSpPr>
        <p:spPr bwMode="auto">
          <a:xfrm flipH="1">
            <a:off x="5265738" y="2709863"/>
            <a:ext cx="4297362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8730" name="_x129082616"/>
          <p:cNvSpPr>
            <a:spLocks noChangeShapeType="1"/>
          </p:cNvSpPr>
          <p:nvPr/>
        </p:nvSpPr>
        <p:spPr bwMode="auto">
          <a:xfrm flipH="1" flipV="1">
            <a:off x="5265738" y="2997200"/>
            <a:ext cx="4297362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8731" name="_x129082616"/>
          <p:cNvSpPr>
            <a:spLocks noChangeShapeType="1"/>
          </p:cNvSpPr>
          <p:nvPr/>
        </p:nvSpPr>
        <p:spPr bwMode="auto">
          <a:xfrm flipH="1" flipV="1">
            <a:off x="5240338" y="3213100"/>
            <a:ext cx="433387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8732" name="_x129082616"/>
          <p:cNvSpPr>
            <a:spLocks noChangeShapeType="1"/>
          </p:cNvSpPr>
          <p:nvPr/>
        </p:nvSpPr>
        <p:spPr bwMode="auto">
          <a:xfrm flipH="1">
            <a:off x="647700" y="2060575"/>
            <a:ext cx="40894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8733" name="_x129082616"/>
          <p:cNvSpPr>
            <a:spLocks noChangeShapeType="1"/>
          </p:cNvSpPr>
          <p:nvPr/>
        </p:nvSpPr>
        <p:spPr bwMode="auto">
          <a:xfrm flipH="1">
            <a:off x="631825" y="2276475"/>
            <a:ext cx="163988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666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7.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병원시설의 세탁시설 운영에 대한 사항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6077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60772" name="직사각형 7"/>
          <p:cNvSpPr>
            <a:spLocks noChangeArrowheads="1"/>
          </p:cNvSpPr>
          <p:nvPr/>
        </p:nvSpPr>
        <p:spPr bwMode="auto">
          <a:xfrm>
            <a:off x="939800" y="844550"/>
            <a:ext cx="8607425" cy="4392613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60773" name="Picture 4"/>
          <p:cNvPicPr>
            <a:picLocks noChangeAspect="1" noChangeArrowheads="1"/>
          </p:cNvPicPr>
          <p:nvPr/>
        </p:nvPicPr>
        <p:blipFill>
          <a:blip r:embed="rId3" cstate="print"/>
          <a:srcRect t="24944"/>
          <a:stretch>
            <a:fillRect/>
          </a:stretch>
        </p:blipFill>
        <p:spPr bwMode="auto">
          <a:xfrm>
            <a:off x="274638" y="1196975"/>
            <a:ext cx="47625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4" name="_x129082616"/>
          <p:cNvSpPr>
            <a:spLocks noChangeShapeType="1"/>
          </p:cNvSpPr>
          <p:nvPr/>
        </p:nvSpPr>
        <p:spPr bwMode="auto">
          <a:xfrm flipH="1">
            <a:off x="728663" y="2549525"/>
            <a:ext cx="4208462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077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25550"/>
            <a:ext cx="4524375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6" name="_x129082616"/>
          <p:cNvSpPr>
            <a:spLocks noChangeShapeType="1"/>
          </p:cNvSpPr>
          <p:nvPr/>
        </p:nvSpPr>
        <p:spPr bwMode="auto">
          <a:xfrm flipH="1">
            <a:off x="722313" y="2781300"/>
            <a:ext cx="42068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0777" name="_x129082616"/>
          <p:cNvSpPr>
            <a:spLocks noChangeShapeType="1"/>
          </p:cNvSpPr>
          <p:nvPr/>
        </p:nvSpPr>
        <p:spPr bwMode="auto">
          <a:xfrm flipH="1">
            <a:off x="5597525" y="2973388"/>
            <a:ext cx="40481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0778" name="_x129082616"/>
          <p:cNvSpPr>
            <a:spLocks noChangeShapeType="1"/>
          </p:cNvSpPr>
          <p:nvPr/>
        </p:nvSpPr>
        <p:spPr bwMode="auto">
          <a:xfrm flipH="1">
            <a:off x="5567363" y="2409825"/>
            <a:ext cx="40481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0779" name="_x129082616"/>
          <p:cNvSpPr>
            <a:spLocks noChangeShapeType="1"/>
          </p:cNvSpPr>
          <p:nvPr/>
        </p:nvSpPr>
        <p:spPr bwMode="auto">
          <a:xfrm flipH="1">
            <a:off x="5567363" y="2713038"/>
            <a:ext cx="40481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2676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8.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제품 직접냉각수의 폐수 해당 여부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62818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62820" name="직사각형 7"/>
          <p:cNvSpPr>
            <a:spLocks noChangeArrowheads="1"/>
          </p:cNvSpPr>
          <p:nvPr/>
        </p:nvSpPr>
        <p:spPr bwMode="auto">
          <a:xfrm>
            <a:off x="781050" y="1484313"/>
            <a:ext cx="8466138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62821" name="Picture 4"/>
          <p:cNvPicPr>
            <a:picLocks noChangeAspect="1" noChangeArrowheads="1"/>
          </p:cNvPicPr>
          <p:nvPr/>
        </p:nvPicPr>
        <p:blipFill>
          <a:blip r:embed="rId3" cstate="print"/>
          <a:srcRect t="18549"/>
          <a:stretch>
            <a:fillRect/>
          </a:stretch>
        </p:blipFill>
        <p:spPr bwMode="auto">
          <a:xfrm>
            <a:off x="128588" y="1125538"/>
            <a:ext cx="4995862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2" name="_x129082616"/>
          <p:cNvSpPr>
            <a:spLocks noChangeShapeType="1"/>
          </p:cNvSpPr>
          <p:nvPr/>
        </p:nvSpPr>
        <p:spPr bwMode="auto">
          <a:xfrm flipH="1">
            <a:off x="487363" y="2133600"/>
            <a:ext cx="45275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28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4300" y="1196975"/>
            <a:ext cx="4371975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_x129082616"/>
          <p:cNvSpPr>
            <a:spLocks noChangeShapeType="1"/>
          </p:cNvSpPr>
          <p:nvPr/>
        </p:nvSpPr>
        <p:spPr bwMode="auto">
          <a:xfrm flipH="1">
            <a:off x="487363" y="2349500"/>
            <a:ext cx="21875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2825" name="_x129082616"/>
          <p:cNvSpPr>
            <a:spLocks noChangeShapeType="1"/>
          </p:cNvSpPr>
          <p:nvPr/>
        </p:nvSpPr>
        <p:spPr bwMode="auto">
          <a:xfrm flipH="1">
            <a:off x="5584825" y="1917700"/>
            <a:ext cx="39814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2826" name="_x129082616"/>
          <p:cNvSpPr>
            <a:spLocks noChangeShapeType="1"/>
          </p:cNvSpPr>
          <p:nvPr/>
        </p:nvSpPr>
        <p:spPr bwMode="auto">
          <a:xfrm flipH="1">
            <a:off x="5584825" y="2135188"/>
            <a:ext cx="3905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55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149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7.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지도점검결과에 따른 행정처분</a:t>
            </a:r>
          </a:p>
        </p:txBody>
      </p:sp>
      <p:sp>
        <p:nvSpPr>
          <p:cNvPr id="70658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환경오염물질 통합 지도점검 규정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71475" y="1189038"/>
          <a:ext cx="9118600" cy="5337176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처분 시기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050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자체점검 위반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: 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일 이내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타 기관에서 결과 통보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: 3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일 이내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수사기관과의 합동점검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: 5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일이내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경제적 부담이 수반되는 경우 최대한 신속 처분</a:t>
                      </a: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601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오염물질배출시설에서 배출허용기준을 초과한 사실이 확인된 경우에는 개선명령 등 행정처분과 함께 배출부과금을 부과하는 등 필요한 조치 등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처분 결과 보관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711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지도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점검 결과를 지도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점검 기록부에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행정처분 결과 는 행정처분대장에 기록하여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년간 보존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9.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대표자가 추가되는 경우 변경신고 대상여부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6486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64868" name="직사각형 7"/>
          <p:cNvSpPr>
            <a:spLocks noChangeArrowheads="1"/>
          </p:cNvSpPr>
          <p:nvPr/>
        </p:nvSpPr>
        <p:spPr bwMode="auto">
          <a:xfrm>
            <a:off x="852488" y="1914525"/>
            <a:ext cx="8466137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64869" name="Picture 4"/>
          <p:cNvPicPr>
            <a:picLocks noChangeAspect="1" noChangeArrowheads="1"/>
          </p:cNvPicPr>
          <p:nvPr/>
        </p:nvPicPr>
        <p:blipFill>
          <a:blip r:embed="rId3" cstate="print"/>
          <a:srcRect t="20697"/>
          <a:stretch>
            <a:fillRect/>
          </a:stretch>
        </p:blipFill>
        <p:spPr bwMode="auto">
          <a:xfrm>
            <a:off x="347663" y="1174750"/>
            <a:ext cx="563721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0" name="_x129082616"/>
          <p:cNvSpPr>
            <a:spLocks noChangeShapeType="1"/>
          </p:cNvSpPr>
          <p:nvPr/>
        </p:nvSpPr>
        <p:spPr bwMode="auto">
          <a:xfrm flipH="1">
            <a:off x="1985963" y="2306638"/>
            <a:ext cx="39814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487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25" y="3387725"/>
            <a:ext cx="5616575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2" name="_x129082616"/>
          <p:cNvSpPr>
            <a:spLocks noChangeShapeType="1"/>
          </p:cNvSpPr>
          <p:nvPr/>
        </p:nvSpPr>
        <p:spPr bwMode="auto">
          <a:xfrm flipH="1">
            <a:off x="893763" y="2522538"/>
            <a:ext cx="3513137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4873" name="_x129082616"/>
          <p:cNvSpPr>
            <a:spLocks noChangeShapeType="1"/>
          </p:cNvSpPr>
          <p:nvPr/>
        </p:nvSpPr>
        <p:spPr bwMode="auto">
          <a:xfrm flipH="1">
            <a:off x="847725" y="4108450"/>
            <a:ext cx="429418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4874" name="_x129082616"/>
          <p:cNvSpPr>
            <a:spLocks noChangeShapeType="1"/>
          </p:cNvSpPr>
          <p:nvPr/>
        </p:nvSpPr>
        <p:spPr bwMode="auto">
          <a:xfrm flipH="1">
            <a:off x="5313363" y="4324350"/>
            <a:ext cx="7048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4875" name="_x129082616"/>
          <p:cNvSpPr>
            <a:spLocks noChangeShapeType="1"/>
          </p:cNvSpPr>
          <p:nvPr/>
        </p:nvSpPr>
        <p:spPr bwMode="auto">
          <a:xfrm flipH="1">
            <a:off x="847725" y="4611688"/>
            <a:ext cx="85883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55374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10.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폐산 및 폐 알칼리 위탁처리 가능 여부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6691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66916" name="직사각형 7"/>
          <p:cNvSpPr>
            <a:spLocks noChangeArrowheads="1"/>
          </p:cNvSpPr>
          <p:nvPr/>
        </p:nvSpPr>
        <p:spPr bwMode="auto">
          <a:xfrm>
            <a:off x="1023938" y="2141538"/>
            <a:ext cx="8466137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66917" name="Picture 4"/>
          <p:cNvPicPr>
            <a:picLocks noChangeAspect="1" noChangeArrowheads="1"/>
          </p:cNvPicPr>
          <p:nvPr/>
        </p:nvPicPr>
        <p:blipFill>
          <a:blip r:embed="rId3" cstate="print"/>
          <a:srcRect t="24991"/>
          <a:stretch>
            <a:fillRect/>
          </a:stretch>
        </p:blipFill>
        <p:spPr bwMode="auto">
          <a:xfrm>
            <a:off x="361950" y="1257300"/>
            <a:ext cx="56483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8" name="_x129082616"/>
          <p:cNvSpPr>
            <a:spLocks noChangeShapeType="1"/>
          </p:cNvSpPr>
          <p:nvPr/>
        </p:nvSpPr>
        <p:spPr bwMode="auto">
          <a:xfrm flipH="1">
            <a:off x="5670550" y="2276475"/>
            <a:ext cx="2349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6919" name="Picture 6"/>
          <p:cNvPicPr>
            <a:picLocks noChangeAspect="1" noChangeArrowheads="1"/>
          </p:cNvPicPr>
          <p:nvPr/>
        </p:nvPicPr>
        <p:blipFill>
          <a:blip r:embed="rId4" cstate="print"/>
          <a:srcRect b="25272"/>
          <a:stretch>
            <a:fillRect/>
          </a:stretch>
        </p:blipFill>
        <p:spPr bwMode="auto">
          <a:xfrm>
            <a:off x="371475" y="3068638"/>
            <a:ext cx="56261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0" name="_x129082616"/>
          <p:cNvSpPr>
            <a:spLocks noChangeShapeType="1"/>
          </p:cNvSpPr>
          <p:nvPr/>
        </p:nvSpPr>
        <p:spPr bwMode="auto">
          <a:xfrm flipH="1">
            <a:off x="830263" y="2492375"/>
            <a:ext cx="5075237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6921" name="_x129082616"/>
          <p:cNvSpPr>
            <a:spLocks noChangeShapeType="1"/>
          </p:cNvSpPr>
          <p:nvPr/>
        </p:nvSpPr>
        <p:spPr bwMode="auto">
          <a:xfrm flipH="1">
            <a:off x="830263" y="2708275"/>
            <a:ext cx="24987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6922" name="_x129082616"/>
          <p:cNvSpPr>
            <a:spLocks noChangeShapeType="1"/>
          </p:cNvSpPr>
          <p:nvPr/>
        </p:nvSpPr>
        <p:spPr bwMode="auto">
          <a:xfrm flipH="1">
            <a:off x="860425" y="3978275"/>
            <a:ext cx="50736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6923" name="_x129082616"/>
          <p:cNvSpPr>
            <a:spLocks noChangeShapeType="1"/>
          </p:cNvSpPr>
          <p:nvPr/>
        </p:nvSpPr>
        <p:spPr bwMode="auto">
          <a:xfrm flipH="1">
            <a:off x="860425" y="4194175"/>
            <a:ext cx="132873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6924" name="_x129082616"/>
          <p:cNvSpPr>
            <a:spLocks noChangeShapeType="1"/>
          </p:cNvSpPr>
          <p:nvPr/>
        </p:nvSpPr>
        <p:spPr bwMode="auto">
          <a:xfrm flipH="1">
            <a:off x="860425" y="4554538"/>
            <a:ext cx="491966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6925" name="_x129082616"/>
          <p:cNvSpPr>
            <a:spLocks noChangeShapeType="1"/>
          </p:cNvSpPr>
          <p:nvPr/>
        </p:nvSpPr>
        <p:spPr bwMode="auto">
          <a:xfrm flipH="1">
            <a:off x="860425" y="5059363"/>
            <a:ext cx="50736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6926" name="_x129082616"/>
          <p:cNvSpPr>
            <a:spLocks noChangeShapeType="1"/>
          </p:cNvSpPr>
          <p:nvPr/>
        </p:nvSpPr>
        <p:spPr bwMode="auto">
          <a:xfrm flipH="1">
            <a:off x="860425" y="5346700"/>
            <a:ext cx="50736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6927" name="_x129082616"/>
          <p:cNvSpPr>
            <a:spLocks noChangeShapeType="1"/>
          </p:cNvSpPr>
          <p:nvPr/>
        </p:nvSpPr>
        <p:spPr bwMode="auto">
          <a:xfrm flipH="1">
            <a:off x="931863" y="5562600"/>
            <a:ext cx="312737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34142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11.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생물학적 처리시설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폭기조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오니 처리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6896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345238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68964" name="직사각형 7"/>
          <p:cNvSpPr>
            <a:spLocks noChangeArrowheads="1"/>
          </p:cNvSpPr>
          <p:nvPr/>
        </p:nvSpPr>
        <p:spPr bwMode="auto">
          <a:xfrm>
            <a:off x="852488" y="1735138"/>
            <a:ext cx="8466137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68965" name="Picture 4"/>
          <p:cNvPicPr>
            <a:picLocks noChangeAspect="1" noChangeArrowheads="1"/>
          </p:cNvPicPr>
          <p:nvPr/>
        </p:nvPicPr>
        <p:blipFill>
          <a:blip r:embed="rId3" cstate="print"/>
          <a:srcRect t="20808"/>
          <a:stretch>
            <a:fillRect/>
          </a:stretch>
        </p:blipFill>
        <p:spPr bwMode="auto">
          <a:xfrm>
            <a:off x="347663" y="1160463"/>
            <a:ext cx="5534025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6" name="_x129082616"/>
          <p:cNvSpPr>
            <a:spLocks noChangeShapeType="1"/>
          </p:cNvSpPr>
          <p:nvPr/>
        </p:nvSpPr>
        <p:spPr bwMode="auto">
          <a:xfrm flipH="1">
            <a:off x="3781425" y="1952625"/>
            <a:ext cx="20288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6896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3536950"/>
            <a:ext cx="5595938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8" name="_x129082616"/>
          <p:cNvSpPr>
            <a:spLocks noChangeShapeType="1"/>
          </p:cNvSpPr>
          <p:nvPr/>
        </p:nvSpPr>
        <p:spPr bwMode="auto">
          <a:xfrm flipH="1">
            <a:off x="736600" y="2168525"/>
            <a:ext cx="507523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8969" name="_x129082616"/>
          <p:cNvSpPr>
            <a:spLocks noChangeShapeType="1"/>
          </p:cNvSpPr>
          <p:nvPr/>
        </p:nvSpPr>
        <p:spPr bwMode="auto">
          <a:xfrm flipH="1">
            <a:off x="736600" y="2457450"/>
            <a:ext cx="46831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8970" name="_x129082616"/>
          <p:cNvSpPr>
            <a:spLocks noChangeShapeType="1"/>
          </p:cNvSpPr>
          <p:nvPr/>
        </p:nvSpPr>
        <p:spPr bwMode="auto">
          <a:xfrm flipH="1">
            <a:off x="1350963" y="4906963"/>
            <a:ext cx="29654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07489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12.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다른 폐수처리장의 폐수 오니 유입 가능 여부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7101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 cstate="print"/>
          <a:srcRect t="21619"/>
          <a:stretch>
            <a:fillRect/>
          </a:stretch>
        </p:blipFill>
        <p:spPr bwMode="auto">
          <a:xfrm>
            <a:off x="425450" y="1179513"/>
            <a:ext cx="6335713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_x129082616"/>
          <p:cNvSpPr>
            <a:spLocks noChangeShapeType="1"/>
          </p:cNvSpPr>
          <p:nvPr/>
        </p:nvSpPr>
        <p:spPr bwMode="auto">
          <a:xfrm flipH="1">
            <a:off x="2844800" y="2312988"/>
            <a:ext cx="38957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25" y="3195638"/>
            <a:ext cx="6324600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5" name="_x129082616"/>
          <p:cNvSpPr>
            <a:spLocks noChangeShapeType="1"/>
          </p:cNvSpPr>
          <p:nvPr/>
        </p:nvSpPr>
        <p:spPr bwMode="auto">
          <a:xfrm flipH="1">
            <a:off x="893763" y="2601913"/>
            <a:ext cx="26638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1016" name="_x129082616"/>
          <p:cNvSpPr>
            <a:spLocks noChangeShapeType="1"/>
          </p:cNvSpPr>
          <p:nvPr/>
        </p:nvSpPr>
        <p:spPr bwMode="auto">
          <a:xfrm flipH="1">
            <a:off x="2216150" y="4927600"/>
            <a:ext cx="45243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1017" name="_x129082616"/>
          <p:cNvSpPr>
            <a:spLocks noChangeShapeType="1"/>
          </p:cNvSpPr>
          <p:nvPr/>
        </p:nvSpPr>
        <p:spPr bwMode="auto">
          <a:xfrm flipH="1">
            <a:off x="893763" y="5199063"/>
            <a:ext cx="5846762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1018" name="_x129082616"/>
          <p:cNvSpPr>
            <a:spLocks noChangeShapeType="1"/>
          </p:cNvSpPr>
          <p:nvPr/>
        </p:nvSpPr>
        <p:spPr bwMode="auto">
          <a:xfrm flipH="1">
            <a:off x="847725" y="5486400"/>
            <a:ext cx="58928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1019" name="_x129082616"/>
          <p:cNvSpPr>
            <a:spLocks noChangeShapeType="1"/>
          </p:cNvSpPr>
          <p:nvPr/>
        </p:nvSpPr>
        <p:spPr bwMode="auto">
          <a:xfrm flipH="1">
            <a:off x="847725" y="5732463"/>
            <a:ext cx="58928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56684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다른 사업장에서 발생한 청소수의 폐수처리장 유입처리 가능여부 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73058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-14288" y="5708650"/>
            <a:ext cx="9906001" cy="331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73060" name="직사각형 7"/>
          <p:cNvSpPr>
            <a:spLocks noChangeArrowheads="1"/>
          </p:cNvSpPr>
          <p:nvPr/>
        </p:nvSpPr>
        <p:spPr bwMode="auto">
          <a:xfrm>
            <a:off x="838200" y="1096963"/>
            <a:ext cx="8466138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73061" name="Picture 4"/>
          <p:cNvPicPr>
            <a:picLocks noChangeAspect="1" noChangeArrowheads="1"/>
          </p:cNvPicPr>
          <p:nvPr/>
        </p:nvPicPr>
        <p:blipFill>
          <a:blip r:embed="rId3" cstate="print"/>
          <a:srcRect t="21838"/>
          <a:stretch>
            <a:fillRect/>
          </a:stretch>
        </p:blipFill>
        <p:spPr bwMode="auto">
          <a:xfrm>
            <a:off x="401638" y="1096963"/>
            <a:ext cx="5637212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2" name="_x129082616"/>
          <p:cNvSpPr>
            <a:spLocks noChangeShapeType="1"/>
          </p:cNvSpPr>
          <p:nvPr/>
        </p:nvSpPr>
        <p:spPr bwMode="auto">
          <a:xfrm flipH="1">
            <a:off x="3657600" y="1890713"/>
            <a:ext cx="22955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730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38" y="3187700"/>
            <a:ext cx="5522912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4" name="_x129082616"/>
          <p:cNvSpPr>
            <a:spLocks noChangeShapeType="1"/>
          </p:cNvSpPr>
          <p:nvPr/>
        </p:nvSpPr>
        <p:spPr bwMode="auto">
          <a:xfrm flipH="1">
            <a:off x="879475" y="2106613"/>
            <a:ext cx="499586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3065" name="_x129082616"/>
          <p:cNvSpPr>
            <a:spLocks noChangeShapeType="1"/>
          </p:cNvSpPr>
          <p:nvPr/>
        </p:nvSpPr>
        <p:spPr bwMode="auto">
          <a:xfrm flipH="1">
            <a:off x="879475" y="2395538"/>
            <a:ext cx="33559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3066" name="_x129082616"/>
          <p:cNvSpPr>
            <a:spLocks noChangeShapeType="1"/>
          </p:cNvSpPr>
          <p:nvPr/>
        </p:nvSpPr>
        <p:spPr bwMode="auto">
          <a:xfrm flipH="1">
            <a:off x="963613" y="4954588"/>
            <a:ext cx="49974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3067" name="_x129082616"/>
          <p:cNvSpPr>
            <a:spLocks noChangeShapeType="1"/>
          </p:cNvSpPr>
          <p:nvPr/>
        </p:nvSpPr>
        <p:spPr bwMode="auto">
          <a:xfrm flipH="1">
            <a:off x="890588" y="5170488"/>
            <a:ext cx="49974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3068" name="_x129082616"/>
          <p:cNvSpPr>
            <a:spLocks noChangeShapeType="1"/>
          </p:cNvSpPr>
          <p:nvPr/>
        </p:nvSpPr>
        <p:spPr bwMode="auto">
          <a:xfrm flipH="1">
            <a:off x="890588" y="5386388"/>
            <a:ext cx="4840287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4745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방지시설 설치 면제사업장 발생폐수의 공공수역 배출 가능여부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7510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309319"/>
            <a:ext cx="9906000" cy="548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75108" name="직사각형 7"/>
          <p:cNvSpPr>
            <a:spLocks noChangeArrowheads="1"/>
          </p:cNvSpPr>
          <p:nvPr/>
        </p:nvSpPr>
        <p:spPr bwMode="auto">
          <a:xfrm>
            <a:off x="815975" y="1555750"/>
            <a:ext cx="8467725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75109" name="Picture 4"/>
          <p:cNvPicPr>
            <a:picLocks noChangeAspect="1" noChangeArrowheads="1"/>
          </p:cNvPicPr>
          <p:nvPr/>
        </p:nvPicPr>
        <p:blipFill>
          <a:blip r:embed="rId3" cstate="print"/>
          <a:srcRect t="21979"/>
          <a:stretch>
            <a:fillRect/>
          </a:stretch>
        </p:blipFill>
        <p:spPr bwMode="auto">
          <a:xfrm>
            <a:off x="85725" y="1152525"/>
            <a:ext cx="47640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0" name="_x129082616"/>
          <p:cNvSpPr>
            <a:spLocks noChangeShapeType="1"/>
          </p:cNvSpPr>
          <p:nvPr/>
        </p:nvSpPr>
        <p:spPr bwMode="auto">
          <a:xfrm flipH="1">
            <a:off x="517525" y="2881313"/>
            <a:ext cx="42957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751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0" y="1193800"/>
            <a:ext cx="4919663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2" name="_x129082616"/>
          <p:cNvSpPr>
            <a:spLocks noChangeShapeType="1"/>
          </p:cNvSpPr>
          <p:nvPr/>
        </p:nvSpPr>
        <p:spPr bwMode="auto">
          <a:xfrm flipH="1">
            <a:off x="446088" y="3168650"/>
            <a:ext cx="42957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5113" name="_x129082616"/>
          <p:cNvSpPr>
            <a:spLocks noChangeShapeType="1"/>
          </p:cNvSpPr>
          <p:nvPr/>
        </p:nvSpPr>
        <p:spPr bwMode="auto">
          <a:xfrm flipH="1">
            <a:off x="517525" y="3457575"/>
            <a:ext cx="21082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5114" name="_x129082616"/>
          <p:cNvSpPr>
            <a:spLocks noChangeShapeType="1"/>
          </p:cNvSpPr>
          <p:nvPr/>
        </p:nvSpPr>
        <p:spPr bwMode="auto">
          <a:xfrm flipH="1">
            <a:off x="5246688" y="4076700"/>
            <a:ext cx="38258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5115" name="_x129082616"/>
          <p:cNvSpPr>
            <a:spLocks noChangeShapeType="1"/>
          </p:cNvSpPr>
          <p:nvPr/>
        </p:nvSpPr>
        <p:spPr bwMode="auto">
          <a:xfrm flipH="1">
            <a:off x="8993188" y="4943475"/>
            <a:ext cx="8159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5116" name="_x129082616"/>
          <p:cNvSpPr>
            <a:spLocks noChangeShapeType="1"/>
          </p:cNvSpPr>
          <p:nvPr/>
        </p:nvSpPr>
        <p:spPr bwMode="auto">
          <a:xfrm flipH="1">
            <a:off x="5246688" y="5230813"/>
            <a:ext cx="2030412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5117" name="_x129082616"/>
          <p:cNvSpPr>
            <a:spLocks noChangeShapeType="1"/>
          </p:cNvSpPr>
          <p:nvPr/>
        </p:nvSpPr>
        <p:spPr bwMode="auto">
          <a:xfrm flipH="1">
            <a:off x="8524875" y="4365625"/>
            <a:ext cx="128428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5118" name="_x129082616"/>
          <p:cNvSpPr>
            <a:spLocks noChangeShapeType="1"/>
          </p:cNvSpPr>
          <p:nvPr/>
        </p:nvSpPr>
        <p:spPr bwMode="auto">
          <a:xfrm flipH="1">
            <a:off x="5246688" y="4652963"/>
            <a:ext cx="18732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71365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15.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방지시설 개선에 따른 폐수처리 및 신고 절차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7920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79204" name="직사각형 7"/>
          <p:cNvSpPr>
            <a:spLocks noChangeArrowheads="1"/>
          </p:cNvSpPr>
          <p:nvPr/>
        </p:nvSpPr>
        <p:spPr bwMode="auto">
          <a:xfrm>
            <a:off x="815975" y="1362075"/>
            <a:ext cx="8467725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179205" name="_x129082616"/>
          <p:cNvSpPr>
            <a:spLocks noChangeShapeType="1"/>
          </p:cNvSpPr>
          <p:nvPr/>
        </p:nvSpPr>
        <p:spPr bwMode="auto">
          <a:xfrm flipH="1">
            <a:off x="815975" y="1431925"/>
            <a:ext cx="20288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79206" name="Picture 5"/>
          <p:cNvPicPr>
            <a:picLocks noChangeAspect="1" noChangeArrowheads="1"/>
          </p:cNvPicPr>
          <p:nvPr/>
        </p:nvPicPr>
        <p:blipFill>
          <a:blip r:embed="rId3" cstate="print"/>
          <a:srcRect t="12973"/>
          <a:stretch>
            <a:fillRect/>
          </a:stretch>
        </p:blipFill>
        <p:spPr bwMode="auto">
          <a:xfrm>
            <a:off x="127000" y="1049338"/>
            <a:ext cx="4764088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7" name="_x129082616"/>
          <p:cNvSpPr>
            <a:spLocks noChangeShapeType="1"/>
          </p:cNvSpPr>
          <p:nvPr/>
        </p:nvSpPr>
        <p:spPr bwMode="auto">
          <a:xfrm flipH="1">
            <a:off x="4448175" y="1863725"/>
            <a:ext cx="46831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7920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0788" y="1217613"/>
            <a:ext cx="4764087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9" name="_x129082616"/>
          <p:cNvSpPr>
            <a:spLocks noChangeShapeType="1"/>
          </p:cNvSpPr>
          <p:nvPr/>
        </p:nvSpPr>
        <p:spPr bwMode="auto">
          <a:xfrm flipH="1">
            <a:off x="558800" y="2152650"/>
            <a:ext cx="42164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9210" name="_x129082616"/>
          <p:cNvSpPr>
            <a:spLocks noChangeShapeType="1"/>
          </p:cNvSpPr>
          <p:nvPr/>
        </p:nvSpPr>
        <p:spPr bwMode="auto">
          <a:xfrm flipH="1">
            <a:off x="487363" y="2368550"/>
            <a:ext cx="14065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9211" name="_x129082616"/>
          <p:cNvSpPr>
            <a:spLocks noChangeShapeType="1"/>
          </p:cNvSpPr>
          <p:nvPr/>
        </p:nvSpPr>
        <p:spPr bwMode="auto">
          <a:xfrm flipH="1">
            <a:off x="5421313" y="1866900"/>
            <a:ext cx="4059237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9212" name="_x129082616"/>
          <p:cNvSpPr>
            <a:spLocks noChangeShapeType="1"/>
          </p:cNvSpPr>
          <p:nvPr/>
        </p:nvSpPr>
        <p:spPr bwMode="auto">
          <a:xfrm flipH="1">
            <a:off x="6200775" y="2370138"/>
            <a:ext cx="187483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9213" name="_x129082616"/>
          <p:cNvSpPr>
            <a:spLocks noChangeShapeType="1"/>
          </p:cNvSpPr>
          <p:nvPr/>
        </p:nvSpPr>
        <p:spPr bwMode="auto">
          <a:xfrm flipH="1">
            <a:off x="5889625" y="2587625"/>
            <a:ext cx="11715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9214" name="_x129082616"/>
          <p:cNvSpPr>
            <a:spLocks noChangeShapeType="1"/>
          </p:cNvSpPr>
          <p:nvPr/>
        </p:nvSpPr>
        <p:spPr bwMode="auto">
          <a:xfrm flipH="1">
            <a:off x="5421313" y="3595688"/>
            <a:ext cx="4373562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9215" name="_x129082616"/>
          <p:cNvSpPr>
            <a:spLocks noChangeShapeType="1"/>
          </p:cNvSpPr>
          <p:nvPr/>
        </p:nvSpPr>
        <p:spPr bwMode="auto">
          <a:xfrm flipH="1">
            <a:off x="5421313" y="3811588"/>
            <a:ext cx="4059237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9216" name="_x129082616"/>
          <p:cNvSpPr>
            <a:spLocks noChangeShapeType="1"/>
          </p:cNvSpPr>
          <p:nvPr/>
        </p:nvSpPr>
        <p:spPr bwMode="auto">
          <a:xfrm flipH="1">
            <a:off x="3800475" y="2728913"/>
            <a:ext cx="10414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79217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38" y="4243388"/>
            <a:ext cx="464026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18" name="_x129082616"/>
          <p:cNvSpPr>
            <a:spLocks noChangeShapeType="1"/>
          </p:cNvSpPr>
          <p:nvPr/>
        </p:nvSpPr>
        <p:spPr bwMode="auto">
          <a:xfrm flipH="1">
            <a:off x="590551" y="3016250"/>
            <a:ext cx="36036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9219" name="_x129082616"/>
          <p:cNvSpPr>
            <a:spLocks noChangeShapeType="1"/>
          </p:cNvSpPr>
          <p:nvPr/>
        </p:nvSpPr>
        <p:spPr bwMode="auto">
          <a:xfrm flipH="1">
            <a:off x="919163" y="3232150"/>
            <a:ext cx="1944687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51361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16.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환경기술인 업무의 위탁관리 가능여부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8125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81252" name="직사각형 7"/>
          <p:cNvSpPr>
            <a:spLocks noChangeArrowheads="1"/>
          </p:cNvSpPr>
          <p:nvPr/>
        </p:nvSpPr>
        <p:spPr bwMode="auto">
          <a:xfrm>
            <a:off x="774700" y="1458913"/>
            <a:ext cx="8467725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181253" name="_x129082616"/>
          <p:cNvSpPr>
            <a:spLocks noChangeShapeType="1"/>
          </p:cNvSpPr>
          <p:nvPr/>
        </p:nvSpPr>
        <p:spPr bwMode="auto">
          <a:xfrm flipH="1">
            <a:off x="930275" y="1182688"/>
            <a:ext cx="31242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81254" name="Picture 5"/>
          <p:cNvPicPr>
            <a:picLocks noChangeAspect="1" noChangeArrowheads="1"/>
          </p:cNvPicPr>
          <p:nvPr/>
        </p:nvPicPr>
        <p:blipFill>
          <a:blip r:embed="rId3" cstate="print"/>
          <a:srcRect t="22845"/>
          <a:stretch>
            <a:fillRect/>
          </a:stretch>
        </p:blipFill>
        <p:spPr bwMode="auto">
          <a:xfrm>
            <a:off x="85725" y="1182688"/>
            <a:ext cx="468630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5" name="_x129082616"/>
          <p:cNvSpPr>
            <a:spLocks noChangeShapeType="1"/>
          </p:cNvSpPr>
          <p:nvPr/>
        </p:nvSpPr>
        <p:spPr bwMode="auto">
          <a:xfrm flipH="1">
            <a:off x="374650" y="1974850"/>
            <a:ext cx="101441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8125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938" y="1241425"/>
            <a:ext cx="5030787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7" name="_x129082616"/>
          <p:cNvSpPr>
            <a:spLocks noChangeShapeType="1"/>
          </p:cNvSpPr>
          <p:nvPr/>
        </p:nvSpPr>
        <p:spPr bwMode="auto">
          <a:xfrm flipH="1">
            <a:off x="3038475" y="2263775"/>
            <a:ext cx="16383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1258" name="_x129082616"/>
          <p:cNvSpPr>
            <a:spLocks noChangeShapeType="1"/>
          </p:cNvSpPr>
          <p:nvPr/>
        </p:nvSpPr>
        <p:spPr bwMode="auto">
          <a:xfrm flipH="1">
            <a:off x="446088" y="2479675"/>
            <a:ext cx="41370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1259" name="_x129082616"/>
          <p:cNvSpPr>
            <a:spLocks noChangeShapeType="1"/>
          </p:cNvSpPr>
          <p:nvPr/>
        </p:nvSpPr>
        <p:spPr bwMode="auto">
          <a:xfrm flipH="1">
            <a:off x="5224463" y="2108200"/>
            <a:ext cx="4138612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1260" name="_x129082616"/>
          <p:cNvSpPr>
            <a:spLocks noChangeShapeType="1"/>
          </p:cNvSpPr>
          <p:nvPr/>
        </p:nvSpPr>
        <p:spPr bwMode="auto">
          <a:xfrm flipH="1">
            <a:off x="9048750" y="2395538"/>
            <a:ext cx="81597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1261" name="_x129082616"/>
          <p:cNvSpPr>
            <a:spLocks noChangeShapeType="1"/>
          </p:cNvSpPr>
          <p:nvPr/>
        </p:nvSpPr>
        <p:spPr bwMode="auto">
          <a:xfrm flipH="1">
            <a:off x="5224463" y="2611438"/>
            <a:ext cx="1560512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11667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17.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폐수처리업자의 조업정지 범위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83298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5776913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83300" name="직사각형 7"/>
          <p:cNvSpPr>
            <a:spLocks noChangeArrowheads="1"/>
          </p:cNvSpPr>
          <p:nvPr/>
        </p:nvSpPr>
        <p:spPr bwMode="auto">
          <a:xfrm>
            <a:off x="815975" y="1168400"/>
            <a:ext cx="8467725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83301" name="Picture 4"/>
          <p:cNvPicPr>
            <a:picLocks noChangeAspect="1" noChangeArrowheads="1"/>
          </p:cNvPicPr>
          <p:nvPr/>
        </p:nvPicPr>
        <p:blipFill>
          <a:blip r:embed="rId3" cstate="print"/>
          <a:srcRect t="28664"/>
          <a:stretch>
            <a:fillRect/>
          </a:stretch>
        </p:blipFill>
        <p:spPr bwMode="auto">
          <a:xfrm>
            <a:off x="703263" y="1457325"/>
            <a:ext cx="80676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2" name="_x129082616"/>
          <p:cNvSpPr>
            <a:spLocks noChangeShapeType="1"/>
          </p:cNvSpPr>
          <p:nvPr/>
        </p:nvSpPr>
        <p:spPr bwMode="auto">
          <a:xfrm flipH="1">
            <a:off x="2936875" y="2752725"/>
            <a:ext cx="56896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8330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263" y="3689350"/>
            <a:ext cx="79946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4" name="_x129082616"/>
          <p:cNvSpPr>
            <a:spLocks noChangeShapeType="1"/>
          </p:cNvSpPr>
          <p:nvPr/>
        </p:nvSpPr>
        <p:spPr bwMode="auto">
          <a:xfrm flipH="1">
            <a:off x="1279525" y="3041650"/>
            <a:ext cx="727551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3305" name="_x129082616"/>
          <p:cNvSpPr>
            <a:spLocks noChangeShapeType="1"/>
          </p:cNvSpPr>
          <p:nvPr/>
        </p:nvSpPr>
        <p:spPr bwMode="auto">
          <a:xfrm flipH="1">
            <a:off x="1279525" y="5346700"/>
            <a:ext cx="727551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3306" name="_x129082616"/>
          <p:cNvSpPr>
            <a:spLocks noChangeShapeType="1"/>
          </p:cNvSpPr>
          <p:nvPr/>
        </p:nvSpPr>
        <p:spPr bwMode="auto">
          <a:xfrm flipH="1">
            <a:off x="7258050" y="4986338"/>
            <a:ext cx="129698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3307" name="_x129082616"/>
          <p:cNvSpPr>
            <a:spLocks noChangeShapeType="1"/>
          </p:cNvSpPr>
          <p:nvPr/>
        </p:nvSpPr>
        <p:spPr bwMode="auto">
          <a:xfrm flipH="1">
            <a:off x="1279525" y="5707063"/>
            <a:ext cx="108108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45213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933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18.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무단방류 폐수가 배출허용기준 이내인 경우 처분 여부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8534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>
                <a:solidFill>
                  <a:schemeClr val="bg1"/>
                </a:solidFill>
                <a:ea typeface="나눔고딕 ExtraBold" pitchFamily="50" charset="-127"/>
              </a:rPr>
              <a:t> 주요 질의응답 사례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85348" name="직사각형 7"/>
          <p:cNvSpPr>
            <a:spLocks noChangeArrowheads="1"/>
          </p:cNvSpPr>
          <p:nvPr/>
        </p:nvSpPr>
        <p:spPr bwMode="auto">
          <a:xfrm>
            <a:off x="815975" y="876300"/>
            <a:ext cx="8467725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94276" tIns="49009" rIns="94276" bIns="49009"/>
          <a:lstStyle/>
          <a:p>
            <a:pPr defTabSz="941388">
              <a:spcBef>
                <a:spcPct val="50000"/>
              </a:spcBef>
              <a:buSzPct val="80000"/>
            </a:pPr>
            <a:endParaRPr kumimoji="0" lang="ko-KR" altLang="en-US" sz="210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185349" name="Picture 4"/>
          <p:cNvPicPr>
            <a:picLocks noChangeAspect="1" noChangeArrowheads="1"/>
          </p:cNvPicPr>
          <p:nvPr/>
        </p:nvPicPr>
        <p:blipFill>
          <a:blip r:embed="rId3" cstate="print"/>
          <a:srcRect t="25876"/>
          <a:stretch>
            <a:fillRect/>
          </a:stretch>
        </p:blipFill>
        <p:spPr bwMode="auto">
          <a:xfrm>
            <a:off x="558800" y="1309688"/>
            <a:ext cx="662781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0" name="_x129082616"/>
          <p:cNvSpPr>
            <a:spLocks noChangeShapeType="1"/>
          </p:cNvSpPr>
          <p:nvPr/>
        </p:nvSpPr>
        <p:spPr bwMode="auto">
          <a:xfrm flipH="1">
            <a:off x="992188" y="2460625"/>
            <a:ext cx="612140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8535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0" y="3541713"/>
            <a:ext cx="66516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2" name="_x129082616"/>
          <p:cNvSpPr>
            <a:spLocks noChangeShapeType="1"/>
          </p:cNvSpPr>
          <p:nvPr/>
        </p:nvSpPr>
        <p:spPr bwMode="auto">
          <a:xfrm flipH="1">
            <a:off x="1063625" y="2749550"/>
            <a:ext cx="604996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5353" name="_x129082616"/>
          <p:cNvSpPr>
            <a:spLocks noChangeShapeType="1"/>
          </p:cNvSpPr>
          <p:nvPr/>
        </p:nvSpPr>
        <p:spPr bwMode="auto">
          <a:xfrm flipH="1">
            <a:off x="992188" y="4333875"/>
            <a:ext cx="61944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5354" name="_x129082616"/>
          <p:cNvSpPr>
            <a:spLocks noChangeShapeType="1"/>
          </p:cNvSpPr>
          <p:nvPr/>
        </p:nvSpPr>
        <p:spPr bwMode="auto">
          <a:xfrm flipH="1">
            <a:off x="992188" y="4910138"/>
            <a:ext cx="2736850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5355" name="_x129082616"/>
          <p:cNvSpPr>
            <a:spLocks noChangeShapeType="1"/>
          </p:cNvSpPr>
          <p:nvPr/>
        </p:nvSpPr>
        <p:spPr bwMode="auto">
          <a:xfrm flipH="1">
            <a:off x="992188" y="4622800"/>
            <a:ext cx="6194425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7615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864" name="Group 1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40001337"/>
              </p:ext>
            </p:extLst>
          </p:nvPr>
        </p:nvGraphicFramePr>
        <p:xfrm>
          <a:off x="1568624" y="2708920"/>
          <a:ext cx="6551612" cy="1080120"/>
        </p:xfrm>
        <a:graphic>
          <a:graphicData uri="http://schemas.openxmlformats.org/drawingml/2006/table">
            <a:tbl>
              <a:tblPr/>
              <a:tblGrid>
                <a:gridCol w="738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Ⅱ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물환경관리</a:t>
                      </a: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기본계획</a:t>
                      </a:r>
                      <a:endParaRPr kumimoji="0" lang="en-US" altLang="ko-K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039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그림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1271588" y="1557338"/>
            <a:ext cx="7380287" cy="1884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endParaRPr lang="en-US" altLang="ko-KR" sz="900" b="1">
              <a:solidFill>
                <a:schemeClr val="tx2"/>
              </a:solidFill>
              <a:latin typeface="Arial" charset="0"/>
              <a:ea typeface="나눔고딕 ExtraBold" pitchFamily="50" charset="-127"/>
              <a:cs typeface="Arial" charset="0"/>
            </a:endParaRPr>
          </a:p>
          <a:p>
            <a:pPr algn="ctr">
              <a:lnSpc>
                <a:spcPct val="200000"/>
              </a:lnSpc>
            </a:pPr>
            <a:r>
              <a:rPr lang="ko-KR" altLang="en-US" sz="600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</a:rPr>
              <a:t>감사합니다</a:t>
            </a:r>
            <a:endParaRPr lang="en-US" altLang="ko-KR" sz="6000">
              <a:solidFill>
                <a:schemeClr val="tx2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9093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3138" y="4508500"/>
            <a:ext cx="2593975" cy="1249363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350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물환경관리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기본계획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42024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420921"/>
              </p:ext>
            </p:extLst>
          </p:nvPr>
        </p:nvGraphicFramePr>
        <p:xfrm>
          <a:off x="371475" y="1189038"/>
          <a:ext cx="9118600" cy="1650683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굴림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cs typeface="Arial" charset="0"/>
                        </a:rPr>
                        <a:t>계획의 의의와 역할</a:t>
                      </a:r>
                      <a:endParaRPr kumimoji="0" lang="ko-KR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50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굴림" charset="-127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1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차 기본계획의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추진성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물환경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 여건 변화 분석 후 향후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10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년간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(2016~2025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의 정책방향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07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굴림" charset="-127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국가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물환경관리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 정책의 최상위 계획으로 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중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소권역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 계획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수질오염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총량제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 등 주요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물환경관리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 대책의 지침서 역할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16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물환경관리</a:t>
            </a:r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기본계획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graphicFrame>
        <p:nvGraphicFramePr>
          <p:cNvPr id="42092" name="Group 108"/>
          <p:cNvGraphicFramePr>
            <a:graphicFrameLocks noGrp="1"/>
          </p:cNvGraphicFramePr>
          <p:nvPr/>
        </p:nvGraphicFramePr>
        <p:xfrm>
          <a:off x="776288" y="3536950"/>
          <a:ext cx="8353425" cy="2634681"/>
        </p:xfrm>
        <a:graphic>
          <a:graphicData uri="http://schemas.openxmlformats.org/drawingml/2006/table">
            <a:tbl>
              <a:tblPr/>
              <a:tblGrid>
                <a:gridCol w="127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제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1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차 기본계획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(2006~2015)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제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2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차 기본계획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(2016~2025)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기본계획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4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대강 대권역 계획의 묶음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환경부장관이 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10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년 단위로 수립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(5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년마다 재검토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대권역 계획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환경부장관이 수립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유역청장이 수립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중권역 계획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의무 수립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(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유역청장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수립에 치중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이행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·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평가는 미흡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목표 미달성 지점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대규모 상수원이 있는 경우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수계위 요청시 등 필요한 중권역만 수립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소권역 계획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의무 수립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(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지자체장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6%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만 계획수립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(50/850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개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지자체장이 필요시 수립할 수 있고</a:t>
                      </a: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중권역 계획 미수립 권역은 유역청장 협의 거쳐 수립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196" name="Text Box 44"/>
          <p:cNvSpPr txBox="1">
            <a:spLocks noChangeArrowheads="1"/>
          </p:cNvSpPr>
          <p:nvPr/>
        </p:nvSpPr>
        <p:spPr bwMode="auto">
          <a:xfrm>
            <a:off x="2936776" y="3001963"/>
            <a:ext cx="3529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dirty="0"/>
              <a:t>〈 </a:t>
            </a:r>
            <a:r>
              <a:rPr lang="ko-KR" altLang="en-US" dirty="0" err="1"/>
              <a:t>물환경관리</a:t>
            </a:r>
            <a:r>
              <a:rPr lang="ko-KR" altLang="en-US" dirty="0"/>
              <a:t> 기본계획의 변경현황 </a:t>
            </a:r>
            <a:r>
              <a:rPr lang="en-US" altLang="ko-KR" dirty="0"/>
              <a:t>〉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7173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제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2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차 물환경관리 기본계획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(2016~2025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년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의 주요내용 </a:t>
            </a:r>
          </a:p>
        </p:txBody>
      </p:sp>
      <p:sp>
        <p:nvSpPr>
          <p:cNvPr id="51218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물환경관리</a:t>
            </a:r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기본계획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6" y="1089839"/>
            <a:ext cx="9262044" cy="5130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7173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제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2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차 물환경관리 기본계획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(2016~2025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년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의 주요내용 </a:t>
            </a:r>
          </a:p>
        </p:txBody>
      </p:sp>
      <p:sp>
        <p:nvSpPr>
          <p:cNvPr id="5325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물환경관리</a:t>
            </a:r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기본계획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graphicFrame>
        <p:nvGraphicFramePr>
          <p:cNvPr id="204860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427913"/>
              </p:ext>
            </p:extLst>
          </p:nvPr>
        </p:nvGraphicFramePr>
        <p:xfrm>
          <a:off x="442911" y="4717180"/>
          <a:ext cx="9262121" cy="1520132"/>
        </p:xfrm>
        <a:graphic>
          <a:graphicData uri="http://schemas.openxmlformats.org/drawingml/2006/table">
            <a:tbl>
              <a:tblPr/>
              <a:tblGrid>
                <a:gridCol w="55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굴림" charset="-127"/>
                          <a:cs typeface="Arial" charset="0"/>
                        </a:rPr>
                        <a:t>05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cs typeface="Arial" charset="0"/>
                        </a:rPr>
                        <a:t>기반 및 역량 강화 전략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716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굴림" charset="-127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거버넌스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 활성화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: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유역거버넌스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 확립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물관리기본법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 제정 지원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사전예방적 갈등관리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344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굴림" charset="-127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과학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기술 고도화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: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환경기준 선진화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물환경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 통합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R&amp;D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등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344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굴림" charset="-127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재정관리 효율화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: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재원배분체계 개선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Arial" charset="0"/>
                        </a:rPr>
                        <a:t>비용부담원칙 확립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628800"/>
            <a:ext cx="9289032" cy="2984753"/>
          </a:xfrm>
          <a:prstGeom prst="rect">
            <a:avLst/>
          </a:prstGeom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418214"/>
              </p:ext>
            </p:extLst>
          </p:nvPr>
        </p:nvGraphicFramePr>
        <p:xfrm>
          <a:off x="416495" y="1170682"/>
          <a:ext cx="9289031" cy="386110"/>
        </p:xfrm>
        <a:graphic>
          <a:graphicData uri="http://schemas.openxmlformats.org/drawingml/2006/table">
            <a:tbl>
              <a:tblPr/>
              <a:tblGrid>
                <a:gridCol w="559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29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굴림" charset="-127"/>
                          <a:cs typeface="Arial" charset="0"/>
                        </a:rPr>
                        <a:t>04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cs typeface="Arial" charset="0"/>
                        </a:rPr>
                        <a:t>핵심전략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526" name="Group 1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42499120"/>
              </p:ext>
            </p:extLst>
          </p:nvPr>
        </p:nvGraphicFramePr>
        <p:xfrm>
          <a:off x="1208088" y="2852738"/>
          <a:ext cx="6551612" cy="863600"/>
        </p:xfrm>
        <a:graphic>
          <a:graphicData uri="http://schemas.openxmlformats.org/drawingml/2006/table">
            <a:tbl>
              <a:tblPr/>
              <a:tblGrid>
                <a:gridCol w="738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Ⅲ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물환경보전법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64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149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수질 관계법 변천과정</a:t>
            </a:r>
          </a:p>
        </p:txBody>
      </p:sp>
      <p:sp>
        <p:nvSpPr>
          <p:cNvPr id="7373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897557"/>
              </p:ext>
            </p:extLst>
          </p:nvPr>
        </p:nvGraphicFramePr>
        <p:xfrm>
          <a:off x="652463" y="1309689"/>
          <a:ext cx="8501478" cy="501034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54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6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672">
                <a:tc>
                  <a:txBody>
                    <a:bodyPr/>
                    <a:lstStyle/>
                    <a:p>
                      <a:pPr marL="0" indent="0" algn="ctr" latinLnBrk="1">
                        <a:buFont typeface="Wingdings"/>
                        <a:buNone/>
                        <a:defRPr lang="ko-KR" altLang="en-US"/>
                      </a:pPr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01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lang="ko-KR"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공해방지법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(63. 11. 5.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제정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 1963~1978) –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경제개발을 최우선 추진</a:t>
                      </a:r>
                      <a:endParaRPr lang="en-US" altLang="ko-KR" sz="1600" dirty="0">
                        <a:solidFill>
                          <a:srgbClr val="FF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532">
                <a:tc gridSpan="2">
                  <a:txBody>
                    <a:bodyPr/>
                    <a:lstStyle/>
                    <a:p>
                      <a:pPr marL="628650" lvl="1" indent="-171450" algn="l" latinLnBrk="1">
                        <a:buFont typeface="Arial"/>
                        <a:buNone/>
                        <a:defRPr lang="ko-KR" altLang="en-US"/>
                      </a:pPr>
                      <a:r>
                        <a:rPr lang="en-US" altLang="ko-KR" sz="1600" i="0" dirty="0">
                          <a:latin typeface="나눔고딕" pitchFamily="50" charset="-127"/>
                          <a:ea typeface="나눔고딕" pitchFamily="50" charset="-127"/>
                        </a:rPr>
                        <a:t>    </a:t>
                      </a:r>
                      <a:r>
                        <a:rPr lang="en-US" altLang="ko-KR" sz="1200" i="0" dirty="0">
                          <a:latin typeface="나눔고딕" pitchFamily="50" charset="-127"/>
                          <a:ea typeface="나눔고딕" pitchFamily="50" charset="-127"/>
                        </a:rPr>
                        <a:t>-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전문 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21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개조 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사문화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), 1969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년에 시행규칙 제정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, 71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년 법률 대폭수정 강화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배출허용기준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배출허가제도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이전명령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600" i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919"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02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lang="ko-KR"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환경보전법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(77. 12. 31.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제정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 1978~1990) –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적극적 환경문제 대응</a:t>
                      </a:r>
                      <a:endParaRPr lang="en-US" altLang="ko-KR" sz="1600" b="1" dirty="0">
                        <a:solidFill>
                          <a:srgbClr val="FF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532">
                <a:tc gridSpan="2">
                  <a:txBody>
                    <a:bodyPr/>
                    <a:lstStyle/>
                    <a:p>
                      <a:pPr marL="628650" lvl="1" indent="-171450" algn="l" defTabSz="91440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/>
                        <a:buNone/>
                        <a:defRPr lang="ko-KR"/>
                      </a:pPr>
                      <a:r>
                        <a:rPr lang="en-US" altLang="ko-KR" sz="2000" i="0" dirty="0"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  <a:r>
                        <a:rPr lang="en-US" altLang="ko-KR" sz="1200" i="0" dirty="0">
                          <a:latin typeface="나눔고딕" pitchFamily="50" charset="-127"/>
                          <a:ea typeface="나눔고딕" pitchFamily="50" charset="-127"/>
                        </a:rPr>
                        <a:t>-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도시화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산업화 급진전에 따라 제정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환경기준설정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환경영향평가제도</a:t>
                      </a:r>
                      <a:r>
                        <a:rPr lang="en-US" altLang="ko-KR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200" i="0" baseline="0" dirty="0">
                          <a:latin typeface="나눔고딕" pitchFamily="50" charset="-127"/>
                          <a:ea typeface="나눔고딕" pitchFamily="50" charset="-127"/>
                        </a:rPr>
                        <a:t>특별대책지역제도 도입 </a:t>
                      </a:r>
                      <a:endParaRPr lang="ko-KR" altLang="en-US" sz="1200" i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35"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03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수질환경보전법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(90. 8. 1.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제정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 1990~2007) – </a:t>
                      </a: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복수법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체계로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6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개 법률 </a:t>
                      </a: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분법화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150">
                <a:tc gridSpan="2">
                  <a:txBody>
                    <a:bodyPr/>
                    <a:lstStyle/>
                    <a:p>
                      <a:pPr marL="628650" lvl="1" indent="-171450" algn="l" latinLnBrk="1">
                        <a:buFont typeface="Arial"/>
                        <a:buNone/>
                        <a:defRPr lang="ko-KR" altLang="en-US"/>
                      </a:pPr>
                      <a:endParaRPr lang="ko-KR" altLang="en-US" sz="1200" i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821"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04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수질 및 </a:t>
                      </a: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수생태계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보전에 관한 법률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(07. 5. 17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제정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 2007~2017) – </a:t>
                      </a: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수생태계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532">
                <a:tc gridSpan="2">
                  <a:txBody>
                    <a:bodyPr/>
                    <a:lstStyle/>
                    <a:p>
                      <a:pPr marL="628650" lvl="1" indent="-171450" algn="l" defTabSz="91440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/>
                        <a:buNone/>
                        <a:defRPr lang="ko-KR"/>
                      </a:pPr>
                      <a:endParaRPr lang="en-US" altLang="ko-KR" sz="1600" i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1208"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05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  <a:defRPr lang="ko-KR"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물환경보전법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(2017. 1. 17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제정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 2018. 1. 18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시행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 – </a:t>
                      </a: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물환경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전반 보전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532">
                <a:tc gridSpan="2">
                  <a:txBody>
                    <a:bodyPr/>
                    <a:lstStyle/>
                    <a:p>
                      <a:pPr marL="628650" lvl="1" indent="-171450" algn="l" defTabSz="91440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/>
                        <a:buNone/>
                        <a:defRPr lang="ko-KR"/>
                      </a:pPr>
                      <a:endParaRPr lang="en-US" altLang="ko-KR" sz="1600" i="0" dirty="0">
                        <a:solidFill>
                          <a:srgbClr val="FF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noFill/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5805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물환경보전법 개정이유 및 주요내용 </a:t>
            </a:r>
          </a:p>
        </p:txBody>
      </p:sp>
      <p:sp>
        <p:nvSpPr>
          <p:cNvPr id="75778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370011"/>
              </p:ext>
            </p:extLst>
          </p:nvPr>
        </p:nvGraphicFramePr>
        <p:xfrm>
          <a:off x="371475" y="1189038"/>
          <a:ext cx="9118600" cy="4904257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개정이유 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(2017. 1. 17 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제정 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/ </a:t>
                      </a:r>
                      <a:r>
                        <a:rPr lang="en-US" altLang="ko-KR" sz="1800" b="1" dirty="0">
                          <a:solidFill>
                            <a:srgbClr val="FF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2018. 1. 18 </a:t>
                      </a:r>
                      <a:r>
                        <a:rPr lang="ko-KR" altLang="en-US" sz="1800" b="1" dirty="0">
                          <a:solidFill>
                            <a:srgbClr val="FF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시행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 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5194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목적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수질 및 수 생태계에서 물 환경전반으로 보전 대상 확대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하천의 대표지점에 대하여 환경생태유량을 국토교통부 장관과 공통으로 정하여 고시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환경부장관은 국가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물환경관리기본계획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년마다 수립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주요내용</a:t>
                      </a: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8939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오염총량초과부과금 제도를 오염총량초과 과징금 제도로 전환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4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조의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7)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수생태계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연속성의 조사방법 및 기준 등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22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조의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2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특정수질유해물질 배출량 조사의 실시 및 결과 공개절차 규정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환경생태유량의 확보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22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조의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3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국가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물환경관리기본계획의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수립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23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조의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2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0621" y="1124744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177800" indent="-177800">
              <a:buFont typeface="+mj-lt"/>
              <a:buAutoNum type="romanUcPeriod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Ⅰ.</a:t>
            </a:r>
            <a:r>
              <a: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</a:t>
            </a:r>
            <a:r>
              <a:rPr lang="en-US" altLang="ko-KR" sz="2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+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Smart City</a:t>
            </a:r>
            <a:r>
              <a: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0228" y="1561686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177800" indent="-177800">
              <a:buFont typeface="+mj-lt"/>
              <a:buAutoNum type="romanUcPeriod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Ⅱ.</a:t>
            </a:r>
            <a:r>
              <a: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</a:t>
            </a:r>
            <a:r>
              <a:rPr lang="en-US" altLang="ko-KR" sz="2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+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Smart City</a:t>
            </a:r>
            <a:r>
              <a: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주요상품</a:t>
            </a:r>
          </a:p>
        </p:txBody>
      </p:sp>
      <p:cxnSp>
        <p:nvCxnSpPr>
          <p:cNvPr id="4" name="직선 연결선 3"/>
          <p:cNvCxnSpPr/>
          <p:nvPr/>
        </p:nvCxnSpPr>
        <p:spPr>
          <a:xfrm>
            <a:off x="1054244" y="332656"/>
            <a:ext cx="3754740" cy="4932"/>
          </a:xfrm>
          <a:prstGeom prst="line">
            <a:avLst/>
          </a:prstGeom>
          <a:ln w="28575">
            <a:solidFill>
              <a:srgbClr val="E42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1054244" y="2023351"/>
            <a:ext cx="3754740" cy="0"/>
          </a:xfrm>
          <a:prstGeom prst="line">
            <a:avLst/>
          </a:prstGeom>
          <a:ln w="28575">
            <a:solidFill>
              <a:srgbClr val="E42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4679603" y="1589059"/>
            <a:ext cx="4003179" cy="563482"/>
            <a:chOff x="3513877" y="1582242"/>
            <a:chExt cx="4003179" cy="563482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5247193" y="2145724"/>
              <a:ext cx="2269863" cy="0"/>
            </a:xfrm>
            <a:prstGeom prst="line">
              <a:avLst/>
            </a:prstGeom>
            <a:ln w="9525">
              <a:solidFill>
                <a:srgbClr val="E4288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3513877" y="1582242"/>
              <a:ext cx="1734369" cy="561191"/>
            </a:xfrm>
            <a:prstGeom prst="line">
              <a:avLst/>
            </a:prstGeom>
            <a:ln w="9525">
              <a:solidFill>
                <a:srgbClr val="E4288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/>
          <p:cNvGrpSpPr/>
          <p:nvPr/>
        </p:nvGrpSpPr>
        <p:grpSpPr>
          <a:xfrm>
            <a:off x="4679603" y="3277104"/>
            <a:ext cx="4003179" cy="561191"/>
            <a:chOff x="3510652" y="3555715"/>
            <a:chExt cx="4003179" cy="561191"/>
          </a:xfrm>
        </p:grpSpPr>
        <p:cxnSp>
          <p:nvCxnSpPr>
            <p:cNvPr id="10" name="직선 연결선 9"/>
            <p:cNvCxnSpPr/>
            <p:nvPr/>
          </p:nvCxnSpPr>
          <p:spPr>
            <a:xfrm>
              <a:off x="5243968" y="4116906"/>
              <a:ext cx="2269863" cy="0"/>
            </a:xfrm>
            <a:prstGeom prst="line">
              <a:avLst/>
            </a:prstGeom>
            <a:ln w="9525">
              <a:solidFill>
                <a:srgbClr val="E4288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510652" y="3555715"/>
              <a:ext cx="1734369" cy="561191"/>
            </a:xfrm>
            <a:prstGeom prst="line">
              <a:avLst/>
            </a:prstGeom>
            <a:ln w="9525">
              <a:solidFill>
                <a:srgbClr val="E4288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9E7A3E40-D61C-4930-BA45-542213BD09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906000" cy="6885383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4367B43C-DED1-4EF8-A0FE-1446691202B9}"/>
              </a:ext>
            </a:extLst>
          </p:cNvPr>
          <p:cNvSpPr/>
          <p:nvPr/>
        </p:nvSpPr>
        <p:spPr>
          <a:xfrm>
            <a:off x="3100644" y="2829990"/>
            <a:ext cx="3683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6846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600" b="1" dirty="0">
                <a:ln w="6350">
                  <a:solidFill>
                    <a:srgbClr val="FFC000">
                      <a:alpha val="0"/>
                    </a:srgbClr>
                  </a:solidFill>
                </a:ln>
                <a:solidFill>
                  <a:srgbClr val="A40033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LG U</a:t>
            </a:r>
            <a:r>
              <a:rPr kumimoji="1" lang="en-US" altLang="ko-KR" sz="3600" b="1" baseline="30000" dirty="0">
                <a:ln w="6350">
                  <a:solidFill>
                    <a:srgbClr val="FFC000">
                      <a:alpha val="0"/>
                    </a:srgbClr>
                  </a:solidFill>
                </a:ln>
                <a:solidFill>
                  <a:srgbClr val="A40033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+</a:t>
            </a:r>
          </a:p>
          <a:p>
            <a:pPr algn="ctr" defTabSz="1006846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600" b="1" dirty="0">
                <a:ln w="6350">
                  <a:solidFill>
                    <a:srgbClr val="FFC000">
                      <a:alpha val="0"/>
                    </a:srgbClr>
                  </a:solidFill>
                </a:ln>
                <a:solidFill>
                  <a:srgbClr val="A40033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Smart City</a:t>
            </a:r>
            <a:endParaRPr kumimoji="1" lang="ko-KR" altLang="en-US" sz="3600" b="1" dirty="0">
              <a:ln w="6350">
                <a:solidFill>
                  <a:srgbClr val="FFC000">
                    <a:alpha val="0"/>
                  </a:srgbClr>
                </a:solidFill>
              </a:ln>
              <a:solidFill>
                <a:srgbClr val="A40033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73776" y="116632"/>
            <a:ext cx="7159544" cy="6696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43AE5FB-C414-423F-8C5E-DFC0A1841DFA}"/>
              </a:ext>
            </a:extLst>
          </p:cNvPr>
          <p:cNvGrpSpPr/>
          <p:nvPr/>
        </p:nvGrpSpPr>
        <p:grpSpPr>
          <a:xfrm>
            <a:off x="1511996" y="1463622"/>
            <a:ext cx="6080140" cy="4336788"/>
            <a:chOff x="1530350" y="1815297"/>
            <a:chExt cx="2985788" cy="33753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023FAA-48BE-4729-9FE1-A9668786E943}"/>
                </a:ext>
              </a:extLst>
            </p:cNvPr>
            <p:cNvSpPr txBox="1"/>
            <p:nvPr/>
          </p:nvSpPr>
          <p:spPr>
            <a:xfrm>
              <a:off x="1530350" y="1815297"/>
              <a:ext cx="2470228" cy="7078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4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A3F8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Contents</a:t>
              </a:r>
              <a:endParaRPr lang="ko-KR" altLang="en-US" sz="4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A3F82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32ACD57B-DA83-4951-AE92-E20ED6596D5D}"/>
                </a:ext>
              </a:extLst>
            </p:cNvPr>
            <p:cNvCxnSpPr>
              <a:cxnSpLocks/>
            </p:cNvCxnSpPr>
            <p:nvPr/>
          </p:nvCxnSpPr>
          <p:spPr>
            <a:xfrm>
              <a:off x="1568450" y="2444750"/>
              <a:ext cx="2881684" cy="0"/>
            </a:xfrm>
            <a:prstGeom prst="line">
              <a:avLst/>
            </a:prstGeom>
            <a:ln>
              <a:solidFill>
                <a:srgbClr val="1A3F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77C38E-D2FB-421A-AE32-B479AA12B066}"/>
                </a:ext>
              </a:extLst>
            </p:cNvPr>
            <p:cNvSpPr txBox="1"/>
            <p:nvPr/>
          </p:nvSpPr>
          <p:spPr>
            <a:xfrm>
              <a:off x="1566334" y="2723347"/>
              <a:ext cx="2949804" cy="2467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571500" indent="-571500">
                <a:spcAft>
                  <a:spcPts val="1200"/>
                </a:spcAft>
                <a:buFont typeface="+mj-lt"/>
                <a:buAutoNum type="romanUcPeriod"/>
              </a:pPr>
              <a:r>
                <a:rPr lang="ko-KR" altLang="en-US" sz="2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</a:rPr>
                <a:t>환경오염물질배출시설 통합점검 규정</a:t>
              </a:r>
              <a:endParaRPr lang="en-US" altLang="ko-KR" sz="2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71500" indent="-571500">
                <a:spcAft>
                  <a:spcPts val="1200"/>
                </a:spcAft>
                <a:buFont typeface="+mj-lt"/>
                <a:buAutoNum type="romanUcPeriod"/>
              </a:pPr>
              <a:r>
                <a:rPr lang="ko-KR" altLang="en-US" sz="26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</a:rPr>
                <a:t>물환경관리기본계획</a:t>
              </a:r>
              <a:endParaRPr lang="en-US" altLang="ko-KR" sz="2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71500" indent="-571500">
                <a:spcAft>
                  <a:spcPts val="1200"/>
                </a:spcAft>
                <a:buFont typeface="+mj-lt"/>
                <a:buAutoNum type="romanUcPeriod"/>
              </a:pPr>
              <a:r>
                <a:rPr lang="ko-KR" altLang="en-US" sz="26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</a:rPr>
                <a:t>물환경보전법령</a:t>
              </a:r>
              <a:r>
                <a:rPr lang="ko-KR" altLang="en-US" sz="2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</a:rPr>
                <a:t> 및 최근 개정내용</a:t>
              </a:r>
              <a:endParaRPr lang="en-US" altLang="ko-KR" sz="2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71500" indent="-571500">
                <a:spcAft>
                  <a:spcPts val="1200"/>
                </a:spcAft>
                <a:buFont typeface="+mj-lt"/>
                <a:buAutoNum type="romanUcPeriod"/>
              </a:pPr>
              <a:r>
                <a:rPr lang="ko-KR" altLang="en-US" sz="2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</a:rPr>
                <a:t>폐수배출시설 관리</a:t>
              </a:r>
              <a:endParaRPr lang="en-US" altLang="ko-KR" sz="2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71500" indent="-571500">
                <a:spcAft>
                  <a:spcPts val="1200"/>
                </a:spcAft>
                <a:buFont typeface="+mj-lt"/>
                <a:buAutoNum type="romanUcPeriod"/>
              </a:pPr>
              <a:r>
                <a:rPr lang="ko-KR" altLang="en-US" sz="2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</a:rPr>
                <a:t>주요 위반사례</a:t>
              </a:r>
              <a:endParaRPr lang="en-US" altLang="ko-KR" sz="2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71500" indent="-571500">
                <a:spcAft>
                  <a:spcPts val="1200"/>
                </a:spcAft>
                <a:buFont typeface="+mj-lt"/>
                <a:buAutoNum type="romanUcPeriod"/>
              </a:pPr>
              <a:r>
                <a:rPr lang="ko-KR" altLang="en-US" sz="2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</a:rPr>
                <a:t>주요 질의응답 사례</a:t>
              </a:r>
              <a:endParaRPr lang="en-US" altLang="ko-KR" sz="2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4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1"/>
    </mc:Choice>
    <mc:Fallback xmlns="">
      <p:transition spd="slow" advTm="2230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94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물환경보전법 주요내용</a:t>
            </a:r>
          </a:p>
        </p:txBody>
      </p:sp>
      <p:sp>
        <p:nvSpPr>
          <p:cNvPr id="7782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832937"/>
              </p:ext>
            </p:extLst>
          </p:nvPr>
        </p:nvGraphicFramePr>
        <p:xfrm>
          <a:off x="371475" y="1189038"/>
          <a:ext cx="9118600" cy="450919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법의 목적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1090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이 법은 수질오염으로 인한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국민건강 및 환경상의 위해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危害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를 예방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하고 하천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호소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湖沼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등 공공수역의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수질 및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수생태계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水生態系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를 적정하게 관리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보전함으로써 국민이 그 혜택을 널리 향유할 수 있도록 함과 동시에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미래의 세대에게 물려줄 수 있도록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함을 목적으로 한다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주요 용어 정리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7308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폐수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물에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액체성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또는 고체성의 수질오염물질이 섞여 있어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그대로는 사용할 수 없는 물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하수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사람의 생활이나 경제활동으로 인하여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액체성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또는 고체성의 물질이 섞이어 오염된 물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오수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건물 도로 그 밖의 시설물의 부지로부터 하수도로 유입되는 빗물 지하수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-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분뇨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수거식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화장실에서 수거되는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액체성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또는 고체성의 오염물질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수질오염물질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: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수질오염의 요인이 되는 물질로서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환경부령으로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정하는 것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(55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 물질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94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물환경보전법</a:t>
            </a:r>
          </a:p>
        </p:txBody>
      </p:sp>
      <p:sp>
        <p:nvSpPr>
          <p:cNvPr id="7987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369306"/>
              </p:ext>
            </p:extLst>
          </p:nvPr>
        </p:nvGraphicFramePr>
        <p:xfrm>
          <a:off x="371475" y="1189038"/>
          <a:ext cx="9118600" cy="4678363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주요 용어 정리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72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sym typeface="Wingdings" pitchFamily="2" charset="2"/>
                        </a:rPr>
                        <a:t>특정수질유해물질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사람의 건강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재산이나 동식물의 생육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生育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에 직접 또는 간접으로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                              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위해를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줄 우려가 있는 수질오염물질로서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환경부령으로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정하는 것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                          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(30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개 물질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sym typeface="Wingdings" pitchFamily="2" charset="2"/>
                        </a:rPr>
                        <a:t>폐수배출시설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수질오염물질을 배출하는 시설물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기계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기구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그 밖의 물체로서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환경부령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                              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정하는 것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sym typeface="Wingdings" pitchFamily="2" charset="2"/>
                        </a:rPr>
                        <a:t>폐수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sym typeface="Wingdings" pitchFamily="2" charset="2"/>
                        </a:rPr>
                        <a:t>무방류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sym typeface="Wingdings" pitchFamily="2" charset="2"/>
                        </a:rPr>
                        <a:t> 배출시설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폐수배출시설에서 발생하는 폐수를  해당사업장에서 수질오염방지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                                시설을 이용하여 처리하거나 동일 폐수배출시설에 재이용하는 등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                               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공공수역으로 배출하지 않는 폐수배출시설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  <a:sym typeface="Wingdings" pitchFamily="2" charset="2"/>
                        </a:rPr>
                        <a:t>수질오염방지시설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점오염원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비점오염원 및 기타수질오염원으로부터 배출되는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수질오염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                                물질을 제거하거나 감소하게 하는 시설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로서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환경부령으로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정하는 것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149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수질오염물질 발생원 </a:t>
            </a:r>
          </a:p>
        </p:txBody>
      </p:sp>
      <p:sp>
        <p:nvSpPr>
          <p:cNvPr id="8192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371475" y="1189038"/>
          <a:ext cx="9118600" cy="4978719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점오염원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96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폐수배출시설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하수발생시설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축사 등으로서 관거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管渠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)·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수로 등을   통하여 일정한 지점으로</a:t>
                      </a: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수질오염물질을 배출하는 배출원</a:t>
                      </a: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비점오염원</a:t>
                      </a: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07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도시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도로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농지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산지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공사장 등으로서 불특정 장소에서 불특정하게  수질오염물질을</a:t>
                      </a: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배출하는 배출원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기타수질오염원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1138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점오염원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및 비점오염원으로 관리되지 아니하는 수질오염물질을  배출하는 시설 또는 장소로서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환경부령으로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정하는 것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  -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수산물양식시설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가두리양식장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양만장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일반양어장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골프장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운수장비 정비 또는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폐차장시설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농축수산물 단순가공시설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사진 처리 또는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X-ray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시설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금은판매점의 세공시설이나 안경점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94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최근 법령 개정내용</a:t>
            </a:r>
          </a:p>
        </p:txBody>
      </p:sp>
      <p:sp>
        <p:nvSpPr>
          <p:cNvPr id="7987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784650"/>
              </p:ext>
            </p:extLst>
          </p:nvPr>
        </p:nvGraphicFramePr>
        <p:xfrm>
          <a:off x="371475" y="1189038"/>
          <a:ext cx="9118600" cy="4678363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특정수질유해물질 배출량 조사 실시 및 결과 공개절차 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(2018.1.17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시행규칙 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725">
                <a:tc gridSpan="2">
                  <a:txBody>
                    <a:bodyPr/>
                    <a:lstStyle/>
                    <a:p>
                      <a:pPr marL="742950" marR="0" lvl="1" indent="-2857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3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종 이상인 사업장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에서 특정수질 유해물질을 기준이상으로 배출하는 폐수배출시설의 설치 허가를 받은 자는 매년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5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월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31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일까지 특정수질유해물질 배출량 조사를 실시하여 그 결과를 환경청장에게 제출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하도록  하고 국립환경원장이 그 결과를 검증하도록 함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.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Wingdings" pitchFamily="2" charset="2"/>
                      </a:endParaRPr>
                    </a:p>
                    <a:p>
                      <a:pPr marL="742950" marR="0" lvl="1" indent="-2857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배출량 조사 결과를 공개하려는 경우에는 조사결과를 제출한 자에게 공개계획을 통보하도록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Wingdings" pitchFamily="2" charset="2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하고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공개계획에 이의가 있는 경우에는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소명서를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 환경부장관에게 제출하도록 함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.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199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94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최근 법령 개정내용</a:t>
            </a:r>
          </a:p>
        </p:txBody>
      </p:sp>
      <p:sp>
        <p:nvSpPr>
          <p:cNvPr id="7987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rgbClr val="FFFFFF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rgbClr val="FFFFFF"/>
              </a:solidFill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6456" y="6566072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647977"/>
              </p:ext>
            </p:extLst>
          </p:nvPr>
        </p:nvGraphicFramePr>
        <p:xfrm>
          <a:off x="371475" y="1189038"/>
          <a:ext cx="9118600" cy="2672010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배출시설 신고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간주제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등 도입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(‘08.10.16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※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’19.10.17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9291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신고수리여부 혹은 기간연장여부를 통지하지 않는 경우 </a:t>
                      </a:r>
                      <a:r>
                        <a:rPr lang="ko-KR" altLang="en-US" sz="1600" b="1" i="0" u="none" strike="noStrike" kern="1200" baseline="0" dirty="0" err="1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신고수리한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것으로 보는 신고제도 합리화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&gt;</a:t>
                      </a:r>
                    </a:p>
                    <a:p>
                      <a:pPr marL="742950" marR="0" lvl="1" indent="-2857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배출시설의 설치신고 또는 변경신고를 받은 경우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환경부령으로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정하는 기간 내에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비점오염원의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설치신고 또는 변경신고를 받은 경우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이내 등에 신고수리 여부를 신고인 에게 통지하도록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하고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그 기간 내에 신고수리 여부나 처리기간의 연장을 통지하지 아니한 경우에는 신고를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수리한 것으로 간주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看做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하는 제도 도입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33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항･제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항 및 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53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항･제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항 등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336526"/>
              </p:ext>
            </p:extLst>
          </p:nvPr>
        </p:nvGraphicFramePr>
        <p:xfrm>
          <a:off x="393700" y="4077072"/>
          <a:ext cx="9118600" cy="2286000"/>
        </p:xfrm>
        <a:graphic>
          <a:graphicData uri="http://schemas.openxmlformats.org/drawingml/2006/table">
            <a:tbl>
              <a:tblPr/>
              <a:tblGrid>
                <a:gridCol w="911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5066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accent2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&lt;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accent2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수탁처리폐수의 인계･인수에 관한 전자시스템 도입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accent2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&gt;</a:t>
                      </a:r>
                    </a:p>
                    <a:p>
                      <a:pPr marL="742950" marR="0" lvl="1" indent="-2857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환경부장관은 폐수의 인계･인수에 관한 내용 등을 전자적으로 관리하기 위한 시스템을 구축･운영하고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폐수처리업자 등은 폐수의 인계･인수에 관한 사항을 해당 시스템에 입력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하도록 함 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66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조의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2)</a:t>
                      </a:r>
                    </a:p>
                    <a:p>
                      <a:pPr marL="742950" marR="0" lvl="1" indent="-2857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ko-KR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Wingdings" pitchFamily="2" charset="2"/>
                        </a:rPr>
                        <a:t>전자인수인계시스템에 미 </a:t>
                      </a:r>
                      <a:r>
                        <a:rPr kumimoji="0" lang="ko-KR" altLang="en-US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Wingdings" pitchFamily="2" charset="2"/>
                        </a:rPr>
                        <a:t>입력시</a:t>
                      </a:r>
                      <a:r>
                        <a:rPr kumimoji="0" lang="ko-KR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Wingdings" pitchFamily="2" charset="2"/>
                        </a:rPr>
                        <a:t> 과태료 부과기준</a:t>
                      </a:r>
                      <a:endParaRPr kumimoji="0" lang="en-US" altLang="ko-K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  <a:sym typeface="Wingdings" pitchFamily="2" charset="2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- 1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차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50,  2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차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70, 3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차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100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만원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725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447"/>
            <a:ext cx="9906000" cy="5755106"/>
          </a:xfrm>
          <a:prstGeom prst="rect">
            <a:avLst/>
          </a:prstGeom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7189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최근 법령개정내용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561626"/>
              </p:ext>
            </p:extLst>
          </p:nvPr>
        </p:nvGraphicFramePr>
        <p:xfrm>
          <a:off x="371475" y="1189038"/>
          <a:ext cx="9118600" cy="486422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유기물 관리지표를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화학적산소요구량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(COD)       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총유기탄소량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(TOC)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측정 전환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(‘19.10.17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※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’20.1.1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144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rgbClr val="FFFFFF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rgbClr val="FFFFFF"/>
              </a:solidFill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657" y="1866673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CODMn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유기물질 측정 한계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※ COD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총유기물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중 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～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60%, TOC 90% 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측정 가능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하천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‧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호소의 생활환경기준은 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TOC 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도입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‧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운영 중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(‘13.1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이나 폐수배출업체는 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COD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관리 이원화</a:t>
            </a:r>
          </a:p>
        </p:txBody>
      </p:sp>
      <p:sp>
        <p:nvSpPr>
          <p:cNvPr id="10" name="오른쪽 화살표 9"/>
          <p:cNvSpPr/>
          <p:nvPr/>
        </p:nvSpPr>
        <p:spPr>
          <a:xfrm>
            <a:off x="5313040" y="1268760"/>
            <a:ext cx="288032" cy="139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44" y="3025745"/>
            <a:ext cx="8424936" cy="2899207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04528" y="5970766"/>
            <a:ext cx="90292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○ </a:t>
            </a:r>
            <a:r>
              <a:rPr kumimoji="0" lang="ko-KR" altLang="en-US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유기물내</a:t>
            </a:r>
            <a:r>
              <a:rPr kumimoji="0"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 </a:t>
            </a:r>
            <a:r>
              <a:rPr kumimoji="0" lang="ko-KR" altLang="en-US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탄소량을</a:t>
            </a:r>
            <a:r>
              <a:rPr kumimoji="0"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 직접측정 </a:t>
            </a:r>
            <a:r>
              <a:rPr kumimoji="0" lang="en-US" altLang="ko-KR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/C</a:t>
            </a:r>
            <a:r>
              <a:rPr kumimoji="0"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를</a:t>
            </a:r>
            <a:r>
              <a:rPr kumimoji="0" lang="en-US" altLang="ko-KR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</a:t>
            </a:r>
            <a:r>
              <a:rPr lang="en-US" altLang="ko-KR" baseline="-25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 </a:t>
            </a:r>
            <a:r>
              <a:rPr kumimoji="0"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전환하여 </a:t>
            </a:r>
            <a:r>
              <a:rPr kumimoji="0" lang="ko-KR" altLang="en-US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탄소량</a:t>
            </a:r>
            <a:r>
              <a:rPr kumimoji="0"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 측정 </a:t>
            </a:r>
            <a:r>
              <a:rPr kumimoji="0" lang="en-US" altLang="ko-KR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/ </a:t>
            </a:r>
            <a:r>
              <a:rPr kumimoji="0"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고온연소</a:t>
            </a:r>
            <a:r>
              <a:rPr kumimoji="0" lang="en-US" altLang="ko-KR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(550</a:t>
            </a:r>
            <a:r>
              <a:rPr kumimoji="0"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도</a:t>
            </a:r>
            <a:r>
              <a:rPr kumimoji="0" lang="en-US" altLang="ko-KR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) / 90%</a:t>
            </a:r>
            <a:r>
              <a:rPr kumimoji="0"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sym typeface="Wingdings" pitchFamily="2" charset="2"/>
              </a:rPr>
              <a:t>이상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1045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최근 법령개정내용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707003"/>
              </p:ext>
            </p:extLst>
          </p:nvPr>
        </p:nvGraphicFramePr>
        <p:xfrm>
          <a:off x="371475" y="1189038"/>
          <a:ext cx="9118600" cy="473591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유기물 관리지표를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화학적산소요구량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(COD)       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총유기탄소량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(TOC)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측정 전환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144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rgbClr val="FFFFFF"/>
                </a:solidFill>
                <a:ea typeface="나눔고딕 ExtraBold" pitchFamily="50" charset="-127"/>
              </a:rPr>
              <a:t> </a:t>
            </a:r>
            <a:r>
              <a:rPr lang="ko-KR" altLang="en-US" sz="1200" dirty="0" err="1">
                <a:solidFill>
                  <a:srgbClr val="FFFFFF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rgbClr val="FFFFFF"/>
              </a:solidFill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5313040" y="1410505"/>
            <a:ext cx="288032" cy="139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01273"/>
              </p:ext>
            </p:extLst>
          </p:nvPr>
        </p:nvGraphicFramePr>
        <p:xfrm>
          <a:off x="729721" y="3716253"/>
          <a:ext cx="8760355" cy="2005558"/>
        </p:xfrm>
        <a:graphic>
          <a:graphicData uri="http://schemas.openxmlformats.org/drawingml/2006/table">
            <a:tbl>
              <a:tblPr/>
              <a:tblGrid>
                <a:gridCol w="1872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8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8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8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82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82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7429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구분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(</a:t>
                      </a: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mg/L)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12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2,000</a:t>
                      </a:r>
                      <a:r>
                        <a:rPr lang="ko-KR" altLang="en-US" sz="1400" b="1" kern="0" spc="-12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톤</a:t>
                      </a:r>
                      <a:r>
                        <a:rPr lang="en-US" altLang="ko-KR" sz="1400" b="1" kern="0" spc="-12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/</a:t>
                      </a:r>
                      <a:r>
                        <a:rPr lang="ko-KR" altLang="en-US" sz="1400" b="1" kern="0" spc="-12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일 이상 사업장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바탕" panose="02030600000101010101" pitchFamily="18" charset="-127"/>
                          <a:ea typeface="한양중고딕"/>
                        </a:rPr>
                        <a:t> 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12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2,000</a:t>
                      </a:r>
                      <a:r>
                        <a:rPr lang="ko-KR" altLang="en-US" sz="1400" b="1" kern="0" spc="-12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톤</a:t>
                      </a:r>
                      <a:r>
                        <a:rPr lang="en-US" altLang="ko-KR" sz="1400" b="1" kern="0" spc="-12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/</a:t>
                      </a:r>
                      <a:r>
                        <a:rPr lang="ko-KR" altLang="en-US" sz="1400" b="1" kern="0" spc="-12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일 미만 사업장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청정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특례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청정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특례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0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6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현 </a:t>
                      </a:r>
                      <a:r>
                        <a:rPr lang="en-US" sz="1400" kern="0" spc="-6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COD</a:t>
                      </a:r>
                      <a:r>
                        <a:rPr lang="en-US" sz="1400" kern="0" spc="-50" baseline="-2500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Mn</a:t>
                      </a:r>
                      <a:r>
                        <a:rPr lang="en-US" sz="1400" kern="0" spc="-60">
                          <a:solidFill>
                            <a:srgbClr val="000000"/>
                          </a:solidFill>
                          <a:effectLst/>
                          <a:latin typeface="바탕" panose="02030600000101010101" pitchFamily="18" charset="-127"/>
                          <a:ea typeface="한양중고딕"/>
                        </a:rPr>
                        <a:t> </a:t>
                      </a:r>
                      <a:r>
                        <a:rPr lang="ko-KR" altLang="en-US" sz="1400" kern="0" spc="-6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기준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40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70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90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40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50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90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130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40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6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TOC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기준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25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40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50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25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30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50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75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  <a:ea typeface="한양중고딕"/>
                        </a:rPr>
                        <a:t>25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3913" y="1873569"/>
            <a:ext cx="8926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latinLnBrk="0" hangingPunct="0">
              <a:lnSpc>
                <a:spcPct val="150000"/>
              </a:lnSpc>
            </a:pPr>
            <a:r>
              <a:rPr kumimoji="0" lang="ko-KR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□ 적용기준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도입 부담 최소화와 실효성 제고 우선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endParaRPr kumimoji="0" lang="en-US" altLang="ko-KR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eaLnBrk="0" latinLnBrk="0" hangingPunct="0">
              <a:lnSpc>
                <a:spcPct val="150000"/>
              </a:lnSpc>
            </a:pP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  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폐수배출시설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kumimoji="0" lang="en-US" altLang="ko-KR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eaLnBrk="0" latinLnBrk="0" hangingPunct="0">
              <a:lnSpc>
                <a:spcPct val="150000"/>
              </a:lnSpc>
            </a:pP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폐수 배출수의 </a:t>
            </a:r>
            <a:r>
              <a:rPr kumimoji="0" lang="en-US" altLang="ko-KR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COD</a:t>
            </a:r>
            <a:r>
              <a:rPr kumimoji="0" lang="en-US" altLang="ko-KR" baseline="-30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Mn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농도가 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TOC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1.8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배로 측정됨에 따라 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TOC : </a:t>
            </a:r>
            <a:r>
              <a:rPr kumimoji="0" lang="en-US" altLang="ko-KR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COD</a:t>
            </a:r>
            <a:r>
              <a:rPr kumimoji="0" lang="en-US" altLang="ko-KR" baseline="-30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Mn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= 1 : 1.8 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적용하여</a:t>
            </a:r>
            <a:endParaRPr kumimoji="0" lang="en-US" altLang="ko-KR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eaLnBrk="0" latinLnBrk="0" hangingPunct="0">
              <a:lnSpc>
                <a:spcPct val="150000"/>
              </a:lnSpc>
            </a:pP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TOC 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배출허용기준</a:t>
            </a:r>
            <a:endParaRPr lang="ko-KR" altLang="en-US" sz="1400" dirty="0">
              <a:latin typeface="나눔고딕 ExtraBold"/>
              <a:ea typeface="나눔고딕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999286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75" y="2060848"/>
            <a:ext cx="4158709" cy="4320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762" y="2060848"/>
            <a:ext cx="4427012" cy="432048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897" y="716503"/>
            <a:ext cx="9267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latinLnBrk="0" hangingPunct="0">
              <a:lnSpc>
                <a:spcPct val="150000"/>
              </a:lnSpc>
            </a:pPr>
            <a:r>
              <a:rPr kumimoji="0" lang="ko-KR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□ 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공공폐수처리시설은 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유예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(‘20) </a:t>
            </a:r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⇒ ‘</a:t>
            </a:r>
            <a:r>
              <a:rPr lang="en-US" altLang="ko-KR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시행</a:t>
            </a:r>
            <a:endParaRPr lang="en-US" altLang="ko-KR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0" latinLnBrk="0" hangingPunct="0">
              <a:lnSpc>
                <a:spcPct val="150000"/>
              </a:lnSpc>
            </a:pPr>
            <a:r>
              <a:rPr kumimoji="0" lang="ko-KR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□</a:t>
            </a:r>
            <a:r>
              <a:rPr lang="ko-KR" altLang="en-US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기존 </a:t>
            </a:r>
            <a:r>
              <a:rPr lang="en-US" altLang="ko-KR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1~5</a:t>
            </a:r>
            <a:r>
              <a:rPr lang="ko-KR" altLang="en-US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 폐수배출시설</a:t>
            </a:r>
            <a:r>
              <a:rPr lang="en-US" altLang="ko-KR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사업장</a:t>
            </a:r>
            <a:r>
              <a:rPr lang="en-US" altLang="ko-KR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 </a:t>
            </a:r>
            <a:r>
              <a:rPr lang="en-US" altLang="ko-KR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유예</a:t>
            </a:r>
            <a:r>
              <a:rPr lang="en-US" altLang="ko-KR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(‘20~‘21) </a:t>
            </a:r>
            <a:r>
              <a:rPr lang="ko-KR" altLang="en-US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⇒ ‘</a:t>
            </a:r>
            <a:r>
              <a:rPr lang="en-US" altLang="ko-KR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22</a:t>
            </a:r>
            <a:r>
              <a:rPr lang="ko-KR" altLang="en-US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시행</a:t>
            </a:r>
          </a:p>
          <a:p>
            <a:pPr latinLnBrk="0">
              <a:lnSpc>
                <a:spcPct val="150000"/>
              </a:lnSpc>
            </a:pPr>
            <a:r>
              <a:rPr kumimoji="0" lang="ko-KR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□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기존 수질자동측정기기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(TMS) 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부착대상 사업장은 ‘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23.6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월까지 장비 설치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24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시행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측정값 활용</a:t>
            </a:r>
            <a:r>
              <a:rPr lang="en-US" altLang="ko-KR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9913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최근 법령개정내용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59123"/>
              </p:ext>
            </p:extLst>
          </p:nvPr>
        </p:nvGraphicFramePr>
        <p:xfrm>
          <a:off x="371475" y="1189038"/>
          <a:ext cx="9118600" cy="473591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04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폐수처리업 허가제 전환 등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(‘19.11.26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※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’20.11.27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144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rgbClr val="FFFFFF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rgbClr val="FFFFFF"/>
              </a:solidFill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913" y="1873569"/>
            <a:ext cx="89261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폐수처리업자 배출물질 허용기준에 맞는 지 확인하기 위해 </a:t>
            </a:r>
            <a:r>
              <a:rPr kumimoji="0" lang="ko-KR" altLang="en-US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측정기기 부착 의무화</a:t>
            </a:r>
            <a:r>
              <a:rPr kumimoji="0" lang="en-US" altLang="ko-KR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측정기기 관리대행업자가 방지시설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공공하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폐수처리시설을 수탁 받아 운영하는 경우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해당 시설의 </a:t>
            </a:r>
            <a:r>
              <a:rPr kumimoji="0" lang="ko-KR" altLang="en-US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측정기기 관리업무를 대행하게 할 수 없도록 함</a:t>
            </a:r>
            <a:endParaRPr kumimoji="0" lang="en-US" altLang="ko-KR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조업정지처분을 갈음한 과징금 </a:t>
            </a:r>
            <a:r>
              <a:rPr kumimoji="0" lang="ko-KR" altLang="en-US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상한액을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0" lang="ko-KR" altLang="en-US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억원에서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매출액의 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5%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변경하고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과징금 처분을</a:t>
            </a:r>
          </a:p>
          <a:p>
            <a:pPr lvl="0" eaLnBrk="0" latinLnBrk="0" hangingPunct="0">
              <a:lnSpc>
                <a:spcPct val="200000"/>
              </a:lnSpc>
            </a:pP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받은 날부터 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년이 경과되기 전에 조업정지 처분 대상이 되는 경우에는 조업정지를 명하도록 함</a:t>
            </a:r>
            <a:endParaRPr kumimoji="0" lang="en-US" altLang="ko-KR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폐수처리업 등록제를 </a:t>
            </a:r>
            <a:r>
              <a:rPr kumimoji="0" lang="ko-KR" altLang="en-US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허가제로 전환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하고</a:t>
            </a:r>
            <a:r>
              <a:rPr kumimoji="0" lang="en-US" altLang="ko-KR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폐수처리업자는 폐수처리시설이 검사기준에 적합한지  </a:t>
            </a:r>
            <a:r>
              <a:rPr kumimoji="0" lang="ko-KR" altLang="en-US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정기검사</a:t>
            </a: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받도록 함</a:t>
            </a:r>
            <a:endParaRPr lang="ko-KR" altLang="en-US" dirty="0">
              <a:latin typeface="나눔고딕 ExtraBold"/>
              <a:ea typeface="나눔고딕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913747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72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26164"/>
              </p:ext>
            </p:extLst>
          </p:nvPr>
        </p:nvGraphicFramePr>
        <p:xfrm>
          <a:off x="776536" y="2201416"/>
          <a:ext cx="8352928" cy="944880"/>
        </p:xfrm>
        <a:graphic>
          <a:graphicData uri="http://schemas.openxmlformats.org/drawingml/2006/table">
            <a:tbl>
              <a:tblPr/>
              <a:tblGrid>
                <a:gridCol w="95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95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3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Ⅰ</a:t>
                      </a:r>
                      <a:endParaRPr kumimoji="0" lang="ko-KR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환경오염물질 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배출시설 등에 관한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통합지도점검 규정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110950"/>
      </p:ext>
    </p:extLst>
  </p:cSld>
  <p:clrMapOvr>
    <a:masterClrMapping/>
  </p:clrMapOvr>
  <p:transition spd="med" advClick="0" advTm="13014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최근 법령개정내용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497165"/>
              </p:ext>
            </p:extLst>
          </p:nvPr>
        </p:nvGraphicFramePr>
        <p:xfrm>
          <a:off x="371475" y="1189039"/>
          <a:ext cx="9118600" cy="250186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05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기타 수질오염원 직권말소 근거 마련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60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2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 및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/ ‘21.4.13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891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rgbClr val="FFFFFF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rgbClr val="FFFFFF"/>
              </a:solidFill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913" y="1628800"/>
            <a:ext cx="8926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기타 수질오염원 신고자가 세무서에 폐업신고를 하거나 관할 세무서장이 사업자 등록이 말소한 경우 환경부장관이 시설의 폐쇄를 확인한 후 신고사항을 직권으로 말소할 수 있는 근거 마련</a:t>
            </a:r>
            <a:r>
              <a:rPr kumimoji="0" lang="en-US" altLang="ko-KR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ko-KR" altLang="en-US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환경부장관이 직권말소를 위해 관할 세무서장에게 폐업여부에 대한 정보를 요청할 경우 세무서장은 이에 대한 정보를 제공</a:t>
            </a:r>
            <a:endParaRPr kumimoji="0" lang="en-US" altLang="ko-KR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794034"/>
              </p:ext>
            </p:extLst>
          </p:nvPr>
        </p:nvGraphicFramePr>
        <p:xfrm>
          <a:off x="371475" y="3879464"/>
          <a:ext cx="9118600" cy="250186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06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안경원의 배출허용기준 관리항목 지정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60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2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 및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/ ‘21.6.30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891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3913" y="4247217"/>
            <a:ext cx="8926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공공하수처리시설로 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유입처리하는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안경원 폐수에 대한 배출허용기준 적용대상을 배출가능성이 높은 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특정수질유해물질로 한정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여과지 평균 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공극크기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기준을 삭제함</a:t>
            </a:r>
            <a:endParaRPr kumimoji="0" lang="en-US" altLang="ko-KR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(8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개항목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폐놀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구리함유량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납함유량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디클로로케탄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레늄함유량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클로로포름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디에틸헥실프탈레이트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폼알데하이드로는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배출허용기준 적용하여야 함</a:t>
            </a:r>
            <a:r>
              <a:rPr kumimoji="0" lang="en-US" altLang="ko-KR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3763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최근 법령개정내용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808313"/>
              </p:ext>
            </p:extLst>
          </p:nvPr>
        </p:nvGraphicFramePr>
        <p:xfrm>
          <a:off x="371475" y="1189039"/>
          <a:ext cx="9118600" cy="250186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07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측정기기 운영 관리 기준 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규칙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50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5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호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/ ‘21.12.10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891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 err="1">
                <a:solidFill>
                  <a:srgbClr val="FFFFFF"/>
                </a:solidFill>
                <a:ea typeface="나눔고딕 ExtraBold" pitchFamily="50" charset="-127"/>
              </a:rPr>
              <a:t>물환경보전법</a:t>
            </a:r>
            <a:endParaRPr lang="ko-KR" altLang="en-US" sz="1200" dirty="0">
              <a:solidFill>
                <a:srgbClr val="FFFFFF"/>
              </a:solidFill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913" y="1628800"/>
            <a:ext cx="8926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측정기기 부착사업자 등이 측정기기 점검 및 교정을 하는 경우 종이문서 보관에 대한 규정을 삭제해 사업자의 부담을 완화함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0" lang="en-US" altLang="ko-KR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20386"/>
              </p:ext>
            </p:extLst>
          </p:nvPr>
        </p:nvGraphicFramePr>
        <p:xfrm>
          <a:off x="371475" y="3879464"/>
          <a:ext cx="9118600" cy="250186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08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개선계획서 제출기간 정비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규칙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52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/ ‘21.12.10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891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3913" y="4247217"/>
            <a:ext cx="8926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latinLnBrk="0" hangingPunct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기계장치의 돌발사고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천재지변 등 불가피한 사유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시행령 제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40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조제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항제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호나목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또는 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다목의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경우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개선계획서를 제출하는 경우에는 토요일 또는 공휴일에 해당하는 날은 제출기한 </a:t>
            </a:r>
            <a:r>
              <a:rPr kumimoji="0" lang="ko-KR" altLang="en-US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산정시</a:t>
            </a:r>
            <a:r>
              <a:rPr kumimoji="0" lang="ko-KR" altLang="en-US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제외토록 함</a:t>
            </a:r>
            <a:r>
              <a:rPr kumimoji="0" lang="en-US" altLang="ko-KR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kumimoji="0" lang="en-US" altLang="ko-KR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7582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84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67134"/>
              </p:ext>
            </p:extLst>
          </p:nvPr>
        </p:nvGraphicFramePr>
        <p:xfrm>
          <a:off x="1497013" y="2565400"/>
          <a:ext cx="6669087" cy="727075"/>
        </p:xfrm>
        <a:graphic>
          <a:graphicData uri="http://schemas.openxmlformats.org/drawingml/2006/table">
            <a:tbl>
              <a:tblPr/>
              <a:tblGrid>
                <a:gridCol w="76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3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Ⅳ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  폐수배출시설 관리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441817"/>
      </p:ext>
    </p:extLst>
  </p:cSld>
  <p:clrMapOvr>
    <a:masterClrMapping/>
  </p:clrMapOvr>
  <p:transition spd="med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폐수배출시설 적용기준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시행규칙 제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6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별표 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4)</a:t>
            </a:r>
            <a:endParaRPr lang="ko-KR" altLang="en-US" sz="200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048738"/>
              </p:ext>
            </p:extLst>
          </p:nvPr>
        </p:nvGraphicFramePr>
        <p:xfrm>
          <a:off x="371475" y="1189038"/>
          <a:ext cx="9118600" cy="490425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특정수질유해물질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·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중금속이 포함된 폐수배출시설의 경우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144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특정수질 유해물질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accent2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･중금속이 포함된 폐수를 배출하는 시설의 경우 </a:t>
                      </a:r>
                      <a:endParaRPr lang="en-US" altLang="ko-KR" sz="1800" b="0" i="0" u="none" strike="noStrike" kern="1200" baseline="0" dirty="0">
                        <a:solidFill>
                          <a:schemeClr val="accent2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accent2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   </a:t>
                      </a:r>
                      <a:r>
                        <a:rPr lang="en-US" altLang="ko-KR" sz="2000" b="1" i="0" u="none" strike="noStrike" kern="1200" baseline="0" dirty="0">
                          <a:solidFill>
                            <a:schemeClr val="accent2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☞ ☞ ⇒ </a:t>
                      </a:r>
                      <a:r>
                        <a:rPr lang="en-US" altLang="ko-KR" sz="1800" b="1" i="0" u="none" strike="noStrike" kern="1200" baseline="0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일 최대 폐수량이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0.01㎥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이상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  <a:sym typeface="Wingdings" pitchFamily="2" charset="2"/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Light" panose="020D0904000000000000" pitchFamily="50" charset="-127"/>
                          <a:ea typeface="나눔고딕 Light" panose="020D0904000000000000" pitchFamily="50" charset="-127"/>
                          <a:sym typeface="Wingdings" pitchFamily="2" charset="2"/>
                        </a:rPr>
                        <a:t>          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-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출판･인쇄시설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자동식 사진처리시설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X-Ray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시설과 귀금속 장신구 및 관련제품 제조시설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최대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폐수량과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무관하게 배출시설로 함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-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금속광업시설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분류표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번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및 그 밖의 폐수배출시설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분류표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82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번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은 최대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폐수량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0.1㎥/</a:t>
                      </a:r>
                      <a:r>
                        <a:rPr lang="en-US" altLang="ko-KR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hr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이상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 ※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수도법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조에 따른 상수원보호구역이나 이에 인접한 지역으로서 환경부장관이 고시하는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지역에서는 최대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폐수량이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0.2㎥/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이상 시설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  <a:r>
              <a:rPr lang="en-US" altLang="ko-KR" sz="1200" dirty="0">
                <a:solidFill>
                  <a:schemeClr val="bg1"/>
                </a:solidFill>
                <a:ea typeface="나눔고딕 ExtraBold" pitchFamily="50" charset="-127"/>
              </a:rPr>
              <a:t> 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폐수배출시설 적용기준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시행규칙 제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6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별표 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4)</a:t>
            </a:r>
            <a:endParaRPr lang="ko-KR" altLang="en-US" sz="200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740833"/>
              </p:ext>
            </p:extLst>
          </p:nvPr>
        </p:nvGraphicFramePr>
        <p:xfrm>
          <a:off x="371475" y="1189038"/>
          <a:ext cx="9118600" cy="490425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특정수질유해물질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·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중금속이 미 포함 폐수 배출 시설의 경우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144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특정수질 유해물질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accent2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･중금속이 포함되지 아니하는 시설의 경우 </a:t>
                      </a:r>
                      <a:endParaRPr lang="en-US" altLang="ko-KR" sz="1800" b="0" i="0" u="none" strike="noStrike" kern="1200" baseline="0" dirty="0">
                        <a:solidFill>
                          <a:schemeClr val="accent2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accent2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   </a:t>
                      </a:r>
                      <a:r>
                        <a:rPr lang="en-US" altLang="ko-KR" sz="2000" b="1" i="0" u="none" strike="noStrike" kern="1200" baseline="0" dirty="0">
                          <a:solidFill>
                            <a:schemeClr val="accent2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☞ ☞ ⇒ </a:t>
                      </a:r>
                      <a:r>
                        <a:rPr lang="en-US" altLang="ko-KR" sz="1800" b="1" i="0" u="none" strike="noStrike" kern="1200" baseline="0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일 최대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폐수량이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0.1㎥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이상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  <a:sym typeface="Wingdings" pitchFamily="2" charset="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sym typeface="Wingdings" pitchFamily="2" charset="2"/>
                        </a:rPr>
                        <a:t>        &lt;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다음의 경우는 제외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&gt;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① 1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최대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폐수량이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20㎥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이하로서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광유류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鑛油類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가 포함되지 아니한 폐수를 공공하수처리시설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및 개인하수처리시설로 유입하는 경우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② 1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최대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폐수량이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20㎥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이하로서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원폐수의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농도가 항상 그 시설에서 방류하는 하천의 환경기준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 이내로 유지된다고 허가･신고기관이 인정하는 경우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③ 1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최대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폐수량이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10㎥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이하로서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원폐수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중 오염물질이 공공하수처리 시설의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방류수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수질기준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  항목에 한하고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원폐수의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농도가 항상 동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방류수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수질기준 이하로 배출된다고 허가･신고기관에서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   인정하는 경우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04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폐수배출시설 적용기준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시행규칙 제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6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별표 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4)</a:t>
            </a:r>
            <a:endParaRPr lang="ko-KR" altLang="en-US" sz="200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622385"/>
              </p:ext>
            </p:extLst>
          </p:nvPr>
        </p:nvGraphicFramePr>
        <p:xfrm>
          <a:off x="371475" y="1189038"/>
          <a:ext cx="9118600" cy="490425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 폐수 배출량 산정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144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• </a:t>
                      </a:r>
                      <a:r>
                        <a:rPr lang="en-US" altLang="ko-KR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최대 </a:t>
                      </a:r>
                      <a:r>
                        <a:rPr lang="ko-KR" altLang="en-US" sz="1800" b="1" i="0" u="none" strike="noStrike" kern="1200" baseline="0" dirty="0" err="1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폐수량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산정은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연중 폐수가 가장 많이 발생되는 날을 기준으로 사업장의 모든 </a:t>
                      </a:r>
                      <a:endParaRPr lang="en-US" altLang="ko-KR" sz="18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시설에서 </a:t>
                      </a:r>
                      <a:r>
                        <a:rPr kumimoji="0" lang="ko-KR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배출되는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폐수를 합산하며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위탁처리･재이용 하거나 폐수배출공정 중의 방지시설에서 처리되는 폐수를 모두 포함</a:t>
                      </a:r>
                      <a:endParaRPr lang="en-US" altLang="ko-KR" sz="18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하여 산정</a:t>
                      </a:r>
                      <a:endParaRPr lang="en-US" altLang="ko-KR" sz="18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  <a:cs typeface="+mn-cs"/>
                        </a:rPr>
                        <a:t>다만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두부제조시설에서 발생되는 폐수를 공공하수처리시설로 유입시키는 경우</a:t>
                      </a:r>
                      <a:endParaRPr lang="en-US" altLang="ko-KR" sz="1800" b="0" i="0" u="none" strike="noStrike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에는 </a:t>
                      </a:r>
                      <a:r>
                        <a:rPr lang="ko-KR" altLang="en-US" sz="1800" b="0" i="0" u="sng" strike="noStrike" kern="12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두부 제품을 식히거나 담근 폐수는 </a:t>
                      </a:r>
                      <a:r>
                        <a:rPr lang="en-US" altLang="ko-KR" sz="1800" b="0" i="0" u="sng" strike="noStrike" kern="12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800" b="0" i="0" u="sng" strike="noStrike" kern="12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일 최대 </a:t>
                      </a:r>
                      <a:r>
                        <a:rPr lang="ko-KR" altLang="en-US" sz="1800" b="0" i="0" u="sng" strike="noStrike" kern="1200" baseline="0" dirty="0" err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폐수량에서</a:t>
                      </a:r>
                      <a:r>
                        <a:rPr lang="ko-KR" altLang="en-US" sz="1800" b="0" i="0" u="sng" strike="noStrike" kern="12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제외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하고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ko-KR" altLang="en-US" sz="1800" b="1" i="0" u="none" strike="noStrike" kern="1200" baseline="0" dirty="0" err="1">
                          <a:solidFill>
                            <a:schemeClr val="accent2"/>
                          </a:solidFill>
                          <a:latin typeface="+mn-ea"/>
                          <a:ea typeface="+mn-ea"/>
                          <a:cs typeface="+mn-cs"/>
                        </a:rPr>
                        <a:t>절삭유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등을 순환하여 재이용하는 일체형기계나 시설로서 폐수가 순환 중에 그 </a:t>
                      </a:r>
                      <a:endParaRPr lang="en-US" altLang="ko-KR" sz="1800" b="0" i="0" u="none" strike="noStrike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기계나 시설의 외부로 유출되지 않는 단일 배출공정만 있는 경우에는 </a:t>
                      </a:r>
                      <a:r>
                        <a:rPr lang="ko-KR" altLang="en-US" sz="1800" b="0" i="0" u="sng" strike="noStrike" kern="1200" baseline="0" dirty="0" err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순환량이</a:t>
                      </a:r>
                      <a:r>
                        <a:rPr lang="ko-KR" altLang="en-US" sz="1800" b="0" i="0" u="sng" strike="noStrike" kern="12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800" b="0" i="0" u="sng" strike="noStrike" kern="1200" baseline="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0" i="0" u="none" strike="noStrike" kern="12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ko-KR" altLang="en-US" sz="1800" b="0" i="0" u="sng" strike="noStrike" kern="12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아닌 그 기계나 시설에 딸린 저장시설의 용량으로 산정</a:t>
                      </a:r>
                      <a:endParaRPr lang="en-US" altLang="ko-KR" sz="1600" b="0" i="0" u="sng" strike="noStrike" kern="1200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2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폐수배출시설 적용기준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시행규칙 제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6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별표 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4)</a:t>
            </a:r>
            <a:endParaRPr lang="ko-KR" altLang="en-US" sz="200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257777"/>
              </p:ext>
            </p:extLst>
          </p:nvPr>
        </p:nvGraphicFramePr>
        <p:xfrm>
          <a:off x="371475" y="1477070"/>
          <a:ext cx="9118600" cy="490425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04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특정수질유해물질 폐수배출 적용기준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시행규칙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35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조의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2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관련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144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•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특정수질유해물질･중금속이 포함된 폐수를 배출하는 시설이란 특정수질유해물질 또는</a:t>
                      </a:r>
                      <a:endParaRPr lang="en-US" altLang="ko-KR" sz="18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중금속이 포함된 원료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용수 포함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</a:t>
                      </a:r>
                      <a:r>
                        <a:rPr lang="ko-KR" alt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부원료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･첨가물을 사용하는 시설로서 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특정수질유해물</a:t>
                      </a:r>
                      <a:endParaRPr lang="en-US" altLang="ko-KR" sz="1800" b="1" i="0" u="none" strike="noStrike" kern="1200" baseline="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질 또는 중금속이 시행규칙 별표 </a:t>
                      </a:r>
                      <a:r>
                        <a:rPr lang="en-US" altLang="ko-KR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13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의</a:t>
                      </a:r>
                      <a:r>
                        <a:rPr lang="en-US" altLang="ko-KR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에 따른 기준이상 포함된 폐수를 배출하는 시설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을         </a:t>
                      </a:r>
                      <a:endParaRPr lang="en-US" altLang="ko-KR" sz="18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말함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구리 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0.1,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비소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0.01,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납 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0.01,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수은 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0.001mg/L)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endParaRPr lang="en-US" altLang="ko-KR" sz="18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  <a:cs typeface="+mn-cs"/>
                        </a:rPr>
                        <a:t>다만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원료로 사용되거나 생산공정에서 사용되는 용수에만 특정수질유해물질 </a:t>
                      </a:r>
                      <a:endParaRPr lang="en-US" altLang="ko-KR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또는 중금속이 포함되어 있는 경우로서 그 용수에 포함되어 있는 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특정수질유해</a:t>
                      </a:r>
                      <a:endParaRPr lang="en-US" altLang="ko-KR" sz="1800" b="1" i="0" u="none" strike="noStrike" kern="1200" baseline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1" i="0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ko-KR" altLang="en-US" sz="1800" b="1" i="0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물질 또는 중금속이 수돗물의 수질기준 이하인 경우는 배출시설에서 제외</a:t>
                      </a:r>
                      <a:endParaRPr lang="en-US" altLang="ko-KR" sz="1800" b="1" i="0" u="none" strike="noStrike" kern="1200" baseline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(2006.7.19. </a:t>
                      </a: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신설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45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폐수배출시설 적용기준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시행규칙 제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6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별표 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4)</a:t>
            </a:r>
            <a:endParaRPr lang="ko-KR" altLang="en-US" sz="200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15368"/>
              </p:ext>
            </p:extLst>
          </p:nvPr>
        </p:nvGraphicFramePr>
        <p:xfrm>
          <a:off x="371475" y="1189038"/>
          <a:ext cx="9118600" cy="490425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05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배출시설의 분류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한국표준산업분류에 따라 광업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,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제조업 등을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82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개업종으로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분류하여 배출시설로 규정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144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812332"/>
              </p:ext>
            </p:extLst>
          </p:nvPr>
        </p:nvGraphicFramePr>
        <p:xfrm>
          <a:off x="482740" y="2075553"/>
          <a:ext cx="9001570" cy="3585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5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0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폐수배출시설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한국표준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산업분류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포함 또는 제외시설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55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1)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석탄광업시설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051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∙ 채탄능력 </a:t>
                      </a:r>
                      <a:r>
                        <a:rPr lang="en-US" altLang="ko-KR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 톤</a:t>
                      </a:r>
                      <a:r>
                        <a:rPr lang="en-US" altLang="ko-KR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 미만의 시설은 제외한다</a:t>
                      </a:r>
                      <a:r>
                        <a:rPr lang="en-US" altLang="ko-KR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</a:p>
                    <a:p>
                      <a:pPr algn="ctr"/>
                      <a:r>
                        <a:rPr lang="ko-KR" altLang="en-US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∙ </a:t>
                      </a:r>
                      <a:r>
                        <a:rPr lang="en-US" altLang="ko-KR" sz="14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0809 </a:t>
                      </a:r>
                      <a:r>
                        <a:rPr lang="ko-KR" altLang="en-US" sz="1400" b="0" i="0" u="none" strike="noStrik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기타 광업지원서비스시설중 </a:t>
                      </a:r>
                      <a:r>
                        <a:rPr lang="ko-KR" altLang="en-US" sz="14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유무연탄 </a:t>
                      </a:r>
                      <a:r>
                        <a:rPr lang="ko-KR" altLang="en-US" sz="1400" b="0" i="0" u="none" strike="noStrik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채굴 지원 서비스시설을 </a:t>
                      </a:r>
                      <a:r>
                        <a:rPr lang="ko-KR" altLang="en-US" sz="14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포함한다</a:t>
                      </a:r>
                      <a:r>
                        <a:rPr lang="en-US" altLang="ko-KR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</a:p>
                    <a:p>
                      <a:pPr algn="l"/>
                      <a:r>
                        <a:rPr lang="ko-KR" altLang="en-US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∙ </a:t>
                      </a:r>
                      <a:r>
                        <a:rPr lang="en-US" altLang="ko-KR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0729 </a:t>
                      </a:r>
                      <a:r>
                        <a:rPr lang="ko-KR" altLang="en-US" sz="1600" b="0" i="0" u="none" strike="noStrike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그외</a:t>
                      </a:r>
                      <a:r>
                        <a:rPr lang="ko-KR" altLang="en-US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기타 비금속광물 광업시설 중 </a:t>
                      </a:r>
                      <a:r>
                        <a:rPr lang="ko-KR" altLang="en-US" sz="1600" b="0" i="0" u="none" strike="noStrike" baseline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토탄채굴 시설을 포함한다</a:t>
                      </a:r>
                      <a:r>
                        <a:rPr lang="en-US" altLang="ko-KR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</a:p>
                    <a:p>
                      <a:pPr algn="l"/>
                      <a:r>
                        <a:rPr lang="ko-KR" altLang="en-US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∙ </a:t>
                      </a:r>
                      <a:r>
                        <a:rPr lang="en-US" altLang="ko-KR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19102 </a:t>
                      </a:r>
                      <a:r>
                        <a:rPr lang="ko-KR" altLang="en-US" sz="1600" b="0" i="0" u="none" strike="noStrike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연탄 및 기타 석탄가공품 제조시설을 포함 한다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629">
                <a:tc>
                  <a:txBody>
                    <a:bodyPr/>
                    <a:lstStyle/>
                    <a:p>
                      <a:pPr algn="l" latinLnBrk="1"/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55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82) 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호부터 제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호까지의 분류에 속하지 아니하는 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공통시설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600" b="0" i="0" u="none" strike="noStrike" kern="1200" baseline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∙ 임가공시설과 </a:t>
                      </a:r>
                      <a:r>
                        <a:rPr lang="en-US" altLang="ko-KR" sz="1600" b="0" i="0" u="none" strike="noStrike" kern="1200" baseline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383 </a:t>
                      </a:r>
                      <a:r>
                        <a:rPr lang="ko-KR" altLang="en-US" sz="1600" b="0" i="0" u="none" strike="noStrike" kern="1200" baseline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금속 및 비금속 원료 재생시설은 원료생산 제품</a:t>
                      </a:r>
                      <a:endParaRPr lang="en-US" altLang="ko-KR" sz="1600" b="0" i="0" u="none" strike="noStrike" kern="1200" baseline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ko-KR" altLang="en-US" sz="1600" b="0" i="0" u="none" strike="noStrike" kern="1200" baseline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제조시설 분류와 같이 분류하되 별표 </a:t>
                      </a:r>
                      <a:r>
                        <a:rPr lang="en-US" altLang="ko-KR" sz="1600" b="0" i="0" u="none" strike="noStrike" kern="1200" baseline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600" b="0" i="0" u="none" strike="noStrike" kern="1200" baseline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의 기타 수질오염원에 해당</a:t>
                      </a:r>
                    </a:p>
                    <a:p>
                      <a:r>
                        <a:rPr lang="ko-KR" altLang="en-US" sz="1600" b="0" i="0" u="none" strike="noStrike" kern="1200" baseline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되는 경우는 제외한다</a:t>
                      </a:r>
                      <a:endParaRPr lang="ko-KR" altLang="en-US" sz="1600" b="0" i="0" u="none" strike="noStrike" kern="120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아래쪽 화살표 3"/>
          <p:cNvSpPr/>
          <p:nvPr/>
        </p:nvSpPr>
        <p:spPr>
          <a:xfrm>
            <a:off x="1345173" y="4072988"/>
            <a:ext cx="144016" cy="30292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아래쪽 화살표 9"/>
          <p:cNvSpPr/>
          <p:nvPr/>
        </p:nvSpPr>
        <p:spPr>
          <a:xfrm>
            <a:off x="2874136" y="4066225"/>
            <a:ext cx="144016" cy="30292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>
            <a:off x="6249144" y="4066224"/>
            <a:ext cx="144016" cy="30292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6171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기타 수질오염원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시행규칙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2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별표 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918288"/>
              </p:ext>
            </p:extLst>
          </p:nvPr>
        </p:nvGraphicFramePr>
        <p:xfrm>
          <a:off x="371475" y="1124744"/>
          <a:ext cx="9118600" cy="5225400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46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06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점오염원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및 비점오염원으로 관리되지 아니한 수질오염물질을 배출하는 시설 또는 장소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751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335597"/>
              </p:ext>
            </p:extLst>
          </p:nvPr>
        </p:nvGraphicFramePr>
        <p:xfrm>
          <a:off x="482740" y="1916832"/>
          <a:ext cx="9006764" cy="429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9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6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시설구분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        상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규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모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396"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수산물양식시설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가두리양식어장</a:t>
                      </a:r>
                      <a:endParaRPr lang="en-US" altLang="ko-KR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5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양만장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또는 일반양어장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면허대상 모두</a:t>
                      </a:r>
                      <a:endParaRPr lang="en-US" altLang="ko-KR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/>
                      <a:r>
                        <a:rPr lang="ko-KR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수조면적 합계 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500㎡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이상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골프장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5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체육시설법</a:t>
                      </a:r>
                      <a:r>
                        <a:rPr lang="ko-KR" altLang="en-US" sz="15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골프장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면적 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만㎡이상 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5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홀이상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61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운수장비정비 또는 </a:t>
                      </a:r>
                      <a:r>
                        <a:rPr lang="ko-KR" altLang="en-US" sz="15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폐차장시설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동력 정비목적 시설</a:t>
                      </a:r>
                      <a:endParaRPr lang="en-US" altLang="ko-KR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5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폐차장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면적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200㎡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이상</a:t>
                      </a:r>
                      <a:endParaRPr lang="en-US" altLang="ko-KR" sz="1500" b="0" i="0" u="none" strike="noStrike" kern="120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ko-KR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면적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1,500㎡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이상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61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농축수산물단순가공시설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r>
                        <a:rPr lang="en-US" altLang="ko-KR" sz="15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50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조류알</a:t>
                      </a:r>
                      <a:r>
                        <a:rPr lang="ko-KR" altLang="en-US" sz="15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물 세척시설</a:t>
                      </a:r>
                      <a:endParaRPr lang="en-US" altLang="ko-KR" sz="1500" baseline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15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</a:t>
                      </a:r>
                      <a:r>
                        <a:rPr lang="en-US" altLang="ko-KR" sz="15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1</a:t>
                      </a:r>
                      <a:r>
                        <a:rPr lang="ko-KR" altLang="en-US" sz="1500" baseline="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차농산물</a:t>
                      </a:r>
                      <a:r>
                        <a:rPr lang="ko-KR" altLang="en-US" sz="15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물 세척시설 등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lang="ko-KR" altLang="en-US" sz="1500" b="0" i="0" u="none" strike="noStrike" kern="1200" baseline="0" dirty="0" err="1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물사용량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1,500㎥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이상</a:t>
                      </a:r>
                      <a:endParaRPr lang="en-US" altLang="ko-KR" sz="1500" b="0" i="0" u="none" strike="noStrike" kern="120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ko-KR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물상용량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5㎥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이상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61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사진처리 또는 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X-Ray</a:t>
                      </a:r>
                      <a:endParaRPr lang="ko-KR" altLang="en-US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무인 자동식 현상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정착시설 </a:t>
                      </a:r>
                      <a:endParaRPr lang="en-US" altLang="ko-KR" sz="15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사진촬영시설 중 폐수위탁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•1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대 </a:t>
                      </a:r>
                      <a:r>
                        <a:rPr lang="ko-KR" altLang="en-US" sz="1500" b="0" i="0" u="none" strike="noStrike" kern="1200" baseline="0" dirty="0" err="1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이상일것</a:t>
                      </a:r>
                      <a:endParaRPr lang="en-US" altLang="ko-KR" sz="1500" b="0" i="0" u="none" strike="noStrike" kern="120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ko-KR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대 </a:t>
                      </a:r>
                      <a:r>
                        <a:rPr lang="ko-KR" altLang="en-US" sz="1500" b="0" i="0" u="none" strike="noStrike" kern="1200" baseline="0" dirty="0" err="1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이상일것</a:t>
                      </a:r>
                      <a:endParaRPr lang="ko-KR" altLang="en-US" sz="1500" b="0" i="0" u="none" strike="noStrike" kern="1200" baseline="0" dirty="0">
                        <a:solidFill>
                          <a:schemeClr val="dk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61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6. </a:t>
                      </a:r>
                      <a:r>
                        <a:rPr lang="ko-KR" altLang="en-US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금은판매점의 세공시설이나 </a:t>
                      </a:r>
                      <a:endParaRPr lang="en-US" altLang="ko-KR" sz="150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</a:t>
                      </a:r>
                      <a:r>
                        <a:rPr lang="ko-KR" altLang="en-US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안경점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</a:t>
                      </a:r>
                      <a:r>
                        <a:rPr lang="en-US" altLang="ko-KR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금은판매 세공시설</a:t>
                      </a:r>
                      <a:endParaRPr lang="en-US" altLang="ko-KR" sz="150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ko-KR" altLang="en-US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</a:t>
                      </a:r>
                      <a:r>
                        <a:rPr lang="en-US" altLang="ko-KR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안경점 렌즈제작시설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폐수발생량이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0.01㎥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이상</a:t>
                      </a:r>
                      <a:endParaRPr lang="en-US" altLang="ko-KR" sz="1500" b="0" i="0" u="none" strike="noStrike" kern="1200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ko-KR" altLang="ko-KR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500" b="0" i="0" u="none" strike="noStrike" kern="1200" baseline="0" dirty="0" err="1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대이상</a:t>
                      </a:r>
                      <a:endParaRPr lang="ko-KR" altLang="en-US" sz="1500" b="0" i="0" u="none" strike="noStrike" kern="1200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61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복합물류터미널시설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화물 운송</a:t>
                      </a:r>
                      <a:r>
                        <a:rPr lang="en-US" altLang="ko-KR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5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보관 하역 관련 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면적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chemeClr val="dk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만㎡이상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61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8.</a:t>
                      </a:r>
                      <a:r>
                        <a:rPr lang="en-US" altLang="ko-KR" sz="15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5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거점소독시설</a:t>
                      </a:r>
                      <a:endParaRPr lang="ko-KR" altLang="en-US" sz="150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50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조류인플루엔자 등 방역 축산 관련 차량 소독 실시 시설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면적이 </a:t>
                      </a:r>
                      <a:r>
                        <a:rPr lang="en-US" altLang="ko-KR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15</a:t>
                      </a:r>
                      <a:r>
                        <a:rPr lang="ko-KR" altLang="en-US" sz="1500" b="0" i="0" u="none" strike="noStrike" kern="1200" baseline="0" dirty="0" err="1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제곱미터</a:t>
                      </a:r>
                      <a:r>
                        <a:rPr lang="ko-KR" altLang="en-US" sz="15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이상일 것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469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폐수의 배출규제 체계</a:t>
            </a:r>
          </a:p>
        </p:txBody>
      </p:sp>
      <p:sp>
        <p:nvSpPr>
          <p:cNvPr id="9728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-15875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97284" name="Oval 520"/>
          <p:cNvSpPr>
            <a:spLocks noChangeArrowheads="1"/>
          </p:cNvSpPr>
          <p:nvPr/>
        </p:nvSpPr>
        <p:spPr bwMode="auto">
          <a:xfrm>
            <a:off x="1431925" y="2640013"/>
            <a:ext cx="2108200" cy="792162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5282">
            <a:noFill/>
            <a:round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 sz="180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Rectangle 521"/>
          <p:cNvSpPr>
            <a:spLocks noChangeArrowheads="1"/>
          </p:cNvSpPr>
          <p:nvPr/>
        </p:nvSpPr>
        <p:spPr bwMode="auto">
          <a:xfrm>
            <a:off x="1878013" y="2717800"/>
            <a:ext cx="1163637" cy="585788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915" dir="2700000" algn="ctr" rotWithShape="0">
              <a:srgbClr val="000000"/>
            </a:outerShdw>
          </a:effectLst>
        </p:spPr>
        <p:txBody>
          <a:bodyPr wrap="none" lIns="94293" tIns="49019" rIns="94293" bIns="49019"/>
          <a:lstStyle/>
          <a:p>
            <a:pPr algn="ctr" defTabSz="941744">
              <a:defRPr/>
            </a:pP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허가 또는</a:t>
            </a:r>
          </a:p>
          <a:p>
            <a:pPr algn="ctr" defTabSz="941744">
              <a:defRPr/>
            </a:pP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신고 수리</a:t>
            </a:r>
          </a:p>
        </p:txBody>
      </p:sp>
      <p:sp>
        <p:nvSpPr>
          <p:cNvPr id="97286" name="Oval 522"/>
          <p:cNvSpPr>
            <a:spLocks noChangeArrowheads="1"/>
          </p:cNvSpPr>
          <p:nvPr/>
        </p:nvSpPr>
        <p:spPr bwMode="auto">
          <a:xfrm>
            <a:off x="2293938" y="4006850"/>
            <a:ext cx="2182812" cy="1081088"/>
          </a:xfrm>
          <a:prstGeom prst="ellipse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25282">
            <a:noFill/>
            <a:round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 sz="180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Rectangle 523"/>
          <p:cNvSpPr>
            <a:spLocks noChangeArrowheads="1"/>
          </p:cNvSpPr>
          <p:nvPr/>
        </p:nvSpPr>
        <p:spPr bwMode="auto">
          <a:xfrm>
            <a:off x="2214563" y="4287838"/>
            <a:ext cx="2339975" cy="585787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915" dir="2700000" algn="ctr" rotWithShape="0">
              <a:srgbClr val="000000"/>
            </a:outerShdw>
          </a:effectLst>
        </p:spPr>
        <p:txBody>
          <a:bodyPr lIns="94293" tIns="49019" rIns="94293" bIns="49019"/>
          <a:lstStyle/>
          <a:p>
            <a:pPr algn="ctr" defTabSz="941744">
              <a:defRPr/>
            </a:pP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가동개시신고</a:t>
            </a:r>
          </a:p>
          <a:p>
            <a:pPr algn="ctr" defTabSz="941744">
              <a:defRPr/>
            </a:pP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환경기술인 임명</a:t>
            </a:r>
          </a:p>
        </p:txBody>
      </p:sp>
      <p:sp>
        <p:nvSpPr>
          <p:cNvPr id="97288" name="Oval 524"/>
          <p:cNvSpPr>
            <a:spLocks noChangeArrowheads="1"/>
          </p:cNvSpPr>
          <p:nvPr/>
        </p:nvSpPr>
        <p:spPr bwMode="auto">
          <a:xfrm>
            <a:off x="4005263" y="5573713"/>
            <a:ext cx="2103437" cy="935037"/>
          </a:xfrm>
          <a:prstGeom prst="ellips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25282">
            <a:noFill/>
            <a:round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 sz="180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Rectangle 525"/>
          <p:cNvSpPr>
            <a:spLocks noChangeArrowheads="1"/>
          </p:cNvSpPr>
          <p:nvPr/>
        </p:nvSpPr>
        <p:spPr bwMode="auto">
          <a:xfrm>
            <a:off x="4400550" y="5746750"/>
            <a:ext cx="1311275" cy="58737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915" dir="2700000" algn="ctr" rotWithShape="0">
              <a:srgbClr val="000000"/>
            </a:outerShdw>
          </a:effectLst>
        </p:spPr>
        <p:txBody>
          <a:bodyPr wrap="none" lIns="94293" tIns="49019" rIns="94293" bIns="49019"/>
          <a:lstStyle/>
          <a:p>
            <a:pPr algn="ctr" defTabSz="941744">
              <a:defRPr/>
            </a:pP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시운전기간</a:t>
            </a:r>
          </a:p>
          <a:p>
            <a:pPr algn="ctr" defTabSz="941744">
              <a:defRPr/>
            </a:pP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부여</a:t>
            </a:r>
          </a:p>
        </p:txBody>
      </p:sp>
      <p:sp>
        <p:nvSpPr>
          <p:cNvPr id="97290" name="Oval 526"/>
          <p:cNvSpPr>
            <a:spLocks noChangeArrowheads="1"/>
          </p:cNvSpPr>
          <p:nvPr/>
        </p:nvSpPr>
        <p:spPr bwMode="auto">
          <a:xfrm>
            <a:off x="5959475" y="4006850"/>
            <a:ext cx="2108200" cy="935038"/>
          </a:xfrm>
          <a:prstGeom prst="ellips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25282">
            <a:noFill/>
            <a:round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 sz="180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Rectangle 527"/>
          <p:cNvSpPr>
            <a:spLocks noChangeArrowheads="1"/>
          </p:cNvSpPr>
          <p:nvPr/>
        </p:nvSpPr>
        <p:spPr bwMode="auto">
          <a:xfrm>
            <a:off x="6432550" y="4151313"/>
            <a:ext cx="1312863" cy="706437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915" dir="2700000" algn="ctr" rotWithShape="0">
              <a:srgbClr val="000000"/>
            </a:outerShdw>
          </a:effectLst>
        </p:spPr>
        <p:txBody>
          <a:bodyPr wrap="none" lIns="94293" tIns="49019" rIns="94293" bIns="49019"/>
          <a:lstStyle/>
          <a:p>
            <a:pPr algn="ctr" defTabSz="941744">
              <a:defRPr/>
            </a:pP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오염도검사</a:t>
            </a:r>
          </a:p>
          <a:p>
            <a:pPr algn="ctr" defTabSz="941744">
              <a:defRPr/>
            </a:pPr>
            <a:r>
              <a:rPr lang="en-US" altLang="ko-KR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(</a:t>
            </a: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검사기관</a:t>
            </a:r>
            <a:r>
              <a:rPr lang="en-US" altLang="ko-KR" sz="18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)</a:t>
            </a:r>
          </a:p>
        </p:txBody>
      </p:sp>
      <p:sp>
        <p:nvSpPr>
          <p:cNvPr id="97292" name="Oval 528"/>
          <p:cNvSpPr>
            <a:spLocks noChangeArrowheads="1"/>
          </p:cNvSpPr>
          <p:nvPr/>
        </p:nvSpPr>
        <p:spPr bwMode="auto">
          <a:xfrm>
            <a:off x="7445375" y="1917700"/>
            <a:ext cx="2106613" cy="936625"/>
          </a:xfrm>
          <a:prstGeom prst="ellips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25282">
            <a:noFill/>
            <a:round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 sz="180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Rectangle 532"/>
          <p:cNvSpPr>
            <a:spLocks noChangeArrowheads="1"/>
          </p:cNvSpPr>
          <p:nvPr/>
        </p:nvSpPr>
        <p:spPr bwMode="auto">
          <a:xfrm>
            <a:off x="7974013" y="2208213"/>
            <a:ext cx="1092200" cy="338137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915" dir="2700000" algn="ctr" rotWithShape="0">
              <a:srgbClr val="000000"/>
            </a:outerShdw>
          </a:effectLst>
        </p:spPr>
        <p:txBody>
          <a:bodyPr wrap="none" lIns="94293" tIns="49019" rIns="94293" bIns="49019"/>
          <a:lstStyle/>
          <a:p>
            <a:pPr algn="ctr" defTabSz="941744">
              <a:defRPr/>
            </a:pPr>
            <a:r>
              <a:rPr lang="ko-KR" altLang="en-US" sz="1700" dirty="0" err="1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계속조업</a:t>
            </a:r>
            <a:endParaRPr lang="ko-KR" altLang="en-US" sz="1700" dirty="0">
              <a:solidFill>
                <a:srgbClr val="FFFF00"/>
              </a:solidFill>
              <a:latin typeface="HY헤드라인M" pitchFamily="18" charset="-127"/>
              <a:ea typeface="맑은 고딕"/>
              <a:cs typeface="Arial" pitchFamily="34" charset="0"/>
              <a:sym typeface="Wingdings" pitchFamily="2" charset="2"/>
            </a:endParaRPr>
          </a:p>
        </p:txBody>
      </p:sp>
      <p:sp>
        <p:nvSpPr>
          <p:cNvPr id="97294" name="Oval 533"/>
          <p:cNvSpPr>
            <a:spLocks noChangeArrowheads="1"/>
          </p:cNvSpPr>
          <p:nvPr/>
        </p:nvSpPr>
        <p:spPr bwMode="auto">
          <a:xfrm>
            <a:off x="5027613" y="2351088"/>
            <a:ext cx="2181225" cy="1081087"/>
          </a:xfrm>
          <a:prstGeom prst="ellipse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25282">
            <a:noFill/>
            <a:round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 sz="180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Rectangle 534"/>
          <p:cNvSpPr>
            <a:spLocks noChangeArrowheads="1"/>
          </p:cNvSpPr>
          <p:nvPr/>
        </p:nvSpPr>
        <p:spPr bwMode="auto">
          <a:xfrm>
            <a:off x="4946650" y="2574925"/>
            <a:ext cx="2339975" cy="582613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915" dir="2700000" algn="ctr" rotWithShape="0">
              <a:srgbClr val="000000"/>
            </a:outerShdw>
          </a:effectLst>
        </p:spPr>
        <p:txBody>
          <a:bodyPr lIns="94293" tIns="49019" rIns="94293" bIns="49019"/>
          <a:lstStyle/>
          <a:p>
            <a:pPr algn="ctr" defTabSz="941744">
              <a:defRPr/>
            </a:pP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개선명령</a:t>
            </a:r>
            <a:r>
              <a:rPr lang="en-US" altLang="ko-KR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,</a:t>
            </a:r>
          </a:p>
          <a:p>
            <a:pPr algn="ctr" defTabSz="941744">
              <a:defRPr/>
            </a:pPr>
            <a:r>
              <a:rPr lang="en-US" altLang="ko-KR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 </a:t>
            </a:r>
            <a:r>
              <a:rPr lang="ko-KR" altLang="en-US" sz="1700" dirty="0">
                <a:solidFill>
                  <a:srgbClr val="FFFF00"/>
                </a:solidFill>
                <a:latin typeface="HY헤드라인M" pitchFamily="18" charset="-127"/>
                <a:ea typeface="맑은 고딕"/>
                <a:cs typeface="Arial" pitchFamily="34" charset="0"/>
                <a:sym typeface="Wingdings" pitchFamily="2" charset="2"/>
              </a:rPr>
              <a:t>조업정지 등</a:t>
            </a:r>
          </a:p>
        </p:txBody>
      </p:sp>
      <p:sp>
        <p:nvSpPr>
          <p:cNvPr id="97296" name="Rectangle 535"/>
          <p:cNvSpPr>
            <a:spLocks noChangeArrowheads="1"/>
          </p:cNvSpPr>
          <p:nvPr/>
        </p:nvSpPr>
        <p:spPr bwMode="auto">
          <a:xfrm>
            <a:off x="56456" y="3429001"/>
            <a:ext cx="2869778" cy="63500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93" tIns="49019" rIns="94293" bIns="49019"/>
          <a:lstStyle/>
          <a:p>
            <a:pPr defTabSz="941388"/>
            <a:r>
              <a:rPr lang="en-US" altLang="ko-KR" sz="1700" dirty="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·</a:t>
            </a:r>
            <a:r>
              <a:rPr lang="ko-KR" altLang="en-US" sz="1700" dirty="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배출</a:t>
            </a:r>
            <a:r>
              <a:rPr lang="en-US" altLang="ko-KR" sz="1700" dirty="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/</a:t>
            </a:r>
            <a:r>
              <a:rPr lang="ko-KR" altLang="en-US" sz="1700" dirty="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방지시설 설치</a:t>
            </a:r>
            <a:endParaRPr lang="en-US" altLang="ko-KR" sz="1700" dirty="0">
              <a:solidFill>
                <a:srgbClr val="000000"/>
              </a:solidFill>
              <a:latin typeface="HY헤드라인M" pitchFamily="18" charset="-127"/>
              <a:ea typeface="맑은 고딕" pitchFamily="50" charset="-127"/>
              <a:sym typeface="Wingdings" pitchFamily="2" charset="2"/>
            </a:endParaRPr>
          </a:p>
          <a:p>
            <a:pPr defTabSz="941388"/>
            <a:r>
              <a:rPr lang="en-US" altLang="ko-KR" sz="1700" dirty="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·</a:t>
            </a:r>
            <a:r>
              <a:rPr lang="ko-KR" altLang="en-US" sz="1700" dirty="0" err="1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가동개시할</a:t>
            </a:r>
            <a:r>
              <a:rPr lang="ko-KR" altLang="en-US" sz="1700" dirty="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 경우</a:t>
            </a:r>
          </a:p>
        </p:txBody>
      </p:sp>
      <p:grpSp>
        <p:nvGrpSpPr>
          <p:cNvPr id="97297" name="Group 280"/>
          <p:cNvGrpSpPr>
            <a:grpSpLocks/>
          </p:cNvGrpSpPr>
          <p:nvPr/>
        </p:nvGrpSpPr>
        <p:grpSpPr bwMode="auto">
          <a:xfrm>
            <a:off x="577850" y="1196975"/>
            <a:ext cx="2103438" cy="792163"/>
            <a:chOff x="271" y="571"/>
            <a:chExt cx="1223" cy="499"/>
          </a:xfrm>
        </p:grpSpPr>
        <p:sp>
          <p:nvSpPr>
            <p:cNvPr id="97308" name="Oval 537"/>
            <p:cNvSpPr>
              <a:spLocks noChangeArrowheads="1"/>
            </p:cNvSpPr>
            <p:nvPr/>
          </p:nvSpPr>
          <p:spPr bwMode="auto">
            <a:xfrm>
              <a:off x="271" y="571"/>
              <a:ext cx="1223" cy="499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25282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ko-KR" altLang="en-US" sz="1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Rectangle 538"/>
            <p:cNvSpPr>
              <a:spLocks noChangeArrowheads="1"/>
            </p:cNvSpPr>
            <p:nvPr/>
          </p:nvSpPr>
          <p:spPr bwMode="auto">
            <a:xfrm>
              <a:off x="436" y="703"/>
              <a:ext cx="849" cy="214"/>
            </a:xfrm>
            <a:prstGeom prst="rect">
              <a:avLst/>
            </a:prstGeom>
            <a:noFill/>
            <a:ln w="25282">
              <a:noFill/>
              <a:miter lim="800000"/>
              <a:headEnd/>
              <a:tailEnd/>
            </a:ln>
            <a:effectLst>
              <a:outerShdw dist="17915" dir="2700000" algn="ctr" rotWithShape="0">
                <a:srgbClr val="000000"/>
              </a:outerShdw>
            </a:effectLst>
          </p:spPr>
          <p:txBody>
            <a:bodyPr wrap="none" lIns="89966" tIns="46769" rIns="89966" bIns="46769"/>
            <a:lstStyle/>
            <a:p>
              <a:pPr algn="ctr" defTabSz="941744">
                <a:defRPr/>
              </a:pPr>
              <a:r>
                <a:rPr lang="ko-KR" altLang="en-US" sz="1700" dirty="0">
                  <a:solidFill>
                    <a:srgbClr val="FFFF00"/>
                  </a:solidFill>
                  <a:latin typeface="HY헤드라인M" pitchFamily="18" charset="-127"/>
                  <a:ea typeface="맑은 고딕"/>
                  <a:cs typeface="Arial" pitchFamily="34" charset="0"/>
                  <a:sym typeface="Wingdings" pitchFamily="2" charset="2"/>
                </a:rPr>
                <a:t>허가 등 신청</a:t>
              </a:r>
            </a:p>
          </p:txBody>
        </p:sp>
      </p:grpSp>
      <p:cxnSp>
        <p:nvCxnSpPr>
          <p:cNvPr id="97298" name="AutoShape 539"/>
          <p:cNvCxnSpPr>
            <a:cxnSpLocks noChangeShapeType="1"/>
          </p:cNvCxnSpPr>
          <p:nvPr/>
        </p:nvCxnSpPr>
        <p:spPr bwMode="auto">
          <a:xfrm flipH="1" flipV="1">
            <a:off x="2605088" y="3360738"/>
            <a:ext cx="331787" cy="646112"/>
          </a:xfrm>
          <a:prstGeom prst="straightConnector1">
            <a:avLst/>
          </a:prstGeom>
          <a:noFill/>
          <a:ln w="28519">
            <a:solidFill>
              <a:srgbClr val="00FFFF"/>
            </a:solidFill>
            <a:round/>
            <a:headEnd type="stealth" w="lg" len="lg"/>
            <a:tailEnd/>
          </a:ln>
        </p:spPr>
      </p:cxnSp>
      <p:cxnSp>
        <p:nvCxnSpPr>
          <p:cNvPr id="97299" name="AutoShape 540"/>
          <p:cNvCxnSpPr>
            <a:cxnSpLocks noChangeShapeType="1"/>
          </p:cNvCxnSpPr>
          <p:nvPr/>
        </p:nvCxnSpPr>
        <p:spPr bwMode="auto">
          <a:xfrm flipH="1" flipV="1">
            <a:off x="1746250" y="1917700"/>
            <a:ext cx="398463" cy="722313"/>
          </a:xfrm>
          <a:prstGeom prst="straightConnector1">
            <a:avLst/>
          </a:prstGeom>
          <a:noFill/>
          <a:ln w="28519">
            <a:solidFill>
              <a:srgbClr val="00FFFF"/>
            </a:solidFill>
            <a:round/>
            <a:headEnd type="stealth" w="lg" len="lg"/>
            <a:tailEnd/>
          </a:ln>
        </p:spPr>
      </p:cxnSp>
      <p:cxnSp>
        <p:nvCxnSpPr>
          <p:cNvPr id="97300" name="AutoShape 541"/>
          <p:cNvCxnSpPr>
            <a:cxnSpLocks noChangeShapeType="1"/>
          </p:cNvCxnSpPr>
          <p:nvPr/>
        </p:nvCxnSpPr>
        <p:spPr bwMode="auto">
          <a:xfrm flipH="1" flipV="1">
            <a:off x="3732213" y="5087938"/>
            <a:ext cx="546100" cy="650875"/>
          </a:xfrm>
          <a:prstGeom prst="straightConnector1">
            <a:avLst/>
          </a:prstGeom>
          <a:noFill/>
          <a:ln w="28519">
            <a:solidFill>
              <a:srgbClr val="00FFFF"/>
            </a:solidFill>
            <a:round/>
            <a:headEnd type="stealth" w="lg" len="lg"/>
            <a:tailEnd/>
          </a:ln>
        </p:spPr>
      </p:cxnSp>
      <p:sp>
        <p:nvSpPr>
          <p:cNvPr id="97301" name="Rectangle 542"/>
          <p:cNvSpPr>
            <a:spLocks noChangeArrowheads="1"/>
          </p:cNvSpPr>
          <p:nvPr/>
        </p:nvSpPr>
        <p:spPr bwMode="auto">
          <a:xfrm>
            <a:off x="6196013" y="5230813"/>
            <a:ext cx="2420937" cy="33972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93" tIns="49019" rIns="94293" bIns="49019"/>
          <a:lstStyle/>
          <a:p>
            <a:pPr defTabSz="941388"/>
            <a:r>
              <a:rPr lang="ko-KR" altLang="en-US" sz="170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기간경과후 </a:t>
            </a:r>
            <a:r>
              <a:rPr lang="en-US" altLang="ko-KR" sz="170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15</a:t>
            </a:r>
            <a:r>
              <a:rPr lang="ko-KR" altLang="en-US" sz="170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일이내</a:t>
            </a:r>
          </a:p>
        </p:txBody>
      </p:sp>
      <p:cxnSp>
        <p:nvCxnSpPr>
          <p:cNvPr id="97302" name="AutoShape 543"/>
          <p:cNvCxnSpPr>
            <a:cxnSpLocks noChangeShapeType="1"/>
            <a:endCxn id="97288" idx="7"/>
          </p:cNvCxnSpPr>
          <p:nvPr/>
        </p:nvCxnSpPr>
        <p:spPr bwMode="auto">
          <a:xfrm flipH="1">
            <a:off x="5800725" y="4873625"/>
            <a:ext cx="708025" cy="836613"/>
          </a:xfrm>
          <a:prstGeom prst="straightConnector1">
            <a:avLst/>
          </a:prstGeom>
          <a:noFill/>
          <a:ln w="28519">
            <a:solidFill>
              <a:srgbClr val="00FFFF"/>
            </a:solidFill>
            <a:round/>
            <a:headEnd type="stealth" w="lg" len="lg"/>
            <a:tailEnd/>
          </a:ln>
        </p:spPr>
      </p:cxnSp>
      <p:cxnSp>
        <p:nvCxnSpPr>
          <p:cNvPr id="97303" name="AutoShape 544"/>
          <p:cNvCxnSpPr>
            <a:cxnSpLocks noChangeShapeType="1"/>
          </p:cNvCxnSpPr>
          <p:nvPr/>
        </p:nvCxnSpPr>
        <p:spPr bwMode="auto">
          <a:xfrm flipH="1">
            <a:off x="7286625" y="2854325"/>
            <a:ext cx="979488" cy="1152525"/>
          </a:xfrm>
          <a:prstGeom prst="straightConnector1">
            <a:avLst/>
          </a:prstGeom>
          <a:noFill/>
          <a:ln w="28519">
            <a:solidFill>
              <a:srgbClr val="00FFFF"/>
            </a:solidFill>
            <a:round/>
            <a:headEnd type="stealth" w="lg" len="lg"/>
            <a:tailEnd/>
          </a:ln>
        </p:spPr>
      </p:cxnSp>
      <p:cxnSp>
        <p:nvCxnSpPr>
          <p:cNvPr id="97304" name="AutoShape 548"/>
          <p:cNvCxnSpPr>
            <a:cxnSpLocks noChangeShapeType="1"/>
          </p:cNvCxnSpPr>
          <p:nvPr/>
        </p:nvCxnSpPr>
        <p:spPr bwMode="auto">
          <a:xfrm>
            <a:off x="6350000" y="3432175"/>
            <a:ext cx="158750" cy="646113"/>
          </a:xfrm>
          <a:prstGeom prst="straightConnector1">
            <a:avLst/>
          </a:prstGeom>
          <a:noFill/>
          <a:ln w="28519">
            <a:solidFill>
              <a:srgbClr val="00FFFF"/>
            </a:solidFill>
            <a:round/>
            <a:headEnd type="stealth" w="lg" len="lg"/>
            <a:tailEnd/>
          </a:ln>
        </p:spPr>
      </p:cxnSp>
      <p:sp>
        <p:nvSpPr>
          <p:cNvPr id="97305" name="Rectangle 549"/>
          <p:cNvSpPr>
            <a:spLocks noChangeArrowheads="1"/>
          </p:cNvSpPr>
          <p:nvPr/>
        </p:nvSpPr>
        <p:spPr bwMode="auto">
          <a:xfrm>
            <a:off x="7758113" y="3360738"/>
            <a:ext cx="1054100" cy="338137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93" tIns="49019" rIns="94293" bIns="49019"/>
          <a:lstStyle/>
          <a:p>
            <a:pPr defTabSz="941388"/>
            <a:r>
              <a:rPr lang="ko-KR" altLang="en-US" sz="170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적합</a:t>
            </a:r>
          </a:p>
        </p:txBody>
      </p:sp>
      <p:sp>
        <p:nvSpPr>
          <p:cNvPr id="97306" name="Rectangle 550"/>
          <p:cNvSpPr>
            <a:spLocks noChangeArrowheads="1"/>
          </p:cNvSpPr>
          <p:nvPr/>
        </p:nvSpPr>
        <p:spPr bwMode="auto">
          <a:xfrm>
            <a:off x="4748213" y="3575050"/>
            <a:ext cx="1760537" cy="338138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93" tIns="49019" rIns="94293" bIns="49019"/>
          <a:lstStyle/>
          <a:p>
            <a:pPr defTabSz="941388"/>
            <a:r>
              <a:rPr lang="ko-KR" altLang="en-US" sz="1700">
                <a:solidFill>
                  <a:srgbClr val="000000"/>
                </a:solidFill>
                <a:latin typeface="HY헤드라인M" pitchFamily="18" charset="-127"/>
                <a:ea typeface="맑은 고딕" pitchFamily="50" charset="-127"/>
                <a:sym typeface="Wingdings" pitchFamily="2" charset="2"/>
              </a:rPr>
              <a:t>부적합</a:t>
            </a:r>
          </a:p>
        </p:txBody>
      </p:sp>
      <p:sp>
        <p:nvSpPr>
          <p:cNvPr id="97307" name="Rectangle 551"/>
          <p:cNvSpPr>
            <a:spLocks noChangeArrowheads="1"/>
          </p:cNvSpPr>
          <p:nvPr/>
        </p:nvSpPr>
        <p:spPr bwMode="auto">
          <a:xfrm>
            <a:off x="142875" y="5308600"/>
            <a:ext cx="4257675" cy="1404938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93" tIns="49019" rIns="94293" bIns="49019"/>
          <a:lstStyle/>
          <a:p>
            <a:pPr defTabSz="941388"/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※ 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시운전기간</a:t>
            </a:r>
          </a:p>
          <a:p>
            <a:pPr defTabSz="941388"/>
            <a:r>
              <a:rPr lang="ko-KR" altLang="en-US" sz="14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</a:t>
            </a: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1.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생물화학적 처리방법인 경우 </a:t>
            </a: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:</a:t>
            </a:r>
          </a:p>
          <a:p>
            <a:pPr defTabSz="941388">
              <a:spcBef>
                <a:spcPct val="10000"/>
              </a:spcBef>
            </a:pP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    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가동개시일로부터 </a:t>
            </a: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50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일</a:t>
            </a: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(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동절기 </a:t>
            </a: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70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일</a:t>
            </a: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) </a:t>
            </a:r>
          </a:p>
          <a:p>
            <a:pPr defTabSz="941388"/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 2. 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물리</a:t>
            </a: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·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화학적 처리방법인 경우 </a:t>
            </a: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:</a:t>
            </a:r>
          </a:p>
          <a:p>
            <a:pPr defTabSz="941388">
              <a:spcBef>
                <a:spcPct val="10000"/>
              </a:spcBef>
            </a:pP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    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가동개시일로부터 </a:t>
            </a:r>
            <a:r>
              <a:rPr lang="en-US" altLang="ko-KR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30</a:t>
            </a:r>
            <a:r>
              <a:rPr lang="ko-KR" altLang="en-US" sz="1400" b="1" dirty="0">
                <a:solidFill>
                  <a:srgbClr val="800080"/>
                </a:solidFill>
                <a:ea typeface="나눔고딕 ExtraBold" pitchFamily="50" charset="-127"/>
                <a:sym typeface="Wingdings" pitchFamily="2" charset="2"/>
              </a:rPr>
              <a:t>일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3502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통합지도점검 이란 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?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755323"/>
              </p:ext>
            </p:extLst>
          </p:nvPr>
        </p:nvGraphicFramePr>
        <p:xfrm>
          <a:off x="371475" y="1189038"/>
          <a:ext cx="9118600" cy="497626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목 적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110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지도점검의 투명성과 효율성 제고</a:t>
                      </a: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056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배출시설 및 방지시설의 정상가동과 적정관리 유도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79">
                <a:tc gridSpan="2">
                  <a:txBody>
                    <a:bodyPr/>
                    <a:lstStyle/>
                    <a:p>
                      <a:pPr marL="639763" marR="0" lvl="1" indent="-18256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쾌적한 환경보전 도모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지도점검이란</a:t>
                      </a:r>
                      <a:r>
                        <a:rPr kumimoji="0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?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450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대기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수질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폐기물관리법 등 관련규정에 따른 허가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등록사항 준수 등 위법 여부를 확인하기 위해 시료채취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관계서류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시설 점검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관련장비 등을 검사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8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통합지도점검이란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?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4791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대기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수질 폐기물 등 환경오염물질 배출시설을 둘 이상 설치한 사업장에 대하여 여러 배출시설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등을 동시에 지도점검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635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환경오염물질 통합 지도점검 규정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07"/>
    </mc:Choice>
    <mc:Fallback xmlns="">
      <p:transition spd="slow" advTm="59207"/>
    </mc:Fallback>
  </mc:AlternateContent>
  <p:extLst>
    <p:ext uri="{3A86A75C-4F4B-4683-9AE1-C65F6400EC91}">
      <p14:laserTraceLst xmlns:p14="http://schemas.microsoft.com/office/powerpoint/2010/main">
        <p14:tracePtLst>
          <p14:tracePt t="8077" x="4991100" y="3625850"/>
          <p14:tracePt t="8103" x="4946650" y="3594100"/>
          <p14:tracePt t="8106" x="4895850" y="3587750"/>
          <p14:tracePt t="8125" x="4768850" y="3549650"/>
          <p14:tracePt t="8142" x="4559300" y="3505200"/>
          <p14:tracePt t="8157" x="4197350" y="3409950"/>
          <p14:tracePt t="8167" x="3956050" y="3346450"/>
          <p14:tracePt t="8173" x="3733800" y="3302000"/>
          <p14:tracePt t="8190" x="3225800" y="3168650"/>
          <p14:tracePt t="8207" x="2978150" y="3092450"/>
          <p14:tracePt t="8224" x="2825750" y="3048000"/>
          <p14:tracePt t="8240" x="2794000" y="3028950"/>
          <p14:tracePt t="8256" x="2781300" y="3016250"/>
          <p14:tracePt t="8273" x="2781300" y="3009900"/>
          <p14:tracePt t="8289" x="2774950" y="3009900"/>
          <p14:tracePt t="8350" x="2755900" y="2997200"/>
          <p14:tracePt t="8358" x="2730500" y="2978150"/>
          <p14:tracePt t="8368" x="2692400" y="2959100"/>
          <p14:tracePt t="8374" x="2641600" y="2940050"/>
          <p14:tracePt t="8391" x="2514600" y="2908300"/>
          <p14:tracePt t="8406" x="2355850" y="2863850"/>
          <p14:tracePt t="8423" x="2133600" y="2806700"/>
          <p14:tracePt t="8441" x="1816100" y="2736850"/>
          <p14:tracePt t="8457" x="1657350" y="2711450"/>
          <p14:tracePt t="8473" x="1530350" y="2698750"/>
          <p14:tracePt t="8490" x="1447800" y="2686050"/>
          <p14:tracePt t="8506" x="1409700" y="2673350"/>
          <p14:tracePt t="8700" x="1397000" y="2667000"/>
          <p14:tracePt t="8706" x="1384300" y="2667000"/>
          <p14:tracePt t="8714" x="1371600" y="2660650"/>
          <p14:tracePt t="8723" x="1365250" y="2660650"/>
          <p14:tracePt t="8741" x="1346200" y="2660650"/>
          <p14:tracePt t="8757" x="1339850" y="2660650"/>
          <p14:tracePt t="8839" x="1327150" y="2660650"/>
          <p14:tracePt t="8846" x="1314450" y="2660650"/>
          <p14:tracePt t="8862" x="1308100" y="2660650"/>
          <p14:tracePt t="8874" x="1295400" y="2667000"/>
          <p14:tracePt t="8890" x="1289050" y="2667000"/>
          <p14:tracePt t="8907" x="1276350" y="2673350"/>
          <p14:tracePt t="8924" x="1270000" y="2673350"/>
          <p14:tracePt t="8941" x="1263650" y="2673350"/>
          <p14:tracePt t="8956" x="1257300" y="2673350"/>
          <p14:tracePt t="8973" x="1250950" y="2673350"/>
          <p14:tracePt t="8989" x="1244600" y="2673350"/>
          <p14:tracePt t="9006" x="1238250" y="2679700"/>
          <p14:tracePt t="9041" x="1231900" y="2679700"/>
          <p14:tracePt t="9056" x="1225550" y="2686050"/>
          <p14:tracePt t="9075" x="1219200" y="2692400"/>
          <p14:tracePt t="9090" x="1206500" y="2692400"/>
          <p14:tracePt t="9109" x="1206500" y="2698750"/>
          <p14:tracePt t="9124" x="1200150" y="2698750"/>
          <p14:tracePt t="9127" x="1193800" y="2705100"/>
          <p14:tracePt t="9142" x="1181100" y="2711450"/>
          <p14:tracePt t="9174" x="1174750" y="2711450"/>
          <p14:tracePt t="9905" x="1193800" y="2711450"/>
          <p14:tracePt t="9912" x="1212850" y="2711450"/>
          <p14:tracePt t="9923" x="1231900" y="2711450"/>
          <p14:tracePt t="9942" x="1358900" y="2698750"/>
          <p14:tracePt t="9958" x="1422400" y="2698750"/>
          <p14:tracePt t="9973" x="1638300" y="2698750"/>
          <p14:tracePt t="9990" x="1758950" y="2705100"/>
          <p14:tracePt t="10006" x="1860550" y="2717800"/>
          <p14:tracePt t="10023" x="1943100" y="2730500"/>
          <p14:tracePt t="10041" x="2012950" y="2736850"/>
          <p14:tracePt t="10057" x="2076450" y="2749550"/>
          <p14:tracePt t="10062" x="2101850" y="2749550"/>
          <p14:tracePt t="10076" x="2165350" y="2755900"/>
          <p14:tracePt t="10090" x="2209800" y="2755900"/>
          <p14:tracePt t="10107" x="2266950" y="2762250"/>
          <p14:tracePt t="10123" x="2324100" y="2768600"/>
          <p14:tracePt t="10140" x="2368550" y="2781300"/>
          <p14:tracePt t="10156" x="2406650" y="2787650"/>
          <p14:tracePt t="10173" x="2457450" y="2787650"/>
          <p14:tracePt t="10177" x="2476500" y="2794000"/>
          <p14:tracePt t="10183" x="2495550" y="2800350"/>
          <p14:tracePt t="10192" x="2514600" y="2800350"/>
          <p14:tracePt t="10207" x="2546350" y="2806700"/>
          <p14:tracePt t="10223" x="2571750" y="2806700"/>
          <p14:tracePt t="10239" x="2597150" y="2806700"/>
          <p14:tracePt t="10257" x="2616200" y="2813050"/>
          <p14:tracePt t="10273" x="2647950" y="2813050"/>
          <p14:tracePt t="10278" x="2667000" y="2813050"/>
          <p14:tracePt t="10289" x="2686050" y="2813050"/>
          <p14:tracePt t="10308" x="2743200" y="2819400"/>
          <p14:tracePt t="10323" x="2781300" y="2825750"/>
          <p14:tracePt t="10340" x="2819400" y="2825750"/>
          <p14:tracePt t="10357" x="2857500" y="2825750"/>
          <p14:tracePt t="10373" x="2889250" y="2825750"/>
          <p14:tracePt t="10379" x="2908300" y="2825750"/>
          <p14:tracePt t="10389" x="2921000" y="2825750"/>
          <p14:tracePt t="10407" x="2946400" y="2825750"/>
          <p14:tracePt t="10411" x="2959100" y="2825750"/>
          <p14:tracePt t="10425" x="2990850" y="2825750"/>
          <p14:tracePt t="10440" x="3009900" y="2825750"/>
          <p14:tracePt t="10456" x="3035300" y="2819400"/>
          <p14:tracePt t="10473" x="3067050" y="2819400"/>
          <p14:tracePt t="10490" x="3092450" y="2819400"/>
          <p14:tracePt t="10507" x="3111500" y="2819400"/>
          <p14:tracePt t="10523" x="3149600" y="2819400"/>
          <p14:tracePt t="10543" x="3168650" y="2819400"/>
          <p14:tracePt t="10557" x="3187700" y="2819400"/>
          <p14:tracePt t="10574" x="3213100" y="2806700"/>
          <p14:tracePt t="10590" x="3238500" y="2800350"/>
          <p14:tracePt t="10607" x="3263900" y="2800350"/>
          <p14:tracePt t="10610" x="3276600" y="2800350"/>
          <p14:tracePt t="10625" x="3308350" y="2794000"/>
          <p14:tracePt t="10641" x="3321050" y="2794000"/>
          <p14:tracePt t="10658" x="3359150" y="2787650"/>
          <p14:tracePt t="10673" x="3390900" y="2787650"/>
          <p14:tracePt t="10690" x="3416300" y="2781300"/>
          <p14:tracePt t="10707" x="3448050" y="2781300"/>
          <p14:tracePt t="10723" x="3479800" y="2781300"/>
          <p14:tracePt t="10741" x="3524250" y="2781300"/>
          <p14:tracePt t="10757" x="3549650" y="2774950"/>
          <p14:tracePt t="10773" x="3562350" y="2768600"/>
          <p14:tracePt t="10790" x="3575050" y="2768600"/>
          <p14:tracePt t="10806" x="3581400" y="2762250"/>
          <p14:tracePt t="10823" x="3594100" y="2762250"/>
          <p14:tracePt t="10843" x="3600450" y="2762250"/>
          <p14:tracePt t="10857" x="3606800" y="2755900"/>
          <p14:tracePt t="10873" x="3619500" y="2755900"/>
          <p14:tracePt t="10890" x="3632200" y="2749550"/>
          <p14:tracePt t="10907" x="3644900" y="2749550"/>
          <p14:tracePt t="10923" x="3670300" y="2749550"/>
          <p14:tracePt t="10941" x="3683000" y="2749550"/>
          <p14:tracePt t="10956" x="3689350" y="2749550"/>
          <p14:tracePt t="10973" x="3702050" y="2749550"/>
          <p14:tracePt t="10989" x="3708400" y="2749550"/>
          <p14:tracePt t="11006" x="3714750" y="2749550"/>
          <p14:tracePt t="11236" x="3714750" y="2743200"/>
          <p14:tracePt t="11249" x="3733800" y="2743200"/>
          <p14:tracePt t="11259" x="3752850" y="2743200"/>
          <p14:tracePt t="11275" x="3816350" y="2743200"/>
          <p14:tracePt t="11289" x="3860800" y="2743200"/>
          <p14:tracePt t="11294" x="3879850" y="2743200"/>
          <p14:tracePt t="11306" x="3898900" y="2743200"/>
          <p14:tracePt t="11323" x="3930650" y="2743200"/>
          <p14:tracePt t="11341" x="3962400" y="2743200"/>
          <p14:tracePt t="11349" x="3975100" y="2743200"/>
          <p14:tracePt t="11359" x="3987800" y="2743200"/>
          <p14:tracePt t="11379" x="3994150" y="2743200"/>
          <p14:tracePt t="11390" x="4000500" y="2743200"/>
          <p14:tracePt t="11546" x="4006850" y="2743200"/>
          <p14:tracePt t="11553" x="4006850" y="2736850"/>
          <p14:tracePt t="11560" x="4019550" y="2736850"/>
          <p14:tracePt t="11573" x="4057650" y="2736850"/>
          <p14:tracePt t="11606" x="4165600" y="2730500"/>
          <p14:tracePt t="11623" x="4203700" y="2730500"/>
          <p14:tracePt t="11639" x="4241800" y="2730500"/>
          <p14:tracePt t="11657" x="4279900" y="2730500"/>
          <p14:tracePt t="11674" x="4311650" y="2730500"/>
          <p14:tracePt t="11682" x="4343400" y="2730500"/>
          <p14:tracePt t="11691" x="4362450" y="2730500"/>
          <p14:tracePt t="11706" x="4400550" y="2730500"/>
          <p14:tracePt t="11723" x="4425950" y="2730500"/>
          <p14:tracePt t="11740" x="4457700" y="2730500"/>
          <p14:tracePt t="11756" x="4470400" y="2730500"/>
          <p14:tracePt t="11773" x="4476750" y="2730500"/>
          <p14:tracePt t="11790" x="4483100" y="2730500"/>
          <p14:tracePt t="11796" x="4489450" y="2730500"/>
          <p14:tracePt t="11807" x="4495800" y="2730500"/>
          <p14:tracePt t="11823" x="4514850" y="2730500"/>
          <p14:tracePt t="11840" x="4546600" y="2730500"/>
          <p14:tracePt t="11856" x="4578350" y="2730500"/>
          <p14:tracePt t="11862" x="4591050" y="2730500"/>
          <p14:tracePt t="11873" x="4610100" y="2730500"/>
          <p14:tracePt t="11890" x="4635500" y="2730500"/>
          <p14:tracePt t="11907" x="4660900" y="2730500"/>
          <p14:tracePt t="11911" x="4679950" y="2730500"/>
          <p14:tracePt t="11926" x="4705350" y="2730500"/>
          <p14:tracePt t="11940" x="4743450" y="2736850"/>
          <p14:tracePt t="11958" x="4781550" y="2743200"/>
          <p14:tracePt t="11973" x="4806950" y="2743200"/>
          <p14:tracePt t="11990" x="4838700" y="2749550"/>
          <p14:tracePt t="12006" x="4870450" y="2749550"/>
          <p14:tracePt t="12013" x="4883150" y="2749550"/>
          <p14:tracePt t="12023" x="4908550" y="2749550"/>
          <p14:tracePt t="12039" x="4933950" y="2749550"/>
          <p14:tracePt t="12057" x="4965700" y="2755900"/>
          <p14:tracePt t="12073" x="4984750" y="2755900"/>
          <p14:tracePt t="12089" x="5003800" y="2755900"/>
          <p14:tracePt t="12106" x="5016500" y="2755900"/>
          <p14:tracePt t="12123" x="5041900" y="2755900"/>
          <p14:tracePt t="12128" x="5054600" y="2762250"/>
          <p14:tracePt t="12142" x="5067300" y="2762250"/>
          <p14:tracePt t="12156" x="5099050" y="2762250"/>
          <p14:tracePt t="12176" x="5118100" y="2762250"/>
          <p14:tracePt t="12190" x="5137150" y="2762250"/>
          <p14:tracePt t="12196" x="5137150" y="2768600"/>
          <p14:tracePt t="12221" x="5143500" y="2768600"/>
          <p14:tracePt t="12494" x="5137150" y="2768600"/>
          <p14:tracePt t="12507" x="5130800" y="2774950"/>
          <p14:tracePt t="12513" x="5124450" y="2774950"/>
          <p14:tracePt t="12523" x="5124450" y="2781300"/>
          <p14:tracePt t="12540" x="5105400" y="2787650"/>
          <p14:tracePt t="12558" x="5086350" y="2794000"/>
          <p14:tracePt t="12578" x="5048250" y="2800350"/>
          <p14:tracePt t="12594" x="5041900" y="2800350"/>
          <p14:tracePt t="12610" x="5035550" y="2800350"/>
          <p14:tracePt t="12624" x="5022850" y="2806700"/>
          <p14:tracePt t="12641" x="5003800" y="2813050"/>
          <p14:tracePt t="12657" x="4984750" y="2813050"/>
          <p14:tracePt t="12673" x="4965700" y="2819400"/>
          <p14:tracePt t="12690" x="4940300" y="2825750"/>
          <p14:tracePt t="12707" x="4895850" y="2825750"/>
          <p14:tracePt t="12723" x="4851400" y="2825750"/>
          <p14:tracePt t="12741" x="4813300" y="2825750"/>
          <p14:tracePt t="12757" x="4781550" y="2825750"/>
          <p14:tracePt t="12774" x="4749800" y="2825750"/>
          <p14:tracePt t="12790" x="4724400" y="2825750"/>
          <p14:tracePt t="12807" x="4686300" y="2813050"/>
          <p14:tracePt t="12825" x="4641850" y="2806700"/>
          <p14:tracePt t="12827" x="4616450" y="2800350"/>
          <p14:tracePt t="12841" x="4572000" y="2787650"/>
          <p14:tracePt t="12857" x="4546600" y="2787650"/>
          <p14:tracePt t="12873" x="4508500" y="2774950"/>
          <p14:tracePt t="12880" x="4489450" y="2774950"/>
          <p14:tracePt t="12890" x="4476750" y="2768600"/>
          <p14:tracePt t="12907" x="4451350" y="2768600"/>
          <p14:tracePt t="12923" x="4425950" y="2762250"/>
          <p14:tracePt t="12929" x="4419600" y="2755900"/>
          <p14:tracePt t="12942" x="4400550" y="2755900"/>
          <p14:tracePt t="12958" x="4387850" y="2743200"/>
          <p14:tracePt t="12973" x="4356100" y="2736850"/>
          <p14:tracePt t="12990" x="4330700" y="2724150"/>
          <p14:tracePt t="13006" x="4292600" y="2705100"/>
          <p14:tracePt t="13023" x="4273550" y="2692400"/>
          <p14:tracePt t="13043" x="4260850" y="2679700"/>
          <p14:tracePt t="13074" x="4254500" y="2673350"/>
          <p14:tracePt t="13089" x="4248150" y="2654300"/>
          <p14:tracePt t="13106" x="4248150" y="2628900"/>
          <p14:tracePt t="13123" x="4248150" y="2609850"/>
          <p14:tracePt t="13140" x="4248150" y="2578100"/>
          <p14:tracePt t="13156" x="4260850" y="2552700"/>
          <p14:tracePt t="13162" x="4260850" y="2540000"/>
          <p14:tracePt t="13173" x="4273550" y="2527300"/>
          <p14:tracePt t="13189" x="4298950" y="2489200"/>
          <p14:tracePt t="13206" x="4330700" y="2470150"/>
          <p14:tracePt t="13223" x="4368800" y="2451100"/>
          <p14:tracePt t="13241" x="4406900" y="2444750"/>
          <p14:tracePt t="13257" x="4464050" y="2432050"/>
          <p14:tracePt t="13275" x="4521200" y="2419350"/>
          <p14:tracePt t="13292" x="4552950" y="2419350"/>
          <p14:tracePt t="13307" x="4565650" y="2419350"/>
          <p14:tracePt t="13323" x="4578350" y="2419350"/>
          <p14:tracePt t="13341" x="4584700" y="2419350"/>
          <p14:tracePt t="13357" x="4616450" y="2419350"/>
          <p14:tracePt t="13373" x="4673600" y="2425700"/>
          <p14:tracePt t="13380" x="4711700" y="2432050"/>
          <p14:tracePt t="13389" x="4743450" y="2438400"/>
          <p14:tracePt t="13407" x="4800600" y="2451100"/>
          <p14:tracePt t="13423" x="4845050" y="2463800"/>
          <p14:tracePt t="13439" x="4876800" y="2470150"/>
          <p14:tracePt t="13458" x="4914900" y="2482850"/>
          <p14:tracePt t="13473" x="4959350" y="2495550"/>
          <p14:tracePt t="13490" x="5010150" y="2501900"/>
          <p14:tracePt t="13507" x="5029200" y="2514600"/>
          <p14:tracePt t="13523" x="5041900" y="2514600"/>
          <p14:tracePt t="13531" x="5041900" y="2520950"/>
          <p14:tracePt t="13557" x="5041900" y="2546350"/>
          <p14:tracePt t="13573" x="5041900" y="2584450"/>
          <p14:tracePt t="13589" x="5016500" y="2622550"/>
          <p14:tracePt t="13606" x="4997450" y="2667000"/>
          <p14:tracePt t="13612" x="4984750" y="2686050"/>
          <p14:tracePt t="13623" x="4972050" y="2705100"/>
          <p14:tracePt t="13641" x="4946650" y="2736850"/>
          <p14:tracePt t="13657" x="4927600" y="2743200"/>
          <p14:tracePt t="13673" x="4921250" y="2749550"/>
          <p14:tracePt t="13690" x="4914900" y="2749550"/>
          <p14:tracePt t="13736" x="4908550" y="2749550"/>
          <p14:tracePt t="13744" x="4902200" y="2749550"/>
          <p14:tracePt t="13757" x="4895850" y="2743200"/>
          <p14:tracePt t="13773" x="4876800" y="2743200"/>
          <p14:tracePt t="13790" x="4851400" y="2743200"/>
          <p14:tracePt t="13807" x="4787900" y="2774950"/>
          <p14:tracePt t="13823" x="4660900" y="2806700"/>
          <p14:tracePt t="13840" x="4381500" y="2825750"/>
          <p14:tracePt t="13856" x="3956050" y="2857500"/>
          <p14:tracePt t="13873" x="3200400" y="2914650"/>
          <p14:tracePt t="13889" x="2781300" y="2933700"/>
          <p14:tracePt t="13908" x="2476500" y="2952750"/>
          <p14:tracePt t="13924" x="2197100" y="2959100"/>
          <p14:tracePt t="13941" x="1981200" y="2959100"/>
          <p14:tracePt t="13956" x="1854200" y="2959100"/>
          <p14:tracePt t="13973" x="1752600" y="2959100"/>
          <p14:tracePt t="13990" x="1651000" y="2959100"/>
          <p14:tracePt t="14006" x="1517650" y="2965450"/>
          <p14:tracePt t="14023" x="1454150" y="2978150"/>
          <p14:tracePt t="14040" x="1403350" y="2984500"/>
          <p14:tracePt t="14056" x="1352550" y="2990850"/>
          <p14:tracePt t="14073" x="1282700" y="3003550"/>
          <p14:tracePt t="14092" x="1200150" y="3022600"/>
          <p14:tracePt t="14108" x="1073150" y="3054350"/>
          <p14:tracePt t="14123" x="1003300" y="3067050"/>
          <p14:tracePt t="14141" x="965200" y="3086100"/>
          <p14:tracePt t="14156" x="939800" y="3098800"/>
          <p14:tracePt t="14173" x="914400" y="3117850"/>
          <p14:tracePt t="14190" x="908050" y="3130550"/>
          <p14:tracePt t="14225" x="908050" y="3136900"/>
          <p14:tracePt t="14250" x="908050" y="3143250"/>
          <p14:tracePt t="14259" x="908050" y="3149600"/>
          <p14:tracePt t="14273" x="914400" y="3155950"/>
          <p14:tracePt t="14290" x="920750" y="3168650"/>
          <p14:tracePt t="14306" x="927100" y="3168650"/>
          <p14:tracePt t="14323" x="933450" y="3175000"/>
          <p14:tracePt t="14339" x="952500" y="3181350"/>
          <p14:tracePt t="14358" x="958850" y="3181350"/>
          <p14:tracePt t="14373" x="965200" y="3181350"/>
          <p14:tracePt t="14390" x="971550" y="3181350"/>
          <p14:tracePt t="14407" x="984250" y="3181350"/>
          <p14:tracePt t="14424" x="1003300" y="3181350"/>
          <p14:tracePt t="14441" x="1041400" y="3181350"/>
          <p14:tracePt t="14457" x="1079500" y="3194050"/>
          <p14:tracePt t="14474" x="1117600" y="3200400"/>
          <p14:tracePt t="14490" x="1149350" y="3213100"/>
          <p14:tracePt t="14507" x="1162050" y="3213100"/>
          <p14:tracePt t="14523" x="1181100" y="3213100"/>
          <p14:tracePt t="14541" x="1187450" y="3213100"/>
          <p14:tracePt t="14847" x="1193800" y="3213100"/>
          <p14:tracePt t="14864" x="1206500" y="3213100"/>
          <p14:tracePt t="14873" x="1225550" y="3213100"/>
          <p14:tracePt t="14880" x="1250950" y="3213100"/>
          <p14:tracePt t="14892" x="1289050" y="3213100"/>
          <p14:tracePt t="14908" x="1447800" y="3206750"/>
          <p14:tracePt t="14923" x="1568450" y="3206750"/>
          <p14:tracePt t="14941" x="1682750" y="3206750"/>
          <p14:tracePt t="14956" x="1790700" y="3206750"/>
          <p14:tracePt t="14973" x="1879600" y="3206750"/>
          <p14:tracePt t="14989" x="1981200" y="3206750"/>
          <p14:tracePt t="15006" x="2070100" y="3206750"/>
          <p14:tracePt t="15023" x="2203450" y="3213100"/>
          <p14:tracePt t="15031" x="2247900" y="3213100"/>
          <p14:tracePt t="15041" x="2273300" y="3219450"/>
          <p14:tracePt t="15056" x="2336800" y="3219450"/>
          <p14:tracePt t="15073" x="2374900" y="3219450"/>
          <p14:tracePt t="15089" x="2413000" y="3219450"/>
          <p14:tracePt t="15107" x="2451100" y="3219450"/>
          <p14:tracePt t="15112" x="2470150" y="3219450"/>
          <p14:tracePt t="15125" x="2495550" y="3219450"/>
          <p14:tracePt t="15140" x="2546350" y="3219450"/>
          <p14:tracePt t="15157" x="2616200" y="3225800"/>
          <p14:tracePt t="15164" x="2635250" y="3225800"/>
          <p14:tracePt t="15173" x="2647950" y="3225800"/>
          <p14:tracePt t="15190" x="2660650" y="3225800"/>
          <p14:tracePt t="15206" x="2667000" y="3225800"/>
          <p14:tracePt t="15242" x="2679700" y="3225800"/>
          <p14:tracePt t="15273" x="2698750" y="3225800"/>
          <p14:tracePt t="15289" x="2724150" y="3225800"/>
          <p14:tracePt t="15306" x="2736850" y="3225800"/>
          <p14:tracePt t="15324" x="2762250" y="3219450"/>
          <p14:tracePt t="15327" x="2774950" y="3219450"/>
          <p14:tracePt t="15341" x="2794000" y="3219450"/>
          <p14:tracePt t="15357" x="2832100" y="3219450"/>
          <p14:tracePt t="15373" x="2876550" y="3219450"/>
          <p14:tracePt t="15390" x="2882900" y="3219450"/>
          <p14:tracePt t="16105" x="2876550" y="3232150"/>
          <p14:tracePt t="16114" x="2870200" y="3244850"/>
          <p14:tracePt t="16123" x="2863850" y="3257550"/>
          <p14:tracePt t="16141" x="2838450" y="3289300"/>
          <p14:tracePt t="16156" x="2825750" y="3321050"/>
          <p14:tracePt t="16173" x="2794000" y="3352800"/>
          <p14:tracePt t="16189" x="2781300" y="3359150"/>
          <p14:tracePt t="16254" x="2781300" y="3365500"/>
          <p14:tracePt t="16270" x="2781300" y="3371850"/>
          <p14:tracePt t="16278" x="2781300" y="3378200"/>
          <p14:tracePt t="16291" x="2774950" y="3378200"/>
          <p14:tracePt t="16308" x="2736850" y="3390900"/>
          <p14:tracePt t="16323" x="2698750" y="3390900"/>
          <p14:tracePt t="16341" x="2667000" y="3390900"/>
          <p14:tracePt t="16380" x="2660650" y="3390900"/>
          <p14:tracePt t="16588" x="2660650" y="3384550"/>
          <p14:tracePt t="16603" x="2667000" y="3390900"/>
          <p14:tracePt t="16614" x="2667000" y="3397250"/>
          <p14:tracePt t="16628" x="2667000" y="3409950"/>
          <p14:tracePt t="16641" x="2667000" y="3422650"/>
          <p14:tracePt t="16658" x="2686050" y="3467100"/>
          <p14:tracePt t="16673" x="2698750" y="3473450"/>
          <p14:tracePt t="16744" x="2698750" y="3479800"/>
          <p14:tracePt t="16767" x="2692400" y="3479800"/>
          <p14:tracePt t="16783" x="2686050" y="3479800"/>
          <p14:tracePt t="17973" x="2686050" y="3460750"/>
          <p14:tracePt t="17979" x="2705100" y="3441700"/>
          <p14:tracePt t="17990" x="2717800" y="3409950"/>
          <p14:tracePt t="18007" x="2768600" y="3365500"/>
          <p14:tracePt t="18024" x="2813050" y="3314700"/>
          <p14:tracePt t="18040" x="2832100" y="3289300"/>
          <p14:tracePt t="18056" x="2838450" y="3282950"/>
          <p14:tracePt t="18074" x="2838450" y="3276600"/>
          <p14:tracePt t="18475" x="2838450" y="3289300"/>
          <p14:tracePt t="18486" x="2832100" y="3314700"/>
          <p14:tracePt t="18494" x="2825750" y="3352800"/>
          <p14:tracePt t="18506" x="2813050" y="3448050"/>
          <p14:tracePt t="18523" x="2800350" y="3581400"/>
          <p14:tracePt t="18541" x="2762250" y="3733800"/>
          <p14:tracePt t="18557" x="2736850" y="3905250"/>
          <p14:tracePt t="18573" x="2724150" y="4057650"/>
          <p14:tracePt t="18590" x="2698750" y="4171950"/>
          <p14:tracePt t="18608" x="2686050" y="4254500"/>
          <p14:tracePt t="18624" x="2673350" y="4292600"/>
          <p14:tracePt t="18641" x="2667000" y="4305300"/>
          <p14:tracePt t="18656" x="2654300" y="4324350"/>
          <p14:tracePt t="18675" x="2616200" y="4343400"/>
          <p14:tracePt t="18691" x="2578100" y="4375150"/>
          <p14:tracePt t="18707" x="2520950" y="4394200"/>
          <p14:tracePt t="18723" x="2413000" y="4425950"/>
          <p14:tracePt t="18740" x="2343150" y="4438650"/>
          <p14:tracePt t="18757" x="2273300" y="4445000"/>
          <p14:tracePt t="18773" x="2209800" y="4445000"/>
          <p14:tracePt t="18790" x="2165350" y="4445000"/>
          <p14:tracePt t="18806" x="2139950" y="4445000"/>
          <p14:tracePt t="18823" x="2114550" y="4445000"/>
          <p14:tracePt t="18841" x="2076450" y="4445000"/>
          <p14:tracePt t="18857" x="2038350" y="4438650"/>
          <p14:tracePt t="18873" x="1993900" y="4432300"/>
          <p14:tracePt t="18892" x="1917700" y="4419600"/>
          <p14:tracePt t="18907" x="1822450" y="4406900"/>
          <p14:tracePt t="18923" x="1720850" y="4400550"/>
          <p14:tracePt t="18942" x="1536700" y="4387850"/>
          <p14:tracePt t="18958" x="1460500" y="4381500"/>
          <p14:tracePt t="18973" x="1289050" y="4362450"/>
          <p14:tracePt t="18989" x="1181100" y="4349750"/>
          <p14:tracePt t="19007" x="1117600" y="4337050"/>
          <p14:tracePt t="19023" x="1092200" y="4324350"/>
          <p14:tracePt t="19040" x="1085850" y="4324350"/>
          <p14:tracePt t="21913" x="1098550" y="4324350"/>
          <p14:tracePt t="21919" x="1117600" y="4324350"/>
          <p14:tracePt t="21929" x="1143000" y="4324350"/>
          <p14:tracePt t="21941" x="1174750" y="4324350"/>
          <p14:tracePt t="21959" x="1282700" y="4330700"/>
          <p14:tracePt t="21973" x="1346200" y="4343400"/>
          <p14:tracePt t="21989" x="1384300" y="4349750"/>
          <p14:tracePt t="22007" x="1416050" y="4356100"/>
          <p14:tracePt t="22023" x="1441450" y="4356100"/>
          <p14:tracePt t="22041" x="1447800" y="4356100"/>
          <p14:tracePt t="22057" x="1454150" y="4356100"/>
          <p14:tracePt t="22073" x="1466850" y="4356100"/>
          <p14:tracePt t="22090" x="1479550" y="4356100"/>
          <p14:tracePt t="22106" x="1504950" y="4356100"/>
          <p14:tracePt t="22124" x="1543050" y="4356100"/>
          <p14:tracePt t="22141" x="1581150" y="4349750"/>
          <p14:tracePt t="22157" x="1619250" y="4349750"/>
          <p14:tracePt t="22173" x="1644650" y="4349750"/>
          <p14:tracePt t="22190" x="1663700" y="4349750"/>
          <p14:tracePt t="22295" x="1670050" y="4349750"/>
          <p14:tracePt t="22312" x="1676400" y="4349750"/>
          <p14:tracePt t="22323" x="1682750" y="4349750"/>
          <p14:tracePt t="22332" x="1689100" y="4349750"/>
          <p14:tracePt t="22340" x="1695450" y="4349750"/>
          <p14:tracePt t="22357" x="1727200" y="4343400"/>
          <p14:tracePt t="22373" x="1765300" y="4343400"/>
          <p14:tracePt t="22391" x="1790700" y="4343400"/>
          <p14:tracePt t="22409" x="1809750" y="4337050"/>
          <p14:tracePt t="22423" x="1816100" y="4337050"/>
          <p14:tracePt t="22440" x="1822450" y="4337050"/>
          <p14:tracePt t="22458" x="1828800" y="4337050"/>
          <p14:tracePt t="22473" x="1835150" y="4337050"/>
          <p14:tracePt t="22490" x="1847850" y="4337050"/>
          <p14:tracePt t="22507" x="1854200" y="4337050"/>
          <p14:tracePt t="22524" x="1885950" y="4337050"/>
          <p14:tracePt t="22542" x="1911350" y="4337050"/>
          <p14:tracePt t="22557" x="1943100" y="4337050"/>
          <p14:tracePt t="22574" x="1981200" y="4343400"/>
          <p14:tracePt t="22590" x="2019300" y="4356100"/>
          <p14:tracePt t="22606" x="2076450" y="4356100"/>
          <p14:tracePt t="22623" x="2127250" y="4362450"/>
          <p14:tracePt t="22641" x="2178050" y="4368800"/>
          <p14:tracePt t="22656" x="2197100" y="4375150"/>
          <p14:tracePt t="22674" x="2216150" y="4381500"/>
          <p14:tracePt t="22690" x="2235200" y="4381500"/>
          <p14:tracePt t="22707" x="2266950" y="4381500"/>
          <p14:tracePt t="22724" x="2317750" y="4381500"/>
          <p14:tracePt t="22740" x="2381250" y="4375150"/>
          <p14:tracePt t="22758" x="2495550" y="4375150"/>
          <p14:tracePt t="22775" x="2559050" y="4381500"/>
          <p14:tracePt t="22790" x="2616200" y="4387850"/>
          <p14:tracePt t="22807" x="2679700" y="4394200"/>
          <p14:tracePt t="22823" x="2749550" y="4400550"/>
          <p14:tracePt t="22840" x="2813050" y="4406900"/>
          <p14:tracePt t="22859" x="2876550" y="4413250"/>
          <p14:tracePt t="22873" x="2908300" y="4419600"/>
          <p14:tracePt t="22892" x="2914650" y="4419600"/>
          <p14:tracePt t="23474" x="2921000" y="4419600"/>
          <p14:tracePt t="23480" x="2933700" y="4419600"/>
          <p14:tracePt t="23490" x="2952750" y="4413250"/>
          <p14:tracePt t="23507" x="3022600" y="4406900"/>
          <p14:tracePt t="23524" x="3092450" y="4400550"/>
          <p14:tracePt t="23542" x="3206750" y="4394200"/>
          <p14:tracePt t="23558" x="3238500" y="4394200"/>
          <p14:tracePt t="23573" x="3333750" y="4387850"/>
          <p14:tracePt t="23606" x="3390900" y="4381500"/>
          <p14:tracePt t="23612" x="3397250" y="4381500"/>
          <p14:tracePt t="23779" x="3409950" y="4381500"/>
          <p14:tracePt t="23785" x="3416300" y="4381500"/>
          <p14:tracePt t="23797" x="3422650" y="4381500"/>
          <p14:tracePt t="23806" x="3435350" y="4381500"/>
          <p14:tracePt t="23824" x="3448050" y="4381500"/>
          <p14:tracePt t="23841" x="3467100" y="4381500"/>
          <p14:tracePt t="23857" x="3492500" y="4381500"/>
          <p14:tracePt t="23873" x="3517900" y="4381500"/>
          <p14:tracePt t="23883" x="3530600" y="4381500"/>
          <p14:tracePt t="23907" x="3536950" y="4381500"/>
          <p14:tracePt t="23924" x="3543300" y="4381500"/>
          <p14:tracePt t="24158" x="3549650" y="4375150"/>
          <p14:tracePt t="24173" x="3562350" y="4368800"/>
          <p14:tracePt t="24182" x="3575050" y="4368800"/>
          <p14:tracePt t="24191" x="3594100" y="4368800"/>
          <p14:tracePt t="24207" x="3638550" y="4356100"/>
          <p14:tracePt t="24223" x="3708400" y="4349750"/>
          <p14:tracePt t="24227" x="3752850" y="4349750"/>
          <p14:tracePt t="24243" x="3841750" y="4349750"/>
          <p14:tracePt t="24258" x="3917950" y="4356100"/>
          <p14:tracePt t="24273" x="3968750" y="4362450"/>
          <p14:tracePt t="24290" x="4006850" y="4368800"/>
          <p14:tracePt t="24306" x="4019550" y="4368800"/>
          <p14:tracePt t="24324" x="4025900" y="4368800"/>
          <p14:tracePt t="24400" x="4032250" y="4368800"/>
          <p14:tracePt t="24430" x="4038600" y="4368800"/>
          <p14:tracePt t="24445" x="4044950" y="4368800"/>
          <p14:tracePt t="24451" x="4051300" y="4368800"/>
          <p14:tracePt t="24463" x="4057650" y="4362450"/>
          <p14:tracePt t="24473" x="4064000" y="4362450"/>
          <p14:tracePt t="24490" x="4089400" y="4356100"/>
          <p14:tracePt t="24506" x="4102100" y="4356100"/>
          <p14:tracePt t="24523" x="4108450" y="4356100"/>
          <p14:tracePt t="24540" x="4114800" y="4356100"/>
          <p14:tracePt t="24559" x="4127500" y="4356100"/>
          <p14:tracePt t="24573" x="4159250" y="4356100"/>
          <p14:tracePt t="24590" x="4184650" y="4356100"/>
          <p14:tracePt t="24608" x="4222750" y="4356100"/>
          <p14:tracePt t="24623" x="4267200" y="4356100"/>
          <p14:tracePt t="24641" x="4286250" y="4356100"/>
          <p14:tracePt t="24656" x="4298950" y="4356100"/>
          <p14:tracePt t="24723" x="4305300" y="4356100"/>
          <p14:tracePt t="24761" x="4311650" y="4356100"/>
          <p14:tracePt t="24769" x="4324350" y="4356100"/>
          <p14:tracePt t="24779" x="4330700" y="4362450"/>
          <p14:tracePt t="24790" x="4343400" y="4362450"/>
          <p14:tracePt t="24807" x="4362450" y="4362450"/>
          <p14:tracePt t="24823" x="4375150" y="4362450"/>
          <p14:tracePt t="24842" x="4387850" y="4368800"/>
          <p14:tracePt t="24874" x="4394200" y="4368800"/>
          <p14:tracePt t="24890" x="4406900" y="4368800"/>
          <p14:tracePt t="24907" x="4438650" y="4368800"/>
          <p14:tracePt t="24923" x="4476750" y="4375150"/>
          <p14:tracePt t="24942" x="4552950" y="4387850"/>
          <p14:tracePt t="24957" x="4572000" y="4394200"/>
          <p14:tracePt t="24973" x="4635500" y="4400550"/>
          <p14:tracePt t="24989" x="4660900" y="4406900"/>
          <p14:tracePt t="25006" x="4686300" y="4413250"/>
          <p14:tracePt t="25023" x="4705350" y="4413250"/>
          <p14:tracePt t="25039" x="4724400" y="4413250"/>
          <p14:tracePt t="25058" x="4743450" y="4413250"/>
          <p14:tracePt t="25073" x="4756150" y="4413250"/>
          <p14:tracePt t="25093" x="4781550" y="4419600"/>
          <p14:tracePt t="25106" x="4813300" y="4419600"/>
          <p14:tracePt t="25123" x="4845050" y="4419600"/>
          <p14:tracePt t="25141" x="4876800" y="4419600"/>
          <p14:tracePt t="25157" x="4902200" y="4419600"/>
          <p14:tracePt t="25174" x="4927600" y="4419600"/>
          <p14:tracePt t="25189" x="4940300" y="4419600"/>
          <p14:tracePt t="25206" x="4946650" y="4419600"/>
          <p14:tracePt t="25223" x="4972050" y="4419600"/>
          <p14:tracePt t="25242" x="5003800" y="4413250"/>
          <p14:tracePt t="25257" x="5035550" y="4406900"/>
          <p14:tracePt t="25273" x="5060950" y="4400550"/>
          <p14:tracePt t="25291" x="5092700" y="4387850"/>
          <p14:tracePt t="25306" x="5105400" y="4387850"/>
          <p14:tracePt t="25324" x="5111750" y="4381500"/>
          <p14:tracePt t="25368" x="5111750" y="4375150"/>
          <p14:tracePt t="25377" x="5118100" y="4375150"/>
          <p14:tracePt t="25400" x="5124450" y="4368800"/>
          <p14:tracePt t="25410" x="5130800" y="4368800"/>
          <p14:tracePt t="25425" x="5137150" y="4368800"/>
          <p14:tracePt t="25440" x="5143500" y="4362450"/>
          <p14:tracePt t="25458" x="5156200" y="4356100"/>
          <p14:tracePt t="25474" x="5162550" y="4356100"/>
          <p14:tracePt t="25489" x="5187950" y="4349750"/>
          <p14:tracePt t="25507" x="5213350" y="4343400"/>
          <p14:tracePt t="25525" x="5251450" y="4343400"/>
          <p14:tracePt t="25541" x="5257800" y="4337050"/>
          <p14:tracePt t="25556" x="5270500" y="4337050"/>
          <p14:tracePt t="25574" x="5276850" y="4337050"/>
          <p14:tracePt t="25590" x="5289550" y="4337050"/>
          <p14:tracePt t="25606" x="5302250" y="4330700"/>
          <p14:tracePt t="25623" x="5308600" y="4324350"/>
          <p14:tracePt t="25641" x="5327650" y="4324350"/>
          <p14:tracePt t="25673" x="5340350" y="4324350"/>
          <p14:tracePt t="25690" x="5340350" y="4318000"/>
          <p14:tracePt t="25706" x="5346700" y="4318000"/>
          <p14:tracePt t="25723" x="5353050" y="4318000"/>
          <p14:tracePt t="25741" x="5359400" y="4311650"/>
          <p14:tracePt t="25756" x="5365750" y="4305300"/>
          <p14:tracePt t="25773" x="5372100" y="4305300"/>
          <p14:tracePt t="25790" x="5378450" y="4305300"/>
          <p14:tracePt t="25806" x="5391150" y="4305300"/>
          <p14:tracePt t="25823" x="5397500" y="4305300"/>
          <p14:tracePt t="25842" x="5397500" y="4324350"/>
          <p14:tracePt t="25858" x="5372100" y="4356100"/>
          <p14:tracePt t="25862" x="5353050" y="4362450"/>
          <p14:tracePt t="25875" x="5308600" y="4375150"/>
          <p14:tracePt t="26085" x="5295900" y="4362450"/>
          <p14:tracePt t="26094" x="5289550" y="4356100"/>
          <p14:tracePt t="26125" x="5283200" y="4356100"/>
          <p14:tracePt t="26149" x="5289550" y="4356100"/>
          <p14:tracePt t="26155" x="5302250" y="4349750"/>
          <p14:tracePt t="26163" x="5327650" y="4349750"/>
          <p14:tracePt t="26174" x="5346700" y="4349750"/>
          <p14:tracePt t="26191" x="5372100" y="4349750"/>
          <p14:tracePt t="26207" x="5391150" y="4349750"/>
          <p14:tracePt t="26240" x="5403850" y="4356100"/>
          <p14:tracePt t="26257" x="5435600" y="4362450"/>
          <p14:tracePt t="26273" x="5492750" y="4375150"/>
          <p14:tracePt t="26289" x="5594350" y="4387850"/>
          <p14:tracePt t="26306" x="5676900" y="4400550"/>
          <p14:tracePt t="26323" x="5816600" y="4419600"/>
          <p14:tracePt t="26339" x="5886450" y="4432300"/>
          <p14:tracePt t="26357" x="5924550" y="4432300"/>
          <p14:tracePt t="26373" x="5962650" y="4432300"/>
          <p14:tracePt t="26389" x="5981700" y="4432300"/>
          <p14:tracePt t="26407" x="5994400" y="4432300"/>
          <p14:tracePt t="26481" x="6000750" y="4432300"/>
          <p14:tracePt t="26489" x="6026150" y="4425950"/>
          <p14:tracePt t="26497" x="6064250" y="4425950"/>
          <p14:tracePt t="26506" x="6096000" y="4425950"/>
          <p14:tracePt t="26523" x="6197600" y="4419600"/>
          <p14:tracePt t="26541" x="6350000" y="4413250"/>
          <p14:tracePt t="26558" x="6400800" y="4413250"/>
          <p14:tracePt t="26574" x="6521450" y="4406900"/>
          <p14:tracePt t="26603" x="6604000" y="4406900"/>
          <p14:tracePt t="26612" x="6610350" y="4400550"/>
          <p14:tracePt t="26623" x="6616700" y="4400550"/>
          <p14:tracePt t="26807" x="6616700" y="4394200"/>
          <p14:tracePt t="28853" x="6610350" y="4400550"/>
          <p14:tracePt t="28859" x="6591300" y="4406900"/>
          <p14:tracePt t="28873" x="6496050" y="4438650"/>
          <p14:tracePt t="28890" x="6362700" y="4470400"/>
          <p14:tracePt t="28906" x="6197600" y="4495800"/>
          <p14:tracePt t="28923" x="6007100" y="4527550"/>
          <p14:tracePt t="28941" x="5772150" y="4540250"/>
          <p14:tracePt t="28957" x="5549900" y="4565650"/>
          <p14:tracePt t="28973" x="5346700" y="4578350"/>
          <p14:tracePt t="28990" x="5022850" y="4603750"/>
          <p14:tracePt t="29006" x="4787900" y="4610100"/>
          <p14:tracePt t="29023" x="4552950" y="4629150"/>
          <p14:tracePt t="29041" x="4356100" y="4635500"/>
          <p14:tracePt t="29056" x="4191000" y="4641850"/>
          <p14:tracePt t="29073" x="4025900" y="4648200"/>
          <p14:tracePt t="29090" x="3879850" y="4648200"/>
          <p14:tracePt t="29107" x="3733800" y="4654550"/>
          <p14:tracePt t="29123" x="3422650" y="4679950"/>
          <p14:tracePt t="29139" x="3155950" y="4699000"/>
          <p14:tracePt t="29157" x="2895600" y="4699000"/>
          <p14:tracePt t="29179" x="2628900" y="4705350"/>
          <p14:tracePt t="29189" x="2406650" y="4705350"/>
          <p14:tracePt t="29192" x="2317750" y="4711700"/>
          <p14:tracePt t="29207" x="2235200" y="4718050"/>
          <p14:tracePt t="29223" x="2038350" y="4724400"/>
          <p14:tracePt t="29241" x="1981200" y="4730750"/>
          <p14:tracePt t="29256" x="1943100" y="4743450"/>
          <p14:tracePt t="29273" x="1924050" y="4743450"/>
          <p14:tracePt t="29290" x="1898650" y="4749800"/>
          <p14:tracePt t="29306" x="1885950" y="4756150"/>
          <p14:tracePt t="29323" x="1860550" y="4762500"/>
          <p14:tracePt t="29341" x="1809750" y="4781550"/>
          <p14:tracePt t="29357" x="1752600" y="4787900"/>
          <p14:tracePt t="29373" x="1670050" y="4800600"/>
          <p14:tracePt t="29390" x="1574800" y="4806950"/>
          <p14:tracePt t="29406" x="1473200" y="4813300"/>
          <p14:tracePt t="29423" x="1390650" y="4813300"/>
          <p14:tracePt t="29441" x="1320800" y="4813300"/>
          <p14:tracePt t="29457" x="1276350" y="4806950"/>
          <p14:tracePt t="29473" x="1212850" y="4806950"/>
          <p14:tracePt t="29490" x="1187450" y="4794250"/>
          <p14:tracePt t="29506" x="1174750" y="4794250"/>
          <p14:tracePt t="29714" x="1174750" y="4787900"/>
          <p14:tracePt t="29732" x="1168400" y="4787900"/>
          <p14:tracePt t="29738" x="1162050" y="4775200"/>
          <p14:tracePt t="29746" x="1162050" y="4768850"/>
          <p14:tracePt t="29757" x="1155700" y="4756150"/>
          <p14:tracePt t="29773" x="1149350" y="4743450"/>
          <p14:tracePt t="29789" x="1149350" y="4730750"/>
          <p14:tracePt t="29807" x="1149350" y="4718050"/>
          <p14:tracePt t="29848" x="1149350" y="4711700"/>
          <p14:tracePt t="29863" x="1149350" y="4705350"/>
          <p14:tracePt t="29880" x="1149350" y="4699000"/>
          <p14:tracePt t="29895" x="1149350" y="4692650"/>
          <p14:tracePt t="30252" x="1162050" y="4692650"/>
          <p14:tracePt t="30259" x="1181100" y="4692650"/>
          <p14:tracePt t="30273" x="1238250" y="4686300"/>
          <p14:tracePt t="30291" x="1320800" y="4686300"/>
          <p14:tracePt t="30306" x="1454150" y="4686300"/>
          <p14:tracePt t="30323" x="1606550" y="4686300"/>
          <p14:tracePt t="30340" x="1746250" y="4686300"/>
          <p14:tracePt t="30357" x="1898650" y="4686300"/>
          <p14:tracePt t="30374" x="2089150" y="4699000"/>
          <p14:tracePt t="30381" x="2139950" y="4699000"/>
          <p14:tracePt t="30391" x="2190750" y="4699000"/>
          <p14:tracePt t="30406" x="2260600" y="4699000"/>
          <p14:tracePt t="30423" x="2298700" y="4699000"/>
          <p14:tracePt t="30440" x="2317750" y="4699000"/>
          <p14:tracePt t="30458" x="2324100" y="4699000"/>
          <p14:tracePt t="30579" x="2324100" y="4692650"/>
          <p14:tracePt t="30618" x="2330450" y="4692650"/>
          <p14:tracePt t="30819" x="2324100" y="4692650"/>
          <p14:tracePt t="30827" x="2317750" y="4692650"/>
          <p14:tracePt t="30839" x="2311400" y="4699000"/>
          <p14:tracePt t="30857" x="2305050" y="4705350"/>
          <p14:tracePt t="30873" x="2292350" y="4711700"/>
          <p14:tracePt t="30889" x="2286000" y="4718050"/>
          <p14:tracePt t="30906" x="2266950" y="4718050"/>
          <p14:tracePt t="30924" x="2235200" y="4724400"/>
          <p14:tracePt t="30941" x="2197100" y="4737100"/>
          <p14:tracePt t="30958" x="2152650" y="4743450"/>
          <p14:tracePt t="30973" x="2101850" y="4743450"/>
          <p14:tracePt t="30991" x="2089150" y="4743450"/>
          <p14:tracePt t="31006" x="2082800" y="4743450"/>
          <p14:tracePt t="31023" x="2076450" y="4743450"/>
          <p14:tracePt t="31144" x="2070100" y="4743450"/>
          <p14:tracePt t="31169" x="2063750" y="4737100"/>
          <p14:tracePt t="31197" x="2057400" y="4730750"/>
          <p14:tracePt t="31209" x="2057400" y="4724400"/>
          <p14:tracePt t="31223" x="2044700" y="4705350"/>
          <p14:tracePt t="31240" x="2038350" y="4692650"/>
          <p14:tracePt t="31256" x="2025650" y="4673600"/>
          <p14:tracePt t="31273" x="2019300" y="4654550"/>
          <p14:tracePt t="31289" x="2012950" y="4648200"/>
          <p14:tracePt t="31306" x="2012950" y="4641850"/>
          <p14:tracePt t="31333" x="2012950" y="4635500"/>
          <p14:tracePt t="31339" x="2006600" y="4635500"/>
          <p14:tracePt t="31357" x="2006600" y="4629150"/>
          <p14:tracePt t="31373" x="2006600" y="4616450"/>
          <p14:tracePt t="31392" x="2006600" y="4603750"/>
          <p14:tracePt t="31408" x="2006600" y="4591050"/>
          <p14:tracePt t="31424" x="2006600" y="4584700"/>
          <p14:tracePt t="31440" x="2012950" y="4578350"/>
          <p14:tracePt t="31457" x="2019300" y="4565650"/>
          <p14:tracePt t="31473" x="2025650" y="4559300"/>
          <p14:tracePt t="31489" x="2032000" y="4552950"/>
          <p14:tracePt t="31507" x="2038350" y="4546600"/>
          <p14:tracePt t="31523" x="2051050" y="4540250"/>
          <p14:tracePt t="31541" x="2057400" y="4533900"/>
          <p14:tracePt t="31558" x="2063750" y="4521200"/>
          <p14:tracePt t="31573" x="2070100" y="4514850"/>
          <p14:tracePt t="31591" x="2082800" y="4508500"/>
          <p14:tracePt t="31608" x="2095500" y="4502150"/>
          <p14:tracePt t="31623" x="2108200" y="4495800"/>
          <p14:tracePt t="31640" x="2120900" y="4489450"/>
          <p14:tracePt t="31656" x="2127250" y="4483100"/>
          <p14:tracePt t="31673" x="2139950" y="4476750"/>
          <p14:tracePt t="31689" x="2146300" y="4470400"/>
          <p14:tracePt t="31695" x="2152650" y="4470400"/>
          <p14:tracePt t="31706" x="2152650" y="4464050"/>
          <p14:tracePt t="31724" x="2165350" y="4457700"/>
          <p14:tracePt t="31729" x="2171700" y="4451350"/>
          <p14:tracePt t="31739" x="2178050" y="4451350"/>
          <p14:tracePt t="31758" x="2203450" y="4438650"/>
          <p14:tracePt t="31773" x="2222500" y="4432300"/>
          <p14:tracePt t="31790" x="2241550" y="4419600"/>
          <p14:tracePt t="31795" x="2254250" y="4413250"/>
          <p14:tracePt t="31806" x="2266950" y="4413250"/>
          <p14:tracePt t="31829" x="2305050" y="4400550"/>
          <p14:tracePt t="31841" x="2336800" y="4394200"/>
          <p14:tracePt t="31857" x="2374900" y="4381500"/>
          <p14:tracePt t="31861" x="2393950" y="4375150"/>
          <p14:tracePt t="31873" x="2438400" y="4375150"/>
          <p14:tracePt t="31890" x="2476500" y="4375150"/>
          <p14:tracePt t="31906" x="2514600" y="4375150"/>
          <p14:tracePt t="31923" x="2533650" y="4387850"/>
          <p14:tracePt t="31941" x="2565400" y="4394200"/>
          <p14:tracePt t="31956" x="2590800" y="4400550"/>
          <p14:tracePt t="31961" x="2609850" y="4413250"/>
          <p14:tracePt t="31973" x="2622550" y="4419600"/>
          <p14:tracePt t="31990" x="2660650" y="4445000"/>
          <p14:tracePt t="32006" x="2686050" y="4457700"/>
          <p14:tracePt t="32023" x="2692400" y="4470400"/>
          <p14:tracePt t="32041" x="2698750" y="4483100"/>
          <p14:tracePt t="32048" x="2705100" y="4489450"/>
          <p14:tracePt t="32062" x="2711450" y="4495800"/>
          <p14:tracePt t="32080" x="2717800" y="4502150"/>
          <p14:tracePt t="32090" x="2717800" y="4508500"/>
          <p14:tracePt t="32107" x="2717800" y="4533900"/>
          <p14:tracePt t="32123" x="2717800" y="4572000"/>
          <p14:tracePt t="32141" x="2711450" y="4597400"/>
          <p14:tracePt t="32156" x="2705100" y="4622800"/>
          <p14:tracePt t="32162" x="2698750" y="4635500"/>
          <p14:tracePt t="32173" x="2692400" y="4648200"/>
          <p14:tracePt t="32190" x="2673350" y="4673600"/>
          <p14:tracePt t="32208" x="2647950" y="4692650"/>
          <p14:tracePt t="32215" x="2622550" y="4718050"/>
          <p14:tracePt t="32228" x="2609850" y="4724400"/>
          <p14:tracePt t="32240" x="2559050" y="4737100"/>
          <p14:tracePt t="32258" x="2501900" y="4756150"/>
          <p14:tracePt t="32273" x="2463800" y="4762500"/>
          <p14:tracePt t="32279" x="2444750" y="4768850"/>
          <p14:tracePt t="32290" x="2432050" y="4775200"/>
          <p14:tracePt t="32306" x="2406650" y="4781550"/>
          <p14:tracePt t="32497" x="2413000" y="4781550"/>
          <p14:tracePt t="32505" x="2451100" y="4781550"/>
          <p14:tracePt t="32511" x="2489200" y="4775200"/>
          <p14:tracePt t="32523" x="2552700" y="4768850"/>
          <p14:tracePt t="32542" x="2673350" y="4762500"/>
          <p14:tracePt t="32558" x="2825750" y="4749800"/>
          <p14:tracePt t="32575" x="3035300" y="4743450"/>
          <p14:tracePt t="32604" x="3232150" y="4743450"/>
          <p14:tracePt t="32612" x="3251200" y="4743450"/>
          <p14:tracePt t="32623" x="3263900" y="4743450"/>
          <p14:tracePt t="32639" x="3276600" y="4743450"/>
          <p14:tracePt t="32706" x="3289300" y="4737100"/>
          <p14:tracePt t="32713" x="3295650" y="4737100"/>
          <p14:tracePt t="32723" x="3302000" y="4737100"/>
          <p14:tracePt t="32741" x="3314700" y="4737100"/>
          <p14:tracePt t="32758" x="3321050" y="4737100"/>
          <p14:tracePt t="32773" x="3333750" y="4737100"/>
          <p14:tracePt t="32790" x="3378200" y="4730750"/>
          <p14:tracePt t="32806" x="3409950" y="4730750"/>
          <p14:tracePt t="32823" x="3429000" y="4730750"/>
          <p14:tracePt t="32909" x="3422650" y="4730750"/>
          <p14:tracePt t="32915" x="3422650" y="4737100"/>
          <p14:tracePt t="32925" x="3416300" y="4737100"/>
          <p14:tracePt t="32941" x="3378200" y="4749800"/>
          <p14:tracePt t="32957" x="3333750" y="4756150"/>
          <p14:tracePt t="32973" x="3244850" y="4768850"/>
          <p14:tracePt t="32989" x="3149600" y="4775200"/>
          <p14:tracePt t="33007" x="3079750" y="4775200"/>
          <p14:tracePt t="33025" x="3016250" y="4775200"/>
          <p14:tracePt t="33040" x="3009900" y="4768850"/>
          <p14:tracePt t="33359" x="3016250" y="4768850"/>
          <p14:tracePt t="33368" x="3035300" y="4762500"/>
          <p14:tracePt t="33379" x="3054350" y="4756150"/>
          <p14:tracePt t="33389" x="3105150" y="4749800"/>
          <p14:tracePt t="33406" x="3187700" y="4743450"/>
          <p14:tracePt t="33424" x="3270250" y="4743450"/>
          <p14:tracePt t="33440" x="3333750" y="4743450"/>
          <p14:tracePt t="33456" x="3390900" y="4737100"/>
          <p14:tracePt t="33473" x="3454400" y="4737100"/>
          <p14:tracePt t="33491" x="3492500" y="4737100"/>
          <p14:tracePt t="33507" x="3524250" y="4737100"/>
          <p14:tracePt t="33523" x="3530600" y="4737100"/>
          <p14:tracePt t="33727" x="3549650" y="4730750"/>
          <p14:tracePt t="33733" x="3568700" y="4730750"/>
          <p14:tracePt t="33745" x="3638550" y="4730750"/>
          <p14:tracePt t="33756" x="3689350" y="4730750"/>
          <p14:tracePt t="33774" x="3810000" y="4737100"/>
          <p14:tracePt t="33790" x="3924300" y="4743450"/>
          <p14:tracePt t="33808" x="4070350" y="4756150"/>
          <p14:tracePt t="33824" x="4127500" y="4768850"/>
          <p14:tracePt t="33840" x="4146550" y="4768850"/>
          <p14:tracePt t="34124" x="4140200" y="4768850"/>
          <p14:tracePt t="34479" x="4146550" y="4768850"/>
          <p14:tracePt t="34487" x="4159250" y="4768850"/>
          <p14:tracePt t="34495" x="4178300" y="4768850"/>
          <p14:tracePt t="34507" x="4241800" y="4768850"/>
          <p14:tracePt t="34523" x="4337050" y="4781550"/>
          <p14:tracePt t="34540" x="4476750" y="4800600"/>
          <p14:tracePt t="34558" x="4629150" y="4813300"/>
          <p14:tracePt t="34573" x="4813300" y="4819650"/>
          <p14:tracePt t="34579" x="4889500" y="4819650"/>
          <p14:tracePt t="34590" x="4984750" y="4826000"/>
          <p14:tracePt t="34607" x="5118100" y="4826000"/>
          <p14:tracePt t="34625" x="5226050" y="4826000"/>
          <p14:tracePt t="34629" x="5270500" y="4826000"/>
          <p14:tracePt t="34630" x="5302250" y="4826000"/>
          <p14:tracePt t="34642" x="5327650" y="4826000"/>
          <p14:tracePt t="34658" x="5353050" y="4826000"/>
          <p14:tracePt t="34673" x="5359400" y="4826000"/>
          <p14:tracePt t="34750" x="5365750" y="4832350"/>
          <p14:tracePt t="34772" x="5378450" y="4832350"/>
          <p14:tracePt t="34781" x="5384800" y="4832350"/>
          <p14:tracePt t="34790" x="5391150" y="4832350"/>
          <p14:tracePt t="34807" x="5403850" y="4832350"/>
          <p14:tracePt t="34824" x="5422900" y="4832350"/>
          <p14:tracePt t="34842" x="5435600" y="4832350"/>
          <p14:tracePt t="36087" x="5429250" y="4832350"/>
          <p14:tracePt t="36097" x="5410200" y="4838700"/>
          <p14:tracePt t="36106" x="5378450" y="4851400"/>
          <p14:tracePt t="36125" x="5283200" y="4895850"/>
          <p14:tracePt t="36141" x="5219700" y="4921250"/>
          <p14:tracePt t="36156" x="5137150" y="4965700"/>
          <p14:tracePt t="36173" x="5060950" y="5003800"/>
          <p14:tracePt t="36190" x="4978400" y="5041900"/>
          <p14:tracePt t="36207" x="4902200" y="5086350"/>
          <p14:tracePt t="36229" x="4794250" y="5143500"/>
          <p14:tracePt t="36233" x="4768850" y="5162550"/>
          <p14:tracePt t="36242" x="4737100" y="5181600"/>
          <p14:tracePt t="36258" x="4667250" y="5213350"/>
          <p14:tracePt t="36273" x="4622800" y="5251450"/>
          <p14:tracePt t="36289" x="4584700" y="5276850"/>
          <p14:tracePt t="36306" x="4540250" y="5295900"/>
          <p14:tracePt t="36324" x="4502150" y="5308600"/>
          <p14:tracePt t="36341" x="4464050" y="5314950"/>
          <p14:tracePt t="36357" x="4394200" y="5334000"/>
          <p14:tracePt t="36373" x="4324350" y="5346700"/>
          <p14:tracePt t="36390" x="4260850" y="5353050"/>
          <p14:tracePt t="36407" x="4184650" y="5365750"/>
          <p14:tracePt t="36424" x="4095750" y="5378450"/>
          <p14:tracePt t="36440" x="3987800" y="5391150"/>
          <p14:tracePt t="36457" x="3879850" y="5397500"/>
          <p14:tracePt t="36474" x="3708400" y="5416550"/>
          <p14:tracePt t="36490" x="3587750" y="5429250"/>
          <p14:tracePt t="36507" x="3486150" y="5454650"/>
          <p14:tracePt t="36523" x="3403600" y="5467350"/>
          <p14:tracePt t="36542" x="3346450" y="5473700"/>
          <p14:tracePt t="36557" x="3308350" y="5486400"/>
          <p14:tracePt t="36573" x="3276600" y="5492750"/>
          <p14:tracePt t="36590" x="3251200" y="5505450"/>
          <p14:tracePt t="36606" x="3225800" y="5518150"/>
          <p14:tracePt t="36623" x="3213100" y="5524500"/>
          <p14:tracePt t="36641" x="3200400" y="5530850"/>
          <p14:tracePt t="36658" x="3181350" y="5543550"/>
          <p14:tracePt t="36673" x="3162300" y="5549900"/>
          <p14:tracePt t="36690" x="3155950" y="5562600"/>
          <p14:tracePt t="36708" x="3143250" y="5575300"/>
          <p14:tracePt t="36723" x="3143250" y="5581650"/>
          <p14:tracePt t="36740" x="3136900" y="5581650"/>
          <p14:tracePt t="36758" x="3124200" y="5581650"/>
          <p14:tracePt t="36773" x="3117850" y="5581650"/>
          <p14:tracePt t="37050" x="3130550" y="5581650"/>
          <p14:tracePt t="37070" x="3136900" y="5575300"/>
          <p14:tracePt t="37083" x="3149600" y="5575300"/>
          <p14:tracePt t="37090" x="3162300" y="5575300"/>
          <p14:tracePt t="37107" x="3194050" y="5575300"/>
          <p14:tracePt t="37123" x="3219450" y="5588000"/>
          <p14:tracePt t="37142" x="3251200" y="5600700"/>
          <p14:tracePt t="37157" x="3263900" y="5626100"/>
          <p14:tracePt t="37174" x="3263900" y="5670550"/>
          <p14:tracePt t="37190" x="3257550" y="5715000"/>
          <p14:tracePt t="37206" x="3232150" y="5753100"/>
          <p14:tracePt t="37223" x="3187700" y="5803900"/>
          <p14:tracePt t="37240" x="3143250" y="5835650"/>
          <p14:tracePt t="37259" x="3086100" y="5861050"/>
          <p14:tracePt t="37273" x="2997200" y="5892800"/>
          <p14:tracePt t="37290" x="2946400" y="5905500"/>
          <p14:tracePt t="37306" x="2895600" y="5911850"/>
          <p14:tracePt t="37323" x="2832100" y="5924550"/>
          <p14:tracePt t="37340" x="2781300" y="5937250"/>
          <p14:tracePt t="37356" x="2724150" y="5943600"/>
          <p14:tracePt t="37373" x="2673350" y="5949950"/>
          <p14:tracePt t="37380" x="2635250" y="5956300"/>
          <p14:tracePt t="37391" x="2609850" y="5956300"/>
          <p14:tracePt t="37408" x="2565400" y="5956300"/>
          <p14:tracePt t="37423" x="2520950" y="5956300"/>
          <p14:tracePt t="37441" x="2495550" y="5956300"/>
          <p14:tracePt t="37457" x="2482850" y="5956300"/>
          <p14:tracePt t="37473" x="2470150" y="5956300"/>
          <p14:tracePt t="37490" x="2463800" y="5956300"/>
          <p14:tracePt t="37507" x="2457450" y="5956300"/>
          <p14:tracePt t="37523" x="2444750" y="5956300"/>
          <p14:tracePt t="37542" x="2432050" y="5962650"/>
          <p14:tracePt t="37556" x="2419350" y="5962650"/>
          <p14:tracePt t="37576" x="2413000" y="5962650"/>
          <p14:tracePt t="37590" x="2400300" y="5962650"/>
          <p14:tracePt t="37606" x="2381250" y="5962650"/>
          <p14:tracePt t="37623" x="2368550" y="5969000"/>
          <p14:tracePt t="37640" x="2355850" y="5969000"/>
          <p14:tracePt t="37656" x="2343150" y="5969000"/>
          <p14:tracePt t="37673" x="2324100" y="5969000"/>
          <p14:tracePt t="37692" x="2305050" y="5975350"/>
          <p14:tracePt t="37707" x="2286000" y="5981700"/>
          <p14:tracePt t="37710" x="2279650" y="5981700"/>
          <p14:tracePt t="37723" x="2273300" y="5981700"/>
          <p14:tracePt t="37742" x="2260600" y="5981700"/>
          <p14:tracePt t="37757" x="2254250" y="5981700"/>
          <p14:tracePt t="37773" x="2247900" y="5981700"/>
          <p14:tracePt t="37806" x="2235200" y="5981700"/>
          <p14:tracePt t="37840" x="2228850" y="5981700"/>
          <p14:tracePt t="37857" x="2222500" y="5981700"/>
          <p14:tracePt t="37874" x="2209800" y="5981700"/>
          <p14:tracePt t="37890" x="2203450" y="5981700"/>
          <p14:tracePt t="37907" x="2197100" y="5981700"/>
          <p14:tracePt t="37925" x="2184400" y="5981700"/>
          <p14:tracePt t="37941" x="2178050" y="5981700"/>
          <p14:tracePt t="37958" x="2159000" y="5981700"/>
          <p14:tracePt t="37973" x="2139950" y="5981700"/>
          <p14:tracePt t="37991" x="2127250" y="5981700"/>
          <p14:tracePt t="38007" x="2114550" y="5981700"/>
          <p14:tracePt t="38023" x="2089150" y="5981700"/>
          <p14:tracePt t="38040" x="2063750" y="5981700"/>
          <p14:tracePt t="38056" x="2032000" y="5975350"/>
          <p14:tracePt t="38073" x="2006600" y="5975350"/>
          <p14:tracePt t="38089" x="1962150" y="5969000"/>
          <p14:tracePt t="38106" x="1936750" y="5969000"/>
          <p14:tracePt t="38123" x="1917700" y="5969000"/>
          <p14:tracePt t="38142" x="1898650" y="5962650"/>
          <p14:tracePt t="38157" x="1879600" y="5962650"/>
          <p14:tracePt t="38173" x="1854200" y="5962650"/>
          <p14:tracePt t="38194" x="1841500" y="5962650"/>
          <p14:tracePt t="38208" x="1835150" y="5962650"/>
          <p14:tracePt t="38223" x="1828800" y="5962650"/>
          <p14:tracePt t="38240" x="1822450" y="5962650"/>
          <p14:tracePt t="38256" x="1816100" y="5962650"/>
          <p14:tracePt t="38290" x="1809750" y="5962650"/>
          <p14:tracePt t="38308" x="1797050" y="5962650"/>
          <p14:tracePt t="38324" x="1790700" y="5962650"/>
          <p14:tracePt t="38339" x="1790700" y="5956300"/>
          <p14:tracePt t="38488" x="1784350" y="5956300"/>
          <p14:tracePt t="38503" x="1771650" y="5956300"/>
          <p14:tracePt t="38519" x="1765300" y="5956300"/>
          <p14:tracePt t="38535" x="1758950" y="5956300"/>
          <p14:tracePt t="38545" x="1752600" y="5956300"/>
          <p14:tracePt t="38558" x="1746250" y="5956300"/>
          <p14:tracePt t="38574" x="1733550" y="5956300"/>
          <p14:tracePt t="38606" x="1670050" y="5956300"/>
          <p14:tracePt t="38613" x="1657350" y="5949950"/>
          <p14:tracePt t="38624" x="1638300" y="5949950"/>
          <p14:tracePt t="38641" x="1581150" y="5937250"/>
          <p14:tracePt t="38657" x="1562100" y="5930900"/>
          <p14:tracePt t="38674" x="1511300" y="5911850"/>
          <p14:tracePt t="38690" x="1473200" y="5905500"/>
          <p14:tracePt t="38707" x="1447800" y="5892800"/>
          <p14:tracePt t="38723" x="1428750" y="5892800"/>
          <p14:tracePt t="38741" x="1416050" y="5886450"/>
          <p14:tracePt t="38757" x="1403350" y="5886450"/>
          <p14:tracePt t="38773" x="1377950" y="5873750"/>
          <p14:tracePt t="38790" x="1371600" y="5861050"/>
          <p14:tracePt t="38807" x="1365250" y="5854700"/>
          <p14:tracePt t="38823" x="1358900" y="5848350"/>
          <p14:tracePt t="38841" x="1352550" y="5842000"/>
          <p14:tracePt t="38856" x="1346200" y="5835650"/>
          <p14:tracePt t="38891" x="1339850" y="5829300"/>
          <p14:tracePt t="39459" x="1333500" y="5829300"/>
          <p14:tracePt t="39468" x="1320800" y="5829300"/>
          <p14:tracePt t="39477" x="1308100" y="5829300"/>
          <p14:tracePt t="39490" x="1289050" y="5829300"/>
          <p14:tracePt t="39506" x="1276350" y="5829300"/>
          <p14:tracePt t="39523" x="1270000" y="5829300"/>
          <p14:tracePt t="39541" x="1263650" y="5829300"/>
          <p14:tracePt t="40169" x="1270000" y="5829300"/>
          <p14:tracePt t="40176" x="1282700" y="5822950"/>
          <p14:tracePt t="40190" x="1352550" y="5810250"/>
          <p14:tracePt t="40207" x="1460500" y="5803900"/>
          <p14:tracePt t="40223" x="1638300" y="5803900"/>
          <p14:tracePt t="40241" x="1784350" y="5803900"/>
          <p14:tracePt t="40258" x="1911350" y="5816600"/>
          <p14:tracePt t="40274" x="2089150" y="5835650"/>
          <p14:tracePt t="40290" x="2203450" y="5854700"/>
          <p14:tracePt t="40307" x="2311400" y="5867400"/>
          <p14:tracePt t="40323" x="2400300" y="5867400"/>
          <p14:tracePt t="40340" x="2482850" y="5873750"/>
          <p14:tracePt t="40358" x="2597150" y="5880100"/>
          <p14:tracePt t="40373" x="2717800" y="5886450"/>
          <p14:tracePt t="40380" x="2774950" y="5886450"/>
          <p14:tracePt t="40393" x="2825750" y="5886450"/>
          <p14:tracePt t="40407" x="2940050" y="5892800"/>
          <p14:tracePt t="40423" x="2971800" y="5892800"/>
          <p14:tracePt t="40439" x="2990850" y="5892800"/>
          <p14:tracePt t="40509" x="2997200" y="5892800"/>
          <p14:tracePt t="40531" x="2997200" y="5886450"/>
          <p14:tracePt t="40571" x="3003550" y="5880100"/>
          <p14:tracePt t="40587" x="3009900" y="5873750"/>
          <p14:tracePt t="40596" x="3016250" y="5873750"/>
          <p14:tracePt t="40609" x="3016250" y="5867400"/>
          <p14:tracePt t="40625" x="3041650" y="5854700"/>
          <p14:tracePt t="40641" x="3054350" y="5848350"/>
          <p14:tracePt t="40657" x="3073400" y="5842000"/>
          <p14:tracePt t="40673" x="3079750" y="5835650"/>
          <p14:tracePt t="40690" x="3086100" y="5822950"/>
          <p14:tracePt t="40707" x="3098800" y="5816600"/>
          <p14:tracePt t="40723" x="3117850" y="5810250"/>
          <p14:tracePt t="40739" x="3162300" y="5797550"/>
          <p14:tracePt t="40757" x="3181350" y="5784850"/>
          <p14:tracePt t="40773" x="3194050" y="5784850"/>
          <p14:tracePt t="40790" x="3200400" y="5778500"/>
          <p14:tracePt t="41363" x="3194050" y="5778500"/>
          <p14:tracePt t="41388" x="3187700" y="5778500"/>
          <p14:tracePt t="41566" x="3194050" y="5772150"/>
          <p14:tracePt t="41575" x="3206750" y="5772150"/>
          <p14:tracePt t="41608" x="3321050" y="5765800"/>
          <p14:tracePt t="41612" x="3371850" y="5765800"/>
          <p14:tracePt t="41623" x="3416300" y="5765800"/>
          <p14:tracePt t="41642" x="3524250" y="5765800"/>
          <p14:tracePt t="41658" x="3644900" y="5772150"/>
          <p14:tracePt t="41673" x="3790950" y="5772150"/>
          <p14:tracePt t="41689" x="3841750" y="5778500"/>
          <p14:tracePt t="41706" x="3879850" y="5784850"/>
          <p14:tracePt t="41724" x="3898900" y="5784850"/>
          <p14:tracePt t="41740" x="3905250" y="5784850"/>
          <p14:tracePt t="41909" x="3911600" y="5784850"/>
          <p14:tracePt t="41916" x="3924300" y="5784850"/>
          <p14:tracePt t="41923" x="3930650" y="5784850"/>
          <p14:tracePt t="41941" x="3956050" y="5784850"/>
          <p14:tracePt t="41956" x="3994150" y="5784850"/>
          <p14:tracePt t="41973" x="4032250" y="5784850"/>
          <p14:tracePt t="41989" x="4083050" y="5784850"/>
          <p14:tracePt t="42006" x="4146550" y="5784850"/>
          <p14:tracePt t="42023" x="4210050" y="5791200"/>
          <p14:tracePt t="42040" x="4235450" y="5791200"/>
          <p14:tracePt t="42056" x="4267200" y="5791200"/>
          <p14:tracePt t="42073" x="4292600" y="5791200"/>
          <p14:tracePt t="42092" x="4305300" y="5791200"/>
          <p14:tracePt t="42108" x="4318000" y="5791200"/>
          <p14:tracePt t="42123" x="4324350" y="5791200"/>
          <p14:tracePt t="42152" x="4330700" y="5791200"/>
          <p14:tracePt t="42170" x="4337050" y="5791200"/>
          <p14:tracePt t="42218" x="4349750" y="5791200"/>
          <p14:tracePt t="44273" x="4394200" y="5791200"/>
          <p14:tracePt t="44278" x="4470400" y="5784850"/>
          <p14:tracePt t="44289" x="4559300" y="5784850"/>
          <p14:tracePt t="44309" x="4756150" y="5772150"/>
          <p14:tracePt t="44324" x="5175250" y="5778500"/>
          <p14:tracePt t="44340" x="5429250" y="5797550"/>
          <p14:tracePt t="44357" x="5600700" y="5816600"/>
          <p14:tracePt t="44373" x="5715000" y="5835650"/>
          <p14:tracePt t="44390" x="5784850" y="5848350"/>
          <p14:tracePt t="44406" x="5816600" y="5854700"/>
          <p14:tracePt t="44426" x="5822950" y="5854700"/>
          <p14:tracePt t="44559" x="5829300" y="5854700"/>
          <p14:tracePt t="44572" x="5829300" y="5848350"/>
          <p14:tracePt t="44603" x="5854700" y="5842000"/>
          <p14:tracePt t="44613" x="5861050" y="5842000"/>
          <p14:tracePt t="44633" x="5873750" y="5842000"/>
          <p14:tracePt t="44658" x="5886450" y="5842000"/>
          <p14:tracePt t="44674" x="5918200" y="5829300"/>
          <p14:tracePt t="44690" x="5949950" y="5829300"/>
          <p14:tracePt t="44707" x="5988050" y="5822950"/>
          <p14:tracePt t="44724" x="6026150" y="5810250"/>
          <p14:tracePt t="44741" x="6064250" y="5803900"/>
          <p14:tracePt t="44757" x="6102350" y="5791200"/>
          <p14:tracePt t="44776" x="6140450" y="5778500"/>
          <p14:tracePt t="44791" x="6153150" y="5772150"/>
          <p14:tracePt t="44808" x="6159500" y="5765800"/>
          <p14:tracePt t="44824" x="6165850" y="5759450"/>
          <p14:tracePt t="44840" x="6172200" y="5759450"/>
          <p14:tracePt t="44857" x="6172200" y="5753100"/>
          <p14:tracePt t="44921" x="6178550" y="5753100"/>
          <p14:tracePt t="44929" x="6178550" y="5746750"/>
          <p14:tracePt t="44948" x="6184900" y="5746750"/>
          <p14:tracePt t="45072" x="6184900" y="5740400"/>
          <p14:tracePt t="45514" x="6172200" y="5740400"/>
          <p14:tracePt t="45520" x="6159500" y="5746750"/>
          <p14:tracePt t="45530" x="6140450" y="5753100"/>
          <p14:tracePt t="45541" x="6102350" y="5753100"/>
          <p14:tracePt t="45556" x="6007100" y="5765800"/>
          <p14:tracePt t="45573" x="5784850" y="5791200"/>
          <p14:tracePt t="45590" x="5638800" y="5803900"/>
          <p14:tracePt t="45609" x="5454650" y="5816600"/>
          <p14:tracePt t="45625" x="5295900" y="5829300"/>
          <p14:tracePt t="45640" x="5156200" y="5835650"/>
          <p14:tracePt t="45657" x="5041900" y="5848350"/>
          <p14:tracePt t="45673" x="4933950" y="5867400"/>
          <p14:tracePt t="45689" x="4832350" y="5880100"/>
          <p14:tracePt t="45706" x="4692650" y="5886450"/>
          <p14:tracePt t="45723" x="4616450" y="5892800"/>
          <p14:tracePt t="45740" x="4533900" y="5899150"/>
          <p14:tracePt t="45758" x="4425950" y="5918200"/>
          <p14:tracePt t="45773" x="4286250" y="5930900"/>
          <p14:tracePt t="45789" x="4152900" y="5943600"/>
          <p14:tracePt t="45809" x="3956050" y="5962650"/>
          <p14:tracePt t="45824" x="3829050" y="5969000"/>
          <p14:tracePt t="45840" x="3714750" y="5981700"/>
          <p14:tracePt t="45857" x="3606800" y="5988050"/>
          <p14:tracePt t="45873" x="3505200" y="5994400"/>
          <p14:tracePt t="45878" x="3441700" y="6000750"/>
          <p14:tracePt t="45889" x="3390900" y="6000750"/>
          <p14:tracePt t="45907" x="3282950" y="6000750"/>
          <p14:tracePt t="45924" x="3111500" y="6000750"/>
          <p14:tracePt t="45941" x="3003550" y="6007100"/>
          <p14:tracePt t="45957" x="2895600" y="6019800"/>
          <p14:tracePt t="45974" x="2813050" y="6026150"/>
          <p14:tracePt t="45990" x="2717800" y="6032500"/>
          <p14:tracePt t="46007" x="2635250" y="6038850"/>
          <p14:tracePt t="46023" x="2565400" y="6045200"/>
          <p14:tracePt t="46041" x="2495550" y="6051550"/>
          <p14:tracePt t="46056" x="2457450" y="6057900"/>
          <p14:tracePt t="46075" x="2425700" y="6064250"/>
          <p14:tracePt t="46090" x="2387600" y="6070600"/>
          <p14:tracePt t="46106" x="2349500" y="6076950"/>
          <p14:tracePt t="46123" x="2324100" y="6083300"/>
          <p14:tracePt t="46140" x="2298700" y="6089650"/>
          <p14:tracePt t="46157" x="2247900" y="6096000"/>
          <p14:tracePt t="46173" x="2222500" y="6108700"/>
          <p14:tracePt t="46190" x="2190750" y="6115050"/>
          <p14:tracePt t="46207" x="2159000" y="6115050"/>
          <p14:tracePt t="46223" x="2127250" y="6121400"/>
          <p14:tracePt t="46241" x="2101850" y="6121400"/>
          <p14:tracePt t="46258" x="2082800" y="6127750"/>
          <p14:tracePt t="46273" x="2076450" y="6127750"/>
          <p14:tracePt t="49391" x="2070100" y="6127750"/>
          <p14:tracePt t="49399" x="2063750" y="6121400"/>
          <p14:tracePt t="49407" x="2063750" y="6108700"/>
          <p14:tracePt t="49423" x="2032000" y="6070600"/>
          <p14:tracePt t="49441" x="1993900" y="6019800"/>
          <p14:tracePt t="49456" x="1917700" y="5943600"/>
          <p14:tracePt t="49473" x="1835150" y="5848350"/>
          <p14:tracePt t="49490" x="1758950" y="5778500"/>
          <p14:tracePt t="49506" x="1689100" y="5727700"/>
          <p14:tracePt t="49523" x="1663700" y="5727700"/>
          <p14:tracePt t="49540" x="1644650" y="5727700"/>
          <p14:tracePt t="49556" x="1644650" y="5734050"/>
          <p14:tracePt t="49580" x="1644650" y="5765800"/>
          <p14:tracePt t="49590" x="1644650" y="5778500"/>
          <p14:tracePt t="49719" x="1663700" y="5759450"/>
          <p14:tracePt t="49726" x="1682750" y="5715000"/>
          <p14:tracePt t="49741" x="1695450" y="5543550"/>
          <p14:tracePt t="49756" x="1682750" y="5473700"/>
          <p14:tracePt t="49773" x="1612900" y="5232400"/>
          <p14:tracePt t="49790" x="1492250" y="4959350"/>
          <p14:tracePt t="49807" x="1377950" y="4686300"/>
          <p14:tracePt t="49824" x="1295400" y="4527550"/>
          <p14:tracePt t="49841" x="1079500" y="4127500"/>
          <p14:tracePt t="49849" x="984250" y="3943350"/>
          <p14:tracePt t="49856" x="889000" y="3778250"/>
          <p14:tracePt t="49875" x="723900" y="3505200"/>
          <p14:tracePt t="49890" x="628650" y="3327400"/>
          <p14:tracePt t="49906" x="558800" y="3168650"/>
          <p14:tracePt t="49924" x="495300" y="3009900"/>
          <p14:tracePt t="49942" x="400050" y="2800350"/>
          <p14:tracePt t="49958" x="374650" y="2749550"/>
          <p14:tracePt t="49973" x="260350" y="2552700"/>
          <p14:tracePt t="49991" x="177800" y="2400300"/>
          <p14:tracePt t="50006" x="120650" y="2260600"/>
          <p14:tracePt t="50023" x="82550" y="2159000"/>
          <p14:tracePt t="50042" x="50800" y="2051050"/>
          <p14:tracePt t="50057" x="31750" y="2006600"/>
          <p14:tracePt t="51667" x="5086350" y="3702050"/>
          <p14:tracePt t="51683" x="5086350" y="3683000"/>
          <p14:tracePt t="51700" x="5086350" y="3670300"/>
          <p14:tracePt t="51733" x="5060950" y="3651250"/>
          <p14:tracePt t="51750" x="5035550" y="3619500"/>
          <p14:tracePt t="51768" x="4984750" y="3581400"/>
          <p14:tracePt t="51784" x="4895850" y="3530600"/>
          <p14:tracePt t="51800" x="4705350" y="3416300"/>
          <p14:tracePt t="51816" x="4616450" y="3371850"/>
          <p14:tracePt t="51832" x="4578350" y="3359150"/>
          <p14:tracePt t="51848" x="4559300" y="3346450"/>
          <p14:tracePt t="51866" x="4540250" y="3340100"/>
          <p14:tracePt t="51883" x="4521200" y="3321050"/>
          <p14:tracePt t="51898" x="4489450" y="3295650"/>
          <p14:tracePt t="51915" x="4375150" y="3238500"/>
          <p14:tracePt t="51931" x="4248150" y="3187700"/>
          <p14:tracePt t="51948" x="4102100" y="3130550"/>
          <p14:tracePt t="51965" x="3937000" y="3079750"/>
          <p14:tracePt t="51984" x="3733800" y="3022600"/>
          <p14:tracePt t="51998" x="3498850" y="2965450"/>
          <p14:tracePt t="52017" x="3232150" y="2882900"/>
          <p14:tracePt t="52050" x="2368550" y="2508250"/>
          <p14:tracePt t="52058" x="2139950" y="2400300"/>
          <p14:tracePt t="52065" x="1898650" y="2273300"/>
          <p14:tracePt t="52083" x="1403350" y="2044700"/>
          <p14:tracePt t="52098" x="1047750" y="1841500"/>
          <p14:tracePt t="52115" x="717550" y="1676400"/>
          <p14:tracePt t="52131" x="469900" y="1562100"/>
          <p14:tracePt t="52149" x="330200" y="1498600"/>
          <p14:tracePt t="52166" x="209550" y="1435100"/>
          <p14:tracePt t="52183" x="165100" y="1390650"/>
          <p14:tracePt t="52198" x="139700" y="1365250"/>
          <p14:tracePt t="52215" x="107950" y="1333500"/>
          <p14:tracePt t="52232" x="76200" y="1314450"/>
          <p14:tracePt t="52251" x="0" y="1257300"/>
          <p14:tracePt t="53496" x="5010150" y="3708400"/>
          <p14:tracePt t="53509" x="5003800" y="3702050"/>
          <p14:tracePt t="53524" x="4991100" y="3676650"/>
          <p14:tracePt t="53533" x="4972050" y="3670300"/>
          <p14:tracePt t="53556" x="4889500" y="3619500"/>
          <p14:tracePt t="53573" x="4749800" y="3575050"/>
          <p14:tracePt t="53590" x="4419600" y="3498850"/>
          <p14:tracePt t="53606" x="3905250" y="3359150"/>
          <p14:tracePt t="53610" x="3651250" y="3282950"/>
          <p14:tracePt t="53623" x="3403600" y="3206750"/>
          <p14:tracePt t="53639" x="2838450" y="3035300"/>
          <p14:tracePt t="53656" x="1962150" y="2679700"/>
          <p14:tracePt t="53674" x="1485900" y="2419350"/>
          <p14:tracePt t="53682" x="1270000" y="2292350"/>
          <p14:tracePt t="53689" x="1092200" y="2171700"/>
          <p14:tracePt t="53706" x="749300" y="1930400"/>
          <p14:tracePt t="53722" x="387350" y="1689100"/>
          <p14:tracePt t="53739" x="107950" y="1504950"/>
          <p14:tracePt t="56215" x="4914900" y="3651250"/>
          <p14:tracePt t="56227" x="4838700" y="3606800"/>
          <p14:tracePt t="56239" x="4521200" y="3498850"/>
          <p14:tracePt t="56255" x="4051300" y="3365500"/>
          <p14:tracePt t="56271" x="3498850" y="3194050"/>
          <p14:tracePt t="56277" x="3155950" y="3092450"/>
          <p14:tracePt t="56287" x="2781300" y="2990850"/>
          <p14:tracePt t="56305" x="2057400" y="2787650"/>
          <p14:tracePt t="56321" x="1250950" y="2508250"/>
          <p14:tracePt t="56339" x="501650" y="2241550"/>
          <p14:tracePt t="57373" x="76200" y="444500"/>
          <p14:tracePt t="57389" x="114300" y="431800"/>
          <p14:tracePt t="57405" x="133350" y="419100"/>
          <p14:tracePt t="57437" x="133350" y="412750"/>
          <p14:tracePt t="57561" x="127000" y="412750"/>
          <p14:tracePt t="57568" x="114300" y="412750"/>
          <p14:tracePt t="57576" x="101600" y="412750"/>
          <p14:tracePt t="57587" x="69850" y="41275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허가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/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신고 업무절차</a:t>
            </a:r>
          </a:p>
        </p:txBody>
      </p:sp>
      <p:sp>
        <p:nvSpPr>
          <p:cNvPr id="89101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030299"/>
            <a:ext cx="4572638" cy="50108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052736"/>
            <a:ext cx="4496427" cy="498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56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배출허용기준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32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54190"/>
              </p:ext>
            </p:extLst>
          </p:nvPr>
        </p:nvGraphicFramePr>
        <p:xfrm>
          <a:off x="442912" y="1189037"/>
          <a:ext cx="9118600" cy="4906320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항목별 배출허용기준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4549">
                <a:tc grid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1.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지역구분 적용에 대한 공통기준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742950" marR="0" lvl="1" indent="-2857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청정지역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: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수질 및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수생태계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환경기준이 매우 좋음 등급 정도 수질보전 지역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742950" marR="0" lvl="1" indent="-2857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가  지역 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: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수질 및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수생태계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환경기준이 좋음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약간좋음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등급 정도 수질보전 지역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742950" marR="0" lvl="1" indent="-2857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나  지역 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: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수질 및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수생태계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환경기준이 보통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나쁨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약간 나쁨 등급 정도 수질보전 지역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742950" marR="0" lvl="1" indent="-2857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특례지역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: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공동처리구역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농공단지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※ 1)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자연공원의 공원구역 및 상수원보호구역은 청정지역으로 본다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2)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공공하수처리시설에 연결 처리하는 폐수배출시설의 배출허용기준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적용시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나 지역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적용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. 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     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공공하수 처리시설에서 처리하는 수질오염물질 항목만 해당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 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9101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배출허용기준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32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520629"/>
              </p:ext>
            </p:extLst>
          </p:nvPr>
        </p:nvGraphicFramePr>
        <p:xfrm>
          <a:off x="442912" y="1189037"/>
          <a:ext cx="9118600" cy="4906320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7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항목별 배출허용기준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4549">
                <a:tc grid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9101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448443"/>
              </p:ext>
            </p:extLst>
          </p:nvPr>
        </p:nvGraphicFramePr>
        <p:xfrm>
          <a:off x="632520" y="2337636"/>
          <a:ext cx="8928990" cy="2675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5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5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55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5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414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       항목</a:t>
                      </a: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지역</a:t>
                      </a: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2,000㎥/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일 이상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2,000㎥/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</a:rPr>
                        <a:t> 미만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14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BOD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COD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SS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BOD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COD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SS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1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청정지역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1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 지역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1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 지역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</a:t>
                      </a:r>
                      <a:r>
                        <a:rPr lang="ko-KR" altLang="en-US" sz="160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90</a:t>
                      </a:r>
                      <a:endParaRPr lang="ko-KR" altLang="en-US" sz="160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80</a:t>
                      </a:r>
                      <a:endParaRPr lang="ko-KR" altLang="en-US" sz="160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120</a:t>
                      </a:r>
                      <a:endParaRPr lang="ko-KR" altLang="en-US" sz="160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130</a:t>
                      </a:r>
                      <a:endParaRPr lang="ko-KR" altLang="en-US" sz="160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120</a:t>
                      </a:r>
                      <a:endParaRPr lang="ko-KR" altLang="en-US" sz="160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8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특례지역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094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5.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허가 및 신고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33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576558"/>
              </p:ext>
            </p:extLst>
          </p:nvPr>
        </p:nvGraphicFramePr>
        <p:xfrm>
          <a:off x="442912" y="1189037"/>
          <a:ext cx="9118600" cy="5048275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허가대상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33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 및 시행령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31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4549">
                <a:tc grid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① 특정수질유해물질이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환경부령이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정하는 기준이상으로 배출되는 배출시설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시행규칙 별표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13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의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2)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② 특별대책지역에 설치하는 배출시설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③ 환경부장관이 고시하는 배출시설 설치 제한지역에 설치하는 배출시설 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④ 상수원보호구역 또는 그 경계구역으로부터 상류로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유하거리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킬로미터 이내에 설치하는 배출시설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⑤ 상수원보호구역이 아닌 지역 중 상수원 취수시설이 있는 지역은 취수시설로부터 상류로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유하거리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킬로미터 이내에 설치하는 배출시설 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⑥ 설치신고를 한 배출시설로서 원료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․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부원료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제조공법 등이 변경되어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특정수질유해물질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이 새로 발생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되는 배출시설 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9101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 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007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5.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허가 및 신고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33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197833"/>
              </p:ext>
            </p:extLst>
          </p:nvPr>
        </p:nvGraphicFramePr>
        <p:xfrm>
          <a:off x="442912" y="1189037"/>
          <a:ext cx="9118600" cy="5048275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신고대상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33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 및 시행령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31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2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4549">
                <a:tc grid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① 허가대상 외의 배출시설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② 허가대상 배출시설 중 폐수를 전량 위탁 처리하는 배출시설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다만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특별대책지역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상수원보호구역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배출시설 설치제한지역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상수원보호구역 상류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유하거리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킬로미터 이내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상수원보호구역이 아닌 지역의 취수시설이 있는 상류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유하거리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킬로미터 이내 지역은 제외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③ 특별대책지역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상수원보호구역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배출시설 설치제한지역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상수원보호구역 상류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유하거리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10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킬로미터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내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상수원보호구역이 아닌 지역의 취수시설이 있는 상류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유하거리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킬로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미터이내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지역에 있는 배출시설 중 특정수질유해물질이 발생되지 아니하는 배출시설로서  배출되는 폐수를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전량 폐수종말처리시설 또는 공공하수처리시설에 유입시키는 배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출시설 허가대상 외의 배출시설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9101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8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5.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변경허가 및 변경신고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640642"/>
              </p:ext>
            </p:extLst>
          </p:nvPr>
        </p:nvGraphicFramePr>
        <p:xfrm>
          <a:off x="371475" y="1189038"/>
          <a:ext cx="9118600" cy="531907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설치허가의 변경허가 및 변경신고 대상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827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변경허가대상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시행령 제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31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조제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항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폐수배출량이 허가 당시보다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100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분의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50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특정수질유해물질이 배출되는 시설은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100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분의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30)   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이상 또는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일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700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세제곱미터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이상 증가하는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배출허용기준을 초과하는 새로운 수질오염물질이 발생되어 배출시설 또는 수질오염방지시설 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개선이 필요한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무방류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배출시설로서 폐수중의 수질오염물질을 고체상태의 폐기물로 처리하는 방법에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대한 변경이 필요한 경우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변경신고대상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시행령 제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31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조제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4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항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시행규칙 제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38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공동방지시설의 대표자 또는 폐수종말처리시설의 운영자와 폐수의 처리 및 그 비용 부담에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관한 협의를 한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폐수처리능력 또는 처리용량을 초과하지 아니하고 배출시설을 변경한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시행규칙의 변경신고 대상 경우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설치신고의 변경신고 대상 중 변경허가와 중복되는 경우 제외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3197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6.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변경허가 및 변경신고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662767"/>
              </p:ext>
            </p:extLst>
          </p:nvPr>
        </p:nvGraphicFramePr>
        <p:xfrm>
          <a:off x="371475" y="1189037"/>
          <a:ext cx="9118600" cy="5120283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6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설치신고의 변경신고대상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시행규칙 제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38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 제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,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제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2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4171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폐수배출량이 신고 당시보다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100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분의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50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이상 증가하는 경우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변경허가 대상은 제외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폐수배출량이 증가하거나 감소하여 사업장의 종류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(1~5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종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가 변경되는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폐수배출시설에서 새로운 수질오염물질이 배출되는 경우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변경허가 대상은 제외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폐수배출시설에 설치된 방지시설의 폐수처리방법 및 처리공정을 변경하는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방지시설의 설치를 면제받은 배출시설에 방지시설을 새로 설치하는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폐수배출시설 또는 수질오염방지시설의 전부 또는 일부를 폐쇄하는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공동방지시설의 대표자 또는 폐수종말처리시설의 운영자와 폐수의 처리 및 그 비용 부담에 관한 협의를 한 경우 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524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6.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변경허가 및 변경신고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339887"/>
              </p:ext>
            </p:extLst>
          </p:nvPr>
        </p:nvGraphicFramePr>
        <p:xfrm>
          <a:off x="371475" y="1189037"/>
          <a:ext cx="9118600" cy="5120283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6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설치신고의 변경신고대상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시행규칙 제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38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 제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,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제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2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4171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폐수처리능력 또는 처리용량을 초과하지 아니하고 배출시설을 변경한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사업장의 대표자나 명칭이 변경되는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사업장의 소재지가 변경되는 경우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허가관청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신고관청 및 폐수배출시설이 같고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입지를  제한하는 규정을 위반하지 아니하는 경우에만 해당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폐수배출시설이나 수질오염방지시설을 임대하는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수질오염방지시설을 면제받은 경우로서 폐수를 위탁 받는 자를 변경하는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(9)~(12)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외에 허가증 또는 신고증명서에 적힌 허가사항이나 신고사항 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524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05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7.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방지시설 설치와 면제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면제자의 준수사항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797817"/>
              </p:ext>
            </p:extLst>
          </p:nvPr>
        </p:nvGraphicFramePr>
        <p:xfrm>
          <a:off x="371475" y="1150938"/>
          <a:ext cx="9118600" cy="515778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방지시설 설치 면제기준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시행령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33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7238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배출시설의 기능 및 공정상 오염물질이 항상 배출허용기준 이하로 배출되는 경우 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법 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62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조의 규정에 의하여 폐수처리업의 등록을 한 자 또는 환경부장관이 인정 고시하는 관계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전문기관에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환경부령이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정하는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폐수를 전량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위탁처리하는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경우 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폐수를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전량 재이용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등 방지시설을 설치하지 아니하고도 수질오염물질의 적정처리가 가능한 경우로서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환경부령으로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정하는 경우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시행규칙 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42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폐수를 제조공정에서 순환하여 재이용하는 시설로서 </a:t>
                      </a: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공정밖으로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폐수를 배출하지 아니하고도 적정한 처리가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가능하다고 인정되는 경우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더 이상의 재이용이 불가능한 폐수는 </a:t>
                      </a: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위탁처리해야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함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 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해양오염방지법에  폐기물 </a:t>
                      </a: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해양배출업으로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등록하고 해역에 배출하거나 그 등록된 자에게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위탁처리하는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 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폐수가 지정폐기물에 해당되어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지정폐기물처리시설 설치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·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운영자 등에게 </a:t>
                      </a: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위탁처리하는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경우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 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폐수의 성상 및 폐수에 함유된 물질의 특성상 폐수를 제품 또는 제품의 원료로 사용하거나 다른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폐수의 처리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또는 연구의 목적 등으로 사용하는 경우 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9341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7.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방지시설 설치와 면제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면제자의 준수사항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656646"/>
              </p:ext>
            </p:extLst>
          </p:nvPr>
        </p:nvGraphicFramePr>
        <p:xfrm>
          <a:off x="371475" y="1150938"/>
          <a:ext cx="9118600" cy="515778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방지시설을 설치하지 아니하는 자의 준수사항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시행규칙 별표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14)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7238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영 제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33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조제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호에 해당하는 자의 경우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폐수를 전량 위탁처리 하는 경우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lang="ko-KR" altLang="en-US" sz="1600" b="1" i="0" u="none" strike="noStrike" kern="1200" baseline="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발생된 폐수는 폐수처리업자 등에게 위탁처리 하여야 한다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폐수위탁은 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41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조에 따라 위탁처리 할 수 있는 폐수로 한정한다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※ 1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50</a:t>
                      </a:r>
                      <a:r>
                        <a:rPr lang="ko-KR" altLang="en-US" sz="1600" b="1" i="0" u="none" strike="noStrike" kern="1200" baseline="0" dirty="0" err="1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톤미만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배출시설 설치제한 지역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</a:t>
                      </a:r>
                      <a:r>
                        <a:rPr lang="ko-KR" altLang="en-US" sz="1600" b="1" i="0" u="none" strike="noStrike" kern="1200" baseline="0" dirty="0" err="1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톤미만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사업장에서 발생되는 위탁처리 할 폐수의 일일 최대 발생량을 기준으로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일분 이상을 성상 별로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보관할 수 있도록 저장시설을 설치하고 그 양을 알아볼 수 있는 </a:t>
                      </a:r>
                      <a:r>
                        <a:rPr lang="ko-KR" altLang="en-US" sz="1600" b="1" i="0" u="none" strike="noStrike" kern="1200" baseline="0" dirty="0" err="1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계측기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1" i="0" u="none" strike="noStrike" kern="1200" baseline="0" dirty="0" err="1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간이측정자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･눈금 등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를 </a:t>
                      </a:r>
                      <a:endParaRPr lang="en-US" altLang="ko-KR" sz="1600" b="1" i="0" u="none" strike="noStrike" kern="1200" baseline="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부착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하여야 한다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다만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발생된 폐수를 이송 저장하지 아니하고 폐수배출시설에서 직접 위탁할 수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있을 경우에는 별도로 보관시설을 설치하지 아니하여도 된다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1389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  <a:r>
              <a:rPr lang="en-US" altLang="ko-KR" sz="1200" dirty="0">
                <a:solidFill>
                  <a:schemeClr val="bg1"/>
                </a:solidFill>
                <a:ea typeface="나눔고딕 ExtraBold" pitchFamily="50" charset="-127"/>
              </a:rPr>
              <a:t>  </a:t>
            </a:r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3502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관할기관별 지도점검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endParaRPr lang="ko-KR" altLang="en-US" sz="200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60418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환경오염물질 통합 지도점검 규정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539282"/>
              </p:ext>
            </p:extLst>
          </p:nvPr>
        </p:nvGraphicFramePr>
        <p:xfrm>
          <a:off x="371475" y="1392238"/>
          <a:ext cx="9261475" cy="4719439"/>
        </p:xfrm>
        <a:graphic>
          <a:graphicData uri="http://schemas.openxmlformats.org/drawingml/2006/table">
            <a:tbl>
              <a:tblPr/>
              <a:tblGrid>
                <a:gridCol w="1268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5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6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1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2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관할기관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6350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275"/>
                        </a:spcBef>
                        <a:spcAft>
                          <a:spcPts val="2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지도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․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점검 사업장 범위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2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대기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anose="020D0604000000000000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수질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anose="020D0604000000000000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악취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폐기물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개인하수처리시설 등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유해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화학물질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0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275"/>
                        </a:spcBef>
                        <a:spcAft>
                          <a:spcPts val="2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시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‧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275"/>
                        </a:spcBef>
                        <a:spcAft>
                          <a:spcPts val="2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지사</a:t>
                      </a:r>
                    </a:p>
                  </a:txBody>
                  <a:tcPr marL="16090" marR="16090" marT="16090" marB="16090"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127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모든 사업장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127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(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구청장에게  권한 위임 사업장   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127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제외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6090" marR="16090" marT="16090" marB="16090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03200" marR="0" lvl="0" indent="-20320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</a:p>
                    <a:p>
                      <a:pPr marL="203200" marR="0" lvl="0" indent="-20320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지정폐기물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환경청 외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  <a:p>
                      <a:pPr marL="203200" marR="0" lvl="0" indent="-20320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사업장일반폐기물 배출시설 </a:t>
                      </a:r>
                    </a:p>
                    <a:p>
                      <a:pPr marL="203200" marR="0" lvl="0" indent="-20320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의료폐기물</a:t>
                      </a:r>
                    </a:p>
                    <a:p>
                      <a:pPr marL="203200" marR="0" lvl="0" indent="-20320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지정 외 폐기물처리시설 </a:t>
                      </a:r>
                    </a:p>
                    <a:p>
                      <a:pPr marL="203200" marR="0" lvl="0" indent="-20320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폐기물처리신고시설 </a:t>
                      </a:r>
                    </a:p>
                  </a:txBody>
                  <a:tcPr marL="16090" marR="16090" marT="16090" marB="16090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7188" marR="0" lvl="0" indent="-17145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57188" marR="0" lvl="0" indent="-17145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57188" marR="0" lvl="0" indent="-17145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가축분뇨배출시설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6090" marR="16090" marT="16090" marB="16090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3700" marR="0" lvl="0" indent="-1905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6090" marR="16090" marT="16090" marB="16090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시장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․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군수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․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구청장</a:t>
                      </a:r>
                    </a:p>
                  </a:txBody>
                  <a:tcPr marL="17907" marR="17907" marT="17907" marB="17907"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2113" marR="0" lvl="0" indent="-19050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92113" marR="0" lvl="0" indent="-19050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92113" marR="0" lvl="0" indent="-19050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92113" marR="0" lvl="0" indent="-1905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시ㆍ도지사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권한 위임 사업장</a:t>
                      </a:r>
                    </a:p>
                    <a:p>
                      <a:pPr marL="392113" marR="0" lvl="0" indent="-1905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시장ㆍ군수ㆍ구청장의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고유사무</a:t>
                      </a:r>
                    </a:p>
                  </a:txBody>
                  <a:tcPr marL="17907" marR="17907" marT="17907" marB="17907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31788" marR="0" lvl="0" indent="-15875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31788" marR="0" lvl="0" indent="-15875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31788" marR="0" lvl="0" indent="-15875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시ㆍ도지사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권한 위임 사업장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31788" marR="0" lvl="0" indent="-15875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건설폐기물 </a:t>
                      </a: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배출자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수집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․</a:t>
                      </a:r>
                    </a:p>
                    <a:p>
                      <a:pPr marL="331788" marR="0" lvl="0" indent="-15875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운반처리업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중간처리업자</a:t>
                      </a:r>
                    </a:p>
                  </a:txBody>
                  <a:tcPr marL="17907" marR="17907" marT="17907" marB="17907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개인하수처리시설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오수처리시설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정화조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),</a:t>
                      </a:r>
                    </a:p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분뇨 재활용신고를 한 자</a:t>
                      </a:r>
                    </a:p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가축분뇨 배출시설 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가축분뇨처리시설</a:t>
                      </a:r>
                    </a:p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개인하수처리시설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설계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․</a:t>
                      </a: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시공업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관리업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</a:t>
                      </a:r>
                    </a:p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분뇨수집운반업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7907" marR="17907" marT="17907" marB="17907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09563" marR="0" lvl="0" indent="-147638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7907" marR="17907" marT="17907" marB="17907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7.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방지시설 설치와 면제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면제자의 준수사항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122995"/>
              </p:ext>
            </p:extLst>
          </p:nvPr>
        </p:nvGraphicFramePr>
        <p:xfrm>
          <a:off x="371475" y="1150938"/>
          <a:ext cx="9118600" cy="515778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방지시설을 설치하지 아니하는 자의 준수사항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시행규칙 별표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14)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7238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영 제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33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조제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호에 해당하는 자의 경우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폐수를 전량 위탁처리 하는 경우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lang="ko-KR" altLang="en-US" sz="1600" b="1" i="0" u="none" strike="noStrike" kern="1200" baseline="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      -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폐수성상이 서로 다른 폐수를 혼합 보관하여서는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아니되고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출판･인쇄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자동식사진처리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X-Ray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시설에서 위탁 처리하는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현상액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정착액 및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세척액은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각각 분리 수거해 보관하여야 함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18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리터 이상의 합성수지용기의 윗부분과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양측면에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가로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10cm,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세로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4cm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크기의 바탕에 현상액은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황색바탕에 검정색으로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‘현상폐수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’라고 적고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정착액은 녹색 바탕에 검정색으로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‘정착폐수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’로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기재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 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-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폐수수탁처리업자와 폐수인계･인수하는 경우 폐수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위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수탁 확인서를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전자인계인수관리시스템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을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통해 입력해야 함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  <a:endParaRPr lang="en-US" altLang="ko-KR" sz="1600" b="0" i="0" u="none" strike="noStrike" kern="1200" baseline="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사업장에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폐수수탁처리계약서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를 갖추어 두어야 함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폐수수탁처리업의 등록을 한 자가 휴업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폐업 또는 행정처분에 따른 영업의 일시 정지 등을 통보를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받은 경우에는 새로 폐수수탁처리업의 등록을 한 자에게 폐수 위탁 처리하는 등 적절한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대책마련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매년 다음해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월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일까지 위탁처리폐수에 대한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폐수성상별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위탁물량 및 폐수수탁처리업소 등을  </a:t>
                      </a:r>
                      <a:endParaRPr lang="en-US" altLang="ko-KR" sz="1600" b="0" i="0" u="none" strike="noStrike" kern="1200" baseline="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관할 행정기관에 보고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1389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86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7.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방지시설 설치와 면제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면제자의 준수사항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070060"/>
              </p:ext>
            </p:extLst>
          </p:nvPr>
        </p:nvGraphicFramePr>
        <p:xfrm>
          <a:off x="371475" y="1269330"/>
          <a:ext cx="9118600" cy="4967982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방지시설을 설치하지 아니하는 자의 준수사항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시행규칙 별표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14)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7382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영 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33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호에 해당하는 자의 경우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재이용 등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- 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폐수가 외부로 배출되지 않도록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해야함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위탁 폐수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폐기물 해양 배출 폐수 제외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시설 고장 또는 수리 등으로 폐수 외부 배출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공정 중에 순환 재이용하다가 재이용에 적합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하지 못하다고 판단되어 폐수를 외부로 배출하는 경우에는 지체 없이 영 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40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항제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호에    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따른 개선계획서를 제출하고 개선하거나 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폐수처리업자에게 위탁처리 해야 함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매년 다음해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월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일까지 </a:t>
                      </a:r>
                      <a:r>
                        <a:rPr kumimoji="0" lang="ko-KR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  <a:sym typeface="Wingdings" pitchFamily="2" charset="2"/>
                        </a:rPr>
                        <a:t>폐수처리상황 등의 실적을 관할 행정기관의 장에게 보고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폐기물 해양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배출업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등록 한 자 또는 지정폐기물처리업자와 폐수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인계인수시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폐기물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인계서를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작성하여 서로 기명 날인한 후 이를 </a:t>
                      </a:r>
                      <a:r>
                        <a:rPr kumimoji="0" lang="en-US" altLang="ko-KR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  <a:sym typeface="Wingdings" pitchFamily="2" charset="2"/>
                        </a:rPr>
                        <a:t>1</a:t>
                      </a:r>
                      <a:r>
                        <a:rPr kumimoji="0" lang="ko-KR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+mn-cs"/>
                          <a:sym typeface="Wingdings" pitchFamily="2" charset="2"/>
                        </a:rPr>
                        <a:t>년간 보존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42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조에 따라 위탁처리 하는 경우에 한함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-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42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호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해양오염방지법에 따른 폐기물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해양배출업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등 등록자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또는 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호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폐기물관리법     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에 따른 지정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폐기물처리시설 설치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운영자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에 따라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위탁처리시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폐수수탁처리계약서 비치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3437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8.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및 방지시설 운영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38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375644"/>
              </p:ext>
            </p:extLst>
          </p:nvPr>
        </p:nvGraphicFramePr>
        <p:xfrm>
          <a:off x="371475" y="1150938"/>
          <a:ext cx="9118600" cy="5086350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희석금지 등 부적정 운영 행위금지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제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050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배출시설에서 배출되는 수질오염물질을 방지시설에 유입하지 아니하고 배출하거나 방지시설에   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유입하지 아니하고 배출할 수 있는 시설을 설치하는 행위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방지시설에 유입되는 수질오염물질을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최종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방류구를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거치지 아니하고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배출하거나 최종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방류구를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거치지 아니하고 배출할 수 있는 시설을 설치하는 행위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배출시설에서 배출되는 수질오염물질에 공정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工程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중 배출되지 아니하는 물 또는 공정 중 배출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되는 오염되지 아니한 물을 섞어 처리하거나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조에 따른 배출허용기준을 초과하는 수질오염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물질이 방지시설의 최종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방류구를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통과하기 전 오염도를 낮추기 위하여 물을 섞어 배출하는 행위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.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다만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환경부장관이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환경부령으로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정하는 바에 따라 희석하여야만 수질오염물질을 처리할 수 있다고 인정하는 경우와 그 밖에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환경부령으로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정하는 경우는 제외한다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.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그 밖에 배출시설 및 방지시설을 정당한 사유 없이 정상적으로 가동하지 아니하여 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조에 따른 배출허용기준을 초과한 수질오염물질을 배출하는 행위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5485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9.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및 방지시설 운영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38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19484"/>
              </p:ext>
            </p:extLst>
          </p:nvPr>
        </p:nvGraphicFramePr>
        <p:xfrm>
          <a:off x="371475" y="1150938"/>
          <a:ext cx="9118600" cy="4339806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3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배출시설 및 방지시설의 운영기록 보존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제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5920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사업자 또는 방지시설을 운영하는 자는 조업을 할 때에는 </a:t>
                      </a:r>
                      <a:r>
                        <a:rPr kumimoji="0" lang="ko-KR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환경부령이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정하는 바에 따라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배출시설 및 방지시설의 운영에 관한 사항을 사실대로 기록 보존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.(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전산기록보존가능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- 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시설의 가동시간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폐수배출량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약품투입량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시설관리 및 운영자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기타 시설운영에  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중요한 사항 등을 매일 기록한 운영일지를 최종 기재한 날부터 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년간 보존 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전산기록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․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보존 가능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단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폐수무방류배출시설의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경우 운영일지 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년 보존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-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처벌규정 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: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과태료 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(1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차 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100, 2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차 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200,  3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차 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300) 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배출시설 등의 운영상황에 관한  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  기록을 보존 하지 아니하거나 거짓으로 기록한 경우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7533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9.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및 방지시설 운영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38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0957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  <a:p>
            <a:pPr algn="r"/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0957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8" y="1212850"/>
            <a:ext cx="9290050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_x129083576"/>
          <p:cNvSpPr>
            <a:spLocks noChangeArrowheads="1"/>
          </p:cNvSpPr>
          <p:nvPr/>
        </p:nvSpPr>
        <p:spPr bwMode="auto">
          <a:xfrm>
            <a:off x="4640263" y="1646238"/>
            <a:ext cx="4997450" cy="1154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800">
                <a:solidFill>
                  <a:schemeClr val="tx1"/>
                </a:solidFill>
                <a:latin typeface="바탕" pitchFamily="18" charset="-127"/>
                <a:ea typeface="맑은 고딕" pitchFamily="50" charset="-127"/>
              </a:rPr>
              <a:t> </a:t>
            </a:r>
            <a:r>
              <a:rPr lang="en-US" altLang="ko-KR" sz="1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109574" name="_x129083576"/>
          <p:cNvSpPr>
            <a:spLocks noChangeArrowheads="1"/>
          </p:cNvSpPr>
          <p:nvPr/>
        </p:nvSpPr>
        <p:spPr bwMode="auto">
          <a:xfrm>
            <a:off x="581025" y="3376613"/>
            <a:ext cx="2108200" cy="5032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ko-KR" altLang="en-US" sz="1500" b="1">
                <a:solidFill>
                  <a:srgbClr val="FF0000"/>
                </a:solidFill>
                <a:latin typeface="함초롬돋움" pitchFamily="50" charset="-127"/>
                <a:ea typeface="맑은 고딕" pitchFamily="50" charset="-127"/>
              </a:rPr>
              <a:t>세탁시설</a:t>
            </a:r>
            <a:r>
              <a:rPr lang="ko-KR" altLang="en-US" sz="1500" b="1">
                <a:solidFill>
                  <a:schemeClr val="bg1"/>
                </a:solidFill>
                <a:latin typeface="함초롬돋움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109575" name="_x129082616"/>
          <p:cNvSpPr>
            <a:spLocks noChangeShapeType="1"/>
          </p:cNvSpPr>
          <p:nvPr/>
        </p:nvSpPr>
        <p:spPr bwMode="auto">
          <a:xfrm flipV="1">
            <a:off x="4016375" y="3663950"/>
            <a:ext cx="3824288" cy="0"/>
          </a:xfrm>
          <a:prstGeom prst="line">
            <a:avLst/>
          </a:prstGeom>
          <a:noFill/>
          <a:ln w="35941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95838" tIns="47919" rIns="95838" bIns="47919"/>
          <a:lstStyle/>
          <a:p>
            <a:endParaRPr lang="ko-KR" altLang="en-US"/>
          </a:p>
        </p:txBody>
      </p:sp>
      <p:sp>
        <p:nvSpPr>
          <p:cNvPr id="109576" name="_x129082616"/>
          <p:cNvSpPr>
            <a:spLocks noChangeShapeType="1"/>
          </p:cNvSpPr>
          <p:nvPr/>
        </p:nvSpPr>
        <p:spPr bwMode="auto">
          <a:xfrm flipV="1">
            <a:off x="2065338" y="5394325"/>
            <a:ext cx="6634162" cy="0"/>
          </a:xfrm>
          <a:prstGeom prst="line">
            <a:avLst/>
          </a:prstGeom>
          <a:noFill/>
          <a:ln w="35941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95838" tIns="47919" rIns="95838" bIns="47919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직사각형 37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11618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9.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및 방지시설 운영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38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11619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  <a:p>
            <a:pPr algn="r"/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pic>
        <p:nvPicPr>
          <p:cNvPr id="11162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" y="1247775"/>
            <a:ext cx="8899525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_x129083576"/>
          <p:cNvSpPr>
            <a:spLocks noChangeArrowheads="1"/>
          </p:cNvSpPr>
          <p:nvPr/>
        </p:nvSpPr>
        <p:spPr bwMode="auto">
          <a:xfrm>
            <a:off x="3468688" y="1897063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50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622" name="_x129083576"/>
          <p:cNvSpPr>
            <a:spLocks noChangeArrowheads="1"/>
          </p:cNvSpPr>
          <p:nvPr/>
        </p:nvSpPr>
        <p:spPr bwMode="auto">
          <a:xfrm>
            <a:off x="4171950" y="211455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18:00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623" name="_x129083576"/>
          <p:cNvSpPr>
            <a:spLocks noChangeArrowheads="1"/>
          </p:cNvSpPr>
          <p:nvPr/>
        </p:nvSpPr>
        <p:spPr bwMode="auto">
          <a:xfrm>
            <a:off x="3468688" y="211455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20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624" name="_x129083576"/>
          <p:cNvSpPr>
            <a:spLocks noChangeArrowheads="1"/>
          </p:cNvSpPr>
          <p:nvPr/>
        </p:nvSpPr>
        <p:spPr bwMode="auto">
          <a:xfrm>
            <a:off x="2455863" y="2114550"/>
            <a:ext cx="1014412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1254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625" name="_x129083576"/>
          <p:cNvSpPr>
            <a:spLocks noChangeArrowheads="1"/>
          </p:cNvSpPr>
          <p:nvPr/>
        </p:nvSpPr>
        <p:spPr bwMode="auto">
          <a:xfrm>
            <a:off x="1597025" y="2114550"/>
            <a:ext cx="1014413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1234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626" name="_x129083576"/>
          <p:cNvSpPr>
            <a:spLocks noChangeArrowheads="1"/>
          </p:cNvSpPr>
          <p:nvPr/>
        </p:nvSpPr>
        <p:spPr bwMode="auto">
          <a:xfrm>
            <a:off x="6200775" y="211455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1234</a:t>
            </a:r>
          </a:p>
        </p:txBody>
      </p:sp>
      <p:sp>
        <p:nvSpPr>
          <p:cNvPr id="111627" name="_x129083576"/>
          <p:cNvSpPr>
            <a:spLocks noChangeArrowheads="1"/>
          </p:cNvSpPr>
          <p:nvPr/>
        </p:nvSpPr>
        <p:spPr bwMode="auto">
          <a:xfrm>
            <a:off x="7061200" y="211455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1279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628" name="_x129083576"/>
          <p:cNvSpPr>
            <a:spLocks noChangeArrowheads="1"/>
          </p:cNvSpPr>
          <p:nvPr/>
        </p:nvSpPr>
        <p:spPr bwMode="auto">
          <a:xfrm>
            <a:off x="8231188" y="211455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45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629" name="_x129083576"/>
          <p:cNvSpPr>
            <a:spLocks noChangeArrowheads="1"/>
          </p:cNvSpPr>
          <p:nvPr/>
        </p:nvSpPr>
        <p:spPr bwMode="auto">
          <a:xfrm>
            <a:off x="1674813" y="3122613"/>
            <a:ext cx="1014412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234</a:t>
            </a:r>
          </a:p>
        </p:txBody>
      </p:sp>
      <p:sp>
        <p:nvSpPr>
          <p:cNvPr id="111630" name="_x129083576"/>
          <p:cNvSpPr>
            <a:spLocks noChangeArrowheads="1"/>
          </p:cNvSpPr>
          <p:nvPr/>
        </p:nvSpPr>
        <p:spPr bwMode="auto">
          <a:xfrm>
            <a:off x="2609850" y="3122613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264</a:t>
            </a:r>
          </a:p>
        </p:txBody>
      </p:sp>
      <p:sp>
        <p:nvSpPr>
          <p:cNvPr id="111631" name="_x129083576"/>
          <p:cNvSpPr>
            <a:spLocks noChangeArrowheads="1"/>
          </p:cNvSpPr>
          <p:nvPr/>
        </p:nvSpPr>
        <p:spPr bwMode="auto">
          <a:xfrm>
            <a:off x="3468688" y="3122613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30</a:t>
            </a:r>
          </a:p>
        </p:txBody>
      </p:sp>
      <p:sp>
        <p:nvSpPr>
          <p:cNvPr id="111632" name="_x129083576"/>
          <p:cNvSpPr>
            <a:spLocks noChangeArrowheads="1"/>
          </p:cNvSpPr>
          <p:nvPr/>
        </p:nvSpPr>
        <p:spPr bwMode="auto">
          <a:xfrm>
            <a:off x="4171950" y="3122613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18:00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633" name="_x129083576"/>
          <p:cNvSpPr>
            <a:spLocks noChangeArrowheads="1"/>
          </p:cNvSpPr>
          <p:nvPr/>
        </p:nvSpPr>
        <p:spPr bwMode="auto">
          <a:xfrm>
            <a:off x="1284288" y="5284788"/>
            <a:ext cx="1014412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3</a:t>
            </a:r>
          </a:p>
        </p:txBody>
      </p:sp>
      <p:sp>
        <p:nvSpPr>
          <p:cNvPr id="111634" name="_x129083576"/>
          <p:cNvSpPr>
            <a:spLocks noChangeArrowheads="1"/>
          </p:cNvSpPr>
          <p:nvPr/>
        </p:nvSpPr>
        <p:spPr bwMode="auto">
          <a:xfrm>
            <a:off x="3000375" y="5284788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0</a:t>
            </a:r>
          </a:p>
        </p:txBody>
      </p:sp>
      <p:sp>
        <p:nvSpPr>
          <p:cNvPr id="111635" name="_x129083576"/>
          <p:cNvSpPr>
            <a:spLocks noChangeArrowheads="1"/>
          </p:cNvSpPr>
          <p:nvPr/>
        </p:nvSpPr>
        <p:spPr bwMode="auto">
          <a:xfrm>
            <a:off x="4718050" y="5284788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50</a:t>
            </a:r>
          </a:p>
        </p:txBody>
      </p:sp>
      <p:sp>
        <p:nvSpPr>
          <p:cNvPr id="111636" name="_x129083576"/>
          <p:cNvSpPr>
            <a:spLocks noChangeArrowheads="1"/>
          </p:cNvSpPr>
          <p:nvPr/>
        </p:nvSpPr>
        <p:spPr bwMode="auto">
          <a:xfrm>
            <a:off x="6357938" y="5284788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70</a:t>
            </a:r>
          </a:p>
        </p:txBody>
      </p:sp>
      <p:sp>
        <p:nvSpPr>
          <p:cNvPr id="111637" name="_x129083576"/>
          <p:cNvSpPr>
            <a:spLocks noChangeArrowheads="1"/>
          </p:cNvSpPr>
          <p:nvPr/>
        </p:nvSpPr>
        <p:spPr bwMode="auto">
          <a:xfrm>
            <a:off x="7840663" y="5284788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ko-KR" altLang="en-US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사업장내</a:t>
            </a:r>
          </a:p>
        </p:txBody>
      </p:sp>
      <p:sp>
        <p:nvSpPr>
          <p:cNvPr id="111638" name="_x129083576"/>
          <p:cNvSpPr>
            <a:spLocks noChangeArrowheads="1"/>
          </p:cNvSpPr>
          <p:nvPr/>
        </p:nvSpPr>
        <p:spPr bwMode="auto">
          <a:xfrm>
            <a:off x="5576888" y="6148388"/>
            <a:ext cx="1014412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OO</a:t>
            </a:r>
            <a:r>
              <a:rPr lang="ko-KR" altLang="en-US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환경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직사각형 59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13666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9.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배출시설 및 방지시설 운영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38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13667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113668" name="_x129083576"/>
          <p:cNvSpPr>
            <a:spLocks noChangeArrowheads="1"/>
          </p:cNvSpPr>
          <p:nvPr/>
        </p:nvSpPr>
        <p:spPr bwMode="auto">
          <a:xfrm>
            <a:off x="3468688" y="185420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50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3669" name="_x129083576"/>
          <p:cNvSpPr>
            <a:spLocks noChangeArrowheads="1"/>
          </p:cNvSpPr>
          <p:nvPr/>
        </p:nvSpPr>
        <p:spPr bwMode="auto">
          <a:xfrm>
            <a:off x="4171950" y="2071688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18:00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3670" name="_x129083576"/>
          <p:cNvSpPr>
            <a:spLocks noChangeArrowheads="1"/>
          </p:cNvSpPr>
          <p:nvPr/>
        </p:nvSpPr>
        <p:spPr bwMode="auto">
          <a:xfrm>
            <a:off x="3468688" y="2071688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20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3671" name="_x129083576"/>
          <p:cNvSpPr>
            <a:spLocks noChangeArrowheads="1"/>
          </p:cNvSpPr>
          <p:nvPr/>
        </p:nvSpPr>
        <p:spPr bwMode="auto">
          <a:xfrm>
            <a:off x="2455863" y="2071688"/>
            <a:ext cx="1014412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1254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3672" name="_x129083576"/>
          <p:cNvSpPr>
            <a:spLocks noChangeArrowheads="1"/>
          </p:cNvSpPr>
          <p:nvPr/>
        </p:nvSpPr>
        <p:spPr bwMode="auto">
          <a:xfrm>
            <a:off x="1597025" y="2071688"/>
            <a:ext cx="1014413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1234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3673" name="_x129083576"/>
          <p:cNvSpPr>
            <a:spLocks noChangeArrowheads="1"/>
          </p:cNvSpPr>
          <p:nvPr/>
        </p:nvSpPr>
        <p:spPr bwMode="auto">
          <a:xfrm>
            <a:off x="6046788" y="1854200"/>
            <a:ext cx="1014412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1234</a:t>
            </a:r>
          </a:p>
        </p:txBody>
      </p:sp>
      <p:sp>
        <p:nvSpPr>
          <p:cNvPr id="113674" name="_x129083576"/>
          <p:cNvSpPr>
            <a:spLocks noChangeArrowheads="1"/>
          </p:cNvSpPr>
          <p:nvPr/>
        </p:nvSpPr>
        <p:spPr bwMode="auto">
          <a:xfrm>
            <a:off x="1674813" y="3079750"/>
            <a:ext cx="1014412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234</a:t>
            </a:r>
          </a:p>
        </p:txBody>
      </p:sp>
      <p:sp>
        <p:nvSpPr>
          <p:cNvPr id="113675" name="_x129083576"/>
          <p:cNvSpPr>
            <a:spLocks noChangeArrowheads="1"/>
          </p:cNvSpPr>
          <p:nvPr/>
        </p:nvSpPr>
        <p:spPr bwMode="auto">
          <a:xfrm>
            <a:off x="2609850" y="307975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264</a:t>
            </a:r>
          </a:p>
        </p:txBody>
      </p:sp>
      <p:sp>
        <p:nvSpPr>
          <p:cNvPr id="113676" name="_x129083576"/>
          <p:cNvSpPr>
            <a:spLocks noChangeArrowheads="1"/>
          </p:cNvSpPr>
          <p:nvPr/>
        </p:nvSpPr>
        <p:spPr bwMode="auto">
          <a:xfrm>
            <a:off x="3468688" y="307975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30</a:t>
            </a:r>
          </a:p>
        </p:txBody>
      </p:sp>
      <p:sp>
        <p:nvSpPr>
          <p:cNvPr id="113677" name="_x129083576"/>
          <p:cNvSpPr>
            <a:spLocks noChangeArrowheads="1"/>
          </p:cNvSpPr>
          <p:nvPr/>
        </p:nvSpPr>
        <p:spPr bwMode="auto">
          <a:xfrm>
            <a:off x="4171950" y="307975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18:00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13678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133476"/>
            <a:ext cx="8673529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9" name="_x129083576"/>
          <p:cNvSpPr>
            <a:spLocks noChangeArrowheads="1"/>
          </p:cNvSpPr>
          <p:nvPr/>
        </p:nvSpPr>
        <p:spPr bwMode="auto">
          <a:xfrm>
            <a:off x="3625850" y="1493838"/>
            <a:ext cx="1249363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ko-KR" altLang="en-US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과산화수소</a:t>
            </a:r>
          </a:p>
        </p:txBody>
      </p:sp>
      <p:sp>
        <p:nvSpPr>
          <p:cNvPr id="113680" name="_x129083576"/>
          <p:cNvSpPr>
            <a:spLocks noChangeArrowheads="1"/>
          </p:cNvSpPr>
          <p:nvPr/>
        </p:nvSpPr>
        <p:spPr bwMode="auto">
          <a:xfrm>
            <a:off x="2924175" y="1781175"/>
            <a:ext cx="1014413" cy="288925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20</a:t>
            </a:r>
          </a:p>
        </p:txBody>
      </p:sp>
      <p:sp>
        <p:nvSpPr>
          <p:cNvPr id="113681" name="_x129083576"/>
          <p:cNvSpPr>
            <a:spLocks noChangeArrowheads="1"/>
          </p:cNvSpPr>
          <p:nvPr/>
        </p:nvSpPr>
        <p:spPr bwMode="auto">
          <a:xfrm>
            <a:off x="3781425" y="1781175"/>
            <a:ext cx="1016000" cy="288925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10</a:t>
            </a:r>
          </a:p>
        </p:txBody>
      </p:sp>
      <p:sp>
        <p:nvSpPr>
          <p:cNvPr id="113682" name="_x129083576"/>
          <p:cNvSpPr>
            <a:spLocks noChangeArrowheads="1"/>
          </p:cNvSpPr>
          <p:nvPr/>
        </p:nvSpPr>
        <p:spPr bwMode="auto">
          <a:xfrm>
            <a:off x="1284288" y="3440113"/>
            <a:ext cx="1014412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24</a:t>
            </a:r>
          </a:p>
        </p:txBody>
      </p:sp>
      <p:sp>
        <p:nvSpPr>
          <p:cNvPr id="113683" name="_x129083576"/>
          <p:cNvSpPr>
            <a:spLocks noChangeArrowheads="1"/>
          </p:cNvSpPr>
          <p:nvPr/>
        </p:nvSpPr>
        <p:spPr bwMode="auto">
          <a:xfrm>
            <a:off x="2141538" y="3440113"/>
            <a:ext cx="1016000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44</a:t>
            </a:r>
          </a:p>
        </p:txBody>
      </p:sp>
      <p:sp>
        <p:nvSpPr>
          <p:cNvPr id="113684" name="_x129083576"/>
          <p:cNvSpPr>
            <a:spLocks noChangeArrowheads="1"/>
          </p:cNvSpPr>
          <p:nvPr/>
        </p:nvSpPr>
        <p:spPr bwMode="auto">
          <a:xfrm>
            <a:off x="2844800" y="1493838"/>
            <a:ext cx="1014413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ABS</a:t>
            </a:r>
            <a:endParaRPr lang="en-US" altLang="ko-KR" sz="15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3685" name="_x129083576"/>
          <p:cNvSpPr>
            <a:spLocks noChangeArrowheads="1"/>
          </p:cNvSpPr>
          <p:nvPr/>
        </p:nvSpPr>
        <p:spPr bwMode="auto">
          <a:xfrm>
            <a:off x="5343525" y="3440113"/>
            <a:ext cx="1014413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18:00</a:t>
            </a:r>
          </a:p>
        </p:txBody>
      </p:sp>
      <p:sp>
        <p:nvSpPr>
          <p:cNvPr id="113686" name="_x129083576"/>
          <p:cNvSpPr>
            <a:spLocks noChangeArrowheads="1"/>
          </p:cNvSpPr>
          <p:nvPr/>
        </p:nvSpPr>
        <p:spPr bwMode="auto">
          <a:xfrm>
            <a:off x="6515100" y="3440113"/>
            <a:ext cx="1014413" cy="287337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en-US" altLang="ko-KR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12,340</a:t>
            </a:r>
          </a:p>
        </p:txBody>
      </p:sp>
      <p:sp>
        <p:nvSpPr>
          <p:cNvPr id="113687" name="_x129083576"/>
          <p:cNvSpPr>
            <a:spLocks noChangeArrowheads="1"/>
          </p:cNvSpPr>
          <p:nvPr/>
        </p:nvSpPr>
        <p:spPr bwMode="auto">
          <a:xfrm>
            <a:off x="7840663" y="5746750"/>
            <a:ext cx="1016000" cy="287338"/>
          </a:xfrm>
          <a:prstGeom prst="rect">
            <a:avLst/>
          </a:prstGeom>
          <a:noFill/>
          <a:ln w="17907">
            <a:noFill/>
            <a:miter lim="800000"/>
            <a:headEnd/>
            <a:tailEnd type="triangle" w="med" len="med"/>
          </a:ln>
        </p:spPr>
        <p:txBody>
          <a:bodyPr lIns="95838" tIns="47919" rIns="95838" bIns="47919" anchor="ctr"/>
          <a:lstStyle/>
          <a:p>
            <a:r>
              <a:rPr lang="ko-KR" altLang="en-US" sz="1500" b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양호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10.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측정기기의 부착 등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38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조의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2)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1571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785628"/>
              </p:ext>
            </p:extLst>
          </p:nvPr>
        </p:nvGraphicFramePr>
        <p:xfrm>
          <a:off x="371475" y="1052737"/>
          <a:ext cx="9118600" cy="3070472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사업장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•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시설별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부착대상 측정기기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적산전력계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또는 적산유량계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미부착시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형사처벌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842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027669"/>
              </p:ext>
            </p:extLst>
          </p:nvPr>
        </p:nvGraphicFramePr>
        <p:xfrm>
          <a:off x="335939" y="1552860"/>
          <a:ext cx="9154136" cy="475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8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83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28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51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0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83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11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626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사업장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</a:t>
                      </a:r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시설별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자동측정기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부대시설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적산</a:t>
                      </a:r>
                      <a:endParaRPr lang="en-US" altLang="ko-KR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전력계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적산유량계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pH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BOD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COD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T-N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T-P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시료</a:t>
                      </a:r>
                      <a:endParaRPr lang="en-US" altLang="ko-KR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채취기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자료</a:t>
                      </a:r>
                      <a:endParaRPr lang="en-US" altLang="ko-KR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수집기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722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용수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하수</a:t>
                      </a:r>
                      <a:endParaRPr lang="en-US" altLang="ko-KR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06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1~3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 사업장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06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 사업장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06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 사업장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 사업장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특정물질 폐수배출량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30㎥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이상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06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공동방지시설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(200㎥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이상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 처리용량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공동방지시설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(200㎥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미만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 처리용량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52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공공폐수처리시설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(700㎥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이상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전년도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 평균 </a:t>
                      </a:r>
                      <a:r>
                        <a:rPr lang="ko-KR" altLang="en-US" sz="1200" b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방류량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공공폐수처리시설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(700㎥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미만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공공하수처리시설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(700㎥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이상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 처리용량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06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폐수처리업 등록사업장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11.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개선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조업정지 명령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39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40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1571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641708"/>
              </p:ext>
            </p:extLst>
          </p:nvPr>
        </p:nvGraphicFramePr>
        <p:xfrm>
          <a:off x="371475" y="1144588"/>
          <a:ext cx="9118600" cy="4948239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개선명령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842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배출허용기준을 초과하였을 경우 개선기간을 정하여 개선명령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개선기간은 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·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도지사가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년 범위 내에서 정하고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천재지변 기타 부득이한 사유가  인정될 시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6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월 범위 내에서 기간연장 가능 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배출허용기준을 초과한 날부터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최근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년 이내에 당해 초과횟수 포함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3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회 이상 초과한 경우에는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환경기술개발 및 지원에 관한 법률 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조의  규정에 의한 환경기술지원을 받게 하고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그 결과를 제출하게 하거나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개선계획서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제출시 이를 첨부해 제출하게 할 수 있음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조업정지 명령</a:t>
                      </a:r>
                      <a:endParaRPr kumimoji="0" lang="en-US" altLang="ko-K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7788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개선명령을 받은 자가 개선명령을 이행하지 아니하거나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이행은 하였으나 검사결과가 배출허용기준을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계속 초과할 때에는 당해 배출시설의 전부  또는 일부에 대해 조업정지를 명할 수 있음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919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12.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배출부과금 제도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법 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41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조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1571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813276"/>
              </p:ext>
            </p:extLst>
          </p:nvPr>
        </p:nvGraphicFramePr>
        <p:xfrm>
          <a:off x="371475" y="1144588"/>
          <a:ext cx="9118600" cy="3724571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부과금의  성격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05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배출허용기준을 초과하여 오염물질을 배출하는 사업자에 대하여 오염물질의 배출 정도에 따라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부과금을 부과함으로써 사업자가 스스로 오염물질 배출을 억제하도록 유도하는 제도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오염물질의 종류 및 배출량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배출허용기준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초과율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배출기간 등에 따라 산정 부과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적용범위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3016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</a:t>
                      </a:r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초과부과금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배출허용기준 초과할 경우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기본부과금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배출허용기준 이내일지라도 </a:t>
                      </a:r>
                      <a:r>
                        <a:rPr lang="ko-KR" altLang="en-US" sz="1600" b="1" i="0" u="sng" strike="noStrike" kern="1200" baseline="0" dirty="0" err="1">
                          <a:solidFill>
                            <a:srgbClr val="0066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방류수</a:t>
                      </a:r>
                      <a:r>
                        <a:rPr lang="ko-KR" altLang="en-US" sz="1600" b="1" i="0" u="sng" strike="noStrike" kern="1200" baseline="0" dirty="0">
                          <a:solidFill>
                            <a:srgbClr val="0066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수질기준을 초과할 경우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대상사업장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개별사업장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무허가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무신고 포함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공공폐수처리시설 및 공공하수처리시설</a:t>
                      </a: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810418"/>
              </p:ext>
            </p:extLst>
          </p:nvPr>
        </p:nvGraphicFramePr>
        <p:xfrm>
          <a:off x="393700" y="5004014"/>
          <a:ext cx="9118600" cy="1449322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2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부과대상 오염물질</a:t>
                      </a:r>
                      <a:endParaRPr lang="ko-KR" altLang="en-US" dirty="0"/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3562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초과부과금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(19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 :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유기물질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부유물질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카드뮴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시안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유기인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납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6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가크롬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비소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수은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PCB,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구리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크롬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페놀류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트리클로로에틸렌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테트라클로로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에틸렌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아연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망간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총질소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총인   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775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3502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관할기관별 지도점검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endParaRPr lang="ko-KR" altLang="en-US" sz="200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5837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환경오염물질 통합 지도점검 규정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08526"/>
              </p:ext>
            </p:extLst>
          </p:nvPr>
        </p:nvGraphicFramePr>
        <p:xfrm>
          <a:off x="371475" y="1392238"/>
          <a:ext cx="9261475" cy="4256313"/>
        </p:xfrm>
        <a:graphic>
          <a:graphicData uri="http://schemas.openxmlformats.org/drawingml/2006/table">
            <a:tbl>
              <a:tblPr/>
              <a:tblGrid>
                <a:gridCol w="1197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2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2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관할기관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6350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275"/>
                        </a:spcBef>
                        <a:spcAft>
                          <a:spcPts val="2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지도</a:t>
                      </a:r>
                      <a:r>
                        <a:rPr kumimoji="0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․</a:t>
                      </a:r>
                      <a:r>
                        <a:rPr kumimoji="0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점검 사업장 범위</a:t>
                      </a:r>
                      <a:endParaRPr kumimoji="0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대기</a:t>
                      </a:r>
                      <a:r>
                        <a:rPr kumimoji="0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 ExtraBold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수질</a:t>
                      </a:r>
                      <a:r>
                        <a:rPr kumimoji="0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 ExtraBold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악취</a:t>
                      </a:r>
                      <a:endParaRPr kumimoji="0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폐기물</a:t>
                      </a:r>
                      <a:endParaRPr kumimoji="0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개인하수처리시설 등</a:t>
                      </a:r>
                      <a:endParaRPr kumimoji="0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유해</a:t>
                      </a:r>
                      <a:endParaRPr kumimoji="0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화학물질</a:t>
                      </a:r>
                      <a:endParaRPr kumimoji="0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8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환경청장 </a:t>
                      </a:r>
                      <a:endParaRPr kumimoji="0" lang="ko-KR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" pitchFamily="50" charset="-127"/>
                      </a:endParaRPr>
                    </a:p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" pitchFamily="50" charset="-127"/>
                      </a:endParaRPr>
                    </a:p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상수원 수질보전을 위한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특별단속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환경오염이 심각한 지역내의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사업장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환경법령 반복 위반 사업장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나눔고딕" pitchFamily="50" charset="-127"/>
                      </a:endParaRPr>
                    </a:p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  <a:cs typeface="Arial" charset="0"/>
                        </a:rPr>
                        <a:t>  - 2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  <a:cs typeface="Arial" charset="0"/>
                        </a:rPr>
                        <a:t>년간 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  <a:cs typeface="Arial" charset="0"/>
                        </a:rPr>
                        <a:t>3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  <a:cs typeface="Arial" charset="0"/>
                        </a:rPr>
                        <a:t>회 이상 위반사업장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" pitchFamily="50" charset="-127"/>
                        <a:cs typeface="Arial" charset="0"/>
                      </a:endParaRPr>
                    </a:p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  <a:cs typeface="Arial" charset="0"/>
                        </a:rPr>
                        <a:t>  - 2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  <a:cs typeface="Arial" charset="0"/>
                        </a:rPr>
                        <a:t>년간 지도점검 전무사업장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7350" marR="0" lvl="0" indent="-185738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" pitchFamily="50" charset="-127"/>
                      </a:endParaRPr>
                    </a:p>
                    <a:p>
                      <a:pPr marL="387350" marR="0" lvl="0" indent="-185738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" pitchFamily="50" charset="-127"/>
                      </a:endParaRPr>
                    </a:p>
                    <a:p>
                      <a:pPr marL="387350" marR="0" lvl="0" indent="-185738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지정폐기물 배출사업장</a:t>
                      </a:r>
                      <a:endParaRPr kumimoji="0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387350" marR="0" lvl="0" indent="-185738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종합병원 의료폐기물 관리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387350" marR="0" lvl="0" indent="-185738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지정폐기물처리시설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387350" marR="0" lvl="0" indent="-185738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광역폐기물처리시설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387350" marR="0" lvl="0" indent="-185738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폐기물 수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․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출입업자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387350" marR="0" lvl="0" indent="-185738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지정폐기물 처리업자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8450" marR="0" lvl="0" indent="-142875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" pitchFamily="50" charset="-127"/>
                      </a:endParaRPr>
                    </a:p>
                    <a:p>
                      <a:pPr marL="298450" marR="0" lvl="0" indent="-142875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" pitchFamily="50" charset="-127"/>
                      </a:endParaRPr>
                    </a:p>
                    <a:p>
                      <a:pPr marL="298450" marR="0" lvl="0" indent="-142875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가축분뇨공공처리시설</a:t>
                      </a:r>
                      <a:endParaRPr kumimoji="0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298450" marR="0" lvl="0" indent="-142875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상수원</a:t>
                      </a: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 ExtraBold" pitchFamily="50" charset="-127"/>
                          <a:cs typeface="Arial" charset="0"/>
                        </a:rPr>
                        <a:t>, </a:t>
                      </a: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환경오염심각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" pitchFamily="50" charset="-127"/>
                      </a:endParaRPr>
                    </a:p>
                    <a:p>
                      <a:pPr marL="298450" marR="0" lvl="0" indent="-142875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지역 가축분뇨배출시설</a:t>
                      </a: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" pitchFamily="50" charset="-127"/>
                      </a:endParaRPr>
                    </a:p>
                    <a:p>
                      <a:pPr marL="298450" marR="0" lvl="0" indent="-142875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및 오수처리시설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모   든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  <a:p>
                      <a:pPr marL="292100" marR="0" lvl="0" indent="-139700" algn="just" defTabSz="914400" rtl="0" eaLnBrk="1" fontAlgn="base" latinLnBrk="1" hangingPunct="1">
                        <a:lnSpc>
                          <a:spcPct val="14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나눔고딕" pitchFamily="50" charset="-127"/>
                        </a:rPr>
                        <a:t>사업장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16090" marR="16090" marT="16090" marB="16090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13. 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환경기술인 제도</a:t>
            </a:r>
          </a:p>
        </p:txBody>
      </p:sp>
      <p:sp>
        <p:nvSpPr>
          <p:cNvPr id="11571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507646"/>
              </p:ext>
            </p:extLst>
          </p:nvPr>
        </p:nvGraphicFramePr>
        <p:xfrm>
          <a:off x="371475" y="1144587"/>
          <a:ext cx="9118600" cy="4883149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환경기술인의 임명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47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490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사업자는 배출시설과 방지시설의 정상적인 운영관리를 위하여 </a:t>
                      </a:r>
                      <a:r>
                        <a:rPr lang="ko-KR" altLang="en-US" sz="1600" b="1" i="0" u="none" strike="noStrike" kern="1200" baseline="0" dirty="0" err="1">
                          <a:solidFill>
                            <a:srgbClr val="0066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환경기술인을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rgbClr val="0066FF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임명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-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최초로 배출시설을 설치한 경우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가동시작 신고와 동시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환경기술인을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바꾸어 임명하는 경우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그 사유가 발생한 날로부터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이내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ko-KR" altLang="en-US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환경기술인은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사업자 및 배출시설과 방지시설에 종사하는 사람이 이 법 또는 이 법에 따른 명령을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위반하지 아니하도록 지도･감독하고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배출시설 및 방지시설이 정상적으로 운영되도록 관리</a:t>
                      </a:r>
                      <a:endParaRPr lang="en-US" altLang="ko-KR" sz="1600" b="0" i="0" u="none" strike="noStrike" kern="1200" baseline="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ko-KR" altLang="en-US" sz="1600" b="0" i="0" u="none" strike="noStrike" kern="1200" baseline="0" dirty="0">
                        <a:solidFill>
                          <a:schemeClr val="accent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사업자는 환경기술인의 관리사항을 감독하며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사업자 및 배출시설과 방지시설에 종사하는 사람은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배출시설과 방지시설의 정상적인 운영관리를 위한 환경기술인의 업무를 방해하여서는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아니되며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accent2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그로부터 업무수행에 필요한 요청을 받은 경우 정당한 사유가 없는 한 이에 응하여야 함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12. 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환경기술인 제도</a:t>
            </a:r>
          </a:p>
        </p:txBody>
      </p:sp>
      <p:sp>
        <p:nvSpPr>
          <p:cNvPr id="11571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887575"/>
              </p:ext>
            </p:extLst>
          </p:nvPr>
        </p:nvGraphicFramePr>
        <p:xfrm>
          <a:off x="371475" y="1144588"/>
          <a:ext cx="9118600" cy="474492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사업장별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환경기술인의 자격기준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0">
                <a:tc gridSpan="2">
                  <a:txBody>
                    <a:bodyPr/>
                    <a:lstStyle/>
                    <a:p>
                      <a:r>
                        <a:rPr kumimoji="0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</a:t>
                      </a: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2480">
                <a:tc gridSpan="2">
                  <a:txBody>
                    <a:bodyPr/>
                    <a:lstStyle/>
                    <a:p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특정수질유해물질이 포함된 배출시설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 사업장은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종사업장에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해당하는 환경기술인 임명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단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특정물질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세제곱미터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이하 제외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lang="ko-KR" altLang="en-US" sz="12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공동방지시설의 경우 폐수배출량이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 사업장의 규모에 해당하면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종사업장에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해당하는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환경기술인을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두어야 한다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공공폐수처리시설에 폐수를 유입시켜 처리하는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 사업장은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 사업장에 해당하는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환경기술인을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3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종사업장은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 사업장에</a:t>
                      </a:r>
                      <a:endParaRPr lang="en-US" altLang="ko-KR" sz="12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해당하는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환경기술인을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둘 수 있다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방지시설 면제사업장과 공동방지시설에서 처리하는 사업장은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 사업장에 해당하는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환경기술인을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둘 수 있다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연간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90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미만 조업하는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1~3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종까지의 사업장은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 사업장에 해당하는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환경기술인을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선임할 수 있다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대기환경기술인으로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임명된 자가 수질환경기술인의 자격을 갖춘 경우에는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수질환경기술인을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겸임할 수 있다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환경산업기사 이상의 자격이 있는 자를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임명하여야하는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사업장에서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환경기술인을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바꾸어 임명하는 경우로서 자격이 있는 구직자를 찾기</a:t>
                      </a:r>
                      <a:endParaRPr lang="en-US" altLang="ko-KR" sz="12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어려운 경우 등 부득이한 사유가 있는 경우에는 잠정적으로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30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 이내의 범위에서는 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･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종사업장의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환경기술인자격에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준하는 자를 그 </a:t>
                      </a:r>
                      <a:endParaRPr lang="en-US" altLang="ko-KR" sz="12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en-US" altLang="ko-KR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</a:t>
                      </a:r>
                      <a:r>
                        <a:rPr lang="ko-KR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자격을 갖춘 자로 신고할 수 있다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398547"/>
              </p:ext>
            </p:extLst>
          </p:nvPr>
        </p:nvGraphicFramePr>
        <p:xfrm>
          <a:off x="560511" y="1700808"/>
          <a:ext cx="892956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1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   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환경기술인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 사업장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수질환경기사 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인이상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 사업장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수질환경산업기사 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 이상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 사업장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수질산업기사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환경기능사 또는 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이상 수질분야 업무 직접종사자 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 이상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4, 5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종 사업장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배출시설 및 방지시설 업무에 종사하는 피고용인 중</a:t>
                      </a:r>
                      <a:r>
                        <a:rPr lang="en-US" altLang="ko-KR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 이상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879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7101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13. 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기업활동 규제완화에 관한 특별조치법 관련사항</a:t>
            </a:r>
          </a:p>
        </p:txBody>
      </p:sp>
      <p:sp>
        <p:nvSpPr>
          <p:cNvPr id="8192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폐수배출시설 관리</a:t>
            </a:r>
          </a:p>
          <a:p>
            <a:pPr algn="r"/>
            <a:endParaRPr lang="ko-KR" altLang="en-US" sz="1200" dirty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984"/>
              </p:ext>
            </p:extLst>
          </p:nvPr>
        </p:nvGraphicFramePr>
        <p:xfrm>
          <a:off x="371475" y="1189038"/>
          <a:ext cx="9118600" cy="4978719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800" b="1" u="sng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lang="en-US" altLang="ko-KR" sz="1800" b="1" u="sng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54</a:t>
                      </a:r>
                      <a:r>
                        <a:rPr lang="ko-KR" altLang="en-US" sz="1800" b="1" u="sng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조의</a:t>
                      </a:r>
                      <a:r>
                        <a:rPr lang="en-US" altLang="ko-KR" sz="1800" b="1" u="sng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4(</a:t>
                      </a:r>
                      <a:r>
                        <a:rPr lang="ko-KR" altLang="en-US" sz="1800" b="1" u="sng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환경기술인의 임명 등 </a:t>
                      </a:r>
                      <a:r>
                        <a:rPr lang="ko-KR" altLang="en-US" sz="1800" b="1" u="sng" dirty="0" err="1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신고의무의</a:t>
                      </a:r>
                      <a:r>
                        <a:rPr lang="ko-KR" altLang="en-US" sz="1800" b="1" u="sng" dirty="0">
                          <a:solidFill>
                            <a:srgbClr val="FF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면제)</a:t>
                      </a:r>
                      <a:endParaRPr kumimoji="0" lang="en-US" altLang="ko-KR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96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ko-KR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「</a:t>
                      </a:r>
                      <a:r>
                        <a:rPr lang="ko-KR" altLang="en-US" sz="1600" b="1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물환경보전법</a:t>
                      </a:r>
                      <a:r>
                        <a:rPr lang="ko-KR" altLang="en-US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」 제</a:t>
                      </a:r>
                      <a:r>
                        <a:rPr lang="en-US" altLang="ko-KR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35</a:t>
                      </a:r>
                      <a:r>
                        <a:rPr lang="ko-KR" altLang="en-US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조제</a:t>
                      </a:r>
                      <a:r>
                        <a:rPr lang="en-US" altLang="ko-KR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항에 따른 사업자는 같은 법 제</a:t>
                      </a:r>
                      <a:r>
                        <a:rPr lang="en-US" altLang="ko-KR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47</a:t>
                      </a:r>
                      <a:r>
                        <a:rPr lang="ko-KR" altLang="en-US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조제</a:t>
                      </a:r>
                      <a:r>
                        <a:rPr lang="en-US" altLang="ko-KR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항에도 불구하고 환경기술인의 임명 또는 변경임명을 신고하지 아니할 수 있다</a:t>
                      </a:r>
                      <a:r>
                        <a:rPr lang="en-US" altLang="ko-KR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 &lt;</a:t>
                      </a:r>
                      <a:r>
                        <a:rPr lang="ko-KR" altLang="en-US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개정 </a:t>
                      </a:r>
                      <a:r>
                        <a:rPr lang="en-US" altLang="ko-KR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2017. 1. 17.&gt;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29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안전관리자의 겸직허용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4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항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07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다음 각 호 해당하는 자를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인 이상 채용하여야 하는 자가 그 중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인을 채용한 경우에는 그가 채용하여야 하는 나머지 자도 채용한 것으로 본다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수질 및 대기 환경기술인 등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)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38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수질환경기술인의 공동채용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1138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동일한 산업단지 등에서 사업을 영위하는 「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물환경보전법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」 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35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조의 규정에 의한 사업자는 동법 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47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조의 규정에 불구하고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4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이하의 사업자가 공동으로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환경기술인을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임명할 수 있다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이 경우 사업자는 그 사업장이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 배출하는 특정수질유해물질이 포함되지 아니하는 폐수가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2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천톤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미만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(2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종이하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이거나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 배출하는 특정수질유해물질이 포함된 폐수가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700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톤 미만이어야 함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1603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14. 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환경기술인 제도</a:t>
            </a:r>
          </a:p>
        </p:txBody>
      </p:sp>
      <p:sp>
        <p:nvSpPr>
          <p:cNvPr id="11571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139871"/>
              </p:ext>
            </p:extLst>
          </p:nvPr>
        </p:nvGraphicFramePr>
        <p:xfrm>
          <a:off x="371475" y="1144588"/>
          <a:ext cx="9118600" cy="4804692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3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환경기술인 등의 교육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67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3406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폐수처리업에 종사하는 기술요원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환경기술인을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고용한 자는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환경부령으로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정하는 바에 따라 그 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해당자에게 교육을 받게 하여야 함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최초교육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기술인력 등이 최초로 업무에 종사한 날부터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 이내에 실시하는 교육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보수교육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최초 교육 후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년마다 실시하는 교육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환경기술인의 관리사항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47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 및 시행규칙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64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0811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• </a:t>
                      </a:r>
                      <a:r>
                        <a:rPr lang="ko-KR" altLang="en-US" sz="16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폐수배출시설 및 수질오염방지시설의 관리</a:t>
                      </a:r>
                      <a:r>
                        <a:rPr lang="en-US" altLang="ko-KR" sz="16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</a:t>
                      </a:r>
                      <a:r>
                        <a:rPr lang="ko-KR" altLang="en-US" sz="16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개선에 관한 사항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• </a:t>
                      </a:r>
                      <a:r>
                        <a:rPr lang="ko-KR" altLang="en-US" sz="16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폐수배출시설 및 수질오염방지시설의 운영에 관한 기록부의 </a:t>
                      </a:r>
                      <a:r>
                        <a:rPr lang="ko-KR" altLang="en-US" sz="16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기록ㆍ보존에</a:t>
                      </a:r>
                      <a:r>
                        <a:rPr lang="ko-KR" altLang="en-US" sz="16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관한 사항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• </a:t>
                      </a:r>
                      <a:r>
                        <a:rPr lang="ko-KR" altLang="en-US" sz="16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수질오염물질의 측정에 관한 사항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• </a:t>
                      </a:r>
                      <a:r>
                        <a:rPr lang="ko-KR" altLang="en-US" sz="16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그 밖에 환경오염방지를 위하여 </a:t>
                      </a:r>
                      <a:r>
                        <a:rPr lang="ko-KR" altLang="en-US" sz="16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시ㆍ도지사가</a:t>
                      </a:r>
                      <a:r>
                        <a:rPr lang="ko-KR" altLang="en-US" sz="16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지시하는 사항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15. 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행정처분 및 벌칙 </a:t>
            </a:r>
          </a:p>
        </p:txBody>
      </p:sp>
      <p:sp>
        <p:nvSpPr>
          <p:cNvPr id="11571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폐수배출시설 관리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/>
        </p:nvGraphicFramePr>
        <p:xfrm>
          <a:off x="371475" y="1144587"/>
          <a:ext cx="9118600" cy="4883149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과징금 처분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법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43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요건 및 부과금액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490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○ 조업정지가 주민의 생활 등 공익에 현저한 지장을 초래할 우려가 있다고 인정되는 경우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의료법에 의한 의료기관의 배출시설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발전소의 발전설비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초･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중등학교법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및 고등교육법에 의한 학교의 배출시설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제조업의 배출시설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방위사업법에 관한 특별조치법에 의한 방위산업체의 배출시설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조업을 중지할 경우 화학반응 등으로 폭발･화재의 사고가 발생될 우려가 있는 시설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수도시설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석유 비축시설 및 도시가스사업법에 의한 가스공급시설 중 액화천연가스의 인수기지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폐수처리업의 등록 사업장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법 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66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600" b="1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부과금액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배출시설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3</a:t>
                      </a:r>
                      <a:r>
                        <a:rPr lang="ko-KR" altLang="en-US" sz="1600" b="1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억원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이하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폐수처리업 </a:t>
                      </a:r>
                      <a:r>
                        <a:rPr lang="en-US" altLang="ko-KR" sz="1600" b="1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2</a:t>
                      </a:r>
                      <a:r>
                        <a:rPr lang="ko-KR" altLang="en-US" sz="1600" b="1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억원</a:t>
                      </a:r>
                      <a:r>
                        <a:rPr lang="ko-KR" altLang="en-US" sz="1600" b="1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이하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9309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7101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16. 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행정처분 및 벌칙 등</a:t>
            </a:r>
          </a:p>
        </p:txBody>
      </p:sp>
      <p:sp>
        <p:nvSpPr>
          <p:cNvPr id="8192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폐수배출시설 관리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167118"/>
              </p:ext>
            </p:extLst>
          </p:nvPr>
        </p:nvGraphicFramePr>
        <p:xfrm>
          <a:off x="371475" y="1124743"/>
          <a:ext cx="9118600" cy="5153233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800" b="1" u="none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행정처분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7954">
                <a:tc gridSpan="2">
                  <a:txBody>
                    <a:bodyPr/>
                    <a:lstStyle/>
                    <a:p>
                      <a:r>
                        <a:rPr lang="en-US" altLang="ko-KR" sz="1600" b="1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법률상 의무이행 확보수단으로서</a:t>
                      </a:r>
                    </a:p>
                    <a:p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배출시설 및 방지시설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개선명령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조업정지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허가취소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사용중지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폐쇄명령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폐수위탁자 및 자가처리자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경고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개선명령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조업 정지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허가취소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폐쇄명령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- 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폐수처리업자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등록취소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영업정지</a:t>
                      </a:r>
                      <a:endParaRPr lang="en-US" altLang="ko-KR" sz="1600" b="0" i="0" u="none" strike="noStrike" kern="1200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※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행정처분에 대하여는 각 행정유형별로 그 기준이 설정되어 있음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행정벌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형사처벌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921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   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행정벌은 </a:t>
                      </a:r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행정법상의 의무 위반자에 대하여 가해지는 처벌을 말함</a:t>
                      </a:r>
                      <a:endParaRPr lang="en-US" altLang="ko-KR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양벌규정을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두어 행위자를 벌하는 외에 그 법인 또는 대표자에 대하여도 벌을 과할 수 있도록 규정</a:t>
                      </a:r>
                      <a:endParaRPr lang="en-US" altLang="ko-KR" sz="1600" b="0" i="0" u="none" strike="noStrike" kern="1200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•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행정형벌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벌칙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법 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75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 내지 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80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- 7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년 ↓징역 또는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천만원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↓벌금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75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 ~ 500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만원↓벌금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79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), 100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만원↓벌금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80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조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sym typeface="Wingdings" pitchFamily="2" charset="2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행정질서법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과태료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82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2504">
                <a:tc gridSpan="2">
                  <a:txBody>
                    <a:bodyPr/>
                    <a:lstStyle/>
                    <a:p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•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일정한 신고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보고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서류비치 등을 할 행정법상의 의무를 태만히 한 경우</a:t>
                      </a:r>
                    </a:p>
                    <a:p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측정기기 유지관리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미준수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배출량 조사결과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미제출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(1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천만원이하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과태료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운영일지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미작성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(300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만원이하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과태료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      -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변경신고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미이행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환경기술인 교육 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미이수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(100</a:t>
                      </a:r>
                      <a:r>
                        <a:rPr lang="ko-KR" alt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만원이하의</a:t>
                      </a:r>
                      <a:r>
                        <a:rPr lang="ko-KR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과태료</a:t>
                      </a:r>
                      <a:r>
                        <a:rPr lang="en-US" altLang="ko-KR" sz="1600" b="0" i="0" u="none" strike="noStrike" kern="1200" baseline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)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76139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128" y="591418"/>
            <a:ext cx="933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□ </a:t>
            </a:r>
            <a:r>
              <a:rPr lang="ko-KR" altLang="en-US" sz="2000" dirty="0" err="1">
                <a:solidFill>
                  <a:srgbClr val="002060"/>
                </a:solidFill>
                <a:latin typeface="나눔고딕 ExtraBold"/>
                <a:ea typeface="나눔고딕 ExtraBold"/>
              </a:rPr>
              <a:t>양벌규정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  <a:endParaRPr lang="ko-KR" altLang="en-US" sz="2000" dirty="0">
              <a:solidFill>
                <a:srgbClr val="002060"/>
              </a:solidFill>
              <a:latin typeface="나눔고딕 ExtraBold"/>
              <a:ea typeface="나눔고딕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1268" y="214532"/>
            <a:ext cx="2534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1200" dirty="0">
                <a:solidFill>
                  <a:schemeClr val="bg1"/>
                </a:solidFill>
                <a:latin typeface="나눔고딕 ExtraBold"/>
                <a:ea typeface="나눔고딕 ExtraBold"/>
              </a:rPr>
              <a:t> 폐수배출시설관리  </a:t>
            </a:r>
          </a:p>
        </p:txBody>
      </p:sp>
      <p:sp>
        <p:nvSpPr>
          <p:cNvPr id="4" name="모서리가 둥근 직사각형 3"/>
          <p:cNvSpPr/>
          <p:nvPr/>
        </p:nvSpPr>
        <p:spPr>
          <a:xfrm>
            <a:off x="488504" y="1052736"/>
            <a:ext cx="9049024" cy="2384276"/>
          </a:xfrm>
          <a:prstGeom prst="roundRect">
            <a:avLst>
              <a:gd name="adj" fmla="val 2929"/>
            </a:avLst>
          </a:prstGeom>
          <a:solidFill>
            <a:srgbClr val="DAEDEF">
              <a:alpha val="40000"/>
            </a:srgbClr>
          </a:solidFill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1450" lvl="0" indent="-171450">
              <a:lnSpc>
                <a:spcPct val="150000"/>
              </a:lnSpc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 &lt; </a:t>
            </a:r>
            <a:r>
              <a:rPr lang="ko-KR" altLang="en-US" sz="1600" dirty="0" err="1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물환경보전법</a:t>
            </a:r>
            <a:r>
              <a:rPr lang="ko-KR" altLang="en-US" sz="16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 제</a:t>
            </a:r>
            <a:r>
              <a:rPr lang="en-US" altLang="ko-KR" sz="16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81</a:t>
            </a:r>
            <a:r>
              <a:rPr lang="ko-KR" altLang="en-US" sz="16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조</a:t>
            </a:r>
            <a:r>
              <a:rPr lang="en-US" altLang="ko-KR" sz="16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600" dirty="0" err="1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양벌규정</a:t>
            </a:r>
            <a:r>
              <a:rPr lang="en-US" altLang="ko-KR" sz="16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) &gt;</a:t>
            </a:r>
          </a:p>
          <a:p>
            <a:pPr marL="171450" indent="-171450">
              <a:lnSpc>
                <a:spcPct val="150000"/>
              </a:lnSpc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-  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법인의  대표자나  법인  또는  개인의  대리인</a:t>
            </a:r>
            <a:r>
              <a:rPr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 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사용인</a:t>
            </a:r>
            <a:r>
              <a:rPr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 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그  밖의  종업원이  그  법인  또는  개인의 </a:t>
            </a:r>
            <a:endParaRPr lang="en-US" altLang="ko-KR" sz="1600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50000"/>
              </a:lnSpc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업무에  관하여  제</a:t>
            </a:r>
            <a:r>
              <a:rPr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75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조부터 </a:t>
            </a:r>
            <a:r>
              <a:rPr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80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조까지의  어느  하나에  해당하는 위반행위를  하면  그  행위자를  </a:t>
            </a:r>
            <a:endParaRPr lang="en-US" altLang="ko-KR" sz="1600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5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벌하는  외에  그 법인  또는  개인에게도  해당  조문의  벌금형을  과</a:t>
            </a:r>
            <a:r>
              <a:rPr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科</a:t>
            </a:r>
            <a:r>
              <a:rPr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한다</a:t>
            </a:r>
            <a:r>
              <a:rPr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.  </a:t>
            </a:r>
            <a:r>
              <a:rPr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다만</a:t>
            </a:r>
            <a:r>
              <a:rPr lang="en-US" altLang="ko-KR" sz="1600" dirty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,  </a:t>
            </a:r>
            <a:r>
              <a:rPr lang="ko-KR" altLang="en-US" sz="1600" b="1" u="sng" dirty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법인  또는  </a:t>
            </a:r>
            <a:endParaRPr lang="en-US" altLang="ko-KR" sz="1600" b="1" u="sng" dirty="0">
              <a:solidFill>
                <a:srgbClr val="C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50000"/>
              </a:lnSpc>
              <a:defRPr lang="ko-KR" altLang="en-US"/>
            </a:pPr>
            <a:r>
              <a:rPr lang="en-US" altLang="ko-KR" b="1" dirty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ko-KR" altLang="en-US" sz="1600" b="1" u="sng" dirty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개인이  그  위반행위를  방지하기  위하여  해당  업무에  관하여  상당한 주의와  감독을  게을리하지</a:t>
            </a:r>
            <a:endParaRPr lang="en-US" altLang="ko-KR" sz="1600" b="1" u="sng" dirty="0">
              <a:solidFill>
                <a:srgbClr val="C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171450" indent="-171450">
              <a:lnSpc>
                <a:spcPct val="150000"/>
              </a:lnSpc>
              <a:defRPr lang="ko-KR" altLang="en-US"/>
            </a:pPr>
            <a:r>
              <a:rPr lang="en-US" altLang="ko-KR" b="1" dirty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ko-KR" altLang="en-US" sz="1600" b="1" dirty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u="sng" dirty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아니한  경우에는  그러하지  아니하다</a:t>
            </a:r>
            <a:r>
              <a:rPr lang="en-US" altLang="ko-KR" sz="1600" b="1" u="sng" dirty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1600" b="1" u="sng" dirty="0">
              <a:solidFill>
                <a:srgbClr val="C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5344"/>
            <a:ext cx="9906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1245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128" y="591418"/>
            <a:ext cx="933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□ </a:t>
            </a:r>
            <a:r>
              <a:rPr lang="ko-KR" altLang="en-US" sz="2000" dirty="0" err="1">
                <a:solidFill>
                  <a:srgbClr val="002060"/>
                </a:solidFill>
                <a:latin typeface="나눔고딕 ExtraBold"/>
                <a:ea typeface="나눔고딕 ExtraBold"/>
              </a:rPr>
              <a:t>양벌규정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  <a:endParaRPr lang="ko-KR" altLang="en-US" sz="2000" dirty="0">
              <a:solidFill>
                <a:srgbClr val="002060"/>
              </a:solidFill>
              <a:latin typeface="나눔고딕 ExtraBold"/>
              <a:ea typeface="나눔고딕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1268" y="214532"/>
            <a:ext cx="2534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1200" dirty="0">
                <a:solidFill>
                  <a:schemeClr val="bg1"/>
                </a:solidFill>
                <a:latin typeface="나눔고딕 ExtraBold"/>
                <a:ea typeface="나눔고딕 ExtraBold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latin typeface="나눔고딕 ExtraBold"/>
                <a:ea typeface="나눔고딕 ExtraBold"/>
              </a:rPr>
              <a:t>양벌규정</a:t>
            </a:r>
            <a:endParaRPr lang="ko-KR" altLang="en-US" sz="1200" dirty="0">
              <a:solidFill>
                <a:schemeClr val="bg1"/>
              </a:solidFill>
              <a:latin typeface="나눔고딕 ExtraBold"/>
              <a:ea typeface="나눔고딕 ExtraBold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88504" y="1340768"/>
            <a:ext cx="9049024" cy="4464496"/>
          </a:xfrm>
          <a:prstGeom prst="roundRect">
            <a:avLst>
              <a:gd name="adj" fmla="val 2929"/>
            </a:avLst>
          </a:prstGeom>
          <a:solidFill>
            <a:srgbClr val="DAEDEF">
              <a:alpha val="40000"/>
            </a:srgbClr>
          </a:solidFill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lnSpc>
                <a:spcPct val="150000"/>
              </a:lnSpc>
              <a:defRPr lang="ko-KR" altLang="en-US"/>
            </a:pPr>
            <a:r>
              <a:rPr lang="en-US" altLang="ko-KR" sz="2000" b="1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&lt; </a:t>
            </a:r>
            <a:r>
              <a:rPr lang="ko-KR" altLang="en-US" sz="2000" b="1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헌법재판소는 청소년보호법 등 </a:t>
            </a:r>
            <a:r>
              <a:rPr lang="en-US" altLang="ko-KR" sz="2000" b="1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7</a:t>
            </a:r>
            <a:r>
              <a:rPr lang="ko-KR" altLang="en-US" sz="2000" b="1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개 법률의 </a:t>
            </a:r>
            <a:r>
              <a:rPr lang="ko-KR" altLang="en-US" sz="2000" b="1" dirty="0" err="1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양벌</a:t>
            </a:r>
            <a:r>
              <a:rPr lang="ko-KR" altLang="en-US" sz="2000" b="1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 규정에 대하여 위헌 결정 </a:t>
            </a:r>
            <a:r>
              <a:rPr lang="en-US" altLang="ko-KR" sz="2000" b="1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&gt;</a:t>
            </a:r>
          </a:p>
          <a:p>
            <a:pPr lvl="1">
              <a:lnSpc>
                <a:spcPct val="150000"/>
              </a:lnSpc>
              <a:defRPr lang="ko-KR" altLang="en-US"/>
            </a:pPr>
            <a:endParaRPr lang="en-US" altLang="ko-KR" sz="2000" b="1" dirty="0">
              <a:solidFill>
                <a:srgbClr val="0000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종업원 등이 저지른 행위의 결과에 대한 법인의 독자적인 책임에 관하여 전혀 규정하지 않은 채</a:t>
            </a:r>
            <a:r>
              <a:rPr lang="en-US" altLang="ko-KR" sz="2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단순히 법인이 고용한 종업원 등이 업무에 관하여 범죄행위</a:t>
            </a:r>
            <a:r>
              <a:rPr lang="ko-KR" altLang="en-US" sz="2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하였다는 이유만으로 형사처벌은 책임주의 원칙에 위배</a:t>
            </a:r>
            <a:endParaRPr lang="en-US" altLang="ko-KR" sz="20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과실 유무에 상관없이 </a:t>
            </a:r>
            <a:r>
              <a:rPr lang="ko-KR" altLang="en-US" sz="20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양벌</a:t>
            </a:r>
            <a:r>
              <a:rPr lang="ko-KR" altLang="en-US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규정을 적용하여 처벌하는 것은 책임주의 원칙에 </a:t>
            </a:r>
            <a:r>
              <a:rPr lang="en-US" altLang="ko-KR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</a:p>
          <a:p>
            <a:pPr lvl="0">
              <a:lnSpc>
                <a:spcPct val="200000"/>
              </a:lnSpc>
              <a:defRPr lang="ko-KR" altLang="en-US"/>
            </a:pPr>
            <a:r>
              <a:rPr lang="en-US" altLang="ko-KR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어긋난다는 취지임</a:t>
            </a:r>
            <a:endParaRPr lang="en-US" altLang="ko-KR" sz="20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>
              <a:lnSpc>
                <a:spcPct val="200000"/>
              </a:lnSpc>
              <a:defRPr lang="ko-KR" altLang="en-US"/>
            </a:pPr>
            <a:r>
              <a:rPr lang="en-US" altLang="ko-KR" sz="20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20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lvl="0">
              <a:lnSpc>
                <a:spcPct val="150000"/>
              </a:lnSpc>
              <a:defRPr lang="ko-KR" altLang="en-US"/>
            </a:pPr>
            <a:endParaRPr lang="en-US" altLang="ko-KR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ct val="150000"/>
              </a:lnSpc>
              <a:defRPr lang="ko-KR" altLang="en-US"/>
            </a:pPr>
            <a:endParaRPr lang="ko-KR" altLang="en-US" sz="1600" b="1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5344"/>
            <a:ext cx="9906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6574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128" y="591418"/>
            <a:ext cx="933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 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  <a:r>
              <a:rPr lang="ko-KR" altLang="en-US" sz="2000" dirty="0" err="1">
                <a:solidFill>
                  <a:srgbClr val="002060"/>
                </a:solidFill>
                <a:latin typeface="나눔고딕 ExtraBold"/>
                <a:ea typeface="나눔고딕 ExtraBold"/>
              </a:rPr>
              <a:t>양벌규정</a:t>
            </a:r>
            <a:endParaRPr lang="ko-KR" altLang="en-US" sz="2000" dirty="0">
              <a:solidFill>
                <a:srgbClr val="002060"/>
              </a:solidFill>
              <a:latin typeface="나눔고딕 ExtraBold"/>
              <a:ea typeface="나눔고딕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1268" y="214532"/>
            <a:ext cx="2534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1200" dirty="0">
                <a:solidFill>
                  <a:schemeClr val="bg1"/>
                </a:solidFill>
                <a:latin typeface="나눔고딕 ExtraBold"/>
                <a:ea typeface="나눔고딕 ExtraBold"/>
              </a:rPr>
              <a:t> 폐수배출시설관리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488504" y="1196752"/>
            <a:ext cx="9049024" cy="4896544"/>
          </a:xfrm>
          <a:prstGeom prst="roundRect">
            <a:avLst>
              <a:gd name="adj" fmla="val 2929"/>
            </a:avLst>
          </a:prstGeom>
          <a:solidFill>
            <a:srgbClr val="DAEDEF">
              <a:alpha val="40000"/>
            </a:srgbClr>
          </a:solidFill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1450" lvl="0" indent="-171450">
              <a:lnSpc>
                <a:spcPct val="150000"/>
              </a:lnSpc>
              <a:defRPr lang="ko-KR" altLang="en-US"/>
            </a:pPr>
            <a:r>
              <a:rPr lang="ko-KR" altLang="en-US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  </a:t>
            </a:r>
            <a:r>
              <a:rPr lang="ko-KR" altLang="en-US" sz="18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행위자 책임주의</a:t>
            </a:r>
            <a:r>
              <a:rPr lang="en-US" altLang="ko-KR" sz="18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  <a:r>
              <a:rPr lang="ko-KR" altLang="en-US" sz="18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원칙</a:t>
            </a:r>
            <a:endParaRPr lang="en-US" altLang="ko-KR" sz="1800" dirty="0">
              <a:solidFill>
                <a:srgbClr val="002060"/>
              </a:solidFill>
              <a:latin typeface="나눔고딕 ExtraBold"/>
              <a:ea typeface="나눔고딕 ExtraBold"/>
            </a:endParaRPr>
          </a:p>
          <a:p>
            <a:pPr marL="171450" lvl="0" indent="-171450">
              <a:lnSpc>
                <a:spcPct val="15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 &lt; </a:t>
            </a:r>
            <a:r>
              <a:rPr lang="ko-KR" altLang="en-US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헌법 제</a:t>
            </a: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13</a:t>
            </a:r>
            <a:r>
              <a:rPr lang="ko-KR" altLang="en-US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조 제</a:t>
            </a: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r>
              <a:rPr lang="ko-KR" altLang="en-US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항</a:t>
            </a: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 &gt;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누구든지 자기의 행위에 의하지 아니하고는 처벌되지 아니한다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법인도 감독상의 과실이 있는 경우만 처벌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dirty="0" err="1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단속시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법인과실 여부 확인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lnSpc>
                <a:spcPct val="150000"/>
              </a:lnSpc>
              <a:defRPr lang="ko-KR" altLang="en-US"/>
            </a:pPr>
            <a:endParaRPr lang="en-US" altLang="ko-KR" dirty="0">
              <a:solidFill>
                <a:srgbClr val="0000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 &lt; </a:t>
            </a:r>
            <a:r>
              <a:rPr lang="ko-KR" altLang="en-US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형법 제</a:t>
            </a: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조</a:t>
            </a: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책임주의</a:t>
            </a: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)&gt;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책임이 없으면 형벌도 없다고 하는 근대 형법상의 기본원칙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責任主意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-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위법행위를 한 자를 범죄자로 형벌을 과하려면 행위자에게 책임능력이 있고 또한 고의나  과실이 </a:t>
            </a:r>
            <a:endParaRPr lang="en-US" altLang="ko-KR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있어야 처벌함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- 14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세 </a:t>
            </a:r>
            <a:r>
              <a:rPr lang="ko-KR" altLang="en-US" dirty="0" err="1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미만자는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형사책임무능력자로서 벌하지 않음</a:t>
            </a:r>
            <a:endParaRPr lang="en-US" altLang="ko-KR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-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심신상실자</a:t>
            </a:r>
            <a:endParaRPr lang="en-US" altLang="ko-KR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-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심신미약자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경감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lnSpc>
                <a:spcPct val="15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5344"/>
            <a:ext cx="9906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3322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128" y="591418"/>
            <a:ext cx="933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□ </a:t>
            </a:r>
            <a:r>
              <a:rPr lang="ko-KR" altLang="en-US" sz="2000" dirty="0" err="1">
                <a:solidFill>
                  <a:srgbClr val="002060"/>
                </a:solidFill>
                <a:latin typeface="나눔고딕 ExtraBold"/>
                <a:ea typeface="나눔고딕 ExtraBold"/>
              </a:rPr>
              <a:t>양벌규정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  <a:endParaRPr lang="ko-KR" altLang="en-US" sz="2000" dirty="0">
              <a:solidFill>
                <a:srgbClr val="002060"/>
              </a:solidFill>
              <a:latin typeface="나눔고딕 ExtraBold"/>
              <a:ea typeface="나눔고딕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1268" y="214532"/>
            <a:ext cx="2534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1200" dirty="0">
                <a:solidFill>
                  <a:schemeClr val="bg1"/>
                </a:solidFill>
                <a:latin typeface="나눔고딕 ExtraBold"/>
                <a:ea typeface="나눔고딕 ExtraBold"/>
              </a:rPr>
              <a:t> 폐수배출시설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488504" y="1196752"/>
            <a:ext cx="9049024" cy="5040560"/>
          </a:xfrm>
          <a:prstGeom prst="roundRect">
            <a:avLst>
              <a:gd name="adj" fmla="val 2929"/>
            </a:avLst>
          </a:prstGeom>
          <a:solidFill>
            <a:srgbClr val="DAEDEF">
              <a:alpha val="40000"/>
            </a:srgbClr>
          </a:solidFill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1450" lvl="0" indent="-171450" algn="ctr">
              <a:lnSpc>
                <a:spcPct val="150000"/>
              </a:lnSpc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&lt; </a:t>
            </a:r>
            <a:r>
              <a:rPr lang="ko-KR" altLang="en-US" sz="2000" dirty="0" err="1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양벌</a:t>
            </a:r>
            <a:r>
              <a:rPr lang="ko-KR" altLang="en-US" sz="20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 규정상 법인의 형사책임 규명방식</a:t>
            </a:r>
            <a:r>
              <a:rPr lang="en-US" altLang="ko-KR" sz="20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&gt;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dirty="0" err="1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양벌규정에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의해 법인이 종업원 행위에 대해 책임질 경우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법인의 대표이사가 피의자로  입건되어</a:t>
            </a:r>
            <a:endParaRPr lang="en-US" altLang="ko-KR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20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책임을 분담하는 것이 아니라 </a:t>
            </a:r>
            <a:r>
              <a:rPr lang="en-US" altLang="ko-KR" u="sng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u="sng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법인</a:t>
            </a:r>
            <a:r>
              <a:rPr lang="en-US" altLang="ko-KR" u="sng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’ </a:t>
            </a:r>
            <a:r>
              <a:rPr lang="ko-KR" altLang="en-US" u="sng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자체가 피의자로 입건되어 책임부담</a:t>
            </a:r>
            <a:endParaRPr lang="en-US" altLang="ko-KR" u="sng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법인의 선임감독상의 과실과 관련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반드시 대표이사의 과실이 필요조건이 되는 것은 아니고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lnSpc>
                <a:spcPct val="20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ko-KR" altLang="en-US" u="sng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대표이사 외 해당업무 분야별 책임자의 과실 유무가 중요함</a:t>
            </a:r>
            <a:endParaRPr lang="en-US" altLang="ko-KR" u="sng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200000"/>
              </a:lnSpc>
              <a:defRPr lang="ko-KR" altLang="en-US"/>
            </a:pPr>
            <a:r>
              <a:rPr lang="en-US" altLang="ko-KR" sz="17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en-US" altLang="ko-KR" sz="1700" b="1" dirty="0">
                <a:solidFill>
                  <a:schemeClr val="accent2"/>
                </a:solidFill>
                <a:latin typeface="나눔고딕" pitchFamily="50" charset="-127"/>
                <a:ea typeface="나눔고딕" pitchFamily="50" charset="-127"/>
              </a:rPr>
              <a:t>※</a:t>
            </a:r>
            <a:r>
              <a:rPr lang="ko-KR" altLang="en-US" sz="1700" b="1" dirty="0">
                <a:solidFill>
                  <a:schemeClr val="accent2"/>
                </a:solidFill>
                <a:latin typeface="나눔고딕" pitchFamily="50" charset="-127"/>
                <a:ea typeface="나눔고딕" pitchFamily="50" charset="-127"/>
              </a:rPr>
              <a:t>지역별 가동중인 공장의 종업원이 저지른 위반행위에 대해서는 당해 공장장인 간부급 임원</a:t>
            </a:r>
            <a:endParaRPr lang="en-US" altLang="ko-KR" sz="1700" b="1" dirty="0">
              <a:solidFill>
                <a:schemeClr val="accent2"/>
              </a:solidFill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과거에는 사실상 무과실책임으로 </a:t>
            </a:r>
            <a:r>
              <a:rPr lang="ko-KR" altLang="en-US" dirty="0" err="1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양벌규정이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적용되어 왔으므로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형식적으로 대표이사를 상대로 </a:t>
            </a:r>
            <a:endParaRPr lang="en-US" altLang="ko-KR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20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조사하는 것이 의미 있을 수 있으나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현재에는 책임주의에 의해 법인을 입건할 경우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20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당해 위반행위와 직접 관련 있는 책임자를 상대로 조사하는 것이 더욱 의미 있음</a:t>
            </a:r>
            <a:endParaRPr lang="en-US" altLang="ko-KR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 lang="ko-KR" altLang="en-US"/>
            </a:pPr>
            <a:endParaRPr lang="en-US" altLang="ko-KR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25344"/>
            <a:ext cx="9906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7760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4"/>
          <p:cNvSpPr txBox="1">
            <a:spLocks noChangeArrowheads="1"/>
          </p:cNvSpPr>
          <p:nvPr/>
        </p:nvSpPr>
        <p:spPr bwMode="auto">
          <a:xfrm>
            <a:off x="344488" y="592138"/>
            <a:ext cx="4680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환경오염물질 배출사업장 지도점검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71992"/>
              </p:ext>
            </p:extLst>
          </p:nvPr>
        </p:nvGraphicFramePr>
        <p:xfrm>
          <a:off x="371475" y="1189038"/>
          <a:ext cx="9118600" cy="5179318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환경청장의 지도점검 대상 사업장 근거규정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통합지도점검규정 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4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조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417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환경청장의 환경감시단과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새만금유역관리단의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지도점검은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“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환경범죄 등의 단속 및 가중처벌에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관한법률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”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제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15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조의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2 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제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4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항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규정에 따라 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도지사 시장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군수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구청장의 관할기관 지도점검 대상사업장에 대하여도 지도점검을 할 수 있다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.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56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환경부장관은 환경오염물질 관리를 위하여 특히 필요하다고 인정하는 때에는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자치단체의 관할 구역사업장에 대하여 환경관리실태를 소속직원이나 환경청장으로 하여금 점검 확인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하게 할 수 있다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점검기관은 지도점검을 실시하되 필요하다고 인정하는 경우에는 상호 협의에 의하여 합동으로 지도점검을 실시할 수 있다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환경범죄의 단속 및 가중처벌에 관한 법률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약칭 환경범죄 단속법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)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의 환경감시관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41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환경법위반행위의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단속 및 예방을 위하여 환경부 및 그 소속기관에 환경감시관을 둔다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환경감시관은 자료요구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등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환경법위반행위의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단속 및 예방을 위하여 필요한 경우에는 시설 또는 사업장 등에 출입하여 조사를 할 수 있다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635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환경오염물질 통합 지도점검 규정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4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73964"/>
              </p:ext>
            </p:extLst>
          </p:nvPr>
        </p:nvGraphicFramePr>
        <p:xfrm>
          <a:off x="1928664" y="2611438"/>
          <a:ext cx="6408712" cy="727075"/>
        </p:xfrm>
        <a:graphic>
          <a:graphicData uri="http://schemas.openxmlformats.org/drawingml/2006/table">
            <a:tbl>
              <a:tblPr/>
              <a:tblGrid>
                <a:gridCol w="801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Ⅴ</a:t>
                      </a:r>
                      <a:r>
                        <a:rPr kumimoji="0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endParaRPr kumimoji="0" lang="ko-K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주요 위반 사례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523085"/>
      </p:ext>
    </p:extLst>
  </p:cSld>
  <p:clrMapOvr>
    <a:masterClrMapping/>
  </p:clrMapOvr>
  <p:transition spd="med"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7317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1.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광주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하남산단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풍영정천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원인미상 유해물질 유출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en-US" altLang="ko-KR" sz="2000" dirty="0" err="1">
                <a:solidFill>
                  <a:srgbClr val="002060"/>
                </a:solidFill>
                <a:ea typeface="나눔고딕 ExtraBold" pitchFamily="50" charset="-127"/>
              </a:rPr>
              <a:t>mbc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뉴스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1878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</a:t>
            </a:r>
            <a:r>
              <a:rPr lang="ko-KR" altLang="en-US" sz="1400" dirty="0">
                <a:solidFill>
                  <a:schemeClr val="bg1"/>
                </a:solidFill>
                <a:ea typeface="나눔고딕 ExtraBold" pitchFamily="50" charset="-127"/>
              </a:rPr>
              <a:t>주요 위반사례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2" name="풍영정천 기름유출(원인미상)mb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475" y="1073538"/>
            <a:ext cx="9182558" cy="516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풍영정천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수질오염사고</a:t>
            </a:r>
          </a:p>
        </p:txBody>
      </p:sp>
      <p:sp>
        <p:nvSpPr>
          <p:cNvPr id="12083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</a:t>
            </a:r>
            <a:r>
              <a:rPr lang="ko-KR" altLang="en-US" sz="1400" dirty="0">
                <a:solidFill>
                  <a:schemeClr val="bg1"/>
                </a:solidFill>
                <a:ea typeface="나눔고딕 ExtraBold" pitchFamily="50" charset="-127"/>
              </a:rPr>
              <a:t>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031402"/>
              </p:ext>
            </p:extLst>
          </p:nvPr>
        </p:nvGraphicFramePr>
        <p:xfrm>
          <a:off x="371475" y="1189038"/>
          <a:ext cx="9118600" cy="2024063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  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2017. 3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월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오후 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</a:t>
                      </a:r>
                      <a:r>
                        <a:rPr kumimoji="0" lang="ko-K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시경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장  소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광산구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풍영정천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일원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하남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교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~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운남대교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사고내용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 00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공단 배수로에서 유출된 기름으로 인하여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풍영정천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수질오염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16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유입부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하남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교밑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)↔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운남대교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하부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유막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형성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유하거리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약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6.3㎞)/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물고기 폐사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085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3284538"/>
            <a:ext cx="4249738" cy="324485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</p:pic>
      <p:pic>
        <p:nvPicPr>
          <p:cNvPr id="1208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1113" y="3284538"/>
            <a:ext cx="4446587" cy="324485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9142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1.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풍영정천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수질오염사고</a:t>
            </a:r>
          </a:p>
        </p:txBody>
      </p:sp>
      <p:sp>
        <p:nvSpPr>
          <p:cNvPr id="12288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22884" name="_x214047656" descr="EMB00002eb037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8575" y="1452563"/>
            <a:ext cx="44291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22886" name="Picture 4"/>
          <p:cNvPicPr>
            <a:picLocks noChangeAspect="1" noChangeArrowheads="1"/>
          </p:cNvPicPr>
          <p:nvPr/>
        </p:nvPicPr>
        <p:blipFill>
          <a:blip r:embed="rId4" cstate="print"/>
          <a:srcRect t="14647"/>
          <a:stretch>
            <a:fillRect/>
          </a:stretch>
        </p:blipFill>
        <p:spPr bwMode="auto">
          <a:xfrm>
            <a:off x="492125" y="1452563"/>
            <a:ext cx="4167188" cy="302895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</p:pic>
      <p:pic>
        <p:nvPicPr>
          <p:cNvPr id="12288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6350" y="1452563"/>
            <a:ext cx="4451350" cy="302895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</p:pic>
      <p:sp>
        <p:nvSpPr>
          <p:cNvPr id="29" name="모서리가 둥근 직사각형 28"/>
          <p:cNvSpPr/>
          <p:nvPr/>
        </p:nvSpPr>
        <p:spPr>
          <a:xfrm>
            <a:off x="488950" y="4637088"/>
            <a:ext cx="9048750" cy="1600200"/>
          </a:xfrm>
          <a:prstGeom prst="roundRect">
            <a:avLst>
              <a:gd name="adj" fmla="val 2929"/>
            </a:avLst>
          </a:prstGeom>
          <a:solidFill>
            <a:srgbClr val="DAEDEF">
              <a:alpha val="40000"/>
            </a:srgbClr>
          </a:solidFill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1450" indent="-171450">
              <a:lnSpc>
                <a:spcPct val="20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 &lt;</a:t>
            </a:r>
            <a:r>
              <a:rPr lang="ko-KR" altLang="en-US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위반내용 </a:t>
            </a: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:  </a:t>
            </a:r>
            <a:r>
              <a:rPr lang="ko-KR" altLang="en-US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공공수역에 유류 유출</a:t>
            </a:r>
            <a:r>
              <a:rPr lang="en-US" altLang="ko-KR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</a:rPr>
              <a:t>&gt;</a:t>
            </a:r>
          </a:p>
          <a:p>
            <a:pPr marL="171450" indent="-171450">
              <a:lnSpc>
                <a:spcPct val="20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- 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위반조항 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15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조 제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항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배출 등의 금지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) </a:t>
            </a:r>
          </a:p>
          <a:p>
            <a:pPr marL="171450" indent="-171450">
              <a:lnSpc>
                <a:spcPct val="200000"/>
              </a:lnSpc>
              <a:defRPr lang="ko-KR" altLang="en-US"/>
            </a:pP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- 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벌칙조항 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제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77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조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(3</a:t>
            </a:r>
            <a:r>
              <a:rPr lang="ko-KR" altLang="en-US" dirty="0" err="1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년이하의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징역 또는 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dirty="0" err="1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천만원이하</a:t>
            </a:r>
            <a:r>
              <a:rPr lang="ko-KR" altLang="en-US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벌금</a:t>
            </a:r>
            <a:r>
              <a:rPr lang="en-US" altLang="ko-KR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))</a:t>
            </a:r>
            <a:endParaRPr lang="ko-KR" altLang="en-US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21677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742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2.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광주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하남산단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r>
              <a:rPr lang="ko-KR" altLang="en-US" sz="2000" dirty="0" err="1">
                <a:solidFill>
                  <a:srgbClr val="002060"/>
                </a:solidFill>
                <a:ea typeface="나눔고딕 ExtraBold" pitchFamily="50" charset="-127"/>
              </a:rPr>
              <a:t>풍영정천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 기름유출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en-US" altLang="ko-KR" sz="2000" dirty="0" err="1">
                <a:solidFill>
                  <a:srgbClr val="002060"/>
                </a:solidFill>
                <a:ea typeface="나눔고딕 ExtraBold" pitchFamily="50" charset="-127"/>
              </a:rPr>
              <a:t>kbc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뉴스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2493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</a:t>
            </a:r>
            <a:r>
              <a:rPr lang="ko-KR" altLang="en-US" sz="1400" dirty="0">
                <a:solidFill>
                  <a:schemeClr val="bg1"/>
                </a:solidFill>
                <a:ea typeface="나눔고딕 ExtraBold" pitchFamily="50" charset="-127"/>
              </a:rPr>
              <a:t>주요 위반사례 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6" name="풍영정천 기름유출 - 대원철강(kbc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520" y="1126703"/>
            <a:ext cx="8424863" cy="48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699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공공수역에 폐유 유출</a:t>
            </a:r>
          </a:p>
        </p:txBody>
      </p:sp>
      <p:sp>
        <p:nvSpPr>
          <p:cNvPr id="126978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 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2698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463" y="3830638"/>
            <a:ext cx="444023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" y="3830638"/>
            <a:ext cx="4249738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직사각형 17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26983" name="Rectangle 6"/>
          <p:cNvSpPr>
            <a:spLocks noChangeArrowheads="1"/>
          </p:cNvSpPr>
          <p:nvPr/>
        </p:nvSpPr>
        <p:spPr bwMode="auto">
          <a:xfrm>
            <a:off x="819150" y="1914525"/>
            <a:ext cx="8813800" cy="494347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/>
          <a:lstStyle/>
          <a:p>
            <a:endParaRPr lang="ko-KR" altLang="en-US" sz="1800" b="1">
              <a:solidFill>
                <a:schemeClr val="tx1"/>
              </a:solidFill>
              <a:latin typeface="맑은 고딕" pitchFamily="50" charset="-127"/>
              <a:ea typeface="나눔고딕 ExtraBold" pitchFamily="50" charset="-127"/>
              <a:cs typeface="Arial" charset="0"/>
            </a:endParaRPr>
          </a:p>
        </p:txBody>
      </p:sp>
      <p:sp>
        <p:nvSpPr>
          <p:cNvPr id="126984" name="Rectangle 6"/>
          <p:cNvSpPr>
            <a:spLocks noChangeArrowheads="1"/>
          </p:cNvSpPr>
          <p:nvPr/>
        </p:nvSpPr>
        <p:spPr bwMode="auto">
          <a:xfrm>
            <a:off x="819150" y="1914525"/>
            <a:ext cx="8470900" cy="4179888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/>
          <a:lstStyle/>
          <a:p>
            <a:endParaRPr lang="ko-KR" altLang="en-US" sz="1800" b="1">
              <a:solidFill>
                <a:schemeClr val="tx1"/>
              </a:solidFill>
              <a:latin typeface="맑은 고딕" pitchFamily="50" charset="-127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139502"/>
              </p:ext>
            </p:extLst>
          </p:nvPr>
        </p:nvGraphicFramePr>
        <p:xfrm>
          <a:off x="371475" y="1189038"/>
          <a:ext cx="9118600" cy="2181860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  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2017. 4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월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오후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4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시경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장  소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광산구 도천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00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길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00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사고내용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풍영정천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골옷교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~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하남교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사이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농수로에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기름띠 유입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16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폐기물처리 신고사업장의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폐드럼통에서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잔류되어 있는 폐유 약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리터 유출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빗물과 함께 사업장내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우수로로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흘러들어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인근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풍영정천으로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유입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7002" name="그림 2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4845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003" name="TextBox 22"/>
          <p:cNvSpPr txBox="1">
            <a:spLocks noChangeArrowheads="1"/>
          </p:cNvSpPr>
          <p:nvPr/>
        </p:nvSpPr>
        <p:spPr bwMode="auto">
          <a:xfrm>
            <a:off x="492125" y="3478213"/>
            <a:ext cx="3740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우수로로 흘러든 폐유 풍영정천 유입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409575" y="35734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403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4257675"/>
            <a:ext cx="42497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0163" y="1457325"/>
            <a:ext cx="4427537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" y="1431925"/>
            <a:ext cx="4249738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2.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공공수역에 폐유 유출</a:t>
            </a:r>
          </a:p>
        </p:txBody>
      </p:sp>
      <p:sp>
        <p:nvSpPr>
          <p:cNvPr id="129029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 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29031" name="TextBox 29"/>
          <p:cNvSpPr txBox="1">
            <a:spLocks noChangeArrowheads="1"/>
          </p:cNvSpPr>
          <p:nvPr/>
        </p:nvSpPr>
        <p:spPr bwMode="auto">
          <a:xfrm>
            <a:off x="5173663" y="1093788"/>
            <a:ext cx="43640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빗물에 섞인 폐유가 사업장내 우수로로 유입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5091113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29033" name="그림 2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1092200"/>
            <a:ext cx="2032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4" name="TextBox 32"/>
          <p:cNvSpPr txBox="1">
            <a:spLocks noChangeArrowheads="1"/>
          </p:cNvSpPr>
          <p:nvPr/>
        </p:nvSpPr>
        <p:spPr bwMode="auto">
          <a:xfrm>
            <a:off x="492125" y="1085850"/>
            <a:ext cx="4167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폐 드럼 보관장소에서 유출되고 있는 폐유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409575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29036" name="TextBox 37"/>
          <p:cNvSpPr txBox="1">
            <a:spLocks noChangeArrowheads="1"/>
          </p:cNvSpPr>
          <p:nvPr/>
        </p:nvSpPr>
        <p:spPr bwMode="auto">
          <a:xfrm>
            <a:off x="492125" y="3910013"/>
            <a:ext cx="4681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폐유로 오염된 토양</a:t>
            </a:r>
          </a:p>
          <a:p>
            <a:endParaRPr lang="ko-KR" altLang="en-US" b="1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409575" y="40052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29038" name="Picture 33"/>
          <p:cNvPicPr>
            <a:picLocks noChangeAspect="1" noChangeArrowheads="1"/>
          </p:cNvPicPr>
          <p:nvPr/>
        </p:nvPicPr>
        <p:blipFill>
          <a:blip r:embed="rId6" cstate="print"/>
          <a:srcRect l="20308"/>
          <a:stretch>
            <a:fillRect/>
          </a:stretch>
        </p:blipFill>
        <p:spPr bwMode="auto">
          <a:xfrm>
            <a:off x="5110163" y="1457325"/>
            <a:ext cx="4427537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9" name="_x129082616"/>
          <p:cNvSpPr>
            <a:spLocks noChangeShapeType="1"/>
          </p:cNvSpPr>
          <p:nvPr/>
        </p:nvSpPr>
        <p:spPr bwMode="auto">
          <a:xfrm flipH="1" flipV="1">
            <a:off x="6942138" y="4941888"/>
            <a:ext cx="858837" cy="10795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49238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특정수질유해물질 함유 폐수 무단 방류</a:t>
            </a:r>
          </a:p>
        </p:txBody>
      </p:sp>
      <p:sp>
        <p:nvSpPr>
          <p:cNvPr id="13107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 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6" name="(주)지디 피의자 구속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576" y="1196752"/>
            <a:ext cx="8497888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089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특정수질유해물질 함유 폐수 무단 방류</a:t>
            </a:r>
          </a:p>
        </p:txBody>
      </p:sp>
      <p:sp>
        <p:nvSpPr>
          <p:cNvPr id="133122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6" name="직사각형 5"/>
          <p:cNvSpPr>
            <a:spLocks noChangeArrowheads="1"/>
          </p:cNvSpPr>
          <p:nvPr/>
        </p:nvSpPr>
        <p:spPr bwMode="auto">
          <a:xfrm>
            <a:off x="850900" y="1914525"/>
            <a:ext cx="8469313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89985" tIns="46779" rIns="89985" bIns="46779"/>
          <a:lstStyle/>
          <a:p>
            <a:pPr defTabSz="900111" fontAlgn="auto">
              <a:spcBef>
                <a:spcPct val="50000"/>
              </a:spcBef>
              <a:buSzPct val="80000"/>
              <a:defRPr lang="ko-KR" altLang="en-US"/>
            </a:pPr>
            <a:endParaRPr kumimoji="0" lang="ko-KR" altLang="en-US" sz="2000" spc="5">
              <a:solidFill>
                <a:schemeClr val="tx1"/>
              </a:solidFill>
              <a:latin typeface="HY견고딕"/>
              <a:ea typeface="HY견고딕"/>
              <a:sym typeface="Wingdings"/>
            </a:endParaRPr>
          </a:p>
        </p:txBody>
      </p:sp>
      <p:pic>
        <p:nvPicPr>
          <p:cNvPr id="1331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1268413"/>
            <a:ext cx="4914900" cy="453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800" y="1268413"/>
            <a:ext cx="4165600" cy="2665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3581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특정수질유해물질 함유 폐수 무단 방류</a:t>
            </a:r>
          </a:p>
        </p:txBody>
      </p:sp>
      <p:sp>
        <p:nvSpPr>
          <p:cNvPr id="13517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6" name="직사각형 5"/>
          <p:cNvSpPr>
            <a:spLocks noChangeArrowheads="1"/>
          </p:cNvSpPr>
          <p:nvPr/>
        </p:nvSpPr>
        <p:spPr bwMode="auto">
          <a:xfrm>
            <a:off x="850900" y="1914525"/>
            <a:ext cx="8469313" cy="41783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lIns="89985" tIns="46779" rIns="89985" bIns="46779"/>
          <a:lstStyle/>
          <a:p>
            <a:pPr defTabSz="900111" fontAlgn="auto">
              <a:spcBef>
                <a:spcPct val="50000"/>
              </a:spcBef>
              <a:buSzPct val="80000"/>
              <a:defRPr lang="ko-KR" altLang="en-US"/>
            </a:pPr>
            <a:endParaRPr kumimoji="0" lang="ko-KR" altLang="en-US" sz="2000" spc="5">
              <a:solidFill>
                <a:schemeClr val="tx1"/>
              </a:solidFill>
              <a:latin typeface="HY견고딕"/>
              <a:ea typeface="HY견고딕"/>
              <a:sym typeface="Wingdings"/>
            </a:endParaRPr>
          </a:p>
        </p:txBody>
      </p:sp>
      <p:pic>
        <p:nvPicPr>
          <p:cNvPr id="135173" name="Picture 7"/>
          <p:cNvPicPr>
            <a:picLocks noChangeAspect="1" noChangeArrowheads="1"/>
          </p:cNvPicPr>
          <p:nvPr/>
        </p:nvPicPr>
        <p:blipFill>
          <a:blip r:embed="rId3" cstate="print"/>
          <a:srcRect b="42589"/>
          <a:stretch>
            <a:fillRect/>
          </a:stretch>
        </p:blipFill>
        <p:spPr bwMode="auto">
          <a:xfrm>
            <a:off x="371475" y="1339850"/>
            <a:ext cx="2232025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4" name="Picture 7"/>
          <p:cNvPicPr>
            <a:picLocks noChangeAspect="1" noChangeArrowheads="1"/>
          </p:cNvPicPr>
          <p:nvPr/>
        </p:nvPicPr>
        <p:blipFill>
          <a:blip r:embed="rId3" cstate="print"/>
          <a:srcRect t="57411"/>
          <a:stretch>
            <a:fillRect/>
          </a:stretch>
        </p:blipFill>
        <p:spPr bwMode="auto">
          <a:xfrm>
            <a:off x="2617788" y="2420938"/>
            <a:ext cx="2325687" cy="367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6"/>
          <p:cNvPicPr>
            <a:picLocks noChangeAspect="1" noChangeArrowheads="1"/>
          </p:cNvPicPr>
          <p:nvPr/>
        </p:nvPicPr>
        <p:blipFill>
          <a:blip r:embed="rId4" cstate="print"/>
          <a:srcRect b="43840"/>
          <a:stretch>
            <a:fillRect/>
          </a:stretch>
        </p:blipFill>
        <p:spPr bwMode="auto">
          <a:xfrm>
            <a:off x="5218113" y="1339850"/>
            <a:ext cx="2182812" cy="479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6" name="Picture 6"/>
          <p:cNvPicPr>
            <a:picLocks noChangeAspect="1" noChangeArrowheads="1"/>
          </p:cNvPicPr>
          <p:nvPr/>
        </p:nvPicPr>
        <p:blipFill>
          <a:blip r:embed="rId4" cstate="print"/>
          <a:srcRect t="56160"/>
          <a:stretch>
            <a:fillRect/>
          </a:stretch>
        </p:blipFill>
        <p:spPr bwMode="auto">
          <a:xfrm>
            <a:off x="7400925" y="2347913"/>
            <a:ext cx="2182813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2540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4797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지도점검 대상 사업장 분류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(3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등급 분류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>
              <a:solidFill>
                <a:srgbClr val="002060"/>
              </a:solidFill>
              <a:ea typeface="나눔고딕 ExtraBold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86340"/>
              </p:ext>
            </p:extLst>
          </p:nvPr>
        </p:nvGraphicFramePr>
        <p:xfrm>
          <a:off x="371475" y="1189038"/>
          <a:ext cx="9118600" cy="4978719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우수관리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96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최근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2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년간 지도점검결과 위반이 없었던 사업장 및 시설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일반관리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07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우수관리 및 중점관리 등급을 제외한 나머지 사업장 및 시설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중점관리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1138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관련법 위반 또는 행정처분을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회 이상 받은 사업장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최근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2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년간 기준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배출허용기준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방류수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수질기준 등을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2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회 이상 초과한 사업장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개선명령 및 개선권고 불이행 사업장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자율점검업소 지정이 취소된 사업장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2497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환경오염물질 통합 지도점검 규정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_x214049416" descr="EMB00002eb037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463" y="3698875"/>
            <a:ext cx="43926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_x214048056" descr="EMB00002eb037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" y="3698875"/>
            <a:ext cx="4249738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특정수질유해물질 함유 폐수 무단방류</a:t>
            </a:r>
          </a:p>
        </p:txBody>
      </p:sp>
      <p:sp>
        <p:nvSpPr>
          <p:cNvPr id="13722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006798"/>
              </p:ext>
            </p:extLst>
          </p:nvPr>
        </p:nvGraphicFramePr>
        <p:xfrm>
          <a:off x="371475" y="1189038"/>
          <a:ext cx="9118600" cy="1985963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  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2017. 4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월 오전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09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시경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장  소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광산구 하남산단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로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00 ~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풍영정천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사고내용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공장 내 노상에 적치되어 있던  폐계면활성제 약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300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리터 상당을 공장 내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rgbClr val="E11E24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             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우수로에 무단 방류하여 풍영정천을  오염시키고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,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물고기 약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1,180kg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상당을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rgbClr val="E11E24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              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폐사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피의자 구속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/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압수수색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,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구속영장 발부 집행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7237" name="그림 2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3575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38" name="TextBox 15"/>
          <p:cNvSpPr txBox="1">
            <a:spLocks noChangeArrowheads="1"/>
          </p:cNvSpPr>
          <p:nvPr/>
        </p:nvSpPr>
        <p:spPr bwMode="auto">
          <a:xfrm>
            <a:off x="492125" y="3363913"/>
            <a:ext cx="4605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00 </a:t>
            </a:r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사업장 외부 전경</a:t>
            </a:r>
            <a:r>
              <a:rPr lang="en-US" altLang="ko-KR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비료 및 살충제 제조업</a:t>
            </a:r>
            <a:r>
              <a:rPr lang="en-US" altLang="ko-KR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b="1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09575" y="3446463"/>
            <a:ext cx="82550" cy="168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512840" y="4581128"/>
            <a:ext cx="216024" cy="5040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22605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_x214049816" descr="EMB00002eb0377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8575" y="4262438"/>
            <a:ext cx="4429125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6" name="_x214049896" descr="EMB00002eb037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" y="4262438"/>
            <a:ext cx="424973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_x214047656" descr="EMB00002eb037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8575" y="1452563"/>
            <a:ext cx="44291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_x214050696" descr="EMB00002eb037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75" y="1428750"/>
            <a:ext cx="4249738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특정수질유해물질 함유 폐수 무단방류</a:t>
            </a:r>
          </a:p>
        </p:txBody>
      </p:sp>
      <p:sp>
        <p:nvSpPr>
          <p:cNvPr id="13927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39272" name="TextBox 22"/>
          <p:cNvSpPr txBox="1">
            <a:spLocks noChangeArrowheads="1"/>
          </p:cNvSpPr>
          <p:nvPr/>
        </p:nvSpPr>
        <p:spPr bwMode="auto">
          <a:xfrm>
            <a:off x="5173663" y="1093788"/>
            <a:ext cx="41005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유입된 오염물질로 오염된 하천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091113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39274" name="그림 2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1092200"/>
            <a:ext cx="2032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5" name="TextBox 26"/>
          <p:cNvSpPr txBox="1">
            <a:spLocks noChangeArrowheads="1"/>
          </p:cNvSpPr>
          <p:nvPr/>
        </p:nvSpPr>
        <p:spPr bwMode="auto">
          <a:xfrm>
            <a:off x="492125" y="1085850"/>
            <a:ext cx="4167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우수관을 따라 거품이 풍영정천으로 유입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409575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39277" name="TextBox 31"/>
          <p:cNvSpPr txBox="1">
            <a:spLocks noChangeArrowheads="1"/>
          </p:cNvSpPr>
          <p:nvPr/>
        </p:nvSpPr>
        <p:spPr bwMode="auto">
          <a:xfrm>
            <a:off x="5173663" y="3917950"/>
            <a:ext cx="41005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무단방류로 인해 집단 폐사한 물고기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5091113" y="40052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39279" name="그림 2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9163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80" name="TextBox 34"/>
          <p:cNvSpPr txBox="1">
            <a:spLocks noChangeArrowheads="1"/>
          </p:cNvSpPr>
          <p:nvPr/>
        </p:nvSpPr>
        <p:spPr bwMode="auto">
          <a:xfrm>
            <a:off x="492125" y="3910013"/>
            <a:ext cx="3524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무단방류로 인해 집단 폐사한 물고기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409575" y="40052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803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_x214048056" descr="EMB00002eb037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9213" y="4262438"/>
            <a:ext cx="4408487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_x214048376" descr="EMB00002eb037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1113" y="1452563"/>
            <a:ext cx="444658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_x214048296" descr="EMB00002eb037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275" y="1428750"/>
            <a:ext cx="42370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특정수질유해물질 함유 폐수 무단방류</a:t>
            </a:r>
          </a:p>
        </p:txBody>
      </p:sp>
      <p:sp>
        <p:nvSpPr>
          <p:cNvPr id="141317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pSp>
        <p:nvGrpSpPr>
          <p:cNvPr id="141319" name="그룹 37"/>
          <p:cNvGrpSpPr>
            <a:grpSpLocks/>
          </p:cNvGrpSpPr>
          <p:nvPr/>
        </p:nvGrpSpPr>
        <p:grpSpPr bwMode="auto">
          <a:xfrm>
            <a:off x="409575" y="1085850"/>
            <a:ext cx="8864600" cy="346075"/>
            <a:chOff x="408876" y="1085808"/>
            <a:chExt cx="8864604" cy="346867"/>
          </a:xfrm>
        </p:grpSpPr>
        <p:sp>
          <p:nvSpPr>
            <p:cNvPr id="141323" name="TextBox 22"/>
            <p:cNvSpPr txBox="1">
              <a:spLocks noChangeArrowheads="1"/>
            </p:cNvSpPr>
            <p:nvPr/>
          </p:nvSpPr>
          <p:spPr bwMode="auto">
            <a:xfrm>
              <a:off x="5173996" y="1094121"/>
              <a:ext cx="409948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0</a:t>
              </a:r>
              <a:r>
                <a:rPr lang="ko-KR" altLang="en-US" b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회사 폐기물 저장장소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092003" y="1181276"/>
              <a:ext cx="82550" cy="1686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 sz="1800">
                <a:solidFill>
                  <a:srgbClr val="FFFFFF"/>
                </a:solidFill>
                <a:latin typeface="Arial" charset="0"/>
                <a:ea typeface="나눔고딕 ExtraBold" pitchFamily="50" charset="-127"/>
                <a:cs typeface="Arial" charset="0"/>
              </a:endParaRPr>
            </a:p>
          </p:txBody>
        </p:sp>
        <p:pic>
          <p:nvPicPr>
            <p:cNvPr id="141325" name="그림 2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5705671" y="1092722"/>
              <a:ext cx="202785" cy="239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1326" name="그룹 21"/>
            <p:cNvGrpSpPr>
              <a:grpSpLocks/>
            </p:cNvGrpSpPr>
            <p:nvPr/>
          </p:nvGrpSpPr>
          <p:grpSpPr bwMode="auto">
            <a:xfrm>
              <a:off x="408876" y="1085808"/>
              <a:ext cx="4250724" cy="338554"/>
              <a:chOff x="408876" y="1085808"/>
              <a:chExt cx="4250724" cy="338554"/>
            </a:xfrm>
          </p:grpSpPr>
          <p:sp>
            <p:nvSpPr>
              <p:cNvPr id="141327" name="TextBox 26"/>
              <p:cNvSpPr txBox="1">
                <a:spLocks noChangeArrowheads="1"/>
              </p:cNvSpPr>
              <p:nvPr/>
            </p:nvSpPr>
            <p:spPr bwMode="auto">
              <a:xfrm>
                <a:off x="491426" y="1085808"/>
                <a:ext cx="416817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ko-KR" b="1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0</a:t>
                </a:r>
                <a:r>
                  <a:rPr lang="ko-KR" altLang="en-US" b="1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회사 우수로 합류지점 거품 유입확인</a:t>
                </a: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408876" y="1181276"/>
                <a:ext cx="82550" cy="16866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ko-KR" altLang="en-US" sz="1800">
                  <a:solidFill>
                    <a:srgbClr val="FFFFFF"/>
                  </a:solidFill>
                  <a:latin typeface="Arial" charset="0"/>
                  <a:ea typeface="나눔고딕 ExtraBold" pitchFamily="50" charset="-127"/>
                  <a:cs typeface="Arial" charset="0"/>
                </a:endParaRPr>
              </a:p>
            </p:txBody>
          </p:sp>
        </p:grpSp>
      </p:grpSp>
      <p:sp>
        <p:nvSpPr>
          <p:cNvPr id="141320" name="TextBox 31"/>
          <p:cNvSpPr txBox="1">
            <a:spLocks noChangeArrowheads="1"/>
          </p:cNvSpPr>
          <p:nvPr/>
        </p:nvSpPr>
        <p:spPr bwMode="auto">
          <a:xfrm>
            <a:off x="5173663" y="3917950"/>
            <a:ext cx="41005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폐 계면활성제를 보관한 저장통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5091113" y="40052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41322" name="그림 2"/>
          <p:cNvPicPr>
            <a:picLocks noChangeAspect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9163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68264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_x214047656" descr="EMB00002eb037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938" y="1452563"/>
            <a:ext cx="4449762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2" name="_x214049416" descr="EMB00002eb0373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275" y="1452563"/>
            <a:ext cx="4237038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3.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특정수질유해물질 함유 폐수 무단방류</a:t>
            </a:r>
          </a:p>
        </p:txBody>
      </p:sp>
      <p:sp>
        <p:nvSpPr>
          <p:cNvPr id="14336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43366" name="TextBox 22"/>
          <p:cNvSpPr txBox="1">
            <a:spLocks noChangeArrowheads="1"/>
          </p:cNvSpPr>
          <p:nvPr/>
        </p:nvSpPr>
        <p:spPr bwMode="auto">
          <a:xfrm>
            <a:off x="5173663" y="1093788"/>
            <a:ext cx="41005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무단방류에 사용된 수중펌프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091113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43368" name="그림 2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1092200"/>
            <a:ext cx="2032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9" name="TextBox 26"/>
          <p:cNvSpPr txBox="1">
            <a:spLocks noChangeArrowheads="1"/>
          </p:cNvSpPr>
          <p:nvPr/>
        </p:nvSpPr>
        <p:spPr bwMode="auto">
          <a:xfrm>
            <a:off x="492125" y="1085850"/>
            <a:ext cx="4167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무단방류 후 남아 있던 폐 계면활성제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409575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091113" y="40052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43372" name="그림 2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9163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71379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강산성 폐수 무단방류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(2017. 7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월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 MBC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뉴스보도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4541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 주요 위반사례 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7" name="광동하이텍 (170705수_뉴스투데이) - YouTube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520" y="1268760"/>
            <a:ext cx="8640960" cy="483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646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강산성 폐수 무단방류</a:t>
            </a:r>
          </a:p>
        </p:txBody>
      </p:sp>
      <p:sp>
        <p:nvSpPr>
          <p:cNvPr id="147458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474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300" y="1168400"/>
            <a:ext cx="6410325" cy="5329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70085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8450" y="1168400"/>
            <a:ext cx="6480175" cy="5329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9506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강산성 폐수 무단방류</a:t>
            </a:r>
          </a:p>
        </p:txBody>
      </p:sp>
      <p:sp>
        <p:nvSpPr>
          <p:cNvPr id="149507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392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_x208794048" descr="EMB000025b42c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463" y="4043363"/>
            <a:ext cx="4440237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4" name="_x208794048" descr="EMB000025b42cc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" y="4043363"/>
            <a:ext cx="4249738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강산성 폐수 무단방류</a:t>
            </a:r>
          </a:p>
        </p:txBody>
      </p:sp>
      <p:sp>
        <p:nvSpPr>
          <p:cNvPr id="15155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329384"/>
              </p:ext>
            </p:extLst>
          </p:nvPr>
        </p:nvGraphicFramePr>
        <p:xfrm>
          <a:off x="371475" y="1189038"/>
          <a:ext cx="9118600" cy="2316164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  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2017. 7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월 오전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8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시경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장  소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광산구 하남산단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로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00 ~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풍영정천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하남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3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교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사고내용 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: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폐수배출시설에서 강산성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(pH 3.3) 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수질오염물질 인근하천에 유입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41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원료저장탱크에서 제품제조시설로 원료이송 하는 펌프 노후로 강산성 인산 유출</a:t>
                      </a: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강산성의 수질오염물질 약 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??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톤 유출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풍영정천 물고기 집단폐사 발생</a:t>
                      </a: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1575" name="TextBox 8"/>
          <p:cNvSpPr txBox="1">
            <a:spLocks noChangeArrowheads="1"/>
          </p:cNvSpPr>
          <p:nvPr/>
        </p:nvSpPr>
        <p:spPr bwMode="auto">
          <a:xfrm>
            <a:off x="5173663" y="3708400"/>
            <a:ext cx="41005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폐사 후 수거된 물고기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5091113" y="37893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51577" name="그림 2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7004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78" name="TextBox 15"/>
          <p:cNvSpPr txBox="1">
            <a:spLocks noChangeArrowheads="1"/>
          </p:cNvSpPr>
          <p:nvPr/>
        </p:nvSpPr>
        <p:spPr bwMode="auto">
          <a:xfrm>
            <a:off x="492125" y="3694113"/>
            <a:ext cx="3740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수질오염물질</a:t>
            </a:r>
            <a:r>
              <a:rPr lang="en-US" altLang="ko-KR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강산성</a:t>
            </a:r>
            <a:r>
              <a:rPr lang="en-US" altLang="ko-KR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하남</a:t>
            </a:r>
            <a:r>
              <a:rPr lang="en-US" altLang="ko-KR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교 유입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409575" y="37893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316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_x208794208" descr="EMB000025b42c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463" y="4259263"/>
            <a:ext cx="4440237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2" name="_x208794208" descr="EMB000025b42c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25" y="4259263"/>
            <a:ext cx="4243388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_x208794208" descr="EMB000025b42ca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1113" y="1441450"/>
            <a:ext cx="4446587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75" y="1435100"/>
            <a:ext cx="4249738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강산성 폐수 무단방류</a:t>
            </a:r>
          </a:p>
        </p:txBody>
      </p:sp>
      <p:sp>
        <p:nvSpPr>
          <p:cNvPr id="15360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53608" name="TextBox 22"/>
          <p:cNvSpPr txBox="1">
            <a:spLocks noChangeArrowheads="1"/>
          </p:cNvSpPr>
          <p:nvPr/>
        </p:nvSpPr>
        <p:spPr bwMode="auto">
          <a:xfrm>
            <a:off x="5173663" y="1093788"/>
            <a:ext cx="41005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저장탱크 하부에 누출되어 있는 인산원액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091113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53610" name="그림 2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1092200"/>
            <a:ext cx="2032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1" name="TextBox 26"/>
          <p:cNvSpPr txBox="1">
            <a:spLocks noChangeArrowheads="1"/>
          </p:cNvSpPr>
          <p:nvPr/>
        </p:nvSpPr>
        <p:spPr bwMode="auto">
          <a:xfrm>
            <a:off x="492125" y="1085850"/>
            <a:ext cx="3236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강산성 물질 인산 저장탱크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409575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53613" name="TextBox 31"/>
          <p:cNvSpPr txBox="1">
            <a:spLocks noChangeArrowheads="1"/>
          </p:cNvSpPr>
          <p:nvPr/>
        </p:nvSpPr>
        <p:spPr bwMode="auto">
          <a:xfrm>
            <a:off x="5173663" y="3917950"/>
            <a:ext cx="41005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저장탱크 철거 후 드러난 우수맨홀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5091113" y="40052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53615" name="그림 2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9163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6" name="TextBox 34"/>
          <p:cNvSpPr txBox="1">
            <a:spLocks noChangeArrowheads="1"/>
          </p:cNvSpPr>
          <p:nvPr/>
        </p:nvSpPr>
        <p:spPr bwMode="auto">
          <a:xfrm>
            <a:off x="492125" y="3910013"/>
            <a:ext cx="38846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인산원액으로 인해 부식된 방류벽 바닥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409575" y="40052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64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_x208794208" descr="EMB000025b42c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8575" y="4262438"/>
            <a:ext cx="4429125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0" name="_x208794208" descr="EMB000025b42c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25" y="4262438"/>
            <a:ext cx="424338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1" name="_x208794208" descr="EMB000025b42cb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75" y="1441450"/>
            <a:ext cx="4441825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2" name="_x208794208" descr="EMB000025b42cb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925" y="1441450"/>
            <a:ext cx="4243388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강산성 폐수 무단방류</a:t>
            </a:r>
          </a:p>
        </p:txBody>
      </p:sp>
      <p:sp>
        <p:nvSpPr>
          <p:cNvPr id="155654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55656" name="TextBox 22"/>
          <p:cNvSpPr txBox="1">
            <a:spLocks noChangeArrowheads="1"/>
          </p:cNvSpPr>
          <p:nvPr/>
        </p:nvSpPr>
        <p:spPr bwMode="auto">
          <a:xfrm>
            <a:off x="5173663" y="1093788"/>
            <a:ext cx="4100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pH </a:t>
            </a:r>
            <a:r>
              <a:rPr lang="ko-KR" altLang="en-US" sz="14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테스트 결과 </a:t>
            </a:r>
            <a:r>
              <a:rPr lang="en-US" altLang="ko-KR" sz="14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4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강산성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091113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55658" name="그림 2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1092200"/>
            <a:ext cx="2032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9" name="TextBox 26"/>
          <p:cNvSpPr txBox="1">
            <a:spLocks noChangeArrowheads="1"/>
          </p:cNvSpPr>
          <p:nvPr/>
        </p:nvSpPr>
        <p:spPr bwMode="auto">
          <a:xfrm>
            <a:off x="492125" y="1085850"/>
            <a:ext cx="3236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400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우수맨홀 내 폐수 시료채취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409575" y="1181100"/>
            <a:ext cx="82550" cy="169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sp>
        <p:nvSpPr>
          <p:cNvPr id="155661" name="TextBox 31"/>
          <p:cNvSpPr txBox="1">
            <a:spLocks noChangeArrowheads="1"/>
          </p:cNvSpPr>
          <p:nvPr/>
        </p:nvSpPr>
        <p:spPr bwMode="auto">
          <a:xfrm>
            <a:off x="5173663" y="3917950"/>
            <a:ext cx="4100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400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강산성폐수로 인해 녹아버린 우수관 하부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5091113" y="40052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155663" name="그림 2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9163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64" name="TextBox 34"/>
          <p:cNvSpPr txBox="1">
            <a:spLocks noChangeArrowheads="1"/>
          </p:cNvSpPr>
          <p:nvPr/>
        </p:nvSpPr>
        <p:spPr bwMode="auto">
          <a:xfrm>
            <a:off x="492125" y="3910013"/>
            <a:ext cx="3524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400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강산성 폐수로 인한 부식된 우수관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409575" y="4005263"/>
            <a:ext cx="82550" cy="169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69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3502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4. </a:t>
            </a:r>
            <a:r>
              <a:rPr lang="ko-KR" altLang="en-US" sz="2000">
                <a:solidFill>
                  <a:srgbClr val="002060"/>
                </a:solidFill>
                <a:ea typeface="나눔고딕 ExtraBold" pitchFamily="50" charset="-127"/>
              </a:rPr>
              <a:t>지도점검 결과공개</a:t>
            </a:r>
            <a:r>
              <a:rPr lang="en-US" altLang="ko-KR" sz="2000">
                <a:solidFill>
                  <a:srgbClr val="002060"/>
                </a:solidFill>
                <a:ea typeface="나눔고딕 ExtraBold" pitchFamily="50" charset="-127"/>
              </a:rPr>
              <a:t> </a:t>
            </a:r>
            <a:endParaRPr lang="ko-KR" altLang="en-US" sz="200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64514" name="TextBox 13"/>
          <p:cNvSpPr txBox="1">
            <a:spLocks noChangeArrowheads="1"/>
          </p:cNvSpPr>
          <p:nvPr/>
        </p:nvSpPr>
        <p:spPr bwMode="auto">
          <a:xfrm>
            <a:off x="7257256" y="259558"/>
            <a:ext cx="2535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환경오염물질 통합 지도점검 규정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71475" y="1189038"/>
          <a:ext cx="9118600" cy="4545013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국민의 알권리</a:t>
                      </a:r>
                      <a:endParaRPr kumimoji="0" lang="en-US" altLang="ko-K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450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점검기관은 지도점검 결과 및 행정처분 내용 등의 정보를 인터넷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sym typeface="Wingdings" pitchFamily="2" charset="2"/>
                        </a:rPr>
                        <a:t>언론매체 등에 공개 가능</a:t>
                      </a: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정보 공개 내용</a:t>
                      </a: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975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사업장 명칭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소재지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점검일자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위반내역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행정처분 내역 등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최소한의 기준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정보 공개시기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5663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행정처분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고발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검찰송치 등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후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5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일 이내로 하며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공개기간은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개월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5.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요양병원 중금속 함유 폐수 무단방류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(KBC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뉴스보도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45410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pic>
        <p:nvPicPr>
          <p:cNvPr id="6" name="의료폐기물 동영상(KBC)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32520" y="1196752"/>
            <a:ext cx="878497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216807" y="128648"/>
            <a:ext cx="9534331" cy="77823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4484112" y="3567176"/>
            <a:ext cx="2243777" cy="78776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887875" y="1839176"/>
            <a:ext cx="915406" cy="29223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2" cstate="print"/>
          <a:srcRect l="58481" t="11159" r="18871" b="39075"/>
          <a:stretch>
            <a:fillRect/>
          </a:stretch>
        </p:blipFill>
        <p:spPr bwMode="auto">
          <a:xfrm>
            <a:off x="498999" y="1121294"/>
            <a:ext cx="4067706" cy="5041059"/>
          </a:xfrm>
          <a:prstGeom prst="rect">
            <a:avLst/>
          </a:prstGeom>
          <a:noFill/>
          <a:ln w="25273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3" cstate="print"/>
          <a:srcRect l="36836" t="27985" r="26151" b="31973"/>
          <a:stretch>
            <a:fillRect/>
          </a:stretch>
        </p:blipFill>
        <p:spPr bwMode="auto">
          <a:xfrm>
            <a:off x="4716406" y="1696235"/>
            <a:ext cx="4914284" cy="3348000"/>
          </a:xfrm>
          <a:prstGeom prst="rect">
            <a:avLst/>
          </a:prstGeom>
          <a:noFill/>
          <a:ln w="25273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2343" name="_x129082616"/>
          <p:cNvSpPr>
            <a:spLocks noChangeShapeType="1"/>
          </p:cNvSpPr>
          <p:nvPr/>
        </p:nvSpPr>
        <p:spPr bwMode="auto">
          <a:xfrm flipH="1">
            <a:off x="2527691" y="3930881"/>
            <a:ext cx="1796398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 lIns="95838" tIns="47919" rIns="95838" bIns="47919"/>
          <a:lstStyle/>
          <a:p>
            <a:endParaRPr lang="ko-KR" altLang="en-US"/>
          </a:p>
        </p:txBody>
      </p:sp>
      <p:sp>
        <p:nvSpPr>
          <p:cNvPr id="142344" name="_x129082616"/>
          <p:cNvSpPr>
            <a:spLocks noChangeShapeType="1"/>
          </p:cNvSpPr>
          <p:nvPr/>
        </p:nvSpPr>
        <p:spPr bwMode="auto">
          <a:xfrm flipH="1">
            <a:off x="4167506" y="3786353"/>
            <a:ext cx="156583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 lIns="95838" tIns="47919" rIns="95838" bIns="47919"/>
          <a:lstStyle/>
          <a:p>
            <a:endParaRPr lang="ko-KR" altLang="en-US"/>
          </a:p>
        </p:txBody>
      </p:sp>
      <p:sp>
        <p:nvSpPr>
          <p:cNvPr id="142345" name="_x129082616"/>
          <p:cNvSpPr>
            <a:spLocks noChangeShapeType="1"/>
          </p:cNvSpPr>
          <p:nvPr/>
        </p:nvSpPr>
        <p:spPr bwMode="auto">
          <a:xfrm flipH="1">
            <a:off x="5026130" y="2490353"/>
            <a:ext cx="3981671" cy="0"/>
          </a:xfrm>
          <a:prstGeom prst="line">
            <a:avLst/>
          </a:prstGeom>
          <a:noFill/>
          <a:ln w="16891">
            <a:solidFill>
              <a:srgbClr val="FF0000"/>
            </a:solidFill>
            <a:round/>
            <a:headEnd/>
            <a:tailEnd/>
          </a:ln>
        </p:spPr>
        <p:txBody>
          <a:bodyPr lIns="95838" tIns="47919" rIns="95838" bIns="47919"/>
          <a:lstStyle/>
          <a:p>
            <a:endParaRPr lang="ko-KR" altLang="en-US"/>
          </a:p>
        </p:txBody>
      </p:sp>
      <p:sp>
        <p:nvSpPr>
          <p:cNvPr id="142346" name="Rectangle 12"/>
          <p:cNvSpPr>
            <a:spLocks noChangeArrowheads="1"/>
          </p:cNvSpPr>
          <p:nvPr/>
        </p:nvSpPr>
        <p:spPr bwMode="auto">
          <a:xfrm>
            <a:off x="190997" y="114354"/>
            <a:ext cx="9532610" cy="77823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defTabSz="848568"/>
            <a:r>
              <a:rPr lang="ko-KR" altLang="en-US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중금속 함유 폐수 무단방류</a:t>
            </a:r>
          </a:p>
        </p:txBody>
      </p:sp>
    </p:spTree>
    <p:extLst>
      <p:ext uri="{BB962C8B-B14F-4D97-AF65-F5344CB8AC3E}">
        <p14:creationId xmlns:p14="http://schemas.microsoft.com/office/powerpoint/2010/main" val="246502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AutoShape 2"/>
          <p:cNvSpPr>
            <a:spLocks noChangeArrowheads="1"/>
          </p:cNvSpPr>
          <p:nvPr/>
        </p:nvSpPr>
        <p:spPr bwMode="auto">
          <a:xfrm>
            <a:off x="268427" y="906883"/>
            <a:ext cx="9472387" cy="5644588"/>
          </a:xfrm>
          <a:prstGeom prst="roundRect">
            <a:avLst>
              <a:gd name="adj" fmla="val 1509"/>
            </a:avLst>
          </a:prstGeom>
          <a:solidFill>
            <a:srgbClr val="FFFFFF"/>
          </a:solidFill>
          <a:ln w="9376">
            <a:solidFill>
              <a:srgbClr val="002060"/>
            </a:solidFill>
            <a:round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246789" name="Rectangle 5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pic>
        <p:nvPicPr>
          <p:cNvPr id="143365" name="Picture 6"/>
          <p:cNvPicPr>
            <a:picLocks noChangeAspect="1" noChangeArrowheads="1"/>
          </p:cNvPicPr>
          <p:nvPr/>
        </p:nvPicPr>
        <p:blipFill>
          <a:blip r:embed="rId2" cstate="print"/>
          <a:srcRect l="29437" t="20027" r="25273" b="38066"/>
          <a:stretch>
            <a:fillRect/>
          </a:stretch>
        </p:blipFill>
        <p:spPr bwMode="auto">
          <a:xfrm>
            <a:off x="346718" y="1006942"/>
            <a:ext cx="9212563" cy="4186813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</p:pic>
      <p:sp>
        <p:nvSpPr>
          <p:cNvPr id="143366" name="Rectangle 7"/>
          <p:cNvSpPr>
            <a:spLocks noChangeArrowheads="1"/>
          </p:cNvSpPr>
          <p:nvPr/>
        </p:nvSpPr>
        <p:spPr bwMode="auto">
          <a:xfrm>
            <a:off x="579872" y="4675765"/>
            <a:ext cx="8980269" cy="181853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5755" tIns="47849" rIns="95755" bIns="47849" anchor="ctr"/>
          <a:lstStyle/>
          <a:p>
            <a:pPr defTabSz="941744">
              <a:spcBef>
                <a:spcPct val="50000"/>
              </a:spcBef>
            </a:pPr>
            <a:endParaRPr lang="en-US" altLang="ko-KR" sz="17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sym typeface="Wingdings" pitchFamily="2" charset="2"/>
            </a:endParaRPr>
          </a:p>
          <a:p>
            <a:pPr defTabSz="941744">
              <a:spcBef>
                <a:spcPct val="50000"/>
              </a:spcBef>
            </a:pP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&lt;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위반내용 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:  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배출시설의 설치 허가 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, 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신고 미이행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&gt;</a:t>
            </a:r>
          </a:p>
          <a:p>
            <a:pPr defTabSz="941744">
              <a:spcBef>
                <a:spcPct val="50000"/>
              </a:spcBef>
              <a:buClr>
                <a:srgbClr val="000000"/>
              </a:buClr>
              <a:buSzPct val="80000"/>
              <a:buFont typeface="Arial" pitchFamily="34" charset="0"/>
              <a:buChar char="-"/>
            </a:pP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 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위반조항 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: 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제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33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조 제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1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항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(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배출시설의  설치허가 및 신고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) </a:t>
            </a:r>
          </a:p>
          <a:p>
            <a:pPr defTabSz="941744">
              <a:spcBef>
                <a:spcPct val="50000"/>
              </a:spcBef>
              <a:buClr>
                <a:srgbClr val="000000"/>
              </a:buClr>
              <a:buSzPct val="80000"/>
              <a:buFont typeface="Arial" pitchFamily="34" charset="0"/>
              <a:buChar char="-"/>
            </a:pP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 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벌칙조항 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:  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제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75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조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, 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제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76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조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(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허가 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: 7</a:t>
            </a:r>
            <a:r>
              <a:rPr lang="ko-KR" altLang="en-US" sz="1700" b="1" dirty="0" err="1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년이하의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징역 또는 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7</a:t>
            </a:r>
            <a:r>
              <a:rPr lang="ko-KR" altLang="en-US" sz="1700" b="1" dirty="0" err="1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천만원이하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벌금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, </a:t>
            </a:r>
          </a:p>
          <a:p>
            <a:pPr defTabSz="941744">
              <a:spcBef>
                <a:spcPct val="50000"/>
              </a:spcBef>
            </a:pP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                                          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신고 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: 5</a:t>
            </a:r>
            <a:r>
              <a:rPr lang="ko-KR" altLang="en-US" sz="1700" b="1" dirty="0" err="1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년이하의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징역 또는 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5</a:t>
            </a:r>
            <a:r>
              <a:rPr lang="ko-KR" altLang="en-US" sz="1700" b="1" dirty="0" err="1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천만원이하</a:t>
            </a:r>
            <a:r>
              <a:rPr lang="ko-KR" altLang="en-US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벌금</a:t>
            </a:r>
            <a:r>
              <a:rPr lang="en-US" altLang="ko-KR" sz="1700" b="1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)</a:t>
            </a:r>
          </a:p>
        </p:txBody>
      </p:sp>
      <p:sp>
        <p:nvSpPr>
          <p:cNvPr id="143367" name="Rectangle 8"/>
          <p:cNvSpPr>
            <a:spLocks noChangeArrowheads="1"/>
          </p:cNvSpPr>
          <p:nvPr/>
        </p:nvSpPr>
        <p:spPr bwMode="auto">
          <a:xfrm>
            <a:off x="190997" y="114354"/>
            <a:ext cx="9532610" cy="77823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defTabSz="848568"/>
            <a:r>
              <a:rPr lang="ko-KR" altLang="en-US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중금속 함유 폐수 무단방류</a:t>
            </a:r>
          </a:p>
        </p:txBody>
      </p:sp>
    </p:spTree>
    <p:extLst>
      <p:ext uri="{BB962C8B-B14F-4D97-AF65-F5344CB8AC3E}">
        <p14:creationId xmlns:p14="http://schemas.microsoft.com/office/powerpoint/2010/main" val="25882156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pic>
        <p:nvPicPr>
          <p:cNvPr id="144388" name="Picture 5"/>
          <p:cNvPicPr>
            <a:picLocks noChangeAspect="1" noChangeArrowheads="1"/>
          </p:cNvPicPr>
          <p:nvPr/>
        </p:nvPicPr>
        <p:blipFill>
          <a:blip r:embed="rId2" cstate="print"/>
          <a:srcRect l="23451" t="20583" r="20535" b="23265"/>
          <a:stretch>
            <a:fillRect/>
          </a:stretch>
        </p:blipFill>
        <p:spPr bwMode="auto">
          <a:xfrm>
            <a:off x="416496" y="1196752"/>
            <a:ext cx="9217024" cy="5037348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43397" y="266754"/>
            <a:ext cx="9532610" cy="77823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defTabSz="848568"/>
            <a:r>
              <a:rPr lang="ko-KR" altLang="en-US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중금속 함유 폐수 무단방류</a:t>
            </a:r>
          </a:p>
        </p:txBody>
      </p:sp>
    </p:spTree>
    <p:extLst>
      <p:ext uri="{BB962C8B-B14F-4D97-AF65-F5344CB8AC3E}">
        <p14:creationId xmlns:p14="http://schemas.microsoft.com/office/powerpoint/2010/main" val="11030329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5.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폐수를 방지시설에 유입하지 아니하고 배출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무단방류</a:t>
            </a:r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ea typeface="나눔고딕 ExtraBold" pitchFamily="50" charset="-127"/>
            </a:endParaRPr>
          </a:p>
        </p:txBody>
      </p:sp>
      <p:sp>
        <p:nvSpPr>
          <p:cNvPr id="15155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 주요 위반사례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03880"/>
              </p:ext>
            </p:extLst>
          </p:nvPr>
        </p:nvGraphicFramePr>
        <p:xfrm>
          <a:off x="371475" y="1556793"/>
          <a:ext cx="9118600" cy="4408066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       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2019. 3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월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장       소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광산구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00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공장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위반내용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수질오염물질을 폐수처리장으로 유입하지 아니하고 </a:t>
                      </a:r>
                      <a:r>
                        <a:rPr kumimoji="0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우수로에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배출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5788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배출시설에서 배출되는 수질오염물질을 방지시설에 유입하지 아니하고 배출하여서는 </a:t>
                      </a:r>
                      <a:r>
                        <a:rPr kumimoji="0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아니됨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공정에서 발생되는 대기오염물질을 적정 처리하기 위해 설치한 대기오염방지시설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(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흡수에의한시설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에 딸린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기구류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본체와 송풍기 연결부분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훼손을 방치해  그 부위를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 통해 내부 폐수가 흘러나와 우수구로 배출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1577" name="그림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7004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8610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3"/>
          <p:cNvSpPr>
            <a:spLocks noChangeArrowheads="1"/>
          </p:cNvSpPr>
          <p:nvPr/>
        </p:nvSpPr>
        <p:spPr bwMode="auto">
          <a:xfrm>
            <a:off x="268427" y="1556792"/>
            <a:ext cx="9472387" cy="4968552"/>
          </a:xfrm>
          <a:prstGeom prst="roundRect">
            <a:avLst>
              <a:gd name="adj" fmla="val 1560"/>
            </a:avLst>
          </a:prstGeom>
          <a:solidFill>
            <a:srgbClr val="FFFFFF"/>
          </a:solidFill>
          <a:ln w="9376">
            <a:solidFill>
              <a:srgbClr val="00B050"/>
            </a:solidFill>
            <a:round/>
            <a:headEnd/>
            <a:tailEnd/>
          </a:ln>
        </p:spPr>
        <p:txBody>
          <a:bodyPr wrap="none" lIns="94293" tIns="49019" rIns="94293" bIns="49019"/>
          <a:lstStyle/>
          <a:p>
            <a:pPr algn="just" defTabSz="848568">
              <a:lnSpc>
                <a:spcPct val="150000"/>
              </a:lnSpc>
            </a:pPr>
            <a:r>
              <a:rPr lang="en-US" altLang="ko-KR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❍ </a:t>
            </a:r>
            <a:r>
              <a:rPr lang="ko-KR" altLang="en-US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장소 </a:t>
            </a:r>
            <a:r>
              <a:rPr lang="en-US" altLang="ko-KR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: </a:t>
            </a:r>
            <a:r>
              <a:rPr lang="ko-KR" altLang="en-US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광산구 </a:t>
            </a:r>
            <a:r>
              <a:rPr lang="en-US" altLang="ko-KR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00</a:t>
            </a:r>
            <a:r>
              <a:rPr lang="ko-KR" altLang="en-US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산단</a:t>
            </a:r>
            <a:endParaRPr lang="ko-KR" altLang="en-US" sz="1900" dirty="0">
              <a:solidFill>
                <a:srgbClr val="000000"/>
              </a:solidFill>
              <a:latin typeface="함초롬돋움" pitchFamily="50" charset="-127"/>
              <a:ea typeface="함초롬돋움" pitchFamily="50" charset="-127"/>
              <a:sym typeface="Wingdings" pitchFamily="2" charset="2"/>
            </a:endParaRPr>
          </a:p>
          <a:p>
            <a:pPr algn="just" defTabSz="848568">
              <a:lnSpc>
                <a:spcPct val="150000"/>
              </a:lnSpc>
            </a:pPr>
            <a:r>
              <a:rPr lang="en-US" altLang="ko-KR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❍ </a:t>
            </a:r>
            <a:r>
              <a:rPr lang="ko-KR" altLang="en-US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내 용 </a:t>
            </a:r>
            <a:r>
              <a:rPr lang="en-US" altLang="ko-KR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: </a:t>
            </a:r>
            <a:r>
              <a:rPr lang="ko-KR" altLang="en-US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공정 배출 수질오염물질을 폐수처리장에 미 유입처리</a:t>
            </a:r>
            <a:r>
              <a:rPr lang="en-US" altLang="ko-KR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(</a:t>
            </a:r>
            <a:r>
              <a:rPr lang="ko-KR" altLang="en-US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폐수 무단 방류</a:t>
            </a:r>
            <a:r>
              <a:rPr lang="en-US" altLang="ko-KR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)</a:t>
            </a:r>
            <a:endParaRPr lang="ko-KR" altLang="en-US" sz="1900" dirty="0">
              <a:solidFill>
                <a:srgbClr val="000000"/>
              </a:solidFill>
              <a:latin typeface="함초롬돋움" pitchFamily="50" charset="-127"/>
              <a:ea typeface="함초롬돋움" pitchFamily="50" charset="-127"/>
              <a:sym typeface="Wingdings" pitchFamily="2" charset="2"/>
            </a:endParaRPr>
          </a:p>
          <a:p>
            <a:pPr algn="just" defTabSz="848568">
              <a:lnSpc>
                <a:spcPct val="150000"/>
              </a:lnSpc>
            </a:pPr>
            <a:r>
              <a:rPr lang="en-US" altLang="ko-KR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- </a:t>
            </a:r>
            <a:r>
              <a:rPr lang="ko-KR" altLang="en-US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흡수에 의한 시설의 폐수가 훼손 부위로 흘러나와 지붕 우수로 흘러 나감</a:t>
            </a:r>
            <a:endParaRPr lang="en-US" altLang="ko-KR" sz="1900" b="1" dirty="0">
              <a:solidFill>
                <a:srgbClr val="000000"/>
              </a:solidFill>
              <a:latin typeface="함초롬돋움" pitchFamily="50" charset="-127"/>
              <a:ea typeface="함초롬돋움" pitchFamily="50" charset="-127"/>
              <a:sym typeface="Wingdings" pitchFamily="2" charset="2"/>
            </a:endParaRPr>
          </a:p>
          <a:p>
            <a:pPr algn="just" defTabSz="848568">
              <a:lnSpc>
                <a:spcPct val="150000"/>
              </a:lnSpc>
            </a:pPr>
            <a:r>
              <a:rPr lang="en-US" altLang="ko-KR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※ </a:t>
            </a:r>
            <a:r>
              <a:rPr lang="ko-KR" altLang="en-US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위 사항은 대기 방지시설에 딸린 기구의 훼손 방치 위반 사항도 해당</a:t>
            </a:r>
            <a:r>
              <a:rPr lang="ko-KR" altLang="en-US" sz="1300" dirty="0">
                <a:solidFill>
                  <a:srgbClr val="000000"/>
                </a:solidFill>
                <a:ea typeface="나눔고딕 ExtraBold" pitchFamily="50" charset="-127"/>
                <a:sym typeface="Wingdings" pitchFamily="2" charset="2"/>
              </a:rPr>
              <a:t>       </a:t>
            </a:r>
          </a:p>
          <a:p>
            <a:pPr algn="just" defTabSz="848568">
              <a:lnSpc>
                <a:spcPct val="150000"/>
              </a:lnSpc>
            </a:pPr>
            <a:r>
              <a:rPr lang="ko-KR" altLang="en-US" sz="17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    </a:t>
            </a: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1727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+mn-ea"/>
              <a:cs typeface="Arial" pitchFamily="34" charset="0"/>
            </a:endParaRPr>
          </a:p>
        </p:txBody>
      </p:sp>
      <p:sp>
        <p:nvSpPr>
          <p:cNvPr id="129029" name="Rectangle 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0" name="Rectangle 7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1" name="Rectangle 8"/>
          <p:cNvSpPr>
            <a:spLocks noChangeArrowheads="1"/>
          </p:cNvSpPr>
          <p:nvPr/>
        </p:nvSpPr>
        <p:spPr bwMode="auto">
          <a:xfrm>
            <a:off x="0" y="1686738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3" name="Rectangle 10"/>
          <p:cNvSpPr>
            <a:spLocks noChangeArrowheads="1"/>
          </p:cNvSpPr>
          <p:nvPr/>
        </p:nvSpPr>
        <p:spPr bwMode="auto">
          <a:xfrm>
            <a:off x="0" y="1707386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40" name="Rectangle 17"/>
          <p:cNvSpPr>
            <a:spLocks noChangeArrowheads="1"/>
          </p:cNvSpPr>
          <p:nvPr/>
        </p:nvSpPr>
        <p:spPr bwMode="auto">
          <a:xfrm>
            <a:off x="244926" y="474394"/>
            <a:ext cx="7228354" cy="1082398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4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폐수를 방지시설에 유입하지 아니한 행위</a:t>
            </a:r>
            <a:endParaRPr lang="en-US" altLang="ko-KR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  <a:p>
            <a:pPr algn="ctr" defTabSz="848568"/>
            <a:r>
              <a:rPr lang="en-US" altLang="ko-KR" sz="24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(</a:t>
            </a:r>
            <a:r>
              <a:rPr lang="ko-KR" altLang="en-US" sz="24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폐수 무단방류와 대기 방지시설 훼손 방치 확인</a:t>
            </a:r>
            <a:r>
              <a:rPr lang="en-US" altLang="ko-KR" sz="24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" y="3356992"/>
            <a:ext cx="4248472" cy="31683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85" y="3355959"/>
            <a:ext cx="4264995" cy="31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7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272479" y="1726380"/>
            <a:ext cx="9451127" cy="4870971"/>
          </a:xfrm>
          <a:prstGeom prst="rect">
            <a:avLst/>
          </a:prstGeom>
          <a:noFill/>
          <a:ln w="25282">
            <a:solidFill>
              <a:srgbClr val="00B050"/>
            </a:solidFill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wrap="none" lIns="95838" tIns="47919" rIns="95838" bIns="47919"/>
          <a:lstStyle/>
          <a:p>
            <a:endParaRPr lang="ko-KR" altLang="en-US"/>
          </a:p>
        </p:txBody>
      </p:sp>
      <p:sp>
        <p:nvSpPr>
          <p:cNvPr id="130053" name="Rectangle 11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4" name="Rectangle 12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5" name="Rectangle 13"/>
          <p:cNvSpPr>
            <a:spLocks noChangeArrowheads="1"/>
          </p:cNvSpPr>
          <p:nvPr/>
        </p:nvSpPr>
        <p:spPr bwMode="auto">
          <a:xfrm>
            <a:off x="0" y="1383386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6" name="Rectangle 14"/>
          <p:cNvSpPr>
            <a:spLocks noChangeArrowheads="1"/>
          </p:cNvSpPr>
          <p:nvPr/>
        </p:nvSpPr>
        <p:spPr bwMode="auto">
          <a:xfrm>
            <a:off x="0" y="1934503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7" name="Rectangle 15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8" name="Rectangle 16"/>
          <p:cNvSpPr>
            <a:spLocks noChangeArrowheads="1"/>
          </p:cNvSpPr>
          <p:nvPr/>
        </p:nvSpPr>
        <p:spPr bwMode="auto">
          <a:xfrm>
            <a:off x="0" y="1383386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59" name="Rectangle 17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0" name="Rectangle 18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1" name="Rectangle 19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3" name="Rectangle 21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4" name="Rectangle 22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5" name="Rectangle 23"/>
          <p:cNvSpPr>
            <a:spLocks noChangeArrowheads="1"/>
          </p:cNvSpPr>
          <p:nvPr/>
        </p:nvSpPr>
        <p:spPr bwMode="auto">
          <a:xfrm>
            <a:off x="0" y="325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68" name="Rectangle 2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30079" name="Rectangle 38"/>
          <p:cNvSpPr>
            <a:spLocks noChangeArrowheads="1"/>
          </p:cNvSpPr>
          <p:nvPr/>
        </p:nvSpPr>
        <p:spPr bwMode="auto">
          <a:xfrm>
            <a:off x="496392" y="5951118"/>
            <a:ext cx="9031354" cy="360529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5755" tIns="47849" rIns="95755" bIns="47849" anchor="ctr"/>
          <a:lstStyle/>
          <a:p>
            <a:pPr defTabSz="941744">
              <a:spcBef>
                <a:spcPct val="50000"/>
              </a:spcBef>
            </a:pP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무단 방류된 폐수가 </a:t>
            </a:r>
            <a:r>
              <a:rPr lang="ko-KR" altLang="en-US" sz="1700" b="1" dirty="0" err="1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우수로에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고인 상태                         폐수가 흘러나간 우수 배출구</a:t>
            </a:r>
          </a:p>
        </p:txBody>
      </p:sp>
      <p:sp>
        <p:nvSpPr>
          <p:cNvPr id="130080" name="Rectangle 40"/>
          <p:cNvSpPr>
            <a:spLocks noChangeArrowheads="1"/>
          </p:cNvSpPr>
          <p:nvPr/>
        </p:nvSpPr>
        <p:spPr bwMode="auto">
          <a:xfrm>
            <a:off x="190997" y="519642"/>
            <a:ext cx="9532610" cy="1037150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4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폐수를 방지시설에 유입하지 아니한 행위</a:t>
            </a:r>
            <a:endParaRPr lang="en-US" altLang="ko-KR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  <a:p>
            <a:pPr algn="ctr" defTabSz="848568"/>
            <a:r>
              <a:rPr lang="en-US" altLang="ko-KR" sz="24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(</a:t>
            </a:r>
            <a:r>
              <a:rPr lang="ko-KR" altLang="en-US" sz="24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폐수 무단방류와 대기 방지시설 훼손 방치 확인</a:t>
            </a:r>
            <a:r>
              <a:rPr lang="en-US" altLang="ko-KR" sz="24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05" y="1934503"/>
            <a:ext cx="4422841" cy="38094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2" y="1934503"/>
            <a:ext cx="4384600" cy="38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421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TextBox 4"/>
          <p:cNvSpPr txBox="1">
            <a:spLocks noChangeArrowheads="1"/>
          </p:cNvSpPr>
          <p:nvPr/>
        </p:nvSpPr>
        <p:spPr bwMode="auto">
          <a:xfrm>
            <a:off x="371475" y="592138"/>
            <a:ext cx="6237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ea typeface="나눔고딕 ExtraBold" pitchFamily="50" charset="-127"/>
              </a:rPr>
              <a:t>6. </a:t>
            </a:r>
            <a:r>
              <a:rPr lang="ko-KR" altLang="en-US" sz="2000" dirty="0">
                <a:solidFill>
                  <a:srgbClr val="002060"/>
                </a:solidFill>
                <a:ea typeface="나눔고딕 ExtraBold" pitchFamily="50" charset="-127"/>
              </a:rPr>
              <a:t>미신고 폐수배출시설 설치운영</a:t>
            </a:r>
          </a:p>
        </p:txBody>
      </p:sp>
      <p:sp>
        <p:nvSpPr>
          <p:cNvPr id="151556" name="TextBox 13"/>
          <p:cNvSpPr txBox="1">
            <a:spLocks noChangeArrowheads="1"/>
          </p:cNvSpPr>
          <p:nvPr/>
        </p:nvSpPr>
        <p:spPr bwMode="auto">
          <a:xfrm>
            <a:off x="7370763" y="214313"/>
            <a:ext cx="2535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o-KR" altLang="en-US" sz="1200" dirty="0">
                <a:solidFill>
                  <a:srgbClr val="FFFFFF"/>
                </a:solidFill>
                <a:ea typeface="나눔고딕 ExtraBold" pitchFamily="50" charset="-127"/>
              </a:rPr>
              <a:t> </a:t>
            </a:r>
            <a:r>
              <a:rPr lang="ko-KR" altLang="en-US" sz="1200" dirty="0">
                <a:solidFill>
                  <a:schemeClr val="bg1"/>
                </a:solidFill>
                <a:ea typeface="나눔고딕 ExtraBold" pitchFamily="50" charset="-127"/>
              </a:rPr>
              <a:t>주요 위반사례</a:t>
            </a:r>
            <a:endParaRPr lang="ko-KR" altLang="en-US" sz="1200" dirty="0">
              <a:solidFill>
                <a:srgbClr val="FFFFFF"/>
              </a:solidFill>
              <a:ea typeface="나눔고딕 ExtraBold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6524625"/>
            <a:ext cx="9906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800">
              <a:solidFill>
                <a:srgbClr val="FFFFFF"/>
              </a:solidFill>
              <a:latin typeface="Arial" charset="0"/>
              <a:ea typeface="나눔고딕 ExtraBold" pitchFamily="50" charset="-127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746426"/>
              </p:ext>
            </p:extLst>
          </p:nvPr>
        </p:nvGraphicFramePr>
        <p:xfrm>
          <a:off x="371475" y="1556793"/>
          <a:ext cx="9118600" cy="4408066"/>
        </p:xfrm>
        <a:graphic>
          <a:graphicData uri="http://schemas.openxmlformats.org/drawingml/2006/table">
            <a:tbl>
              <a:tblPr/>
              <a:tblGrid>
                <a:gridCol w="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01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일       시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2019. 2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월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오후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02</a:t>
                      </a:r>
                      <a:endParaRPr kumimoji="0" lang="ko-K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장       소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북구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00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사업장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나눔고딕 ExtraBold" pitchFamily="50" charset="-127"/>
                          <a:cs typeface="Arial" charset="0"/>
                        </a:rPr>
                        <a:t>03</a:t>
                      </a:r>
                      <a:endParaRPr kumimoji="0" lang="ko-K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6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위반내용 </a:t>
                      </a: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: </a:t>
                      </a:r>
                      <a:r>
                        <a:rPr kumimoji="0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1E24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미신고 폐수배출시설 설치운영</a:t>
                      </a: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나눔고딕 ExtraBold" pitchFamily="50" charset="-127"/>
                        <a:cs typeface="Arial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5788">
                <a:tc gridSpan="2">
                  <a:txBody>
                    <a:bodyPr/>
                    <a:lstStyle/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폐수배출시설을 설치하려는 자는 관할행정기관에 신고 하여야 함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628650" marR="0" lvl="1" indent="-17145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에어컨배관을 생산하면서 이물질을 제거하기 위해 수질오염물질이 함유된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세척수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및 냉각수를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사용하면서도 신고를 하지 아니하고 시설을 설치하여 운영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(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원인미상의 백색물질이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영산강으로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유입된다는 신고를 접수하고 인근 사업장을 </a:t>
                      </a:r>
                      <a:r>
                        <a:rPr kumimoji="0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점검중</a:t>
                      </a: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동 사업장                 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457200" marR="0" lvl="1" indent="0" algn="l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 부지 내 우수맨홀에 백색물질이 고여있음을 확인함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3B3B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1577" name="그림 2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705475" y="3700463"/>
            <a:ext cx="2032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84101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3"/>
          <p:cNvSpPr>
            <a:spLocks noChangeArrowheads="1"/>
          </p:cNvSpPr>
          <p:nvPr/>
        </p:nvSpPr>
        <p:spPr bwMode="auto">
          <a:xfrm>
            <a:off x="268427" y="1105436"/>
            <a:ext cx="9472387" cy="5451034"/>
          </a:xfrm>
          <a:prstGeom prst="roundRect">
            <a:avLst>
              <a:gd name="adj" fmla="val 1560"/>
            </a:avLst>
          </a:prstGeom>
          <a:solidFill>
            <a:srgbClr val="FFFFFF"/>
          </a:solidFill>
          <a:ln w="9376">
            <a:solidFill>
              <a:srgbClr val="00B050"/>
            </a:solidFill>
            <a:round/>
            <a:headEnd/>
            <a:tailEnd/>
          </a:ln>
        </p:spPr>
        <p:txBody>
          <a:bodyPr wrap="none" lIns="94293" tIns="49019" rIns="94293" bIns="49019"/>
          <a:lstStyle/>
          <a:p>
            <a:pPr algn="just" defTabSz="848568">
              <a:lnSpc>
                <a:spcPct val="150000"/>
              </a:lnSpc>
            </a:pPr>
            <a:r>
              <a:rPr lang="en-US" altLang="ko-KR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❍ </a:t>
            </a:r>
            <a:r>
              <a:rPr lang="ko-KR" altLang="en-US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적발일 </a:t>
            </a:r>
            <a:r>
              <a:rPr lang="en-US" altLang="ko-KR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: </a:t>
            </a:r>
            <a:r>
              <a:rPr lang="en-US" altLang="ko-KR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2019. 2</a:t>
            </a:r>
            <a:r>
              <a:rPr lang="ko-KR" altLang="en-US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월</a:t>
            </a:r>
            <a:r>
              <a:rPr lang="en-US" altLang="ko-KR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</a:t>
            </a:r>
            <a:r>
              <a:rPr lang="ko-KR" altLang="en-US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오후</a:t>
            </a:r>
            <a:r>
              <a:rPr lang="en-US" altLang="ko-KR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14:00</a:t>
            </a:r>
            <a:r>
              <a:rPr lang="ko-KR" altLang="en-US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경</a:t>
            </a:r>
            <a:r>
              <a:rPr lang="en-US" altLang="ko-KR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[ </a:t>
            </a:r>
            <a:r>
              <a:rPr lang="ko-KR" altLang="en-US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장소 </a:t>
            </a:r>
            <a:r>
              <a:rPr lang="en-US" altLang="ko-KR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: </a:t>
            </a:r>
            <a:r>
              <a:rPr lang="ko-KR" altLang="en-US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북구 첨단벤처로</a:t>
            </a:r>
            <a:r>
              <a:rPr lang="en-US" altLang="ko-KR" sz="1900" dirty="0"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]</a:t>
            </a:r>
          </a:p>
          <a:p>
            <a:pPr algn="just" defTabSz="848568">
              <a:lnSpc>
                <a:spcPct val="150000"/>
              </a:lnSpc>
            </a:pPr>
            <a:r>
              <a:rPr lang="en-US" altLang="ko-KR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- </a:t>
            </a:r>
            <a:r>
              <a:rPr lang="ko-KR" altLang="en-US" sz="1900" b="1" dirty="0" err="1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영산강</a:t>
            </a:r>
            <a:r>
              <a:rPr lang="en-US" altLang="ko-KR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(</a:t>
            </a:r>
            <a:r>
              <a:rPr lang="ko-KR" altLang="en-US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북구 </a:t>
            </a:r>
            <a:r>
              <a:rPr lang="ko-KR" altLang="en-US" sz="1900" b="1" dirty="0" err="1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오룡동</a:t>
            </a:r>
            <a:r>
              <a:rPr lang="en-US" altLang="ko-KR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)</a:t>
            </a:r>
            <a:r>
              <a:rPr lang="ko-KR" altLang="en-US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에 원인미상 백색물질 유입 신고에 따른 인근사업장 </a:t>
            </a:r>
            <a:r>
              <a:rPr lang="ko-KR" altLang="en-US" sz="1900" b="1" dirty="0" err="1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점검중</a:t>
            </a:r>
            <a:r>
              <a:rPr lang="ko-KR" altLang="en-US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적발</a:t>
            </a:r>
            <a:r>
              <a:rPr lang="ko-KR" altLang="en-US" sz="17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    </a:t>
            </a:r>
            <a:endParaRPr lang="en-US" altLang="ko-KR" sz="1700" dirty="0">
              <a:solidFill>
                <a:srgbClr val="000000"/>
              </a:solidFill>
              <a:latin typeface="함초롬돋움" pitchFamily="50" charset="-127"/>
              <a:ea typeface="함초롬돋움" pitchFamily="50" charset="-127"/>
              <a:sym typeface="Wingdings" pitchFamily="2" charset="2"/>
            </a:endParaRPr>
          </a:p>
          <a:p>
            <a:pPr algn="just" defTabSz="848568">
              <a:lnSpc>
                <a:spcPct val="150000"/>
              </a:lnSpc>
            </a:pPr>
            <a:r>
              <a:rPr lang="en-US" altLang="ko-KR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❍ </a:t>
            </a:r>
            <a:r>
              <a:rPr lang="ko-KR" altLang="en-US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내   용 </a:t>
            </a:r>
            <a:r>
              <a:rPr lang="en-US" altLang="ko-KR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: </a:t>
            </a:r>
            <a:r>
              <a:rPr lang="ko-KR" altLang="en-US" sz="19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미신고 폐수배출시설 설치운영</a:t>
            </a:r>
          </a:p>
          <a:p>
            <a:pPr algn="just" defTabSz="848568">
              <a:lnSpc>
                <a:spcPct val="150000"/>
              </a:lnSpc>
            </a:pPr>
            <a:r>
              <a:rPr lang="en-US" altLang="ko-KR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- </a:t>
            </a:r>
            <a:r>
              <a:rPr lang="ko-KR" altLang="en-US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미신고 금속가공제품제조시설</a:t>
            </a:r>
            <a:r>
              <a:rPr lang="en-US" altLang="ko-KR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(</a:t>
            </a:r>
            <a:r>
              <a:rPr lang="ko-KR" altLang="en-US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에어컨배관 냉각 및 코팅</a:t>
            </a:r>
            <a:r>
              <a:rPr lang="en-US" altLang="ko-KR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) </a:t>
            </a:r>
            <a:r>
              <a:rPr lang="ko-KR" altLang="en-US" sz="19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설치운영</a:t>
            </a:r>
            <a:r>
              <a:rPr lang="ko-KR" altLang="en-US" sz="1700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    </a:t>
            </a: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1727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굴림"/>
              <a:cs typeface="Arial" pitchFamily="34" charset="0"/>
            </a:endParaRP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0" y="1"/>
            <a:ext cx="9906000" cy="455824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  <a:effectLst>
            <a:outerShdw dist="17837" dir="13500000" algn="ctr" rotWithShape="0">
              <a:srgbClr val="2F4D71"/>
            </a:outerShdw>
          </a:effectLst>
        </p:spPr>
        <p:txBody>
          <a:bodyPr wrap="none" lIns="95838" tIns="47919" rIns="95838" bIns="47919"/>
          <a:lstStyle/>
          <a:p>
            <a:pPr>
              <a:defRPr/>
            </a:pPr>
            <a:endParaRPr lang="ko-KR" altLang="en-US">
              <a:ea typeface="굴림"/>
              <a:cs typeface="Arial" pitchFamily="34" charset="0"/>
            </a:endParaRPr>
          </a:p>
        </p:txBody>
      </p:sp>
      <p:sp>
        <p:nvSpPr>
          <p:cNvPr id="129029" name="Rectangle 6"/>
          <p:cNvSpPr>
            <a:spLocks noChangeArrowheads="1"/>
          </p:cNvSpPr>
          <p:nvPr/>
        </p:nvSpPr>
        <p:spPr bwMode="auto">
          <a:xfrm>
            <a:off x="0" y="-171497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0" name="Rectangle 7"/>
          <p:cNvSpPr>
            <a:spLocks noChangeArrowheads="1"/>
          </p:cNvSpPr>
          <p:nvPr/>
        </p:nvSpPr>
        <p:spPr bwMode="auto">
          <a:xfrm>
            <a:off x="0" y="1367504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1" name="Rectangle 8"/>
          <p:cNvSpPr>
            <a:spLocks noChangeArrowheads="1"/>
          </p:cNvSpPr>
          <p:nvPr/>
        </p:nvSpPr>
        <p:spPr bwMode="auto">
          <a:xfrm>
            <a:off x="0" y="1686738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33" name="Rectangle 10"/>
          <p:cNvSpPr>
            <a:spLocks noChangeArrowheads="1"/>
          </p:cNvSpPr>
          <p:nvPr/>
        </p:nvSpPr>
        <p:spPr bwMode="auto">
          <a:xfrm>
            <a:off x="0" y="1707386"/>
            <a:ext cx="193612" cy="3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838" tIns="47919" rIns="95838" bIns="47919" anchor="ctr">
            <a:spAutoFit/>
          </a:bodyPr>
          <a:lstStyle/>
          <a:p>
            <a:endParaRPr lang="ko-KR" altLang="en-US"/>
          </a:p>
        </p:txBody>
      </p:sp>
      <p:sp>
        <p:nvSpPr>
          <p:cNvPr id="129040" name="Rectangle 17"/>
          <p:cNvSpPr>
            <a:spLocks noChangeArrowheads="1"/>
          </p:cNvSpPr>
          <p:nvPr/>
        </p:nvSpPr>
        <p:spPr bwMode="auto">
          <a:xfrm>
            <a:off x="190997" y="464039"/>
            <a:ext cx="9532610" cy="66070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400" b="1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미신고 폐수배출시설 설치운영 행위</a:t>
            </a:r>
            <a:endParaRPr lang="en-US" altLang="ko-KR" sz="2400" b="1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81" y="2909697"/>
            <a:ext cx="4496048" cy="328624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64203960" descr="EMB000022b83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8" y="2924944"/>
            <a:ext cx="4609057" cy="328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512966" y="6195941"/>
            <a:ext cx="9031354" cy="360529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5755" tIns="47849" rIns="95755" bIns="47849" anchor="ctr"/>
          <a:lstStyle/>
          <a:p>
            <a:pPr defTabSz="941744">
              <a:spcBef>
                <a:spcPct val="50000"/>
              </a:spcBef>
            </a:pP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  </a:t>
            </a:r>
            <a:r>
              <a:rPr lang="ko-KR" altLang="en-US" sz="1700" b="1" dirty="0" err="1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세척수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 순환수조에 담긴 세척폐수</a:t>
            </a: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(1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차</a:t>
            </a: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)                  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냉각수 순환수조에 담긴 냉각폐수</a:t>
            </a: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(2</a:t>
            </a:r>
            <a:r>
              <a:rPr lang="ko-KR" altLang="en-US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차</a:t>
            </a:r>
            <a:r>
              <a:rPr lang="en-US" altLang="ko-KR" sz="1700" b="1" dirty="0">
                <a:solidFill>
                  <a:srgbClr val="000000"/>
                </a:solidFill>
                <a:latin typeface="함초롬돋움" pitchFamily="50" charset="-127"/>
                <a:ea typeface="함초롬돋움" pitchFamily="50" charset="-127"/>
                <a:sym typeface="Wingdings" pitchFamily="2" charset="2"/>
              </a:rPr>
              <a:t>)</a:t>
            </a:r>
            <a:endParaRPr lang="ko-KR" altLang="en-US" sz="1700" b="1" dirty="0">
              <a:solidFill>
                <a:srgbClr val="000000"/>
              </a:solidFill>
              <a:latin typeface="함초롬돋움" pitchFamily="50" charset="-127"/>
              <a:ea typeface="함초롬돋움" pitchFamily="50" charset="-127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99702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마스터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285875"/>
            <a:ext cx="943304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597025" y="1504235"/>
            <a:ext cx="8820471" cy="19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5738" indent="-185738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폐수 배출시설  </a:t>
            </a:r>
            <a:r>
              <a:rPr lang="ko-KR" altLang="en-US" sz="1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설치신고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 </a:t>
            </a:r>
            <a:r>
              <a:rPr lang="ko-KR" altLang="en-US" sz="1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미이행</a:t>
            </a:r>
            <a:r>
              <a:rPr lang="en-US" altLang="ko-KR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(</a:t>
            </a:r>
            <a:r>
              <a:rPr lang="ko-KR" alt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금속제품가공시설</a:t>
            </a:r>
            <a:r>
              <a:rPr lang="en-US" altLang="ko-KR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)</a:t>
            </a:r>
          </a:p>
          <a:p>
            <a:pPr marL="185738" indent="-185738">
              <a:spcBef>
                <a:spcPct val="20000"/>
              </a:spcBef>
              <a:defRPr/>
            </a:pPr>
            <a:endParaRPr lang="en-US" altLang="ko-KR" sz="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endParaRPr lang="en-US" altLang="ko-KR" sz="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en-US" altLang="ko-KR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  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물환경보전법 제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33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조 제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1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항 위반</a:t>
            </a:r>
            <a:endParaRPr lang="en-US" altLang="ko-KR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  [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벌칙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]  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물환경보전법 제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76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조 제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2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호</a:t>
            </a:r>
            <a:endParaRPr lang="en-US" altLang="ko-KR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              5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년 이하의 징역이나 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5</a:t>
            </a:r>
            <a:r>
              <a:rPr lang="ko-KR" altLang="en-US" sz="1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천만원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이하 벌금 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/ 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사용중지 명령</a:t>
            </a: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, </a:t>
            </a:r>
            <a:r>
              <a:rPr lang="ko-KR" alt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폐쇄명령</a:t>
            </a:r>
            <a:endParaRPr lang="en-US" altLang="ko-KR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en-US" altLang="ko-K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</a:rPr>
              <a:t>              </a:t>
            </a:r>
            <a:endParaRPr lang="en-US" altLang="ko-KR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n-ea"/>
            </a:endParaRPr>
          </a:p>
        </p:txBody>
      </p:sp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4860635" y="-30337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860635" y="-30337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ko-KR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2" name="Rectangle 20"/>
          <p:cNvSpPr>
            <a:spLocks noChangeArrowheads="1"/>
          </p:cNvSpPr>
          <p:nvPr/>
        </p:nvSpPr>
        <p:spPr bwMode="auto">
          <a:xfrm>
            <a:off x="4860635" y="-30337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3" name="Rectangle 1"/>
          <p:cNvSpPr>
            <a:spLocks noChangeArrowheads="1"/>
          </p:cNvSpPr>
          <p:nvPr/>
        </p:nvSpPr>
        <p:spPr bwMode="auto">
          <a:xfrm>
            <a:off x="4860635" y="-30337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4" name="Rectangle 2"/>
          <p:cNvSpPr>
            <a:spLocks noChangeArrowheads="1"/>
          </p:cNvSpPr>
          <p:nvPr/>
        </p:nvSpPr>
        <p:spPr bwMode="auto">
          <a:xfrm>
            <a:off x="4860635" y="-30337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ko-KR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5" name="Rectangle 20"/>
          <p:cNvSpPr>
            <a:spLocks noChangeArrowheads="1"/>
          </p:cNvSpPr>
          <p:nvPr/>
        </p:nvSpPr>
        <p:spPr bwMode="auto">
          <a:xfrm>
            <a:off x="4860635" y="-30337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ko-KR" altLang="en-US" sz="200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381001" y="59323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latinLnBrk="1" hangingPunct="1">
              <a:defRPr/>
            </a:pPr>
            <a:endParaRPr lang="ko-KR" altLang="en-US"/>
          </a:p>
        </p:txBody>
      </p:sp>
      <p:sp>
        <p:nvSpPr>
          <p:cNvPr id="65564" name="Rectangle 28"/>
          <p:cNvSpPr>
            <a:spLocks noChangeArrowheads="1"/>
          </p:cNvSpPr>
          <p:nvPr/>
        </p:nvSpPr>
        <p:spPr bwMode="auto">
          <a:xfrm>
            <a:off x="381001" y="59323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latinLnBrk="1" hangingPunct="1">
              <a:defRPr/>
            </a:pPr>
            <a:endParaRPr lang="ko-KR" altLang="en-US"/>
          </a:p>
        </p:txBody>
      </p:sp>
      <p:sp>
        <p:nvSpPr>
          <p:cNvPr id="65566" name="Rectangle 30"/>
          <p:cNvSpPr>
            <a:spLocks noChangeArrowheads="1"/>
          </p:cNvSpPr>
          <p:nvPr/>
        </p:nvSpPr>
        <p:spPr bwMode="auto">
          <a:xfrm>
            <a:off x="381001" y="102186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latinLnBrk="1" hangingPunct="1">
              <a:defRPr/>
            </a:pPr>
            <a:endParaRPr lang="ko-KR" altLang="en-US"/>
          </a:p>
        </p:txBody>
      </p:sp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1028701" y="3332748"/>
            <a:ext cx="184731" cy="33855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5074" name="_x394757048" descr="EMB0000389c033e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730626"/>
            <a:ext cx="4968513" cy="28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5529264" y="4414629"/>
            <a:ext cx="184731" cy="33855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5243514" y="3350211"/>
            <a:ext cx="184731" cy="33855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5077" name="_x387042944" descr="EMB0000389c034d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586" y="3748087"/>
            <a:ext cx="5001926" cy="28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776536" y="536047"/>
            <a:ext cx="5706711" cy="660705"/>
          </a:xfrm>
          <a:prstGeom prst="rect">
            <a:avLst/>
          </a:prstGeom>
          <a:noFill/>
          <a:ln w="25282">
            <a:noFill/>
            <a:miter lim="800000"/>
            <a:headEnd/>
            <a:tailEnd/>
          </a:ln>
        </p:spPr>
        <p:txBody>
          <a:bodyPr lIns="94284" tIns="49014" rIns="94284" bIns="49014" anchor="ctr"/>
          <a:lstStyle/>
          <a:p>
            <a:pPr algn="ctr" defTabSz="848568"/>
            <a:r>
              <a:rPr lang="ko-KR" altLang="en-US" sz="2400" b="1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미신고 폐수배출시설 설치운영 행위</a:t>
            </a:r>
            <a:endParaRPr lang="en-US" altLang="ko-KR" sz="2400" b="1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047714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9_기본 디자인">
  <a:themeElements>
    <a:clrScheme name="1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 cap="rnd">
          <a:headEnd type="oval"/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나눔고딕 ExtraBold"/>
            <a:ea typeface="나눔고딕 ExtraBol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7132</TotalTime>
  <Words>10580</Words>
  <Application>Microsoft Office PowerPoint</Application>
  <PresentationFormat>A4 용지(210x297mm)</PresentationFormat>
  <Paragraphs>1447</Paragraphs>
  <Slides>130</Slides>
  <Notes>111</Notes>
  <HiddenSlides>0</HiddenSlides>
  <MMClips>5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130</vt:i4>
      </vt:variant>
    </vt:vector>
  </HeadingPairs>
  <TitlesOfParts>
    <vt:vector size="146" baseType="lpstr">
      <vt:lpstr>함초롬돋움</vt:lpstr>
      <vt:lpstr>한양중고딕</vt:lpstr>
      <vt:lpstr>굴림</vt:lpstr>
      <vt:lpstr>나눔고딕 ExtraBold</vt:lpstr>
      <vt:lpstr>바탕</vt:lpstr>
      <vt:lpstr>맑은 고딕</vt:lpstr>
      <vt:lpstr>KoPub돋움체 Bold</vt:lpstr>
      <vt:lpstr>Arial</vt:lpstr>
      <vt:lpstr>HY헤드라인M</vt:lpstr>
      <vt:lpstr>나눔고딕 Light</vt:lpstr>
      <vt:lpstr>HY견고딕</vt:lpstr>
      <vt:lpstr>Times New Roman</vt:lpstr>
      <vt:lpstr>LG스마트체 Regular</vt:lpstr>
      <vt:lpstr>Wingdings</vt:lpstr>
      <vt:lpstr>나눔고딕</vt:lpstr>
      <vt:lpstr>9_기본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강 조봉</cp:lastModifiedBy>
  <cp:revision>1210</cp:revision>
  <cp:lastPrinted>2019-04-15T06:17:57Z</cp:lastPrinted>
  <dcterms:created xsi:type="dcterms:W3CDTF">2013-03-26T07:39:34Z</dcterms:created>
  <dcterms:modified xsi:type="dcterms:W3CDTF">2023-09-22T00:28:10Z</dcterms:modified>
</cp:coreProperties>
</file>