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317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29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15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8AB1D-630D-4084-A321-71B5D5BD1E1D}" type="datetimeFigureOut">
              <a:rPr lang="ko-KR" altLang="en-US" smtClean="0"/>
              <a:t>2022-08-11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FB7D3-E84E-42B5-9A33-4448F26DB74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8790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534208-A342-4CCD-8A20-3D6587F0384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3423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E5D0-1C84-4262-8FA8-6158109C028B}" type="datetimeFigureOut">
              <a:rPr lang="ko-KR" altLang="en-US" smtClean="0"/>
              <a:t>2022-08-11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3603-1B14-44B5-82A7-3F038F8431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3382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E5D0-1C84-4262-8FA8-6158109C028B}" type="datetimeFigureOut">
              <a:rPr lang="ko-KR" altLang="en-US" smtClean="0"/>
              <a:t>2022-08-11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3603-1B14-44B5-82A7-3F038F8431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429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E5D0-1C84-4262-8FA8-6158109C028B}" type="datetimeFigureOut">
              <a:rPr lang="ko-KR" altLang="en-US" smtClean="0"/>
              <a:t>2022-08-11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3603-1B14-44B5-82A7-3F038F8431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471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E5D0-1C84-4262-8FA8-6158109C028B}" type="datetimeFigureOut">
              <a:rPr lang="ko-KR" altLang="en-US" smtClean="0"/>
              <a:t>2022-08-11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3603-1B14-44B5-82A7-3F038F8431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1219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E5D0-1C84-4262-8FA8-6158109C028B}" type="datetimeFigureOut">
              <a:rPr lang="ko-KR" altLang="en-US" smtClean="0"/>
              <a:t>2022-08-11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3603-1B14-44B5-82A7-3F038F8431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3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E5D0-1C84-4262-8FA8-6158109C028B}" type="datetimeFigureOut">
              <a:rPr lang="ko-KR" altLang="en-US" smtClean="0"/>
              <a:t>2022-08-11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3603-1B14-44B5-82A7-3F038F8431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82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E5D0-1C84-4262-8FA8-6158109C028B}" type="datetimeFigureOut">
              <a:rPr lang="ko-KR" altLang="en-US" smtClean="0"/>
              <a:t>2022-08-11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3603-1B14-44B5-82A7-3F038F8431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831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E5D0-1C84-4262-8FA8-6158109C028B}" type="datetimeFigureOut">
              <a:rPr lang="ko-KR" altLang="en-US" smtClean="0"/>
              <a:t>2022-08-11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3603-1B14-44B5-82A7-3F038F8431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8322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E5D0-1C84-4262-8FA8-6158109C028B}" type="datetimeFigureOut">
              <a:rPr lang="ko-KR" altLang="en-US" smtClean="0"/>
              <a:t>2022-08-11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3603-1B14-44B5-82A7-3F038F8431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472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E5D0-1C84-4262-8FA8-6158109C028B}" type="datetimeFigureOut">
              <a:rPr lang="ko-KR" altLang="en-US" smtClean="0"/>
              <a:t>2022-08-11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3603-1B14-44B5-82A7-3F038F8431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270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E5D0-1C84-4262-8FA8-6158109C028B}" type="datetimeFigureOut">
              <a:rPr lang="ko-KR" altLang="en-US" smtClean="0"/>
              <a:t>2022-08-11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23603-1B14-44B5-82A7-3F038F8431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69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DE5D0-1C84-4262-8FA8-6158109C028B}" type="datetimeFigureOut">
              <a:rPr lang="ko-KR" altLang="en-US" smtClean="0"/>
              <a:t>2022-08-11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23603-1B14-44B5-82A7-3F038F84314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26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4263"/>
            <a:ext cx="9163416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직사각형 5"/>
          <p:cNvSpPr/>
          <p:nvPr/>
        </p:nvSpPr>
        <p:spPr>
          <a:xfrm>
            <a:off x="-11348" y="1004263"/>
            <a:ext cx="9174764" cy="170465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5440932" y="4861608"/>
            <a:ext cx="310213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</a:rPr>
              <a:t>삼 양 엔 지 </a:t>
            </a:r>
            <a:r>
              <a:rPr lang="ko-KR" altLang="en-US" sz="2400" b="1" dirty="0" err="1" smtClean="0">
                <a:solidFill>
                  <a:schemeClr val="accent6">
                    <a:lumMod val="50000"/>
                  </a:schemeClr>
                </a:solidFill>
              </a:rPr>
              <a:t>니</a:t>
            </a:r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</a:rPr>
              <a:t> 어 링 </a:t>
            </a:r>
            <a:endParaRPr lang="en-US" altLang="ko-KR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</a:rPr>
              <a:t>대 표   </a:t>
            </a:r>
            <a:r>
              <a:rPr lang="ko-KR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송    종</a:t>
            </a:r>
            <a:endParaRPr lang="ko-KR" alt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그림 6" descr="삼양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142011088" descr="EMB00000f080b7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274" y="2708920"/>
            <a:ext cx="3587750" cy="297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직사각형 10"/>
          <p:cNvSpPr/>
          <p:nvPr/>
        </p:nvSpPr>
        <p:spPr>
          <a:xfrm>
            <a:off x="1406440" y="1384900"/>
            <a:ext cx="633058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6600" b="1" spc="-300" dirty="0" smtClean="0">
                <a:solidFill>
                  <a:schemeClr val="bg1"/>
                </a:solidFill>
              </a:rPr>
              <a:t>물 환 경 보 전 법</a:t>
            </a:r>
            <a:endParaRPr lang="ko-KR" altLang="en-US" sz="6600" b="1" spc="-300" dirty="0">
              <a:solidFill>
                <a:schemeClr val="bg1"/>
              </a:solidFill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FC61-9687-4102-992B-317C04596E94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2232817" y="3337828"/>
            <a:ext cx="4383957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latinLnBrk="0" hangingPunct="0"/>
            <a:r>
              <a:rPr lang="en-US" altLang="ko-KR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2022.  </a:t>
            </a:r>
            <a:r>
              <a:rPr lang="en-US" altLang="ko-KR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10.    . </a:t>
            </a:r>
            <a:r>
              <a:rPr lang="en-US" altLang="ko-KR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– </a:t>
            </a:r>
            <a:r>
              <a:rPr lang="en-US" altLang="ko-KR" sz="28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rPr>
              <a:t>2022. 11.    .  </a:t>
            </a:r>
            <a:endParaRPr lang="en-US" altLang="ko-KR" sz="2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76659" y="519063"/>
            <a:ext cx="4929555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latinLnBrk="0" hangingPunct="0"/>
            <a:r>
              <a:rPr lang="en-US" altLang="ko-KR" sz="2400" b="1" dirty="0" smtClean="0">
                <a:solidFill>
                  <a:srgbClr val="CC0000"/>
                </a:solidFill>
                <a:latin typeface="Times New Roman" pitchFamily="18" charset="0"/>
              </a:rPr>
              <a:t>[2022</a:t>
            </a:r>
            <a:r>
              <a:rPr lang="ko-KR" altLang="en-US" sz="2400" b="1" dirty="0" smtClean="0">
                <a:solidFill>
                  <a:srgbClr val="CC0000"/>
                </a:solidFill>
                <a:latin typeface="Times New Roman" pitchFamily="18" charset="0"/>
              </a:rPr>
              <a:t>년 통합환경안전관리자 교육</a:t>
            </a:r>
            <a:r>
              <a:rPr lang="en-US" altLang="ko-KR" sz="2400" b="1" dirty="0" smtClean="0">
                <a:solidFill>
                  <a:srgbClr val="CC0000"/>
                </a:solidFill>
                <a:latin typeface="Times New Roman" pitchFamily="18" charset="0"/>
              </a:rPr>
              <a:t>]</a:t>
            </a:r>
            <a:endParaRPr lang="en-US" altLang="ko-KR" sz="2400" b="1" dirty="0">
              <a:solidFill>
                <a:srgbClr val="CC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04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endParaRPr lang="ko-KR" altLang="en-US" sz="3600" b="1" dirty="0"/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10</a:t>
            </a:fld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467544" y="908720"/>
            <a:ext cx="5112568" cy="55436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smtClean="0">
                <a:solidFill>
                  <a:schemeClr val="bg1"/>
                </a:solidFill>
              </a:rPr>
              <a:t>비점오염원 설치신고 대상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39552" y="1761778"/>
            <a:ext cx="7920880" cy="45243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1600" b="1" dirty="0"/>
              <a:t>① </a:t>
            </a:r>
            <a:r>
              <a:rPr lang="ko-KR" altLang="en-US" sz="1600" b="1" dirty="0" smtClean="0"/>
              <a:t>도시의 </a:t>
            </a:r>
            <a:r>
              <a:rPr lang="ko-KR" altLang="en-US" sz="1600" b="1" dirty="0"/>
              <a:t>개발사업 및 산업단지의 조성사업은 「</a:t>
            </a:r>
            <a:r>
              <a:rPr lang="ko-KR" altLang="en-US" sz="1600" b="1" dirty="0" err="1"/>
              <a:t>환경영향평가법</a:t>
            </a:r>
            <a:r>
              <a:rPr lang="ko-KR" altLang="en-US" sz="1600" b="1" dirty="0"/>
              <a:t> 시행령」 별표 </a:t>
            </a:r>
            <a:r>
              <a:rPr lang="en-US" altLang="ko-KR" sz="1600" b="1" dirty="0"/>
              <a:t>3</a:t>
            </a:r>
            <a:r>
              <a:rPr lang="ko-KR" altLang="en-US" sz="1600" b="1" dirty="0"/>
              <a:t>의 </a:t>
            </a:r>
            <a:endParaRPr lang="en-US" altLang="ko-KR" sz="1600" b="1" dirty="0" smtClean="0"/>
          </a:p>
          <a:p>
            <a:pPr>
              <a:lnSpc>
                <a:spcPct val="200000"/>
              </a:lnSpc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</a:t>
            </a:r>
            <a:r>
              <a:rPr lang="ko-KR" altLang="en-US" sz="1600" b="1" dirty="0" smtClean="0"/>
              <a:t>제</a:t>
            </a:r>
            <a:r>
              <a:rPr lang="en-US" altLang="ko-KR" sz="1600" b="1" dirty="0"/>
              <a:t>1</a:t>
            </a:r>
            <a:r>
              <a:rPr lang="ko-KR" altLang="en-US" sz="1600" b="1" dirty="0"/>
              <a:t>호 및 제</a:t>
            </a:r>
            <a:r>
              <a:rPr lang="en-US" altLang="ko-KR" sz="1600" b="1" dirty="0"/>
              <a:t>2</a:t>
            </a:r>
            <a:r>
              <a:rPr lang="ko-KR" altLang="en-US" sz="1600" b="1" dirty="0"/>
              <a:t>호에 해당하는 사업으로 한다</a:t>
            </a:r>
            <a:r>
              <a:rPr lang="en-US" altLang="ko-KR" sz="1600" b="1" dirty="0" smtClean="0"/>
              <a:t>.</a:t>
            </a:r>
            <a:endParaRPr lang="en-US" altLang="ko-KR" sz="1600" b="1" dirty="0"/>
          </a:p>
          <a:p>
            <a:pPr>
              <a:lnSpc>
                <a:spcPct val="200000"/>
              </a:lnSpc>
            </a:pPr>
            <a:r>
              <a:rPr lang="en-US" altLang="ko-KR" sz="1600" b="1" dirty="0"/>
              <a:t>② </a:t>
            </a:r>
            <a:r>
              <a:rPr lang="ko-KR" altLang="en-US" sz="1600" b="1" dirty="0" smtClean="0"/>
              <a:t>「</a:t>
            </a:r>
            <a:r>
              <a:rPr lang="ko-KR" altLang="en-US" sz="1600" b="1" dirty="0" err="1"/>
              <a:t>환경영향평가법</a:t>
            </a:r>
            <a:r>
              <a:rPr lang="ko-KR" altLang="en-US" sz="1600" b="1" dirty="0"/>
              <a:t> 시행령」 별표 </a:t>
            </a:r>
            <a:r>
              <a:rPr lang="en-US" altLang="ko-KR" sz="1600" b="1" dirty="0"/>
              <a:t>3</a:t>
            </a:r>
            <a:r>
              <a:rPr lang="ko-KR" altLang="en-US" sz="1600" b="1" dirty="0"/>
              <a:t>의 제</a:t>
            </a:r>
            <a:r>
              <a:rPr lang="en-US" altLang="ko-KR" sz="1600" b="1" dirty="0"/>
              <a:t>3</a:t>
            </a:r>
            <a:r>
              <a:rPr lang="ko-KR" altLang="en-US" sz="1600" b="1" dirty="0"/>
              <a:t>호부터 제</a:t>
            </a:r>
            <a:r>
              <a:rPr lang="en-US" altLang="ko-KR" sz="1600" b="1" dirty="0"/>
              <a:t>17</a:t>
            </a:r>
            <a:r>
              <a:rPr lang="ko-KR" altLang="en-US" sz="1600" b="1" dirty="0"/>
              <a:t>호까지에 해당하는 사업을 </a:t>
            </a:r>
            <a:endParaRPr lang="en-US" altLang="ko-KR" sz="1600" b="1" dirty="0" smtClean="0"/>
          </a:p>
          <a:p>
            <a:pPr>
              <a:lnSpc>
                <a:spcPct val="200000"/>
              </a:lnSpc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</a:t>
            </a:r>
            <a:r>
              <a:rPr lang="ko-KR" altLang="en-US" sz="1600" b="1" dirty="0" smtClean="0"/>
              <a:t>말한다</a:t>
            </a:r>
            <a:r>
              <a:rPr lang="en-US" altLang="ko-KR" sz="1600" b="1" dirty="0"/>
              <a:t>. </a:t>
            </a:r>
            <a:r>
              <a:rPr lang="ko-KR" altLang="en-US" sz="1600" b="1" dirty="0" smtClean="0"/>
              <a:t> </a:t>
            </a:r>
            <a:r>
              <a:rPr lang="ko-KR" altLang="en-US" sz="1600" b="1" dirty="0"/>
              <a:t>「공유수면 관리 및 매립에 관한 법률」 제</a:t>
            </a:r>
            <a:r>
              <a:rPr lang="en-US" altLang="ko-KR" sz="1600" b="1" dirty="0"/>
              <a:t>2</a:t>
            </a:r>
            <a:r>
              <a:rPr lang="ko-KR" altLang="en-US" sz="1600" b="1" dirty="0"/>
              <a:t>조제</a:t>
            </a:r>
            <a:r>
              <a:rPr lang="en-US" altLang="ko-KR" sz="1600" b="1" dirty="0"/>
              <a:t>1</a:t>
            </a:r>
            <a:r>
              <a:rPr lang="ko-KR" altLang="en-US" sz="1600" b="1" dirty="0" err="1"/>
              <a:t>호가목의</a:t>
            </a:r>
            <a:r>
              <a:rPr lang="ko-KR" altLang="en-US" sz="1600" b="1" dirty="0"/>
              <a:t> 바다에서만 </a:t>
            </a:r>
            <a:endParaRPr lang="en-US" altLang="ko-KR" sz="1600" b="1" dirty="0" smtClean="0"/>
          </a:p>
          <a:p>
            <a:pPr>
              <a:lnSpc>
                <a:spcPct val="200000"/>
              </a:lnSpc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</a:t>
            </a:r>
            <a:r>
              <a:rPr lang="ko-KR" altLang="en-US" sz="1600" b="1" dirty="0" smtClean="0"/>
              <a:t>시행하는 </a:t>
            </a:r>
            <a:r>
              <a:rPr lang="ko-KR" altLang="en-US" sz="1600" b="1" dirty="0"/>
              <a:t>사업은 제외한다</a:t>
            </a:r>
            <a:r>
              <a:rPr lang="en-US" altLang="ko-KR" sz="1600" b="1" dirty="0"/>
              <a:t>. </a:t>
            </a:r>
          </a:p>
          <a:p>
            <a:pPr>
              <a:lnSpc>
                <a:spcPct val="200000"/>
              </a:lnSpc>
            </a:pPr>
            <a:r>
              <a:rPr lang="en-US" altLang="ko-KR" sz="1600" b="1" dirty="0"/>
              <a:t>③ </a:t>
            </a:r>
            <a:r>
              <a:rPr lang="ko-KR" altLang="en-US" sz="1600" b="1" dirty="0" smtClean="0"/>
              <a:t>부지면적이 </a:t>
            </a:r>
            <a:r>
              <a:rPr lang="en-US" altLang="ko-KR" sz="1600" b="1" dirty="0"/>
              <a:t>1</a:t>
            </a:r>
            <a:r>
              <a:rPr lang="ko-KR" altLang="en-US" sz="1600" b="1" dirty="0"/>
              <a:t>만 </a:t>
            </a:r>
            <a:r>
              <a:rPr lang="ko-KR" altLang="en-US" sz="1600" b="1" dirty="0" err="1"/>
              <a:t>제곱미터</a:t>
            </a:r>
            <a:r>
              <a:rPr lang="ko-KR" altLang="en-US" sz="1600" b="1" dirty="0"/>
              <a:t> 이상인 사업장을 말한다</a:t>
            </a:r>
            <a:r>
              <a:rPr lang="en-US" altLang="ko-KR" sz="1600" b="1" dirty="0"/>
              <a:t>.</a:t>
            </a:r>
          </a:p>
          <a:p>
            <a:pPr>
              <a:lnSpc>
                <a:spcPct val="200000"/>
              </a:lnSpc>
            </a:pPr>
            <a:r>
              <a:rPr lang="en-US" altLang="ko-KR" sz="1600" b="1" dirty="0"/>
              <a:t>④ </a:t>
            </a:r>
            <a:r>
              <a:rPr lang="ko-KR" altLang="en-US" sz="1600" b="1" dirty="0" smtClean="0"/>
              <a:t>업종에 </a:t>
            </a:r>
            <a:r>
              <a:rPr lang="ko-KR" altLang="en-US" sz="1600" b="1" dirty="0"/>
              <a:t>해당하는 사업장에 설치하는 폐수배출시설을 </a:t>
            </a:r>
            <a:r>
              <a:rPr lang="ko-KR" altLang="en-US" sz="1600" b="1" dirty="0" smtClean="0"/>
              <a:t>말한다</a:t>
            </a:r>
            <a:endParaRPr lang="en-US" altLang="ko-KR" sz="1600" b="1" dirty="0" smtClean="0"/>
          </a:p>
          <a:p>
            <a:pPr>
              <a:lnSpc>
                <a:spcPct val="200000"/>
              </a:lnSpc>
            </a:pPr>
            <a:r>
              <a:rPr lang="ko-KR" altLang="ko-KR" sz="1600" b="1" dirty="0" smtClean="0">
                <a:effectLst/>
              </a:rPr>
              <a:t>⑤</a:t>
            </a:r>
            <a:r>
              <a:rPr lang="en-US" altLang="ko-KR" sz="1600" b="1" dirty="0" smtClean="0">
                <a:effectLst/>
              </a:rPr>
              <a:t> </a:t>
            </a:r>
            <a:r>
              <a:rPr lang="ko-KR" altLang="en-US" sz="1600" b="1" dirty="0"/>
              <a:t>「</a:t>
            </a:r>
            <a:r>
              <a:rPr lang="ko-KR" altLang="en-US" sz="1600" b="1" dirty="0" err="1"/>
              <a:t>환경영향평가법</a:t>
            </a:r>
            <a:r>
              <a:rPr lang="ko-KR" altLang="en-US" sz="1600" b="1" dirty="0"/>
              <a:t> 시행령」 </a:t>
            </a:r>
            <a:r>
              <a:rPr lang="ko-KR" altLang="en-US" sz="1600" b="1" dirty="0" smtClean="0"/>
              <a:t>에 따른 평가서의 </a:t>
            </a:r>
            <a:r>
              <a:rPr lang="ko-KR" altLang="en-US" sz="1600" b="1" dirty="0" err="1" smtClean="0"/>
              <a:t>재작성</a:t>
            </a:r>
            <a:r>
              <a:rPr lang="en-US" altLang="ko-KR" sz="1600" b="1" dirty="0" smtClean="0"/>
              <a:t>. </a:t>
            </a:r>
            <a:r>
              <a:rPr lang="ko-KR" altLang="en-US" sz="1600" b="1" dirty="0" smtClean="0"/>
              <a:t>재협의 대상이 된 경우</a:t>
            </a:r>
            <a:endParaRPr lang="en-US" altLang="ko-KR" sz="1600" b="1" dirty="0" smtClean="0"/>
          </a:p>
          <a:p>
            <a:pPr>
              <a:lnSpc>
                <a:spcPct val="200000"/>
              </a:lnSpc>
            </a:pPr>
            <a:r>
              <a:rPr lang="ko-KR" altLang="ko-KR" sz="1600" b="1" dirty="0" smtClean="0">
                <a:effectLst/>
              </a:rPr>
              <a:t>⑥</a:t>
            </a:r>
            <a:r>
              <a:rPr lang="en-US" altLang="ko-KR" sz="1600" b="1" dirty="0" smtClean="0">
                <a:effectLst/>
              </a:rPr>
              <a:t> </a:t>
            </a:r>
            <a:r>
              <a:rPr lang="ko-KR" altLang="en-US" sz="1600" b="1" spc="-150" dirty="0" smtClean="0">
                <a:effectLst/>
              </a:rPr>
              <a:t>폐수 변경허가 또는 변경신고 사업장으로 부지면적이 </a:t>
            </a:r>
            <a:r>
              <a:rPr lang="en-US" altLang="ko-KR" sz="1600" b="1" spc="-150" dirty="0" smtClean="0">
                <a:effectLst/>
              </a:rPr>
              <a:t>100</a:t>
            </a:r>
            <a:r>
              <a:rPr lang="ko-KR" altLang="en-US" sz="1600" b="1" spc="-150" dirty="0" smtClean="0">
                <a:effectLst/>
              </a:rPr>
              <a:t>분의 </a:t>
            </a:r>
            <a:r>
              <a:rPr lang="en-US" altLang="ko-KR" sz="1600" b="1" spc="-150" dirty="0" smtClean="0">
                <a:effectLst/>
              </a:rPr>
              <a:t>30 </a:t>
            </a:r>
            <a:r>
              <a:rPr lang="ko-KR" altLang="en-US" sz="1600" b="1" spc="-150" dirty="0" smtClean="0">
                <a:effectLst/>
              </a:rPr>
              <a:t>이상 증가하는 경우 </a:t>
            </a:r>
            <a:endParaRPr lang="ko-KR" altLang="en-US" sz="1600" b="1" spc="-15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222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endParaRPr lang="ko-KR" altLang="en-US" sz="3600" b="1" dirty="0"/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11</a:t>
            </a:fld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467544" y="908720"/>
            <a:ext cx="5112568" cy="55436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smtClean="0">
                <a:solidFill>
                  <a:schemeClr val="bg1"/>
                </a:solidFill>
              </a:rPr>
              <a:t>비점오염원 설치신고 대상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645947" y="1556792"/>
            <a:ext cx="1189749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ko-KR" altLang="en-US" b="1" dirty="0" smtClean="0">
                <a:solidFill>
                  <a:srgbClr val="0000FF"/>
                </a:solidFill>
              </a:rPr>
              <a:t>대상 업종</a:t>
            </a:r>
            <a:endParaRPr lang="ko-KR" altLang="en-US" b="1" dirty="0">
              <a:solidFill>
                <a:srgbClr val="0000FF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29816" y="1944603"/>
            <a:ext cx="6318448" cy="45807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lang="en-US" altLang="ko-KR" b="1" dirty="0"/>
              <a:t>1. </a:t>
            </a:r>
            <a:r>
              <a:rPr lang="ko-KR" altLang="en-US" b="1" dirty="0"/>
              <a:t>목재 및 나무제품 제조업</a:t>
            </a:r>
          </a:p>
          <a:p>
            <a:pPr>
              <a:lnSpc>
                <a:spcPts val="2500"/>
              </a:lnSpc>
            </a:pPr>
            <a:r>
              <a:rPr lang="en-US" altLang="ko-KR" b="1" dirty="0"/>
              <a:t>2. </a:t>
            </a:r>
            <a:r>
              <a:rPr lang="ko-KR" altLang="en-US" b="1" dirty="0" err="1"/>
              <a:t>펄프ㆍ종이</a:t>
            </a:r>
            <a:r>
              <a:rPr lang="ko-KR" altLang="en-US" b="1" dirty="0"/>
              <a:t> 및 종이제품 제조업</a:t>
            </a:r>
          </a:p>
          <a:p>
            <a:pPr>
              <a:lnSpc>
                <a:spcPts val="2500"/>
              </a:lnSpc>
            </a:pPr>
            <a:r>
              <a:rPr lang="en-US" altLang="ko-KR" b="1" dirty="0"/>
              <a:t>3. </a:t>
            </a:r>
            <a:r>
              <a:rPr lang="ko-KR" altLang="en-US" b="1" dirty="0" err="1"/>
              <a:t>코크스ㆍ석유정제품</a:t>
            </a:r>
            <a:r>
              <a:rPr lang="ko-KR" altLang="en-US" b="1" dirty="0"/>
              <a:t> 및 핵연료 제조업</a:t>
            </a:r>
          </a:p>
          <a:p>
            <a:pPr>
              <a:lnSpc>
                <a:spcPts val="2500"/>
              </a:lnSpc>
            </a:pPr>
            <a:r>
              <a:rPr lang="en-US" altLang="ko-KR" b="1" dirty="0"/>
              <a:t>4. </a:t>
            </a:r>
            <a:r>
              <a:rPr lang="ko-KR" altLang="en-US" b="1" dirty="0"/>
              <a:t>화합물 및 화학제품 제조업</a:t>
            </a:r>
          </a:p>
          <a:p>
            <a:pPr>
              <a:lnSpc>
                <a:spcPts val="2500"/>
              </a:lnSpc>
            </a:pPr>
            <a:r>
              <a:rPr lang="en-US" altLang="ko-KR" b="1" dirty="0"/>
              <a:t>5. </a:t>
            </a:r>
            <a:r>
              <a:rPr lang="ko-KR" altLang="en-US" b="1" dirty="0"/>
              <a:t>고무 및 플라스틱제품 제조업</a:t>
            </a:r>
          </a:p>
          <a:p>
            <a:pPr>
              <a:lnSpc>
                <a:spcPts val="2500"/>
              </a:lnSpc>
            </a:pPr>
            <a:r>
              <a:rPr lang="en-US" altLang="ko-KR" b="1" dirty="0"/>
              <a:t>6. </a:t>
            </a:r>
            <a:r>
              <a:rPr lang="ko-KR" altLang="en-US" b="1" dirty="0"/>
              <a:t>비금속광물제품 제조업</a:t>
            </a:r>
          </a:p>
          <a:p>
            <a:pPr>
              <a:lnSpc>
                <a:spcPts val="2500"/>
              </a:lnSpc>
            </a:pPr>
            <a:r>
              <a:rPr lang="en-US" altLang="ko-KR" b="1" dirty="0"/>
              <a:t>7. </a:t>
            </a:r>
            <a:r>
              <a:rPr lang="ko-KR" altLang="en-US" b="1" dirty="0"/>
              <a:t>제</a:t>
            </a:r>
            <a:r>
              <a:rPr lang="en-US" altLang="ko-KR" b="1" dirty="0"/>
              <a:t>1</a:t>
            </a:r>
            <a:r>
              <a:rPr lang="ko-KR" altLang="en-US" b="1" dirty="0"/>
              <a:t>차 금속산업</a:t>
            </a:r>
          </a:p>
          <a:p>
            <a:pPr>
              <a:lnSpc>
                <a:spcPts val="2500"/>
              </a:lnSpc>
            </a:pPr>
            <a:r>
              <a:rPr lang="en-US" altLang="ko-KR" b="1" dirty="0"/>
              <a:t>8. </a:t>
            </a:r>
            <a:r>
              <a:rPr lang="ko-KR" altLang="en-US" b="1" dirty="0"/>
              <a:t>석탄</a:t>
            </a:r>
            <a:r>
              <a:rPr lang="en-US" altLang="ko-KR" b="1" dirty="0"/>
              <a:t>, </a:t>
            </a:r>
            <a:r>
              <a:rPr lang="ko-KR" altLang="en-US" b="1" dirty="0"/>
              <a:t>원유 및 우라늄 광업</a:t>
            </a:r>
          </a:p>
          <a:p>
            <a:pPr>
              <a:lnSpc>
                <a:spcPts val="2500"/>
              </a:lnSpc>
            </a:pPr>
            <a:r>
              <a:rPr lang="en-US" altLang="ko-KR" b="1" dirty="0"/>
              <a:t>9. </a:t>
            </a:r>
            <a:r>
              <a:rPr lang="ko-KR" altLang="en-US" b="1" dirty="0"/>
              <a:t>금속 광업</a:t>
            </a:r>
          </a:p>
          <a:p>
            <a:pPr>
              <a:lnSpc>
                <a:spcPts val="2500"/>
              </a:lnSpc>
            </a:pPr>
            <a:r>
              <a:rPr lang="en-US" altLang="ko-KR" b="1" dirty="0"/>
              <a:t>10. </a:t>
            </a:r>
            <a:r>
              <a:rPr lang="ko-KR" altLang="en-US" b="1" dirty="0"/>
              <a:t>비금속광물 광업</a:t>
            </a:r>
            <a:r>
              <a:rPr lang="en-US" altLang="ko-KR" b="1" dirty="0"/>
              <a:t>(</a:t>
            </a:r>
            <a:r>
              <a:rPr lang="ko-KR" altLang="en-US" b="1" dirty="0"/>
              <a:t>연료용은 제외한다</a:t>
            </a:r>
            <a:r>
              <a:rPr lang="en-US" altLang="ko-KR" b="1" dirty="0"/>
              <a:t>)</a:t>
            </a:r>
          </a:p>
          <a:p>
            <a:pPr>
              <a:lnSpc>
                <a:spcPts val="2500"/>
              </a:lnSpc>
            </a:pPr>
            <a:r>
              <a:rPr lang="en-US" altLang="ko-KR" b="1" dirty="0"/>
              <a:t>11. </a:t>
            </a:r>
            <a:r>
              <a:rPr lang="ko-KR" altLang="en-US" b="1" dirty="0" err="1"/>
              <a:t>음ㆍ식료품</a:t>
            </a:r>
            <a:r>
              <a:rPr lang="ko-KR" altLang="en-US" b="1" dirty="0"/>
              <a:t> 제조업</a:t>
            </a:r>
          </a:p>
          <a:p>
            <a:pPr>
              <a:lnSpc>
                <a:spcPts val="2500"/>
              </a:lnSpc>
            </a:pPr>
            <a:r>
              <a:rPr lang="en-US" altLang="ko-KR" b="1" dirty="0"/>
              <a:t>12. </a:t>
            </a:r>
            <a:r>
              <a:rPr lang="ko-KR" altLang="en-US" b="1" dirty="0" err="1"/>
              <a:t>전기업</a:t>
            </a:r>
            <a:r>
              <a:rPr lang="en-US" altLang="ko-KR" b="1" dirty="0"/>
              <a:t>, </a:t>
            </a:r>
            <a:r>
              <a:rPr lang="ko-KR" altLang="en-US" b="1" dirty="0"/>
              <a:t>가스업 및 </a:t>
            </a:r>
            <a:r>
              <a:rPr lang="ko-KR" altLang="en-US" b="1" dirty="0" err="1"/>
              <a:t>증기업</a:t>
            </a:r>
            <a:endParaRPr lang="ko-KR" altLang="en-US" b="1" dirty="0"/>
          </a:p>
          <a:p>
            <a:pPr>
              <a:lnSpc>
                <a:spcPts val="2500"/>
              </a:lnSpc>
            </a:pPr>
            <a:r>
              <a:rPr lang="en-US" altLang="ko-KR" b="1" dirty="0"/>
              <a:t>13. </a:t>
            </a:r>
            <a:r>
              <a:rPr lang="ko-KR" altLang="en-US" b="1" dirty="0"/>
              <a:t>도매업 및 상품 중개업</a:t>
            </a:r>
          </a:p>
          <a:p>
            <a:pPr>
              <a:lnSpc>
                <a:spcPts val="2500"/>
              </a:lnSpc>
            </a:pPr>
            <a:r>
              <a:rPr lang="en-US" altLang="ko-KR" b="1" dirty="0"/>
              <a:t>14. </a:t>
            </a:r>
            <a:r>
              <a:rPr lang="ko-KR" altLang="en-US" b="1" dirty="0"/>
              <a:t>하수처리업</a:t>
            </a:r>
            <a:r>
              <a:rPr lang="en-US" altLang="ko-KR" b="1" dirty="0"/>
              <a:t>, </a:t>
            </a:r>
            <a:r>
              <a:rPr lang="ko-KR" altLang="en-US" b="1" dirty="0"/>
              <a:t>폐기물처리업 및 청소 관련 서비스업</a:t>
            </a:r>
            <a:endParaRPr lang="ko-KR" altLang="en-US" b="1" dirty="0">
              <a:effectLst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67944" y="2996952"/>
            <a:ext cx="4519186" cy="18004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FF0000"/>
                </a:solidFill>
              </a:rPr>
              <a:t>비점오염원 설치</a:t>
            </a:r>
            <a:r>
              <a:rPr lang="en-US" altLang="ko-KR" b="1" dirty="0" smtClean="0">
                <a:solidFill>
                  <a:srgbClr val="FF0000"/>
                </a:solidFill>
              </a:rPr>
              <a:t>/</a:t>
            </a:r>
            <a:r>
              <a:rPr lang="ko-KR" altLang="en-US" b="1" dirty="0" smtClean="0">
                <a:solidFill>
                  <a:srgbClr val="FF0000"/>
                </a:solidFill>
              </a:rPr>
              <a:t>변경신고 시기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rgbClr val="0000FF"/>
                </a:solidFill>
              </a:rPr>
              <a:t>사업계획을 확정한 날부터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60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일 이내</a:t>
            </a:r>
            <a:endParaRPr lang="en-US" altLang="ko-KR" sz="14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rgbClr val="0000FF"/>
                </a:solidFill>
              </a:rPr>
              <a:t>폐수배출시설 설치허가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/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신고 한 날부터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30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일 이내</a:t>
            </a:r>
            <a:endParaRPr lang="en-US" altLang="ko-KR" sz="14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rgbClr val="0000FF"/>
                </a:solidFill>
              </a:rPr>
              <a:t>변경사유 발생 한 날부터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15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일 이내</a:t>
            </a:r>
            <a:endParaRPr lang="en-US" altLang="ko-KR" sz="14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sz="1400" b="1" dirty="0" smtClean="0">
                <a:solidFill>
                  <a:srgbClr val="0000FF"/>
                </a:solidFill>
              </a:rPr>
              <a:t>상호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대표자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400" b="1" dirty="0" err="1" smtClean="0">
                <a:solidFill>
                  <a:srgbClr val="0000FF"/>
                </a:solidFill>
              </a:rPr>
              <a:t>사업명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.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업종 변경한 날부터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2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개월 이내</a:t>
            </a:r>
            <a:endParaRPr lang="ko-KR" altLang="en-US" sz="1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27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endParaRPr lang="ko-KR" altLang="en-US" sz="3600" b="1" dirty="0"/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12</a:t>
            </a:fld>
            <a:endParaRPr lang="ko-KR" altLang="en-US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467544" y="908720"/>
            <a:ext cx="5112568" cy="55436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bg1"/>
                </a:solidFill>
              </a:rPr>
              <a:t>비점오염원 변경신고 대상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39552" y="1707773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FF0000"/>
                </a:solidFill>
              </a:rPr>
              <a:t>1. </a:t>
            </a:r>
            <a:r>
              <a:rPr lang="ko-KR" altLang="en-US" b="1" dirty="0" err="1">
                <a:solidFill>
                  <a:srgbClr val="FF0000"/>
                </a:solidFill>
              </a:rPr>
              <a:t>상호ㆍ대표자ㆍ사업명</a:t>
            </a:r>
            <a:r>
              <a:rPr lang="ko-KR" altLang="en-US" b="1" dirty="0">
                <a:solidFill>
                  <a:srgbClr val="FF0000"/>
                </a:solidFill>
              </a:rPr>
              <a:t> 또는 업종의 변경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7030A0"/>
                </a:solidFill>
              </a:rPr>
              <a:t>2. </a:t>
            </a:r>
            <a:r>
              <a:rPr lang="ko-KR" altLang="en-US" b="1" dirty="0">
                <a:solidFill>
                  <a:srgbClr val="7030A0"/>
                </a:solidFill>
              </a:rPr>
              <a:t>총 </a:t>
            </a:r>
            <a:r>
              <a:rPr lang="ko-KR" altLang="en-US" b="1" dirty="0" err="1">
                <a:solidFill>
                  <a:srgbClr val="7030A0"/>
                </a:solidFill>
              </a:rPr>
              <a:t>사업면적ㆍ개발면적</a:t>
            </a:r>
            <a:r>
              <a:rPr lang="ko-KR" altLang="en-US" b="1" dirty="0">
                <a:solidFill>
                  <a:srgbClr val="7030A0"/>
                </a:solidFill>
              </a:rPr>
              <a:t> 또는 사업장 부지면적이 처음 신고면적의 </a:t>
            </a:r>
            <a:endParaRPr lang="en-US" altLang="ko-KR" b="1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7030A0"/>
                </a:solidFill>
              </a:rPr>
              <a:t> </a:t>
            </a:r>
            <a:r>
              <a:rPr lang="en-US" altLang="ko-KR" b="1" dirty="0" smtClean="0">
                <a:solidFill>
                  <a:srgbClr val="7030A0"/>
                </a:solidFill>
              </a:rPr>
              <a:t>  100</a:t>
            </a:r>
            <a:r>
              <a:rPr lang="ko-KR" altLang="en-US" b="1" dirty="0">
                <a:solidFill>
                  <a:srgbClr val="7030A0"/>
                </a:solidFill>
              </a:rPr>
              <a:t>분의 </a:t>
            </a:r>
            <a:r>
              <a:rPr lang="en-US" altLang="ko-KR" b="1" dirty="0">
                <a:solidFill>
                  <a:srgbClr val="7030A0"/>
                </a:solidFill>
              </a:rPr>
              <a:t>15 </a:t>
            </a:r>
            <a:r>
              <a:rPr lang="ko-KR" altLang="en-US" b="1" dirty="0">
                <a:solidFill>
                  <a:srgbClr val="7030A0"/>
                </a:solidFill>
              </a:rPr>
              <a:t>이상 증가하는 경우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0000FF"/>
                </a:solidFill>
              </a:rPr>
              <a:t>3. </a:t>
            </a:r>
            <a:r>
              <a:rPr lang="ko-KR" altLang="en-US" b="1" dirty="0">
                <a:solidFill>
                  <a:srgbClr val="0000FF"/>
                </a:solidFill>
              </a:rPr>
              <a:t>비점오염저감시설의 종류</a:t>
            </a:r>
            <a:r>
              <a:rPr lang="en-US" altLang="ko-KR" b="1" dirty="0">
                <a:solidFill>
                  <a:srgbClr val="0000FF"/>
                </a:solidFill>
              </a:rPr>
              <a:t>, </a:t>
            </a:r>
            <a:r>
              <a:rPr lang="ko-KR" altLang="en-US" b="1" dirty="0">
                <a:solidFill>
                  <a:srgbClr val="0000FF"/>
                </a:solidFill>
              </a:rPr>
              <a:t>위치</a:t>
            </a:r>
            <a:r>
              <a:rPr lang="en-US" altLang="ko-KR" b="1" dirty="0">
                <a:solidFill>
                  <a:srgbClr val="0000FF"/>
                </a:solidFill>
              </a:rPr>
              <a:t>, </a:t>
            </a:r>
            <a:r>
              <a:rPr lang="ko-KR" altLang="en-US" b="1" dirty="0">
                <a:solidFill>
                  <a:srgbClr val="0000FF"/>
                </a:solidFill>
              </a:rPr>
              <a:t>용량이 변경되는 경우</a:t>
            </a:r>
            <a:r>
              <a:rPr lang="en-US" altLang="ko-KR" b="1" dirty="0">
                <a:solidFill>
                  <a:srgbClr val="0000FF"/>
                </a:solidFill>
              </a:rPr>
              <a:t>. </a:t>
            </a:r>
            <a:endParaRPr lang="en-US" altLang="ko-KR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>
                <a:solidFill>
                  <a:srgbClr val="FF0000"/>
                </a:solidFill>
              </a:rPr>
              <a:t>다만</a:t>
            </a:r>
            <a:r>
              <a:rPr lang="en-US" altLang="ko-KR" b="1" dirty="0">
                <a:solidFill>
                  <a:srgbClr val="FF0000"/>
                </a:solidFill>
              </a:rPr>
              <a:t>, </a:t>
            </a:r>
            <a:r>
              <a:rPr lang="ko-KR" altLang="en-US" b="1" dirty="0">
                <a:solidFill>
                  <a:srgbClr val="FF0000"/>
                </a:solidFill>
              </a:rPr>
              <a:t>시설의 용량이 처음 신고한 용량의 </a:t>
            </a:r>
            <a:r>
              <a:rPr lang="en-US" altLang="ko-KR" b="1" dirty="0">
                <a:solidFill>
                  <a:srgbClr val="FF0000"/>
                </a:solidFill>
              </a:rPr>
              <a:t>100</a:t>
            </a:r>
            <a:r>
              <a:rPr lang="ko-KR" altLang="en-US" b="1" dirty="0">
                <a:solidFill>
                  <a:srgbClr val="FF0000"/>
                </a:solidFill>
              </a:rPr>
              <a:t>분의 </a:t>
            </a:r>
            <a:r>
              <a:rPr lang="en-US" altLang="ko-KR" b="1" dirty="0">
                <a:solidFill>
                  <a:srgbClr val="FF0000"/>
                </a:solidFill>
              </a:rPr>
              <a:t>15 </a:t>
            </a:r>
            <a:r>
              <a:rPr lang="ko-KR" altLang="en-US" b="1" dirty="0">
                <a:solidFill>
                  <a:srgbClr val="FF0000"/>
                </a:solidFill>
              </a:rPr>
              <a:t>미만 변경되는 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  </a:t>
            </a:r>
            <a:r>
              <a:rPr lang="ko-KR" altLang="en-US" b="1" dirty="0" smtClean="0">
                <a:solidFill>
                  <a:srgbClr val="FF0000"/>
                </a:solidFill>
              </a:rPr>
              <a:t>경우는 </a:t>
            </a:r>
            <a:r>
              <a:rPr lang="ko-KR" altLang="en-US" b="1" dirty="0">
                <a:solidFill>
                  <a:srgbClr val="FF0000"/>
                </a:solidFill>
              </a:rPr>
              <a:t>제외한다</a:t>
            </a:r>
            <a:r>
              <a:rPr lang="en-US" altLang="ko-KR" b="1" dirty="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3">
                    <a:lumMod val="50000"/>
                  </a:schemeClr>
                </a:solidFill>
              </a:rPr>
              <a:t>4. </a:t>
            </a:r>
            <a:r>
              <a:rPr lang="ko-KR" altLang="en-US" b="1" dirty="0">
                <a:solidFill>
                  <a:schemeClr val="accent3">
                    <a:lumMod val="50000"/>
                  </a:schemeClr>
                </a:solidFill>
              </a:rPr>
              <a:t>비점오염원 또는 비점오염저감시설의 전부 또는 일부를 폐쇄하는 경우</a:t>
            </a:r>
            <a:r>
              <a:rPr lang="en-US" altLang="ko-KR" b="1" dirty="0">
                <a:solidFill>
                  <a:schemeClr val="accent3">
                    <a:lumMod val="50000"/>
                  </a:schemeClr>
                </a:solidFill>
              </a:rPr>
              <a:t>. </a:t>
            </a:r>
            <a:endParaRPr lang="en-US" altLang="ko-KR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ko-KR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ko-KR" altLang="en-US" b="1" dirty="0" smtClean="0">
                <a:solidFill>
                  <a:schemeClr val="accent2">
                    <a:lumMod val="75000"/>
                  </a:schemeClr>
                </a:solidFill>
              </a:rPr>
              <a:t>다만</a:t>
            </a:r>
            <a:r>
              <a:rPr lang="en-US" altLang="ko-KR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ko-KR" altLang="en-US" b="1" dirty="0" smtClean="0">
                <a:solidFill>
                  <a:schemeClr val="accent2">
                    <a:lumMod val="75000"/>
                  </a:schemeClr>
                </a:solidFill>
              </a:rPr>
              <a:t>개발사업의 </a:t>
            </a:r>
            <a:r>
              <a:rPr lang="ko-KR" altLang="en-US" b="1" dirty="0">
                <a:solidFill>
                  <a:schemeClr val="accent2">
                    <a:lumMod val="75000"/>
                  </a:schemeClr>
                </a:solidFill>
              </a:rPr>
              <a:t>경우 공사 중에 발생하는 비점오염물질을 처리하기 </a:t>
            </a:r>
            <a:endParaRPr lang="en-US" altLang="ko-K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ko-KR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ko-KR" altLang="en-US" b="1" dirty="0" smtClean="0">
                <a:solidFill>
                  <a:schemeClr val="accent2">
                    <a:lumMod val="75000"/>
                  </a:schemeClr>
                </a:solidFill>
              </a:rPr>
              <a:t>위한 </a:t>
            </a:r>
            <a:r>
              <a:rPr lang="ko-KR" altLang="en-US" b="1" dirty="0">
                <a:solidFill>
                  <a:schemeClr val="accent2">
                    <a:lumMod val="75000"/>
                  </a:schemeClr>
                </a:solidFill>
              </a:rPr>
              <a:t>비점오염저감시설을 공사 완료에 따라 전부 또는 일부 폐쇄하는 </a:t>
            </a:r>
            <a:endParaRPr lang="en-US" altLang="ko-KR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ko-KR" b="1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ko-KR" altLang="en-US" b="1" dirty="0" smtClean="0">
                <a:solidFill>
                  <a:schemeClr val="accent2">
                    <a:lumMod val="75000"/>
                  </a:schemeClr>
                </a:solidFill>
              </a:rPr>
              <a:t>경우는 </a:t>
            </a:r>
            <a:r>
              <a:rPr lang="ko-KR" altLang="en-US" b="1" dirty="0">
                <a:solidFill>
                  <a:schemeClr val="accent2">
                    <a:lumMod val="75000"/>
                  </a:schemeClr>
                </a:solidFill>
              </a:rPr>
              <a:t>제외한다</a:t>
            </a:r>
            <a:endParaRPr lang="ko-KR" altLang="en-US" b="1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7501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r>
              <a:rPr lang="ko-KR" altLang="en-US" sz="3600" b="1" dirty="0" smtClean="0"/>
              <a:t> 관련사항</a:t>
            </a:r>
            <a:endParaRPr lang="ko-KR" altLang="en-US" sz="3600" b="1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289282"/>
              </p:ext>
            </p:extLst>
          </p:nvPr>
        </p:nvGraphicFramePr>
        <p:xfrm>
          <a:off x="395536" y="1124744"/>
          <a:ext cx="6261399" cy="646176"/>
        </p:xfrm>
        <a:graphic>
          <a:graphicData uri="http://schemas.openxmlformats.org/drawingml/2006/table">
            <a:tbl>
              <a:tblPr/>
              <a:tblGrid>
                <a:gridCol w="817880"/>
                <a:gridCol w="276778"/>
                <a:gridCol w="5166741"/>
              </a:tblGrid>
              <a:tr h="346837">
                <a:tc>
                  <a:txBody>
                    <a:bodyPr/>
                    <a:lstStyle/>
                    <a:p>
                      <a:pPr algn="ctr"/>
                      <a:endParaRPr lang="en-US" dirty="0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2700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2800" b="1" dirty="0" err="1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물환경보전법</a:t>
                      </a:r>
                      <a:r>
                        <a:rPr lang="ko-KR" altLang="en-US" sz="2800" b="1" dirty="0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 </a:t>
                      </a:r>
                      <a:r>
                        <a:rPr lang="ko-KR" altLang="en-US" sz="2800" b="1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주요 개정내용</a:t>
                      </a:r>
                      <a:endParaRPr lang="ko-KR" altLang="en-US" sz="2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422581" y="1988840"/>
            <a:ext cx="2249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 smtClean="0"/>
              <a:t> ① 전문용어 설명</a:t>
            </a:r>
            <a:endParaRPr lang="ko-KR" altLang="en-US" sz="2000" b="1" dirty="0">
              <a:effectLst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12777" y="2564904"/>
            <a:ext cx="188224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ko-KR" altLang="en-US" b="1" dirty="0"/>
              <a:t>□ </a:t>
            </a:r>
            <a:r>
              <a:rPr lang="ko-KR" altLang="en-US" b="1" dirty="0" smtClean="0"/>
              <a:t>수질오염물질</a:t>
            </a:r>
            <a:endParaRPr lang="ko-KR" altLang="en-US" dirty="0"/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3" name="직사각형 2"/>
          <p:cNvSpPr/>
          <p:nvPr/>
        </p:nvSpPr>
        <p:spPr>
          <a:xfrm>
            <a:off x="620688" y="3140968"/>
            <a:ext cx="7623720" cy="2308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b="1" dirty="0" smtClean="0"/>
              <a:t>❍ </a:t>
            </a:r>
            <a:r>
              <a:rPr lang="ko-KR" altLang="en-US" b="1" dirty="0" smtClean="0">
                <a:solidFill>
                  <a:srgbClr val="FF0000"/>
                </a:solidFill>
              </a:rPr>
              <a:t>수질오염의 </a:t>
            </a:r>
            <a:r>
              <a:rPr lang="ko-KR" altLang="en-US" b="1" dirty="0">
                <a:solidFill>
                  <a:srgbClr val="FF0000"/>
                </a:solidFill>
              </a:rPr>
              <a:t>요인이 되는 물질로서 </a:t>
            </a:r>
            <a:r>
              <a:rPr lang="ko-KR" altLang="en-US" b="1" dirty="0"/>
              <a:t>구리와 그 화합물</a:t>
            </a:r>
            <a:r>
              <a:rPr lang="en-US" altLang="ko-KR" b="1" dirty="0"/>
              <a:t>, </a:t>
            </a:r>
            <a:r>
              <a:rPr lang="ko-KR" altLang="en-US" b="1" dirty="0"/>
              <a:t>납과 그 </a:t>
            </a:r>
            <a:r>
              <a:rPr lang="ko-KR" altLang="en-US" b="1" dirty="0" smtClean="0"/>
              <a:t>화합물 </a:t>
            </a:r>
            <a:endParaRPr lang="en-US" altLang="ko-KR" b="1" dirty="0" smtClean="0"/>
          </a:p>
          <a:p>
            <a:pPr>
              <a:lnSpc>
                <a:spcPct val="20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/>
              <a:t>등 </a:t>
            </a:r>
            <a:r>
              <a:rPr lang="ko-KR" altLang="en-US" b="1" dirty="0" err="1"/>
              <a:t>물환경보전법</a:t>
            </a:r>
            <a:r>
              <a:rPr lang="ko-KR" altLang="en-US" b="1" dirty="0"/>
              <a:t> </a:t>
            </a:r>
            <a:r>
              <a:rPr lang="ko-KR" altLang="en-US" b="1" dirty="0">
                <a:solidFill>
                  <a:srgbClr val="0000FF"/>
                </a:solidFill>
              </a:rPr>
              <a:t>시행규칙 별표</a:t>
            </a:r>
            <a:r>
              <a:rPr lang="en-US" altLang="ko-KR" b="1" dirty="0">
                <a:solidFill>
                  <a:srgbClr val="0000FF"/>
                </a:solidFill>
              </a:rPr>
              <a:t>2</a:t>
            </a:r>
            <a:r>
              <a:rPr lang="ko-KR" altLang="en-US" b="1" dirty="0" smtClean="0">
                <a:solidFill>
                  <a:srgbClr val="0000FF"/>
                </a:solidFill>
              </a:rPr>
              <a:t>로</a:t>
            </a:r>
            <a:r>
              <a:rPr lang="en-US" altLang="ko-KR" b="1" dirty="0" smtClean="0">
                <a:solidFill>
                  <a:srgbClr val="0000FF"/>
                </a:solidFill>
              </a:rPr>
              <a:t>(58</a:t>
            </a:r>
            <a:r>
              <a:rPr lang="ko-KR" altLang="en-US" b="1" dirty="0" smtClean="0">
                <a:solidFill>
                  <a:srgbClr val="0000FF"/>
                </a:solidFill>
              </a:rPr>
              <a:t>종</a:t>
            </a:r>
            <a:r>
              <a:rPr lang="en-US" altLang="ko-KR" b="1" dirty="0" smtClean="0">
                <a:solidFill>
                  <a:srgbClr val="0000FF"/>
                </a:solidFill>
              </a:rPr>
              <a:t>)</a:t>
            </a:r>
            <a:r>
              <a:rPr lang="ko-KR" altLang="en-US" b="1" dirty="0" smtClean="0">
                <a:solidFill>
                  <a:srgbClr val="0000FF"/>
                </a:solidFill>
              </a:rPr>
              <a:t> </a:t>
            </a:r>
            <a:r>
              <a:rPr lang="ko-KR" altLang="en-US" b="1" dirty="0"/>
              <a:t>정하는 것을 말함</a:t>
            </a:r>
          </a:p>
          <a:p>
            <a:pPr>
              <a:lnSpc>
                <a:spcPct val="200000"/>
              </a:lnSpc>
            </a:pPr>
            <a:r>
              <a:rPr lang="en-US" altLang="ko-KR" b="1" dirty="0" smtClean="0"/>
              <a:t>  - </a:t>
            </a:r>
            <a:r>
              <a:rPr lang="ko-KR" altLang="en-US" b="1" dirty="0" smtClean="0"/>
              <a:t>유기물질은 </a:t>
            </a:r>
            <a:r>
              <a:rPr lang="ko-KR" altLang="en-US" b="1" dirty="0" err="1"/>
              <a:t>물환경보전법</a:t>
            </a:r>
            <a:r>
              <a:rPr lang="ko-KR" altLang="en-US" b="1" dirty="0"/>
              <a:t> 시행규칙 별표 </a:t>
            </a:r>
            <a:r>
              <a:rPr lang="en-US" altLang="ko-KR" b="1" dirty="0"/>
              <a:t>2</a:t>
            </a:r>
            <a:r>
              <a:rPr lang="ko-KR" altLang="en-US" b="1" dirty="0"/>
              <a:t>의 수질오염물질 중 하나로 </a:t>
            </a:r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pPr>
              <a:lnSpc>
                <a:spcPct val="20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  </a:t>
            </a:r>
            <a:r>
              <a:rPr lang="ko-KR" altLang="en-US" b="1" dirty="0" smtClean="0"/>
              <a:t>오염도를 </a:t>
            </a:r>
            <a:r>
              <a:rPr lang="ko-KR" altLang="en-US" b="1" dirty="0"/>
              <a:t>측정하는 지표는 </a:t>
            </a:r>
            <a:r>
              <a:rPr lang="en-US" altLang="ko-KR" b="1" dirty="0"/>
              <a:t>BOD</a:t>
            </a:r>
            <a:r>
              <a:rPr lang="ko-KR" altLang="en-US" b="1" dirty="0"/>
              <a:t>와 </a:t>
            </a:r>
            <a:r>
              <a:rPr lang="en-US" altLang="ko-KR" b="1" dirty="0" err="1"/>
              <a:t>COD</a:t>
            </a:r>
            <a:r>
              <a:rPr lang="en-US" altLang="ko-KR" sz="1200" b="1" dirty="0" err="1"/>
              <a:t>Mn</a:t>
            </a:r>
            <a:r>
              <a:rPr lang="ko-KR" altLang="en-US" b="1" dirty="0"/>
              <a:t>임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062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r>
              <a:rPr lang="ko-KR" altLang="en-US" sz="3600" b="1" dirty="0" smtClean="0"/>
              <a:t> 관련사항</a:t>
            </a:r>
            <a:endParaRPr lang="ko-KR" altLang="en-US" sz="3600" b="1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632642"/>
              </p:ext>
            </p:extLst>
          </p:nvPr>
        </p:nvGraphicFramePr>
        <p:xfrm>
          <a:off x="395536" y="1124744"/>
          <a:ext cx="6261399" cy="646176"/>
        </p:xfrm>
        <a:graphic>
          <a:graphicData uri="http://schemas.openxmlformats.org/drawingml/2006/table">
            <a:tbl>
              <a:tblPr/>
              <a:tblGrid>
                <a:gridCol w="817880"/>
                <a:gridCol w="276778"/>
                <a:gridCol w="5166741"/>
              </a:tblGrid>
              <a:tr h="3468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  <a:effectLst/>
                          <a:latin typeface="HY헤드라인M"/>
                          <a:ea typeface="HY헤드라인M"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2700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2800" b="1" dirty="0" err="1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물환경보전법</a:t>
                      </a:r>
                      <a:r>
                        <a:rPr lang="ko-KR" altLang="en-US" sz="2800" b="1" dirty="0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 </a:t>
                      </a:r>
                      <a:r>
                        <a:rPr lang="ko-KR" altLang="en-US" sz="2800" b="1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주요 개정내용</a:t>
                      </a:r>
                      <a:endParaRPr lang="ko-KR" altLang="en-US" sz="2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422581" y="1988840"/>
            <a:ext cx="29450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 smtClean="0"/>
              <a:t> ① 전문용어 설명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계속</a:t>
            </a:r>
            <a:r>
              <a:rPr lang="en-US" altLang="ko-KR" sz="2000" b="1" dirty="0" smtClean="0"/>
              <a:t>)</a:t>
            </a:r>
            <a:endParaRPr lang="ko-KR" altLang="en-US" sz="2000" b="1" dirty="0">
              <a:effectLst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12777" y="2564904"/>
            <a:ext cx="142058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ko-KR" altLang="en-US" b="1" dirty="0"/>
              <a:t>□ </a:t>
            </a:r>
            <a:r>
              <a:rPr lang="ko-KR" altLang="en-US" b="1" dirty="0" smtClean="0"/>
              <a:t>유기물질</a:t>
            </a:r>
            <a:endParaRPr lang="ko-KR" altLang="en-US" dirty="0"/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직사각형 5"/>
          <p:cNvSpPr/>
          <p:nvPr/>
        </p:nvSpPr>
        <p:spPr>
          <a:xfrm>
            <a:off x="612777" y="3070701"/>
            <a:ext cx="7703639" cy="8697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/>
              <a:t>❍ </a:t>
            </a:r>
            <a:r>
              <a:rPr lang="ko-KR" altLang="en-US" b="1" dirty="0" smtClean="0"/>
              <a:t>보통 </a:t>
            </a:r>
            <a:r>
              <a:rPr lang="ko-KR" altLang="en-US" b="1" dirty="0"/>
              <a:t>유기화합물</a:t>
            </a:r>
            <a:r>
              <a:rPr lang="en-US" altLang="ko-KR" b="1" dirty="0"/>
              <a:t>(Organic Compounds)</a:t>
            </a:r>
            <a:r>
              <a:rPr lang="ko-KR" altLang="en-US" b="1" dirty="0"/>
              <a:t>을 말하며 </a:t>
            </a:r>
            <a:r>
              <a:rPr lang="en-US" altLang="ko-KR" b="1" dirty="0"/>
              <a:t>C, H, O, N </a:t>
            </a:r>
            <a:r>
              <a:rPr lang="ko-KR" altLang="en-US" b="1" dirty="0"/>
              <a:t>으로 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/>
              <a:t>구성된 </a:t>
            </a:r>
            <a:r>
              <a:rPr lang="ko-KR" altLang="en-US" b="1" dirty="0"/>
              <a:t>탄소화합물로서 모든 유기생명체를 구성하는 기본 물질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2972039" y="4139788"/>
            <a:ext cx="2985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/>
              <a:t>&lt;</a:t>
            </a:r>
            <a:r>
              <a:rPr lang="en-US" altLang="ko-KR" b="1" dirty="0" err="1"/>
              <a:t>유기물에</a:t>
            </a:r>
            <a:r>
              <a:rPr lang="en-US" altLang="ko-KR" b="1" dirty="0"/>
              <a:t> </a:t>
            </a:r>
            <a:r>
              <a:rPr lang="en-US" altLang="ko-KR" b="1" dirty="0" err="1"/>
              <a:t>의한</a:t>
            </a:r>
            <a:r>
              <a:rPr lang="en-US" altLang="ko-KR" b="1" dirty="0"/>
              <a:t> </a:t>
            </a:r>
            <a:r>
              <a:rPr lang="en-US" altLang="ko-KR" b="1" dirty="0" err="1"/>
              <a:t>수질오염</a:t>
            </a:r>
            <a:r>
              <a:rPr lang="en-US" altLang="ko-KR" b="1" dirty="0"/>
              <a:t>&gt;</a:t>
            </a:r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526448"/>
              </p:ext>
            </p:extLst>
          </p:nvPr>
        </p:nvGraphicFramePr>
        <p:xfrm>
          <a:off x="683569" y="4691984"/>
          <a:ext cx="7560841" cy="1066800"/>
        </p:xfrm>
        <a:graphic>
          <a:graphicData uri="http://schemas.openxmlformats.org/drawingml/2006/table">
            <a:tbl>
              <a:tblPr/>
              <a:tblGrid>
                <a:gridCol w="1481123"/>
                <a:gridCol w="436295"/>
                <a:gridCol w="1253987"/>
                <a:gridCol w="436295"/>
                <a:gridCol w="981423"/>
                <a:gridCol w="390868"/>
                <a:gridCol w="1163132"/>
                <a:gridCol w="436295"/>
                <a:gridCol w="981423"/>
              </a:tblGrid>
              <a:tr h="8536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하수</a:t>
                      </a:r>
                      <a:r>
                        <a:rPr lang="en-US" altLang="ko-KR" sz="1600" b="1" dirty="0" smtClean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, </a:t>
                      </a:r>
                      <a:r>
                        <a:rPr lang="ko-KR" altLang="en-US" sz="1600" b="1" dirty="0" smtClean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폐수 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등 유기물 증가</a:t>
                      </a: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→</a:t>
                      </a: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미생물 활동 및 산소 </a:t>
                      </a:r>
                      <a:r>
                        <a:rPr lang="ko-KR" altLang="en-US" sz="1600" b="1" dirty="0" smtClean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소비 증가</a:t>
                      </a: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→</a:t>
                      </a: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용존산소</a:t>
                      </a:r>
                      <a:r>
                        <a:rPr lang="ko-KR" altLang="en-US" sz="1600" b="1" dirty="0" smtClean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 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부족</a:t>
                      </a: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→</a:t>
                      </a: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혐기성 세균 번식</a:t>
                      </a:r>
                      <a:r>
                        <a:rPr lang="en-US" altLang="ko-KR" sz="1600" b="1" dirty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, </a:t>
                      </a: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유독물질 생성</a:t>
                      </a: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→</a:t>
                      </a: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수질</a:t>
                      </a: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dirty="0">
                          <a:solidFill>
                            <a:srgbClr val="000000"/>
                          </a:solidFill>
                          <a:effectLst/>
                          <a:latin typeface="한양중고딕"/>
                        </a:rPr>
                        <a:t>오염</a:t>
                      </a:r>
                      <a:endParaRPr lang="ko-KR" altLang="en-US" sz="160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81150" y="3336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455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r>
              <a:rPr lang="ko-KR" altLang="en-US" sz="3600" b="1" dirty="0" smtClean="0"/>
              <a:t> 관련사항</a:t>
            </a:r>
            <a:endParaRPr lang="ko-KR" altLang="en-US" sz="3600" b="1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452904"/>
              </p:ext>
            </p:extLst>
          </p:nvPr>
        </p:nvGraphicFramePr>
        <p:xfrm>
          <a:off x="395536" y="1124744"/>
          <a:ext cx="6261399" cy="646176"/>
        </p:xfrm>
        <a:graphic>
          <a:graphicData uri="http://schemas.openxmlformats.org/drawingml/2006/table">
            <a:tbl>
              <a:tblPr/>
              <a:tblGrid>
                <a:gridCol w="817880"/>
                <a:gridCol w="276778"/>
                <a:gridCol w="5166741"/>
              </a:tblGrid>
              <a:tr h="3468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  <a:effectLst/>
                          <a:latin typeface="HY헤드라인M"/>
                          <a:ea typeface="HY헤드라인M"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2700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2800" b="1" dirty="0" err="1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물환경보전법</a:t>
                      </a:r>
                      <a:r>
                        <a:rPr lang="ko-KR" altLang="en-US" sz="2800" b="1" dirty="0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 </a:t>
                      </a:r>
                      <a:r>
                        <a:rPr lang="ko-KR" altLang="en-US" sz="2800" b="1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주요 개정내용</a:t>
                      </a:r>
                      <a:endParaRPr lang="ko-KR" altLang="en-US" sz="2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422581" y="1988840"/>
            <a:ext cx="29450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 smtClean="0"/>
              <a:t> ① 전문용어 설명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계속</a:t>
            </a:r>
            <a:r>
              <a:rPr lang="en-US" altLang="ko-KR" sz="2000" b="1" dirty="0" smtClean="0"/>
              <a:t>)</a:t>
            </a:r>
            <a:endParaRPr lang="ko-KR" altLang="en-US" sz="2000" b="1" dirty="0">
              <a:effectLst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12777" y="2564904"/>
            <a:ext cx="3087897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ko-KR" altLang="en-US" b="1" dirty="0"/>
              <a:t>□ </a:t>
            </a:r>
            <a:r>
              <a:rPr lang="ko-KR" altLang="en-US" b="1" dirty="0" smtClean="0"/>
              <a:t>화학적 산소요구량</a:t>
            </a:r>
            <a:r>
              <a:rPr lang="en-US" altLang="ko-KR" b="1" dirty="0" smtClean="0"/>
              <a:t>(COD)</a:t>
            </a:r>
            <a:endParaRPr lang="ko-KR" altLang="en-US" dirty="0"/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81150" y="3336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612777" y="3114834"/>
            <a:ext cx="7991671" cy="17543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b="1" dirty="0"/>
              <a:t>❍ </a:t>
            </a:r>
            <a:r>
              <a:rPr lang="ko-KR" altLang="en-US" b="1" dirty="0" smtClean="0"/>
              <a:t>물 </a:t>
            </a:r>
            <a:r>
              <a:rPr lang="ko-KR" altLang="en-US" b="1" dirty="0"/>
              <a:t>속에 존재하는 </a:t>
            </a:r>
            <a:r>
              <a:rPr lang="ko-KR" altLang="en-US" b="1" dirty="0">
                <a:solidFill>
                  <a:srgbClr val="FF0000"/>
                </a:solidFill>
              </a:rPr>
              <a:t>유기물의 양을 </a:t>
            </a:r>
            <a:r>
              <a:rPr lang="ko-KR" altLang="en-US" b="1" dirty="0"/>
              <a:t>나타내는 지표 중 하나로 </a:t>
            </a:r>
            <a:r>
              <a:rPr lang="ko-KR" altLang="en-US" b="1" dirty="0" err="1" smtClean="0">
                <a:solidFill>
                  <a:srgbClr val="0000FF"/>
                </a:solidFill>
              </a:rPr>
              <a:t>과망간산칼륨</a:t>
            </a:r>
            <a:endParaRPr lang="en-US" altLang="ko-KR" b="1" dirty="0" smtClean="0">
              <a:solidFill>
                <a:srgbClr val="0000FF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b="1" dirty="0">
                <a:solidFill>
                  <a:srgbClr val="0000FF"/>
                </a:solidFill>
              </a:rPr>
              <a:t> </a:t>
            </a:r>
            <a:r>
              <a:rPr lang="en-US" altLang="ko-KR" b="1" dirty="0" smtClean="0">
                <a:solidFill>
                  <a:srgbClr val="0000FF"/>
                </a:solidFill>
              </a:rPr>
              <a:t>   </a:t>
            </a:r>
            <a:r>
              <a:rPr lang="ko-KR" altLang="en-US" b="1" dirty="0" smtClean="0">
                <a:solidFill>
                  <a:srgbClr val="0000FF"/>
                </a:solidFill>
              </a:rPr>
              <a:t>이나 </a:t>
            </a:r>
            <a:r>
              <a:rPr lang="ko-KR" altLang="en-US" b="1" dirty="0" err="1">
                <a:solidFill>
                  <a:srgbClr val="0000FF"/>
                </a:solidFill>
              </a:rPr>
              <a:t>중크롬산</a:t>
            </a:r>
            <a:r>
              <a:rPr lang="ko-KR" altLang="en-US" b="1" dirty="0">
                <a:solidFill>
                  <a:srgbClr val="0000FF"/>
                </a:solidFill>
              </a:rPr>
              <a:t> </a:t>
            </a:r>
            <a:r>
              <a:rPr lang="ko-KR" altLang="en-US" b="1" dirty="0"/>
              <a:t>등의 </a:t>
            </a:r>
            <a:r>
              <a:rPr lang="ko-KR" altLang="en-US" b="1" dirty="0">
                <a:solidFill>
                  <a:srgbClr val="7030A0"/>
                </a:solidFill>
              </a:rPr>
              <a:t>산화제가 유기물과 반응하여 </a:t>
            </a:r>
            <a:r>
              <a:rPr lang="ko-KR" altLang="en-US" b="1" dirty="0"/>
              <a:t>소비되는 양을 </a:t>
            </a:r>
            <a:r>
              <a:rPr lang="ko-KR" altLang="en-US" b="1" dirty="0" smtClean="0"/>
              <a:t>측정</a:t>
            </a:r>
            <a:endParaRPr lang="en-US" altLang="ko-KR" b="1" dirty="0" smtClean="0"/>
          </a:p>
          <a:p>
            <a:pPr>
              <a:lnSpc>
                <a:spcPct val="20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/>
              <a:t>하고 </a:t>
            </a:r>
            <a:r>
              <a:rPr lang="ko-KR" altLang="en-US" b="1" dirty="0">
                <a:solidFill>
                  <a:srgbClr val="FF0000"/>
                </a:solidFill>
              </a:rPr>
              <a:t>산소 소모량으로 </a:t>
            </a:r>
            <a:r>
              <a:rPr lang="ko-KR" altLang="en-US" b="1" dirty="0" smtClean="0">
                <a:solidFill>
                  <a:srgbClr val="FF0000"/>
                </a:solidFill>
              </a:rPr>
              <a:t>환원 계산하여 </a:t>
            </a:r>
            <a:r>
              <a:rPr lang="ko-KR" altLang="en-US" b="1" dirty="0"/>
              <a:t>표현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661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r>
              <a:rPr lang="ko-KR" altLang="en-US" sz="3600" b="1" dirty="0" smtClean="0"/>
              <a:t> 관련사항</a:t>
            </a:r>
            <a:endParaRPr lang="ko-KR" altLang="en-US" sz="3600" b="1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334072"/>
              </p:ext>
            </p:extLst>
          </p:nvPr>
        </p:nvGraphicFramePr>
        <p:xfrm>
          <a:off x="395536" y="1124744"/>
          <a:ext cx="6261399" cy="646176"/>
        </p:xfrm>
        <a:graphic>
          <a:graphicData uri="http://schemas.openxmlformats.org/drawingml/2006/table">
            <a:tbl>
              <a:tblPr/>
              <a:tblGrid>
                <a:gridCol w="817880"/>
                <a:gridCol w="276778"/>
                <a:gridCol w="5166741"/>
              </a:tblGrid>
              <a:tr h="3468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  <a:effectLst/>
                          <a:latin typeface="HY헤드라인M"/>
                          <a:ea typeface="HY헤드라인M"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2700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2800" b="1" dirty="0" err="1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물환경보전법</a:t>
                      </a:r>
                      <a:r>
                        <a:rPr lang="ko-KR" altLang="en-US" sz="2800" b="1" dirty="0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 </a:t>
                      </a:r>
                      <a:r>
                        <a:rPr lang="ko-KR" altLang="en-US" sz="2800" b="1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주요 개정내용</a:t>
                      </a:r>
                      <a:endParaRPr lang="ko-KR" altLang="en-US" sz="2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422581" y="1988840"/>
            <a:ext cx="29450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 smtClean="0"/>
              <a:t> ① 전문용어 설명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계속</a:t>
            </a:r>
            <a:r>
              <a:rPr lang="en-US" altLang="ko-KR" sz="2000" b="1" dirty="0" smtClean="0"/>
              <a:t>)</a:t>
            </a:r>
            <a:endParaRPr lang="ko-KR" altLang="en-US" sz="2000" b="1" dirty="0">
              <a:effectLst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12777" y="2564904"/>
            <a:ext cx="2501134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ko-KR" altLang="en-US" b="1" dirty="0"/>
              <a:t>□ </a:t>
            </a:r>
            <a:r>
              <a:rPr lang="ko-KR" altLang="en-US" b="1" dirty="0" err="1" smtClean="0"/>
              <a:t>총유기탄소량</a:t>
            </a:r>
            <a:r>
              <a:rPr lang="en-US" altLang="ko-KR" b="1" dirty="0" smtClean="0"/>
              <a:t>(TOC)</a:t>
            </a:r>
            <a:endParaRPr lang="ko-KR" altLang="en-US" dirty="0"/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81150" y="3336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12777" y="3103800"/>
            <a:ext cx="7919663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dirty="0"/>
              <a:t>❍ </a:t>
            </a:r>
            <a:r>
              <a:rPr lang="en-US" altLang="ko-KR" b="1" dirty="0" smtClean="0"/>
              <a:t>물 </a:t>
            </a:r>
            <a:r>
              <a:rPr lang="en-US" altLang="ko-KR" b="1" dirty="0" err="1"/>
              <a:t>속에</a:t>
            </a:r>
            <a:r>
              <a:rPr lang="en-US" altLang="ko-KR" b="1" dirty="0"/>
              <a:t> </a:t>
            </a:r>
            <a:r>
              <a:rPr lang="en-US" altLang="ko-KR" b="1" dirty="0" err="1"/>
              <a:t>존재하는</a:t>
            </a:r>
            <a:r>
              <a:rPr lang="en-US" altLang="ko-KR" b="1" dirty="0"/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유기물의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양을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err="1"/>
              <a:t>나타내는</a:t>
            </a:r>
            <a:r>
              <a:rPr lang="en-US" altLang="ko-KR" b="1" dirty="0"/>
              <a:t> </a:t>
            </a:r>
            <a:r>
              <a:rPr lang="en-US" altLang="ko-KR" b="1" dirty="0" err="1"/>
              <a:t>지표</a:t>
            </a:r>
            <a:r>
              <a:rPr lang="en-US" altLang="ko-KR" b="1" dirty="0"/>
              <a:t> 중 </a:t>
            </a:r>
            <a:r>
              <a:rPr lang="en-US" altLang="ko-KR" b="1" dirty="0" err="1"/>
              <a:t>하나로</a:t>
            </a:r>
            <a:r>
              <a:rPr lang="en-US" altLang="ko-KR" b="1" dirty="0"/>
              <a:t> </a:t>
            </a:r>
            <a:r>
              <a:rPr lang="en-US" altLang="ko-KR" b="1" dirty="0" err="1"/>
              <a:t>시료를</a:t>
            </a:r>
            <a:r>
              <a:rPr lang="en-US" altLang="ko-KR" b="1" dirty="0"/>
              <a:t> </a:t>
            </a:r>
            <a:r>
              <a:rPr lang="en-US" altLang="ko-KR" b="1" dirty="0" err="1" smtClean="0">
                <a:solidFill>
                  <a:srgbClr val="0000FF"/>
                </a:solidFill>
              </a:rPr>
              <a:t>고온</a:t>
            </a:r>
            <a:endParaRPr lang="en-US" altLang="ko-KR" b="1" dirty="0" smtClean="0">
              <a:solidFill>
                <a:srgbClr val="0000FF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b="1" dirty="0">
                <a:solidFill>
                  <a:srgbClr val="0000FF"/>
                </a:solidFill>
              </a:rPr>
              <a:t> </a:t>
            </a:r>
            <a:r>
              <a:rPr lang="en-US" altLang="ko-KR" b="1" dirty="0" smtClean="0">
                <a:solidFill>
                  <a:srgbClr val="0000FF"/>
                </a:solidFill>
              </a:rPr>
              <a:t>   (</a:t>
            </a:r>
            <a:r>
              <a:rPr lang="en-US" altLang="ko-KR" b="1" dirty="0">
                <a:solidFill>
                  <a:srgbClr val="0000FF"/>
                </a:solidFill>
              </a:rPr>
              <a:t>550℃이상)</a:t>
            </a:r>
            <a:r>
              <a:rPr lang="en-US" altLang="ko-KR" b="1" dirty="0" err="1">
                <a:solidFill>
                  <a:srgbClr val="0000FF"/>
                </a:solidFill>
              </a:rPr>
              <a:t>으로</a:t>
            </a:r>
            <a:r>
              <a:rPr lang="en-US" altLang="ko-KR" b="1" dirty="0">
                <a:solidFill>
                  <a:srgbClr val="0000FF"/>
                </a:solidFill>
              </a:rPr>
              <a:t> </a:t>
            </a:r>
            <a:r>
              <a:rPr lang="en-US" altLang="ko-KR" b="1" dirty="0" err="1">
                <a:solidFill>
                  <a:srgbClr val="0000FF"/>
                </a:solidFill>
              </a:rPr>
              <a:t>태우고</a:t>
            </a:r>
            <a:r>
              <a:rPr lang="en-US" altLang="ko-KR" b="1" dirty="0">
                <a:solidFill>
                  <a:srgbClr val="0000FF"/>
                </a:solidFill>
              </a:rPr>
              <a:t> </a:t>
            </a:r>
            <a:r>
              <a:rPr lang="en-US" altLang="ko-KR" b="1" dirty="0" err="1">
                <a:solidFill>
                  <a:srgbClr val="0000FF"/>
                </a:solidFill>
              </a:rPr>
              <a:t>발생하는</a:t>
            </a:r>
            <a:r>
              <a:rPr lang="en-US" altLang="ko-KR" b="1" dirty="0">
                <a:solidFill>
                  <a:srgbClr val="0000FF"/>
                </a:solidFill>
              </a:rPr>
              <a:t> </a:t>
            </a:r>
            <a:r>
              <a:rPr lang="en-US" altLang="ko-KR" b="1" dirty="0" err="1">
                <a:solidFill>
                  <a:srgbClr val="0000FF"/>
                </a:solidFill>
              </a:rPr>
              <a:t>이산화탄소를</a:t>
            </a:r>
            <a:r>
              <a:rPr lang="en-US" altLang="ko-KR" b="1" dirty="0">
                <a:solidFill>
                  <a:srgbClr val="0000FF"/>
                </a:solidFill>
              </a:rPr>
              <a:t> </a:t>
            </a:r>
            <a:r>
              <a:rPr lang="en-US" altLang="ko-KR" b="1" dirty="0" err="1">
                <a:solidFill>
                  <a:srgbClr val="0000FF"/>
                </a:solidFill>
              </a:rPr>
              <a:t>측정하여</a:t>
            </a:r>
            <a:r>
              <a:rPr lang="en-US" altLang="ko-KR" b="1" dirty="0">
                <a:solidFill>
                  <a:srgbClr val="0000FF"/>
                </a:solidFill>
              </a:rPr>
              <a:t> </a:t>
            </a:r>
            <a:r>
              <a:rPr lang="en-US" altLang="ko-KR" b="1" dirty="0" err="1"/>
              <a:t>유기물</a:t>
            </a:r>
            <a:r>
              <a:rPr lang="en-US" altLang="ko-KR" b="1" dirty="0"/>
              <a:t> </a:t>
            </a:r>
            <a:r>
              <a:rPr lang="en-US" altLang="ko-KR" b="1" dirty="0" err="1"/>
              <a:t>양을</a:t>
            </a:r>
            <a:r>
              <a:rPr lang="en-US" altLang="ko-KR" b="1" dirty="0"/>
              <a:t> </a:t>
            </a:r>
            <a:endParaRPr lang="en-US" altLang="ko-KR" b="1" dirty="0" smtClean="0"/>
          </a:p>
          <a:p>
            <a:pPr>
              <a:lnSpc>
                <a:spcPct val="20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en-US" altLang="ko-KR" b="1" dirty="0" err="1" smtClean="0"/>
              <a:t>계산하는</a:t>
            </a:r>
            <a:r>
              <a:rPr lang="en-US" altLang="ko-KR" b="1" dirty="0" smtClean="0"/>
              <a:t> </a:t>
            </a:r>
            <a:r>
              <a:rPr lang="en-US" altLang="ko-KR" b="1" dirty="0" err="1"/>
              <a:t>방식으로</a:t>
            </a:r>
            <a:r>
              <a:rPr lang="en-US" altLang="ko-KR" b="1" dirty="0"/>
              <a:t> </a:t>
            </a:r>
            <a:r>
              <a:rPr lang="en-US" altLang="ko-KR" b="1" dirty="0" err="1">
                <a:solidFill>
                  <a:srgbClr val="7030A0"/>
                </a:solidFill>
              </a:rPr>
              <a:t>탄소</a:t>
            </a:r>
            <a:r>
              <a:rPr lang="en-US" altLang="ko-KR" b="1" dirty="0">
                <a:solidFill>
                  <a:srgbClr val="7030A0"/>
                </a:solidFill>
              </a:rPr>
              <a:t> </a:t>
            </a:r>
            <a:r>
              <a:rPr lang="en-US" altLang="ko-KR" b="1" dirty="0" err="1">
                <a:solidFill>
                  <a:srgbClr val="7030A0"/>
                </a:solidFill>
              </a:rPr>
              <a:t>총량으로</a:t>
            </a:r>
            <a:r>
              <a:rPr lang="en-US" altLang="ko-KR" b="1" dirty="0">
                <a:solidFill>
                  <a:srgbClr val="7030A0"/>
                </a:solidFill>
              </a:rPr>
              <a:t> </a:t>
            </a:r>
            <a:r>
              <a:rPr lang="en-US" altLang="ko-KR" b="1" dirty="0" err="1">
                <a:solidFill>
                  <a:srgbClr val="7030A0"/>
                </a:solidFill>
              </a:rPr>
              <a:t>표현</a:t>
            </a:r>
            <a:endParaRPr lang="en-US" altLang="ko-KR" b="1" dirty="0">
              <a:solidFill>
                <a:srgbClr val="7030A0"/>
              </a:solidFill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637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r>
              <a:rPr lang="ko-KR" altLang="en-US" sz="3600" b="1" dirty="0" smtClean="0"/>
              <a:t> 관련사항</a:t>
            </a:r>
            <a:endParaRPr lang="ko-KR" altLang="en-US" sz="3600" b="1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452586"/>
              </p:ext>
            </p:extLst>
          </p:nvPr>
        </p:nvGraphicFramePr>
        <p:xfrm>
          <a:off x="395536" y="1124744"/>
          <a:ext cx="6261399" cy="646176"/>
        </p:xfrm>
        <a:graphic>
          <a:graphicData uri="http://schemas.openxmlformats.org/drawingml/2006/table">
            <a:tbl>
              <a:tblPr/>
              <a:tblGrid>
                <a:gridCol w="817880"/>
                <a:gridCol w="276778"/>
                <a:gridCol w="5166741"/>
              </a:tblGrid>
              <a:tr h="3468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  <a:effectLst/>
                          <a:latin typeface="HY헤드라인M"/>
                          <a:ea typeface="HY헤드라인M"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2700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2800" b="1" dirty="0" err="1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물환경보전법</a:t>
                      </a:r>
                      <a:r>
                        <a:rPr lang="ko-KR" altLang="en-US" sz="2800" b="1" dirty="0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 </a:t>
                      </a:r>
                      <a:r>
                        <a:rPr lang="ko-KR" altLang="en-US" sz="2800" b="1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주요 개정내용</a:t>
                      </a:r>
                      <a:endParaRPr lang="ko-KR" altLang="en-US" sz="2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422581" y="1988840"/>
            <a:ext cx="29450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 smtClean="0"/>
              <a:t> ① 전문용어 설명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계속</a:t>
            </a:r>
            <a:r>
              <a:rPr lang="en-US" altLang="ko-KR" sz="2000" b="1" dirty="0" smtClean="0"/>
              <a:t>)</a:t>
            </a:r>
            <a:endParaRPr lang="ko-KR" altLang="en-US" sz="2000" b="1" dirty="0">
              <a:effectLst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12777" y="2564904"/>
            <a:ext cx="219483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ko-KR" altLang="en-US" b="1" dirty="0"/>
              <a:t>□ </a:t>
            </a:r>
            <a:r>
              <a:rPr lang="ko-KR" altLang="en-US" b="1" dirty="0" smtClean="0"/>
              <a:t>기타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수질오염원</a:t>
            </a:r>
            <a:endParaRPr lang="ko-KR" altLang="en-US" dirty="0"/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81150" y="33369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612777" y="3037016"/>
            <a:ext cx="7703639" cy="3277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/>
              <a:t>❍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점오염원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ko-KR" altLang="en-US" b="1" dirty="0">
                <a:solidFill>
                  <a:srgbClr val="FF0000"/>
                </a:solidFill>
              </a:rPr>
              <a:t>및 </a:t>
            </a:r>
            <a:r>
              <a:rPr lang="ko-KR" altLang="en-US" b="1" dirty="0" smtClean="0">
                <a:solidFill>
                  <a:srgbClr val="FF0000"/>
                </a:solidFill>
              </a:rPr>
              <a:t>비점오염원으로 </a:t>
            </a:r>
            <a:r>
              <a:rPr lang="ko-KR" altLang="en-US" b="1" dirty="0">
                <a:solidFill>
                  <a:srgbClr val="FF0000"/>
                </a:solidFill>
              </a:rPr>
              <a:t>관리되지 아니하는 </a:t>
            </a:r>
            <a:r>
              <a:rPr lang="ko-KR" altLang="en-US" b="1" dirty="0"/>
              <a:t>수질오염물질을 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>
                <a:solidFill>
                  <a:srgbClr val="0000FF"/>
                </a:solidFill>
              </a:rPr>
              <a:t>배출하는 </a:t>
            </a:r>
            <a:r>
              <a:rPr lang="ko-KR" altLang="en-US" b="1" dirty="0">
                <a:solidFill>
                  <a:srgbClr val="0000FF"/>
                </a:solidFill>
              </a:rPr>
              <a:t>시설 또는 장소로서 </a:t>
            </a:r>
            <a:r>
              <a:rPr lang="ko-KR" altLang="en-US" b="1" dirty="0" err="1"/>
              <a:t>물환경보전법</a:t>
            </a:r>
            <a:r>
              <a:rPr lang="ko-KR" altLang="en-US" b="1" dirty="0"/>
              <a:t> 시행규칙 별표</a:t>
            </a:r>
            <a:r>
              <a:rPr lang="en-US" altLang="ko-KR" b="1" dirty="0"/>
              <a:t>1</a:t>
            </a:r>
            <a:r>
              <a:rPr lang="ko-KR" altLang="en-US" b="1" dirty="0"/>
              <a:t>로 정하는 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/>
              <a:t>것을 말함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endParaRPr lang="ko-KR" altLang="en-US" sz="1000" b="1" dirty="0"/>
          </a:p>
          <a:p>
            <a:pPr>
              <a:lnSpc>
                <a:spcPct val="150000"/>
              </a:lnSpc>
            </a:pPr>
            <a:r>
              <a:rPr lang="en-US" altLang="ko-KR" sz="1600" b="1" u="sng" dirty="0" smtClean="0">
                <a:solidFill>
                  <a:srgbClr val="0000FF"/>
                </a:solidFill>
              </a:rPr>
              <a:t>"</a:t>
            </a:r>
            <a:r>
              <a:rPr lang="ko-KR" altLang="en-US" sz="1600" b="1" u="sng" dirty="0" err="1">
                <a:solidFill>
                  <a:srgbClr val="0000FF"/>
                </a:solidFill>
              </a:rPr>
              <a:t>점오염원</a:t>
            </a:r>
            <a:r>
              <a:rPr lang="en-US" altLang="ko-KR" sz="1600" b="1" u="sng" dirty="0">
                <a:solidFill>
                  <a:srgbClr val="0000FF"/>
                </a:solidFill>
              </a:rPr>
              <a:t>"(</a:t>
            </a:r>
            <a:r>
              <a:rPr lang="ko-KR" altLang="en-US" sz="1600" b="1" u="sng" dirty="0" err="1">
                <a:solidFill>
                  <a:srgbClr val="0000FF"/>
                </a:solidFill>
              </a:rPr>
              <a:t>點汚染源</a:t>
            </a:r>
            <a:r>
              <a:rPr lang="en-US" altLang="ko-KR" sz="1600" b="1" u="sng" dirty="0">
                <a:solidFill>
                  <a:srgbClr val="0000FF"/>
                </a:solidFill>
              </a:rPr>
              <a:t>)</a:t>
            </a:r>
            <a:r>
              <a:rPr lang="ko-KR" altLang="en-US" sz="1600" b="1" dirty="0">
                <a:solidFill>
                  <a:srgbClr val="0000FF"/>
                </a:solidFill>
              </a:rPr>
              <a:t> </a:t>
            </a:r>
            <a:r>
              <a:rPr lang="en-US" altLang="ko-KR" sz="1600" b="1" dirty="0">
                <a:solidFill>
                  <a:srgbClr val="0000FF"/>
                </a:solidFill>
              </a:rPr>
              <a:t>: </a:t>
            </a:r>
            <a:r>
              <a:rPr lang="ko-KR" altLang="en-US" sz="1600" b="1" dirty="0"/>
              <a:t>폐수배출시설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하수발생시설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축사 등으로서 </a:t>
            </a:r>
            <a:r>
              <a:rPr lang="ko-KR" altLang="en-US" sz="1600" b="1" dirty="0" err="1"/>
              <a:t>관거</a:t>
            </a:r>
            <a:r>
              <a:rPr lang="en-US" altLang="ko-KR" sz="1600" b="1" dirty="0"/>
              <a:t>(</a:t>
            </a:r>
            <a:r>
              <a:rPr lang="ko-KR" altLang="en-US" sz="1600" b="1" dirty="0" err="1"/>
              <a:t>管渠</a:t>
            </a:r>
            <a:r>
              <a:rPr lang="en-US" altLang="ko-KR" sz="1600" b="1" dirty="0" smtClean="0"/>
              <a:t>)   </a:t>
            </a:r>
          </a:p>
          <a:p>
            <a:pPr>
              <a:lnSpc>
                <a:spcPct val="150000"/>
              </a:lnSpc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</a:t>
            </a:r>
            <a:r>
              <a:rPr lang="ko-KR" altLang="en-US" sz="1600" b="1" dirty="0" err="1" smtClean="0"/>
              <a:t>ㆍ수로</a:t>
            </a:r>
            <a:r>
              <a:rPr lang="ko-KR" altLang="en-US" sz="1600" b="1" dirty="0" smtClean="0"/>
              <a:t> </a:t>
            </a:r>
            <a:r>
              <a:rPr lang="ko-KR" altLang="en-US" sz="1600" b="1" dirty="0"/>
              <a:t>등을 통하여 일정한 지점으로 수질오염물질을 배출하는 </a:t>
            </a:r>
            <a:r>
              <a:rPr lang="ko-KR" altLang="en-US" sz="1600" b="1" dirty="0" err="1" smtClean="0"/>
              <a:t>배출원</a:t>
            </a:r>
            <a:endParaRPr lang="en-US" altLang="ko-KR" sz="1600" b="1" dirty="0" smtClean="0"/>
          </a:p>
          <a:p>
            <a:pPr>
              <a:lnSpc>
                <a:spcPct val="150000"/>
              </a:lnSpc>
            </a:pPr>
            <a:endParaRPr lang="ko-KR" altLang="en-US" sz="1000" b="1" dirty="0"/>
          </a:p>
          <a:p>
            <a:pPr>
              <a:lnSpc>
                <a:spcPct val="150000"/>
              </a:lnSpc>
            </a:pPr>
            <a:r>
              <a:rPr lang="en-US" altLang="ko-KR" sz="1600" b="1" u="sng" dirty="0">
                <a:solidFill>
                  <a:srgbClr val="0000FF"/>
                </a:solidFill>
              </a:rPr>
              <a:t>"</a:t>
            </a:r>
            <a:r>
              <a:rPr lang="ko-KR" altLang="en-US" sz="1600" b="1" u="sng" dirty="0">
                <a:solidFill>
                  <a:srgbClr val="0000FF"/>
                </a:solidFill>
              </a:rPr>
              <a:t>비점오염원</a:t>
            </a:r>
            <a:r>
              <a:rPr lang="en-US" altLang="ko-KR" sz="1600" b="1" u="sng" dirty="0">
                <a:solidFill>
                  <a:srgbClr val="0000FF"/>
                </a:solidFill>
              </a:rPr>
              <a:t>"(</a:t>
            </a:r>
            <a:r>
              <a:rPr lang="ko-KR" altLang="en-US" sz="1600" b="1" u="sng" dirty="0">
                <a:solidFill>
                  <a:srgbClr val="0000FF"/>
                </a:solidFill>
              </a:rPr>
              <a:t>非點汚染源</a:t>
            </a:r>
            <a:r>
              <a:rPr lang="en-US" altLang="ko-KR" sz="1600" b="1" u="sng" dirty="0">
                <a:solidFill>
                  <a:srgbClr val="0000FF"/>
                </a:solidFill>
              </a:rPr>
              <a:t>)</a:t>
            </a:r>
            <a:r>
              <a:rPr lang="ko-KR" altLang="en-US" sz="1600" b="1" dirty="0">
                <a:solidFill>
                  <a:srgbClr val="0000FF"/>
                </a:solidFill>
              </a:rPr>
              <a:t> </a:t>
            </a:r>
            <a:r>
              <a:rPr lang="en-US" altLang="ko-KR" sz="1600" b="1" dirty="0">
                <a:solidFill>
                  <a:srgbClr val="0000FF"/>
                </a:solidFill>
              </a:rPr>
              <a:t>: </a:t>
            </a:r>
            <a:r>
              <a:rPr lang="ko-KR" altLang="en-US" sz="1600" b="1" dirty="0"/>
              <a:t>도시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도로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농지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산지</a:t>
            </a:r>
            <a:r>
              <a:rPr lang="en-US" altLang="ko-KR" sz="1600" b="1" dirty="0"/>
              <a:t>, </a:t>
            </a:r>
            <a:r>
              <a:rPr lang="ko-KR" altLang="en-US" sz="1600" b="1" dirty="0"/>
              <a:t>공사장 등으로서 불특정 </a:t>
            </a:r>
            <a:r>
              <a:rPr lang="ko-KR" altLang="en-US" sz="1600" b="1" dirty="0" smtClean="0"/>
              <a:t>장소  </a:t>
            </a:r>
            <a:endParaRPr lang="en-US" altLang="ko-KR" sz="1600" b="1" dirty="0" smtClean="0"/>
          </a:p>
          <a:p>
            <a:pPr>
              <a:lnSpc>
                <a:spcPct val="150000"/>
              </a:lnSpc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</a:t>
            </a:r>
            <a:r>
              <a:rPr lang="ko-KR" altLang="en-US" sz="1600" b="1" dirty="0" smtClean="0"/>
              <a:t>에서 </a:t>
            </a:r>
            <a:r>
              <a:rPr lang="ko-KR" altLang="en-US" sz="1600" b="1" dirty="0" err="1"/>
              <a:t>불특정하게</a:t>
            </a:r>
            <a:r>
              <a:rPr lang="ko-KR" altLang="en-US" sz="1600" b="1" dirty="0"/>
              <a:t> 수질오염물질을 배출하는 </a:t>
            </a:r>
            <a:r>
              <a:rPr lang="ko-KR" altLang="en-US" sz="1600" b="1" dirty="0" err="1"/>
              <a:t>배출원</a:t>
            </a:r>
            <a:endParaRPr lang="ko-KR" altLang="en-US" sz="1600" b="1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77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r>
              <a:rPr lang="ko-KR" altLang="en-US" sz="3600" b="1" dirty="0" smtClean="0"/>
              <a:t> 관련사항</a:t>
            </a:r>
            <a:endParaRPr lang="ko-KR" altLang="en-US" sz="3600" b="1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677701"/>
              </p:ext>
            </p:extLst>
          </p:nvPr>
        </p:nvGraphicFramePr>
        <p:xfrm>
          <a:off x="395536" y="1124744"/>
          <a:ext cx="6261399" cy="646176"/>
        </p:xfrm>
        <a:graphic>
          <a:graphicData uri="http://schemas.openxmlformats.org/drawingml/2006/table">
            <a:tbl>
              <a:tblPr/>
              <a:tblGrid>
                <a:gridCol w="817880"/>
                <a:gridCol w="276778"/>
                <a:gridCol w="5166741"/>
              </a:tblGrid>
              <a:tr h="3468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  <a:effectLst/>
                          <a:latin typeface="HY헤드라인M"/>
                          <a:ea typeface="HY헤드라인M"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2700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2800" b="1" dirty="0" err="1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물환경보전법</a:t>
                      </a:r>
                      <a:r>
                        <a:rPr lang="ko-KR" altLang="en-US" sz="2800" b="1" dirty="0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 </a:t>
                      </a:r>
                      <a:r>
                        <a:rPr lang="ko-KR" altLang="en-US" sz="2800" b="1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주요 개정내용</a:t>
                      </a:r>
                      <a:endParaRPr lang="ko-KR" altLang="en-US" sz="2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422581" y="1988840"/>
            <a:ext cx="27622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 smtClean="0"/>
              <a:t> ② 유기물질 측정지표</a:t>
            </a:r>
            <a:endParaRPr lang="ko-KR" altLang="en-US" sz="2000" b="1" dirty="0">
              <a:effectLst/>
            </a:endParaRPr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549773"/>
              </p:ext>
            </p:extLst>
          </p:nvPr>
        </p:nvGraphicFramePr>
        <p:xfrm>
          <a:off x="611560" y="2492896"/>
          <a:ext cx="7704855" cy="3930764"/>
        </p:xfrm>
        <a:graphic>
          <a:graphicData uri="http://schemas.openxmlformats.org/drawingml/2006/table">
            <a:tbl>
              <a:tblPr/>
              <a:tblGrid>
                <a:gridCol w="686656"/>
                <a:gridCol w="1487416"/>
                <a:gridCol w="1487416"/>
                <a:gridCol w="1297015"/>
                <a:gridCol w="1373176"/>
                <a:gridCol w="1373176"/>
              </a:tblGrid>
              <a:tr h="280222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구분</a:t>
                      </a:r>
                      <a:endParaRPr lang="ko-KR" altLang="en-US" sz="80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BOD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COD</a:t>
                      </a:r>
                      <a:r>
                        <a:rPr lang="en-US" sz="1100" b="1" baseline="-25000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Mn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COD</a:t>
                      </a:r>
                      <a:r>
                        <a:rPr lang="en-US" sz="1100" b="1" baseline="-2500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Cr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TOC</a:t>
                      </a:r>
                      <a:endParaRPr lang="en-US" sz="80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</a:tr>
              <a:tr h="48814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측정원리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유기물 </a:t>
                      </a:r>
                      <a:r>
                        <a:rPr lang="ko-KR" altLang="en-US" sz="1000" b="1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산화시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000" b="1" u="non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미생물 호흡으로 </a:t>
                      </a:r>
                      <a:r>
                        <a:rPr lang="ko-KR" altLang="en-US" sz="1000" b="1" u="none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소비</a:t>
                      </a:r>
                      <a:r>
                        <a:rPr lang="ko-KR" altLang="en-US" sz="1000" b="1" u="non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된</a:t>
                      </a:r>
                      <a:endParaRPr lang="en-US" altLang="ko-KR" sz="1000" b="1" u="none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산소량 측정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유기물 </a:t>
                      </a:r>
                      <a:r>
                        <a:rPr lang="ko-KR" altLang="en-US" sz="1000" b="1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산화시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000" b="1" u="non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소비된 </a:t>
                      </a:r>
                      <a:r>
                        <a:rPr lang="ko-KR" altLang="en-US" sz="1000" b="1" u="none" dirty="0" err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산화제량</a:t>
                      </a:r>
                      <a:r>
                        <a:rPr lang="en-US" altLang="ko-KR" sz="1000" b="1" u="non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(</a:t>
                      </a:r>
                      <a:r>
                        <a:rPr lang="ko-KR" altLang="en-US" sz="1000" b="1" u="non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산소량</a:t>
                      </a:r>
                      <a:r>
                        <a:rPr lang="en-US" altLang="ko-KR" sz="1000" b="1" u="non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)</a:t>
                      </a:r>
                      <a:r>
                        <a:rPr lang="ko-KR" altLang="en-US" sz="1000" b="1" u="none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</a:t>
                      </a:r>
                      <a:endParaRPr lang="en-US" altLang="ko-KR" sz="1000" b="1" u="none" dirty="0" smtClean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측정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유기물 내 </a:t>
                      </a:r>
                      <a:r>
                        <a:rPr lang="ko-KR" altLang="en-US" sz="1000" b="1" u="sng" dirty="0" err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탄소량</a:t>
                      </a:r>
                      <a:r>
                        <a:rPr lang="ko-KR" altLang="en-US" sz="1000" b="1" u="sng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 </a:t>
                      </a:r>
                      <a:endParaRPr lang="en-US" altLang="ko-KR" sz="1000" b="1" u="sng" dirty="0" smtClean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맑은 고딕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u="none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    </a:t>
                      </a:r>
                      <a:r>
                        <a:rPr lang="ko-KR" altLang="en-US" sz="1000" b="1" u="none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직접</a:t>
                      </a:r>
                      <a:r>
                        <a:rPr lang="ko-KR" altLang="en-US" sz="1000" b="1" u="none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측정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spc="-15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※ </a:t>
                      </a:r>
                      <a:r>
                        <a:rPr lang="en-US" altLang="ko-KR" sz="800" b="1" spc="-15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 C  </a:t>
                      </a:r>
                      <a:r>
                        <a:rPr lang="ko-KR" altLang="en-US" sz="800" b="1" spc="-15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를   </a:t>
                      </a:r>
                      <a:r>
                        <a:rPr lang="en-US" altLang="ko-KR" sz="800" b="1" spc="-15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CO</a:t>
                      </a:r>
                      <a:r>
                        <a:rPr lang="en-US" altLang="ko-KR" sz="800" b="1" spc="-150" baseline="-2500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</a:t>
                      </a:r>
                      <a:r>
                        <a:rPr lang="ko-KR" altLang="en-US" sz="800" b="1" spc="-15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로 전환하여 측정</a:t>
                      </a:r>
                      <a:endParaRPr lang="ko-KR" altLang="en-US" sz="800" b="1" spc="-150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</a:tr>
              <a:tr h="348402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분석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산화제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호기성 미생물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(20℃, 5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일간 배양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과망간산칼륨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(95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℃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가열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중크롬산칼륨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(140℃ 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가열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고온연소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(550℃)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8EB"/>
                    </a:solidFill>
                  </a:tcPr>
                </a:tc>
              </a:tr>
              <a:tr h="2086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장비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8EB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실험기구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8E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TOC 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분석장비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8EB"/>
                    </a:solidFill>
                  </a:tcPr>
                </a:tc>
              </a:tr>
              <a:tr h="2086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결과값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8EB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산소량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mg/L</a:t>
                      </a: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8EB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dirty="0" err="1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탄소량</a:t>
                      </a:r>
                      <a:r>
                        <a:rPr lang="ko-KR" altLang="en-US" sz="1000" b="1" u="none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mg/L</a:t>
                      </a: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D8EB"/>
                    </a:solidFill>
                  </a:tcPr>
                </a:tc>
              </a:tr>
              <a:tr h="488140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측정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F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대상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F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  </a:t>
                      </a:r>
                      <a:r>
                        <a:rPr lang="ko-KR" altLang="en-US" sz="1000" b="1" u="none" dirty="0" err="1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저분자</a:t>
                      </a:r>
                      <a:r>
                        <a:rPr lang="ko-KR" altLang="en-US" sz="1000" b="1" u="none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ko-KR" altLang="en-US" sz="1000" b="1" u="non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ea typeface="맑은 고딕"/>
                        </a:rPr>
                        <a:t>유기물</a:t>
                      </a:r>
                      <a:endParaRPr lang="ko-KR" altLang="en-US" sz="800" b="1" u="none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* 포도당</a:t>
                      </a:r>
                      <a:r>
                        <a:rPr lang="en-US" altLang="ko-KR" sz="1000" b="1" u="none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, </a:t>
                      </a:r>
                      <a:r>
                        <a:rPr lang="ko-KR" altLang="en-US" sz="1000" b="1" u="none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지방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등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FC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u="none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    </a:t>
                      </a:r>
                      <a:r>
                        <a:rPr lang="ko-KR" altLang="en-US" sz="1000" b="1" u="none" dirty="0" err="1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저분자</a:t>
                      </a:r>
                      <a:r>
                        <a:rPr lang="ko-KR" altLang="en-US" sz="1000" b="1" u="none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 </a:t>
                      </a:r>
                      <a:r>
                        <a:rPr lang="ko-KR" altLang="en-US" sz="1000" b="1" u="non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및 </a:t>
                      </a:r>
                      <a:r>
                        <a:rPr lang="ko-KR" altLang="en-US" sz="1000" b="1" u="none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</a:rPr>
                        <a:t>고분자</a:t>
                      </a:r>
                      <a:r>
                        <a:rPr lang="ko-KR" altLang="en-US" sz="1000" b="1" u="none" dirty="0" smtClean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ko-KR" altLang="en-US" sz="1000" b="1" u="none" dirty="0">
                          <a:solidFill>
                            <a:srgbClr val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맑은 고딕"/>
                          <a:ea typeface="맑은 고딕"/>
                        </a:rPr>
                        <a:t>유기물</a:t>
                      </a:r>
                      <a:endParaRPr lang="ko-KR" altLang="en-US" sz="800" b="1" u="none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*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합성수지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, 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천연고무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, 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섬유소 등 분자량이 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만 이상 등으로 용해가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</a:t>
                      </a:r>
                      <a:endParaRPr lang="en-US" altLang="ko-KR" sz="1000" b="1" dirty="0" smtClean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indent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charset="0"/>
                        <a:buNone/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잘 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안되고 결합이 강한 물질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FC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086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범위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경험적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F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20-40%</a:t>
                      </a: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F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30-60%</a:t>
                      </a:r>
                      <a:endParaRPr 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F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90% 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이상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FC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90% 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이상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FC7"/>
                    </a:solidFill>
                  </a:tcPr>
                </a:tc>
              </a:tr>
              <a:tr h="43224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예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 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전분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C</a:t>
                      </a:r>
                      <a:r>
                        <a:rPr lang="en-US" altLang="ko-KR" sz="1000" b="1" baseline="-2500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6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H</a:t>
                      </a:r>
                      <a:r>
                        <a:rPr lang="en-US" altLang="ko-KR" sz="1000" b="1" baseline="-2500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12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O</a:t>
                      </a:r>
                      <a:r>
                        <a:rPr lang="en-US" altLang="ko-KR" sz="1000" b="1" baseline="-2500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6)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에 대한 분석 결과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일본 논문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* </a:t>
                      </a:r>
                      <a:r>
                        <a:rPr lang="en-US" altLang="ko-KR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BOD : 460mg/L, </a:t>
                      </a:r>
                      <a:r>
                        <a:rPr lang="en-US" altLang="ko-KR" sz="800" b="1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COD</a:t>
                      </a:r>
                      <a:r>
                        <a:rPr lang="en-US" altLang="ko-KR" sz="800" b="1" baseline="-25000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Mn</a:t>
                      </a: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ko-KR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: 653mg/L</a:t>
                      </a:r>
                      <a:r>
                        <a:rPr lang="en-US" altLang="ko-KR" sz="800" b="1" baseline="-25000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, </a:t>
                      </a:r>
                      <a:r>
                        <a:rPr lang="en-US" altLang="ko-KR" sz="800" b="1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COD</a:t>
                      </a:r>
                      <a:r>
                        <a:rPr lang="en-US" altLang="ko-KR" sz="800" b="1" baseline="-25000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Cr</a:t>
                      </a: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en-US" altLang="ko-KR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: 930mg/L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* </a:t>
                      </a:r>
                      <a:r>
                        <a:rPr lang="ko-KR" altLang="en-US" sz="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이론적 </a:t>
                      </a:r>
                      <a:r>
                        <a:rPr lang="ko-KR" altLang="en-US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산소요구량 </a:t>
                      </a:r>
                      <a:r>
                        <a:rPr lang="en-US" altLang="ko-KR" sz="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: 1,070mg/L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FC7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484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방해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물질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F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고분자 유기물 등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F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염소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Cl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 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등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F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염소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 </a:t>
                      </a:r>
                      <a:r>
                        <a:rPr lang="ko-KR" altLang="en-US" sz="1000" b="1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아질산성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이온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NO</a:t>
                      </a:r>
                      <a:r>
                        <a:rPr lang="en-US" altLang="ko-KR" sz="1000" b="1" baseline="-25000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</a:t>
                      </a: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 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등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F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무기물 등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FC7"/>
                    </a:solidFill>
                  </a:tcPr>
                </a:tc>
              </a:tr>
              <a:tr h="348402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특징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하천 환경을 실험실에서 재현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우리나라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‧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일본 통용 오염물질 배출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국제 </a:t>
                      </a:r>
                      <a:r>
                        <a:rPr lang="ko-KR" altLang="en-US" sz="1000" b="1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통용성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오염물질 배출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신속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‧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다량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‧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자동화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장비구입</a:t>
                      </a:r>
                      <a:r>
                        <a:rPr lang="en-US" altLang="ko-KR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‧</a:t>
                      </a: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유지</a:t>
                      </a:r>
                      <a:endParaRPr lang="ko-KR" altLang="en-US" sz="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marL="75170" marR="75170" marT="37585" marB="37585" anchor="ctr">
                    <a:lnL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79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5FA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82738" y="1584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6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r>
              <a:rPr lang="ko-KR" altLang="en-US" sz="3600" b="1" dirty="0" smtClean="0"/>
              <a:t> 관련사항</a:t>
            </a:r>
            <a:endParaRPr lang="ko-KR" altLang="en-US" sz="3600" b="1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205092"/>
              </p:ext>
            </p:extLst>
          </p:nvPr>
        </p:nvGraphicFramePr>
        <p:xfrm>
          <a:off x="395536" y="1124744"/>
          <a:ext cx="6261399" cy="646176"/>
        </p:xfrm>
        <a:graphic>
          <a:graphicData uri="http://schemas.openxmlformats.org/drawingml/2006/table">
            <a:tbl>
              <a:tblPr/>
              <a:tblGrid>
                <a:gridCol w="817880"/>
                <a:gridCol w="276778"/>
                <a:gridCol w="5166741"/>
              </a:tblGrid>
              <a:tr h="3468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  <a:effectLst/>
                          <a:latin typeface="HY헤드라인M"/>
                          <a:ea typeface="HY헤드라인M"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2700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2800" b="1" dirty="0" err="1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물환경보전법</a:t>
                      </a:r>
                      <a:r>
                        <a:rPr lang="ko-KR" altLang="en-US" sz="2800" b="1" dirty="0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 </a:t>
                      </a:r>
                      <a:r>
                        <a:rPr lang="ko-KR" altLang="en-US" sz="2800" b="1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주요 개정내용</a:t>
                      </a:r>
                      <a:endParaRPr lang="ko-KR" altLang="en-US" sz="2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422581" y="1988840"/>
            <a:ext cx="23391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 smtClean="0"/>
              <a:t> </a:t>
            </a:r>
            <a:r>
              <a:rPr lang="ko-KR" altLang="en-US" sz="2000" b="1" dirty="0" smtClean="0">
                <a:solidFill>
                  <a:srgbClr val="0000FF"/>
                </a:solidFill>
              </a:rPr>
              <a:t>③ 세부 개정 내용</a:t>
            </a:r>
            <a:endParaRPr lang="ko-KR" altLang="en-US" sz="2000" b="1" dirty="0">
              <a:solidFill>
                <a:srgbClr val="0000FF"/>
              </a:solidFill>
              <a:effectLst/>
            </a:endParaRPr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82738" y="1584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611560" y="2492896"/>
            <a:ext cx="7632848" cy="39318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/>
              <a:t>□ 폐수배출시설과 공공폐수처리시설 방류수의 </a:t>
            </a:r>
            <a:r>
              <a:rPr lang="ko-KR" altLang="en-US" b="1" dirty="0">
                <a:solidFill>
                  <a:srgbClr val="0000FF"/>
                </a:solidFill>
              </a:rPr>
              <a:t>유기물질 관리지표로 </a:t>
            </a:r>
            <a:endParaRPr lang="en-US" altLang="ko-KR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/>
              <a:t>적용하던 </a:t>
            </a:r>
            <a:r>
              <a:rPr lang="ko-KR" altLang="en-US" b="1" dirty="0" err="1">
                <a:solidFill>
                  <a:srgbClr val="FF0000"/>
                </a:solidFill>
              </a:rPr>
              <a:t>화학적산소요구량</a:t>
            </a:r>
            <a:r>
              <a:rPr lang="en-US" altLang="ko-KR" b="1" dirty="0">
                <a:solidFill>
                  <a:srgbClr val="FF0000"/>
                </a:solidFill>
              </a:rPr>
              <a:t>(</a:t>
            </a:r>
            <a:r>
              <a:rPr lang="ko-KR" altLang="en-US" b="1" dirty="0">
                <a:solidFill>
                  <a:srgbClr val="FF0000"/>
                </a:solidFill>
              </a:rPr>
              <a:t>이하 </a:t>
            </a:r>
            <a:r>
              <a:rPr lang="en-US" altLang="ko-KR" b="1" dirty="0">
                <a:solidFill>
                  <a:srgbClr val="FF0000"/>
                </a:solidFill>
              </a:rPr>
              <a:t>COD)</a:t>
            </a:r>
            <a:r>
              <a:rPr lang="ko-KR" altLang="en-US" b="1" dirty="0">
                <a:solidFill>
                  <a:srgbClr val="FF0000"/>
                </a:solidFill>
              </a:rPr>
              <a:t>을 </a:t>
            </a:r>
            <a:r>
              <a:rPr lang="ko-KR" altLang="en-US" b="1" dirty="0" err="1">
                <a:solidFill>
                  <a:srgbClr val="FF0000"/>
                </a:solidFill>
              </a:rPr>
              <a:t>총유기탄소량</a:t>
            </a:r>
            <a:r>
              <a:rPr lang="en-US" altLang="ko-KR" b="1" dirty="0">
                <a:solidFill>
                  <a:srgbClr val="FF0000"/>
                </a:solidFill>
              </a:rPr>
              <a:t>(</a:t>
            </a:r>
            <a:r>
              <a:rPr lang="ko-KR" altLang="en-US" b="1" dirty="0">
                <a:solidFill>
                  <a:srgbClr val="FF0000"/>
                </a:solidFill>
              </a:rPr>
              <a:t>이하 </a:t>
            </a:r>
            <a:r>
              <a:rPr lang="en-US" altLang="ko-KR" b="1" dirty="0">
                <a:solidFill>
                  <a:srgbClr val="FF0000"/>
                </a:solidFill>
              </a:rPr>
              <a:t>TOC</a:t>
            </a:r>
            <a:r>
              <a:rPr lang="en-US" altLang="ko-KR" b="1" dirty="0" smtClean="0">
                <a:solidFill>
                  <a:srgbClr val="FF000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   </a:t>
            </a:r>
            <a:r>
              <a:rPr lang="ko-KR" altLang="en-US" b="1" dirty="0" smtClean="0">
                <a:solidFill>
                  <a:srgbClr val="FF0000"/>
                </a:solidFill>
              </a:rPr>
              <a:t>으로 </a:t>
            </a:r>
            <a:r>
              <a:rPr lang="ko-KR" altLang="en-US" b="1" dirty="0">
                <a:solidFill>
                  <a:srgbClr val="FF0000"/>
                </a:solidFill>
              </a:rPr>
              <a:t>전환하여</a:t>
            </a:r>
            <a:r>
              <a:rPr lang="en-US" altLang="ko-KR" b="1" dirty="0"/>
              <a:t>, </a:t>
            </a:r>
            <a:r>
              <a:rPr lang="ko-KR" altLang="en-US" b="1" dirty="0"/>
              <a:t>폐수 중의 전체 </a:t>
            </a:r>
            <a:r>
              <a:rPr lang="ko-KR" altLang="en-US" b="1" dirty="0">
                <a:solidFill>
                  <a:srgbClr val="7030A0"/>
                </a:solidFill>
              </a:rPr>
              <a:t>유기물질을 측정 관리 </a:t>
            </a:r>
            <a:r>
              <a:rPr lang="ko-KR" altLang="en-US" b="1" dirty="0"/>
              <a:t>예정</a:t>
            </a:r>
            <a:r>
              <a:rPr lang="en-US" altLang="ko-KR" b="1" dirty="0" smtClean="0"/>
              <a:t>.</a:t>
            </a:r>
          </a:p>
          <a:p>
            <a:pPr>
              <a:lnSpc>
                <a:spcPct val="150000"/>
              </a:lnSpc>
            </a:pPr>
            <a:endParaRPr lang="ko-KR" altLang="en-US" sz="1000" b="1" dirty="0"/>
          </a:p>
          <a:p>
            <a:pPr>
              <a:lnSpc>
                <a:spcPct val="150000"/>
              </a:lnSpc>
            </a:pPr>
            <a:r>
              <a:rPr lang="ko-KR" altLang="en-US" sz="1400" b="1" dirty="0"/>
              <a:t>○ </a:t>
            </a:r>
            <a:r>
              <a:rPr lang="en-US" altLang="ko-KR" sz="1400" b="1" dirty="0">
                <a:solidFill>
                  <a:srgbClr val="0000FF"/>
                </a:solidFill>
              </a:rPr>
              <a:t>COD</a:t>
            </a:r>
            <a:r>
              <a:rPr lang="ko-KR" altLang="en-US" sz="1400" b="1" dirty="0">
                <a:solidFill>
                  <a:srgbClr val="0000FF"/>
                </a:solidFill>
              </a:rPr>
              <a:t>는 </a:t>
            </a:r>
            <a:r>
              <a:rPr lang="ko-KR" altLang="en-US" sz="1400" b="1" dirty="0" err="1">
                <a:solidFill>
                  <a:srgbClr val="0000FF"/>
                </a:solidFill>
              </a:rPr>
              <a:t>난분해성</a:t>
            </a:r>
            <a:r>
              <a:rPr lang="ko-KR" altLang="en-US" sz="1400" b="1" dirty="0">
                <a:solidFill>
                  <a:srgbClr val="0000FF"/>
                </a:solidFill>
              </a:rPr>
              <a:t> 물질 등 전체 유기물질을 측정하지 못하는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한계가 있고</a:t>
            </a:r>
            <a:r>
              <a:rPr lang="en-US" altLang="ko-KR" sz="1400" b="1" dirty="0"/>
              <a:t>, </a:t>
            </a:r>
            <a:r>
              <a:rPr lang="ko-KR" altLang="en-US" sz="1400" b="1" dirty="0">
                <a:solidFill>
                  <a:srgbClr val="FF0000"/>
                </a:solidFill>
              </a:rPr>
              <a:t>하천의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생활환경</a:t>
            </a:r>
            <a:endParaRPr lang="en-US" altLang="ko-KR" sz="14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solidFill>
                  <a:srgbClr val="FF0000"/>
                </a:solidFill>
              </a:rPr>
              <a:t>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  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기준은 </a:t>
            </a:r>
            <a:r>
              <a:rPr lang="ko-KR" altLang="en-US" sz="1400" b="1" dirty="0">
                <a:solidFill>
                  <a:srgbClr val="FF0000"/>
                </a:solidFill>
              </a:rPr>
              <a:t>이미 </a:t>
            </a:r>
            <a:r>
              <a:rPr lang="en-US" altLang="ko-KR" sz="1400" b="1" dirty="0">
                <a:solidFill>
                  <a:srgbClr val="FF0000"/>
                </a:solidFill>
              </a:rPr>
              <a:t>TOC</a:t>
            </a:r>
            <a:r>
              <a:rPr lang="ko-KR" altLang="en-US" sz="1400" b="1" dirty="0">
                <a:solidFill>
                  <a:srgbClr val="FF0000"/>
                </a:solidFill>
              </a:rPr>
              <a:t>를 도입</a:t>
            </a:r>
            <a:r>
              <a:rPr lang="en-US" altLang="ko-KR" sz="1400" b="1" dirty="0">
                <a:solidFill>
                  <a:srgbClr val="FF0000"/>
                </a:solidFill>
              </a:rPr>
              <a:t>(2013</a:t>
            </a:r>
            <a:r>
              <a:rPr lang="ko-KR" altLang="en-US" sz="1400" b="1" dirty="0">
                <a:solidFill>
                  <a:srgbClr val="FF0000"/>
                </a:solidFill>
              </a:rPr>
              <a:t>년 </a:t>
            </a:r>
            <a:r>
              <a:rPr lang="en-US" altLang="ko-KR" sz="1400" b="1" dirty="0">
                <a:solidFill>
                  <a:srgbClr val="FF0000"/>
                </a:solidFill>
              </a:rPr>
              <a:t>1</a:t>
            </a:r>
            <a:r>
              <a:rPr lang="ko-KR" altLang="en-US" sz="1400" b="1" dirty="0">
                <a:solidFill>
                  <a:srgbClr val="FF0000"/>
                </a:solidFill>
              </a:rPr>
              <a:t>월</a:t>
            </a:r>
            <a:r>
              <a:rPr lang="en-US" altLang="ko-KR" sz="1400" b="1" dirty="0">
                <a:solidFill>
                  <a:srgbClr val="FF0000"/>
                </a:solidFill>
              </a:rPr>
              <a:t>)</a:t>
            </a:r>
            <a:r>
              <a:rPr lang="ko-KR" altLang="en-US" sz="1400" b="1" dirty="0"/>
              <a:t>한 상황에서 유기물질을 과학적이고 체계적으로 </a:t>
            </a:r>
            <a:endParaRPr lang="en-US" altLang="ko-KR" sz="1400" b="1" dirty="0" smtClean="0"/>
          </a:p>
          <a:p>
            <a:pPr>
              <a:lnSpc>
                <a:spcPct val="150000"/>
              </a:lnSpc>
            </a:pPr>
            <a:r>
              <a:rPr lang="en-US" altLang="ko-KR" sz="1400" b="1" dirty="0"/>
              <a:t> </a:t>
            </a:r>
            <a:r>
              <a:rPr lang="en-US" altLang="ko-KR" sz="1400" b="1" dirty="0" smtClean="0"/>
              <a:t>   </a:t>
            </a:r>
            <a:r>
              <a:rPr lang="ko-KR" altLang="en-US" sz="1400" b="1" dirty="0" smtClean="0"/>
              <a:t>관리하기 </a:t>
            </a:r>
            <a:r>
              <a:rPr lang="ko-KR" altLang="en-US" sz="1400" b="1" dirty="0"/>
              <a:t>위한 </a:t>
            </a:r>
            <a:r>
              <a:rPr lang="ko-KR" altLang="en-US" sz="1400" b="1" dirty="0" smtClean="0"/>
              <a:t>것</a:t>
            </a:r>
            <a:endParaRPr lang="en-US" altLang="ko-KR" sz="1400" b="1" dirty="0" smtClean="0"/>
          </a:p>
          <a:p>
            <a:pPr>
              <a:lnSpc>
                <a:spcPct val="150000"/>
              </a:lnSpc>
            </a:pPr>
            <a:endParaRPr lang="ko-KR" altLang="en-US" sz="900" b="1" dirty="0"/>
          </a:p>
          <a:p>
            <a:pPr>
              <a:lnSpc>
                <a:spcPct val="150000"/>
              </a:lnSpc>
            </a:pPr>
            <a:r>
              <a:rPr lang="ko-KR" altLang="en-US" sz="1400" b="1" dirty="0"/>
              <a:t>○ 이에 따라 기존 수질자동측정기기 부착대상 사업장은 </a:t>
            </a:r>
            <a:r>
              <a:rPr lang="en-US" altLang="ko-KR" sz="1400" b="1" dirty="0"/>
              <a:t>TOC </a:t>
            </a:r>
            <a:r>
              <a:rPr lang="ko-KR" altLang="en-US" sz="1400" b="1" dirty="0"/>
              <a:t>수질자동측정기기를</a:t>
            </a:r>
            <a:r>
              <a:rPr lang="en-US" altLang="ko-KR" sz="1400" b="1" dirty="0"/>
              <a:t>, </a:t>
            </a:r>
            <a:r>
              <a:rPr lang="ko-KR" altLang="en-US" sz="1400" b="1" dirty="0"/>
              <a:t>측정기기 </a:t>
            </a:r>
            <a:endParaRPr lang="en-US" altLang="ko-KR" sz="1400" b="1" dirty="0" smtClean="0"/>
          </a:p>
          <a:p>
            <a:pPr>
              <a:lnSpc>
                <a:spcPct val="150000"/>
              </a:lnSpc>
            </a:pPr>
            <a:r>
              <a:rPr lang="en-US" altLang="ko-KR" sz="1400" b="1" dirty="0"/>
              <a:t> </a:t>
            </a:r>
            <a:r>
              <a:rPr lang="en-US" altLang="ko-KR" sz="1400" b="1" dirty="0" smtClean="0"/>
              <a:t>   </a:t>
            </a:r>
            <a:r>
              <a:rPr lang="ko-KR" altLang="en-US" sz="1400" b="1" dirty="0" smtClean="0"/>
              <a:t>관리대행업자 </a:t>
            </a:r>
            <a:r>
              <a:rPr lang="ko-KR" altLang="en-US" sz="1400" b="1" dirty="0"/>
              <a:t>및 폐수처리업자 등은 </a:t>
            </a:r>
            <a:r>
              <a:rPr lang="en-US" altLang="ko-KR" sz="1400" b="1" dirty="0"/>
              <a:t>TOC </a:t>
            </a:r>
            <a:r>
              <a:rPr lang="ko-KR" altLang="en-US" sz="1400" b="1" dirty="0"/>
              <a:t>측정기기를 갖추어야 하는데 이를 위한 </a:t>
            </a:r>
            <a:r>
              <a:rPr lang="ko-KR" altLang="en-US" sz="1400" b="1" dirty="0" smtClean="0"/>
              <a:t>유예기간   </a:t>
            </a:r>
            <a:endParaRPr lang="en-US" altLang="ko-KR" sz="1400" b="1" dirty="0" smtClean="0"/>
          </a:p>
          <a:p>
            <a:pPr>
              <a:lnSpc>
                <a:spcPct val="150000"/>
              </a:lnSpc>
            </a:pPr>
            <a:r>
              <a:rPr lang="en-US" altLang="ko-KR" sz="1400" b="1" dirty="0"/>
              <a:t> </a:t>
            </a:r>
            <a:r>
              <a:rPr lang="en-US" altLang="ko-KR" sz="1400" b="1" dirty="0" smtClean="0"/>
              <a:t>   </a:t>
            </a:r>
            <a:r>
              <a:rPr lang="ko-KR" altLang="en-US" sz="1400" b="1" dirty="0" smtClean="0"/>
              <a:t>을 </a:t>
            </a:r>
            <a:r>
              <a:rPr lang="ko-KR" altLang="en-US" sz="1400" b="1" dirty="0"/>
              <a:t>부여</a:t>
            </a:r>
            <a:r>
              <a:rPr lang="en-US" altLang="ko-KR" sz="1400" b="1" dirty="0"/>
              <a:t>.</a:t>
            </a:r>
            <a:endParaRPr lang="ko-KR" altLang="en-US" sz="1400" b="1" dirty="0"/>
          </a:p>
          <a:p>
            <a:r>
              <a:rPr lang="ko-KR" altLang="en-US" sz="1400" b="1" dirty="0" smtClean="0">
                <a:solidFill>
                  <a:srgbClr val="0000FF"/>
                </a:solidFill>
              </a:rPr>
              <a:t>* 수질자동측정기기 </a:t>
            </a:r>
            <a:r>
              <a:rPr lang="ko-KR" altLang="en-US" sz="1400" b="1" dirty="0">
                <a:solidFill>
                  <a:srgbClr val="0000FF"/>
                </a:solidFill>
              </a:rPr>
              <a:t>부착대상 </a:t>
            </a:r>
            <a:r>
              <a:rPr lang="ko-KR" altLang="en-US" sz="1400" b="1" dirty="0" smtClean="0">
                <a:solidFill>
                  <a:srgbClr val="0000FF"/>
                </a:solidFill>
              </a:rPr>
              <a:t>사업장 </a:t>
            </a:r>
            <a:r>
              <a:rPr lang="en-US" altLang="ko-KR" sz="1400" b="1" dirty="0" smtClean="0">
                <a:solidFill>
                  <a:srgbClr val="0000FF"/>
                </a:solidFill>
              </a:rPr>
              <a:t>: </a:t>
            </a:r>
            <a:r>
              <a:rPr lang="en-US" altLang="ko-KR" sz="1400" b="1" dirty="0">
                <a:solidFill>
                  <a:srgbClr val="0000FF"/>
                </a:solidFill>
              </a:rPr>
              <a:t>2023.6.30</a:t>
            </a:r>
            <a:r>
              <a:rPr lang="ko-KR" altLang="en-US" sz="1400" b="1" dirty="0">
                <a:solidFill>
                  <a:srgbClr val="0000FF"/>
                </a:solidFill>
              </a:rPr>
              <a:t>까지</a:t>
            </a:r>
            <a:r>
              <a:rPr lang="en-US" altLang="ko-KR" sz="1400" b="1" dirty="0">
                <a:solidFill>
                  <a:srgbClr val="0000FF"/>
                </a:solidFill>
              </a:rPr>
              <a:t>, </a:t>
            </a:r>
            <a:r>
              <a:rPr lang="ko-KR" altLang="en-US" sz="1400" b="1" dirty="0">
                <a:solidFill>
                  <a:srgbClr val="FF0000"/>
                </a:solidFill>
              </a:rPr>
              <a:t>관리대행업 </a:t>
            </a:r>
            <a:r>
              <a:rPr lang="ko-KR" altLang="en-US" sz="1400" b="1" dirty="0" smtClean="0">
                <a:solidFill>
                  <a:srgbClr val="FF0000"/>
                </a:solidFill>
              </a:rPr>
              <a:t>등 </a:t>
            </a:r>
            <a:r>
              <a:rPr lang="en-US" altLang="ko-KR" sz="1400" b="1" dirty="0" smtClean="0">
                <a:solidFill>
                  <a:srgbClr val="FF0000"/>
                </a:solidFill>
              </a:rPr>
              <a:t>: </a:t>
            </a:r>
            <a:r>
              <a:rPr lang="en-US" altLang="ko-KR" sz="1400" b="1" dirty="0">
                <a:solidFill>
                  <a:srgbClr val="FF0000"/>
                </a:solidFill>
              </a:rPr>
              <a:t>2020.12.31</a:t>
            </a:r>
            <a:r>
              <a:rPr lang="ko-KR" altLang="en-US" sz="1400" b="1" dirty="0">
                <a:solidFill>
                  <a:srgbClr val="FF0000"/>
                </a:solidFill>
              </a:rPr>
              <a:t>까지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131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endParaRPr lang="ko-KR" altLang="en-US" sz="3600" b="1" dirty="0"/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467544" y="908720"/>
            <a:ext cx="4464496" cy="554360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bg1"/>
                </a:solidFill>
              </a:rPr>
              <a:t>폐수배출시설</a:t>
            </a:r>
            <a:r>
              <a:rPr lang="en-US" altLang="ko-KR" b="1" dirty="0" smtClean="0">
                <a:solidFill>
                  <a:schemeClr val="bg1"/>
                </a:solidFill>
              </a:rPr>
              <a:t>[</a:t>
            </a:r>
            <a:r>
              <a:rPr lang="ko-KR" altLang="en-US" b="1" dirty="0" smtClean="0">
                <a:solidFill>
                  <a:schemeClr val="bg1"/>
                </a:solidFill>
              </a:rPr>
              <a:t>시행규칙 별표</a:t>
            </a:r>
            <a:r>
              <a:rPr lang="en-US" altLang="ko-KR" b="1" dirty="0" smtClean="0">
                <a:solidFill>
                  <a:schemeClr val="bg1"/>
                </a:solidFill>
              </a:rPr>
              <a:t>4]</a:t>
            </a:r>
            <a:endParaRPr lang="ko-KR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574304"/>
              </p:ext>
            </p:extLst>
          </p:nvPr>
        </p:nvGraphicFramePr>
        <p:xfrm>
          <a:off x="539552" y="1904850"/>
          <a:ext cx="7776864" cy="3801864"/>
        </p:xfrm>
        <a:graphic>
          <a:graphicData uri="http://schemas.openxmlformats.org/drawingml/2006/table">
            <a:tbl>
              <a:tblPr/>
              <a:tblGrid>
                <a:gridCol w="1584176"/>
                <a:gridCol w="1224136"/>
                <a:gridCol w="4968552"/>
              </a:tblGrid>
              <a:tr h="7231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폐수배출시설</a:t>
                      </a: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7712" marR="87712" marT="43856" marB="43856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한국표준</a:t>
                      </a: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산업분류</a:t>
                      </a: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7712" marR="87712" marT="43856" marB="43856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포함 또는 제외시설</a:t>
                      </a: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7712" marR="87712" marT="43856" marB="43856" anchor="ctr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116970">
                <a:tc>
                  <a:txBody>
                    <a:bodyPr/>
                    <a:lstStyle/>
                    <a:p>
                      <a:pPr algn="l">
                        <a:lnSpc>
                          <a:spcPct val="180000"/>
                        </a:lnSpc>
                      </a:pPr>
                      <a:r>
                        <a:rPr lang="en-US" altLang="ko-KR" sz="1400" b="1" dirty="0">
                          <a:effectLst/>
                          <a:latin typeface="맑은 고딕"/>
                          <a:ea typeface="맑은 고딕"/>
                        </a:rPr>
                        <a:t>1) </a:t>
                      </a:r>
                      <a:r>
                        <a:rPr lang="ko-KR" altLang="en-US" sz="1400" b="1" dirty="0">
                          <a:effectLst/>
                          <a:latin typeface="맑은 고딕"/>
                          <a:ea typeface="맑은 고딕"/>
                        </a:rPr>
                        <a:t>석탄 광업시설</a:t>
                      </a:r>
                      <a:endParaRPr lang="ko-KR" altLang="en-US" sz="1400" dirty="0">
                        <a:effectLst/>
                      </a:endParaRPr>
                    </a:p>
                  </a:txBody>
                  <a:tcPr marL="87712" marR="87712" marT="43856" marB="43856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</a:pPr>
                      <a:r>
                        <a:rPr lang="en-US" sz="1400" b="1" dirty="0">
                          <a:effectLst/>
                          <a:latin typeface="맑은 고딕"/>
                          <a:ea typeface="맑은 고딕"/>
                        </a:rPr>
                        <a:t>051</a:t>
                      </a:r>
                      <a:endParaRPr lang="en-US" sz="1400" dirty="0">
                        <a:effectLst/>
                      </a:endParaRPr>
                    </a:p>
                  </a:txBody>
                  <a:tcPr marL="87712" marR="87712" marT="43856" marB="4385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80000"/>
                        </a:lnSpc>
                      </a:pPr>
                      <a:r>
                        <a:rPr lang="ko-KR" altLang="en-US" sz="1400" b="1" dirty="0">
                          <a:effectLst/>
                          <a:latin typeface="맑은 고딕"/>
                        </a:rPr>
                        <a:t>○ 채탄능력 </a:t>
                      </a:r>
                      <a:r>
                        <a:rPr lang="en-US" altLang="ko-KR" sz="1400" b="1" dirty="0">
                          <a:effectLst/>
                          <a:latin typeface="맑은 고딕"/>
                        </a:rPr>
                        <a:t>8</a:t>
                      </a:r>
                      <a:r>
                        <a:rPr lang="ko-KR" altLang="en-US" sz="1400" b="1" dirty="0">
                          <a:effectLst/>
                          <a:latin typeface="맑은 고딕"/>
                        </a:rPr>
                        <a:t>천 톤</a:t>
                      </a:r>
                      <a:r>
                        <a:rPr lang="en-US" altLang="ko-KR" sz="1400" b="1" dirty="0">
                          <a:effectLst/>
                          <a:latin typeface="맑은 고딕"/>
                        </a:rPr>
                        <a:t>/</a:t>
                      </a:r>
                      <a:r>
                        <a:rPr lang="ko-KR" altLang="en-US" sz="1400" b="1" dirty="0">
                          <a:effectLst/>
                          <a:latin typeface="맑은 고딕"/>
                        </a:rPr>
                        <a:t>월 미만의 시설은 제외한다</a:t>
                      </a:r>
                      <a:r>
                        <a:rPr lang="en-US" altLang="ko-KR" sz="1400" b="1" dirty="0">
                          <a:effectLst/>
                          <a:latin typeface="맑은 고딕"/>
                        </a:rPr>
                        <a:t>.</a:t>
                      </a:r>
                      <a:endParaRPr lang="ko-KR" altLang="en-US" sz="14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○ 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0809 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기타 광업지원서비스시설 중 유무연탄 </a:t>
                      </a:r>
                      <a:r>
                        <a:rPr lang="ko-KR" altLang="en-US" sz="14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채굴지원</a:t>
                      </a:r>
                      <a:endParaRPr lang="en-US" altLang="ko-KR" sz="1400" b="1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marL="0" marR="0" algn="just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   </a:t>
                      </a:r>
                      <a:r>
                        <a:rPr lang="ko-KR" altLang="en-US" sz="14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서비스시설을 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포함한다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.</a:t>
                      </a: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○ 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0729 </a:t>
                      </a:r>
                      <a:r>
                        <a:rPr lang="ko-KR" altLang="en-US" sz="1400" b="1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그외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기타 비금속광물 광업시설 중 토탄채굴시설을 </a:t>
                      </a:r>
                      <a:endParaRPr lang="en-US" altLang="ko-KR" sz="1400" b="1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marL="0" marR="0" algn="just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   </a:t>
                      </a:r>
                      <a:r>
                        <a:rPr lang="ko-KR" altLang="en-US" sz="14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포함한다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.</a:t>
                      </a: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○ 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19102 </a:t>
                      </a: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연탄 및 기타 석탄가공품 제조시설을 포함한다</a:t>
                      </a:r>
                      <a:r>
                        <a:rPr lang="en-US" altLang="ko-KR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.</a:t>
                      </a:r>
                      <a:endParaRPr lang="ko-KR" altLang="en-US" sz="14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7712" marR="87712" marT="43856" marB="43856">
                    <a:lnL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09322">
                <a:tc>
                  <a:txBody>
                    <a:bodyPr/>
                    <a:lstStyle/>
                    <a:p>
                      <a:pPr algn="l">
                        <a:lnSpc>
                          <a:spcPct val="180000"/>
                        </a:lnSpc>
                      </a:pPr>
                      <a:endParaRPr lang="ko-KR" altLang="en-US" sz="1700">
                        <a:effectLst/>
                      </a:endParaRPr>
                    </a:p>
                  </a:txBody>
                  <a:tcPr marL="87712" marR="87712" marT="43856" marB="43856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80000"/>
                        </a:lnSpc>
                      </a:pPr>
                      <a:endParaRPr lang="ko-KR" altLang="en-US" sz="1700">
                        <a:effectLst/>
                      </a:endParaRPr>
                    </a:p>
                  </a:txBody>
                  <a:tcPr marL="87712" marR="87712" marT="43856" marB="43856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80000"/>
                        </a:lnSpc>
                      </a:pPr>
                      <a:endParaRPr lang="ko-KR" altLang="en-US" sz="1700" dirty="0">
                        <a:effectLst/>
                      </a:endParaRPr>
                    </a:p>
                  </a:txBody>
                  <a:tcPr marL="87712" marR="87712" marT="43856" marB="43856">
                    <a:lnL>
                      <a:noFill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33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r>
              <a:rPr lang="ko-KR" altLang="en-US" sz="3600" b="1" dirty="0" smtClean="0"/>
              <a:t> 관련사항</a:t>
            </a:r>
            <a:endParaRPr lang="ko-KR" altLang="en-US" sz="3600" b="1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9762"/>
              </p:ext>
            </p:extLst>
          </p:nvPr>
        </p:nvGraphicFramePr>
        <p:xfrm>
          <a:off x="395536" y="1124744"/>
          <a:ext cx="6261399" cy="646176"/>
        </p:xfrm>
        <a:graphic>
          <a:graphicData uri="http://schemas.openxmlformats.org/drawingml/2006/table">
            <a:tbl>
              <a:tblPr/>
              <a:tblGrid>
                <a:gridCol w="817880"/>
                <a:gridCol w="276778"/>
                <a:gridCol w="5166741"/>
              </a:tblGrid>
              <a:tr h="3468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  <a:effectLst/>
                          <a:latin typeface="HY헤드라인M"/>
                          <a:ea typeface="HY헤드라인M"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2700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2800" b="1" dirty="0" err="1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물환경보전법</a:t>
                      </a:r>
                      <a:r>
                        <a:rPr lang="ko-KR" altLang="en-US" sz="2800" b="1" dirty="0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 </a:t>
                      </a:r>
                      <a:r>
                        <a:rPr lang="ko-KR" altLang="en-US" sz="2800" b="1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주요 개정내용</a:t>
                      </a:r>
                      <a:endParaRPr lang="ko-KR" altLang="en-US" sz="2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422581" y="1988840"/>
            <a:ext cx="3034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 smtClean="0"/>
              <a:t> </a:t>
            </a:r>
            <a:r>
              <a:rPr lang="ko-KR" altLang="en-US" sz="2000" b="1" dirty="0" smtClean="0">
                <a:solidFill>
                  <a:srgbClr val="0000FF"/>
                </a:solidFill>
              </a:rPr>
              <a:t>③ 세부 개정 내용</a:t>
            </a:r>
            <a:r>
              <a:rPr lang="en-US" altLang="ko-KR" sz="2000" b="1" dirty="0" smtClean="0">
                <a:solidFill>
                  <a:srgbClr val="0000FF"/>
                </a:solidFill>
              </a:rPr>
              <a:t>(</a:t>
            </a:r>
            <a:r>
              <a:rPr lang="ko-KR" altLang="en-US" sz="2000" b="1" dirty="0" smtClean="0">
                <a:solidFill>
                  <a:srgbClr val="0000FF"/>
                </a:solidFill>
              </a:rPr>
              <a:t>계속</a:t>
            </a:r>
            <a:r>
              <a:rPr lang="en-US" altLang="ko-KR" sz="2000" b="1" dirty="0" smtClean="0">
                <a:solidFill>
                  <a:srgbClr val="0000FF"/>
                </a:solidFill>
              </a:rPr>
              <a:t>)</a:t>
            </a:r>
            <a:endParaRPr lang="ko-KR" altLang="en-US" sz="2000" b="1" dirty="0">
              <a:solidFill>
                <a:srgbClr val="0000FF"/>
              </a:solidFill>
              <a:effectLst/>
            </a:endParaRPr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82738" y="1584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83568" y="2564904"/>
            <a:ext cx="7704856" cy="9233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/>
              <a:t>□ </a:t>
            </a:r>
            <a:r>
              <a:rPr lang="ko-KR" altLang="en-US" b="1" dirty="0">
                <a:solidFill>
                  <a:srgbClr val="0000FF"/>
                </a:solidFill>
              </a:rPr>
              <a:t>폐수위탁사업자와 폐수처리업자는 폐수 인계</a:t>
            </a:r>
            <a:r>
              <a:rPr lang="en-US" altLang="ko-KR" b="1" dirty="0">
                <a:solidFill>
                  <a:srgbClr val="0000FF"/>
                </a:solidFill>
              </a:rPr>
              <a:t>·</a:t>
            </a:r>
            <a:r>
              <a:rPr lang="ko-KR" altLang="en-US" b="1" dirty="0">
                <a:solidFill>
                  <a:srgbClr val="0000FF"/>
                </a:solidFill>
              </a:rPr>
              <a:t>인수 자료를 </a:t>
            </a:r>
            <a:r>
              <a:rPr lang="ko-KR" altLang="en-US" b="1" dirty="0" smtClean="0">
                <a:solidFill>
                  <a:srgbClr val="FF0000"/>
                </a:solidFill>
              </a:rPr>
              <a:t>한국환경  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   </a:t>
            </a:r>
            <a:r>
              <a:rPr lang="ko-KR" altLang="en-US" b="1" dirty="0" smtClean="0">
                <a:solidFill>
                  <a:srgbClr val="FF0000"/>
                </a:solidFill>
              </a:rPr>
              <a:t>공단에서 </a:t>
            </a:r>
            <a:r>
              <a:rPr lang="ko-KR" altLang="en-US" b="1" dirty="0">
                <a:solidFill>
                  <a:srgbClr val="FF0000"/>
                </a:solidFill>
              </a:rPr>
              <a:t>관리하는 전자인계</a:t>
            </a:r>
            <a:r>
              <a:rPr lang="en-US" altLang="ko-KR" b="1" dirty="0">
                <a:solidFill>
                  <a:srgbClr val="FF0000"/>
                </a:solidFill>
              </a:rPr>
              <a:t>‧</a:t>
            </a:r>
            <a:r>
              <a:rPr lang="ko-KR" altLang="en-US" b="1" dirty="0">
                <a:solidFill>
                  <a:srgbClr val="FF0000"/>
                </a:solidFill>
              </a:rPr>
              <a:t>인수관리시스템에 입력하도록 의무화됨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683568" y="3717032"/>
            <a:ext cx="7704856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/>
              <a:t>□ ‘</a:t>
            </a:r>
            <a:r>
              <a:rPr lang="ko-KR" altLang="en-US" b="1" dirty="0" err="1"/>
              <a:t>물환경보전법</a:t>
            </a:r>
            <a:r>
              <a:rPr lang="ko-KR" altLang="en-US" b="1" dirty="0"/>
              <a:t>’ 위반행위에 대한 행정처분 강화</a:t>
            </a:r>
          </a:p>
          <a:p>
            <a:pPr>
              <a:lnSpc>
                <a:spcPct val="150000"/>
              </a:lnSpc>
            </a:pPr>
            <a:r>
              <a:rPr lang="ko-KR" altLang="en-US" b="1" dirty="0"/>
              <a:t>○ </a:t>
            </a:r>
            <a:r>
              <a:rPr lang="ko-KR" altLang="en-US" b="1" dirty="0">
                <a:solidFill>
                  <a:srgbClr val="0000FF"/>
                </a:solidFill>
              </a:rPr>
              <a:t>수질자동측정기기</a:t>
            </a:r>
            <a:r>
              <a:rPr lang="en-US" altLang="ko-KR" b="1" dirty="0">
                <a:solidFill>
                  <a:srgbClr val="0000FF"/>
                </a:solidFill>
              </a:rPr>
              <a:t>(TMS)</a:t>
            </a:r>
            <a:r>
              <a:rPr lang="ko-KR" altLang="en-US" b="1" dirty="0">
                <a:solidFill>
                  <a:srgbClr val="0000FF"/>
                </a:solidFill>
              </a:rPr>
              <a:t>를 부착한 </a:t>
            </a:r>
            <a:r>
              <a:rPr lang="ko-KR" altLang="en-US" b="1" dirty="0" smtClean="0">
                <a:solidFill>
                  <a:srgbClr val="0000FF"/>
                </a:solidFill>
              </a:rPr>
              <a:t>배출시설과 </a:t>
            </a:r>
            <a:r>
              <a:rPr lang="ko-KR" altLang="en-US" b="1" dirty="0">
                <a:solidFill>
                  <a:srgbClr val="FF0000"/>
                </a:solidFill>
              </a:rPr>
              <a:t>측정기기 </a:t>
            </a:r>
            <a:r>
              <a:rPr lang="ko-KR" altLang="en-US" b="1" dirty="0" smtClean="0">
                <a:solidFill>
                  <a:srgbClr val="FF0000"/>
                </a:solidFill>
              </a:rPr>
              <a:t>관리대행업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   </a:t>
            </a:r>
            <a:r>
              <a:rPr lang="ko-KR" altLang="en-US" b="1" dirty="0" smtClean="0">
                <a:solidFill>
                  <a:srgbClr val="FF0000"/>
                </a:solidFill>
              </a:rPr>
              <a:t>자의 </a:t>
            </a:r>
            <a:r>
              <a:rPr lang="ko-KR" altLang="en-US" b="1" dirty="0">
                <a:solidFill>
                  <a:srgbClr val="FF0000"/>
                </a:solidFill>
              </a:rPr>
              <a:t>조작행위에 대한</a:t>
            </a:r>
            <a:r>
              <a:rPr lang="ko-KR" altLang="en-US" b="1" dirty="0"/>
              <a:t> 행정처분의 경우 </a:t>
            </a:r>
            <a:r>
              <a:rPr lang="en-US" altLang="ko-KR" b="1" dirty="0" smtClean="0"/>
              <a:t>: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</a:rPr>
              <a:t>기존 </a:t>
            </a:r>
            <a:r>
              <a:rPr lang="en-US" altLang="ko-KR" b="1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ko-KR" altLang="en-US" b="1" dirty="0">
                <a:solidFill>
                  <a:schemeClr val="accent3">
                    <a:lumMod val="50000"/>
                  </a:schemeClr>
                </a:solidFill>
              </a:rPr>
              <a:t>차 위반 시 </a:t>
            </a:r>
            <a:endParaRPr lang="en-US" altLang="ko-KR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>
                <a:solidFill>
                  <a:srgbClr val="0000FF"/>
                </a:solidFill>
              </a:rPr>
              <a:t>영업정지 </a:t>
            </a:r>
            <a:r>
              <a:rPr lang="en-US" altLang="ko-KR" b="1" dirty="0">
                <a:solidFill>
                  <a:srgbClr val="0000FF"/>
                </a:solidFill>
              </a:rPr>
              <a:t>1</a:t>
            </a:r>
            <a:r>
              <a:rPr lang="ko-KR" altLang="en-US" b="1" dirty="0">
                <a:solidFill>
                  <a:srgbClr val="0000FF"/>
                </a:solidFill>
              </a:rPr>
              <a:t>개월에서 </a:t>
            </a:r>
            <a:r>
              <a:rPr lang="ko-KR" altLang="en-US" b="1" dirty="0">
                <a:solidFill>
                  <a:srgbClr val="FF0000"/>
                </a:solidFill>
              </a:rPr>
              <a:t>등록취소</a:t>
            </a:r>
            <a:r>
              <a:rPr lang="ko-KR" altLang="en-US" b="1" dirty="0"/>
              <a:t> 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88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r>
              <a:rPr lang="ko-KR" altLang="en-US" sz="3600" b="1" dirty="0" smtClean="0"/>
              <a:t> 관련사항</a:t>
            </a:r>
            <a:endParaRPr lang="ko-KR" altLang="en-US" sz="3600" b="1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5020943"/>
              </p:ext>
            </p:extLst>
          </p:nvPr>
        </p:nvGraphicFramePr>
        <p:xfrm>
          <a:off x="395536" y="1124744"/>
          <a:ext cx="6261399" cy="646176"/>
        </p:xfrm>
        <a:graphic>
          <a:graphicData uri="http://schemas.openxmlformats.org/drawingml/2006/table">
            <a:tbl>
              <a:tblPr/>
              <a:tblGrid>
                <a:gridCol w="817880"/>
                <a:gridCol w="276778"/>
                <a:gridCol w="5166741"/>
              </a:tblGrid>
              <a:tr h="3468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  <a:effectLst/>
                          <a:latin typeface="HY헤드라인M"/>
                          <a:ea typeface="HY헤드라인M"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2700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2800" b="1" dirty="0" err="1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물환경보전법</a:t>
                      </a:r>
                      <a:r>
                        <a:rPr lang="ko-KR" altLang="en-US" sz="2800" b="1" dirty="0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 </a:t>
                      </a:r>
                      <a:r>
                        <a:rPr lang="ko-KR" altLang="en-US" sz="2800" b="1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주요 개정내용</a:t>
                      </a:r>
                      <a:endParaRPr lang="ko-KR" altLang="en-US" sz="2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422581" y="1988840"/>
            <a:ext cx="3034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 smtClean="0"/>
              <a:t> </a:t>
            </a:r>
            <a:r>
              <a:rPr lang="ko-KR" altLang="en-US" sz="2000" b="1" dirty="0" smtClean="0">
                <a:solidFill>
                  <a:srgbClr val="0000FF"/>
                </a:solidFill>
              </a:rPr>
              <a:t>③ 세부 개정 내용</a:t>
            </a:r>
            <a:r>
              <a:rPr lang="en-US" altLang="ko-KR" sz="2000" b="1" dirty="0" smtClean="0">
                <a:solidFill>
                  <a:srgbClr val="0000FF"/>
                </a:solidFill>
              </a:rPr>
              <a:t>(</a:t>
            </a:r>
            <a:r>
              <a:rPr lang="ko-KR" altLang="en-US" sz="2000" b="1" dirty="0" smtClean="0">
                <a:solidFill>
                  <a:srgbClr val="0000FF"/>
                </a:solidFill>
              </a:rPr>
              <a:t>계속</a:t>
            </a:r>
            <a:r>
              <a:rPr lang="en-US" altLang="ko-KR" sz="2000" b="1" dirty="0" smtClean="0">
                <a:solidFill>
                  <a:srgbClr val="0000FF"/>
                </a:solidFill>
              </a:rPr>
              <a:t>)</a:t>
            </a:r>
            <a:endParaRPr lang="ko-KR" altLang="en-US" sz="2000" b="1" dirty="0">
              <a:solidFill>
                <a:srgbClr val="0000FF"/>
              </a:solidFill>
              <a:effectLst/>
            </a:endParaRPr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82738" y="1584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683568" y="2560836"/>
            <a:ext cx="7632848" cy="300082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rgbClr val="0000FF"/>
                </a:solidFill>
              </a:rPr>
              <a:t>□ </a:t>
            </a:r>
            <a:r>
              <a:rPr lang="ko-KR" altLang="en-US" b="1" spc="-150" dirty="0">
                <a:solidFill>
                  <a:srgbClr val="0000FF"/>
                </a:solidFill>
              </a:rPr>
              <a:t>배출시설 설치･변경신고에 대한 수리여부 통지기간 설정</a:t>
            </a:r>
            <a:r>
              <a:rPr lang="en-US" altLang="ko-KR" b="1" spc="-150" dirty="0">
                <a:solidFill>
                  <a:srgbClr val="0000FF"/>
                </a:solidFill>
              </a:rPr>
              <a:t>(</a:t>
            </a:r>
            <a:r>
              <a:rPr lang="ko-KR" altLang="en-US" b="1" spc="-150" dirty="0">
                <a:solidFill>
                  <a:srgbClr val="0000FF"/>
                </a:solidFill>
              </a:rPr>
              <a:t>제</a:t>
            </a:r>
            <a:r>
              <a:rPr lang="en-US" altLang="ko-KR" b="1" spc="-150" dirty="0">
                <a:solidFill>
                  <a:srgbClr val="0000FF"/>
                </a:solidFill>
              </a:rPr>
              <a:t>38</a:t>
            </a:r>
            <a:r>
              <a:rPr lang="ko-KR" altLang="en-US" b="1" spc="-150" dirty="0">
                <a:solidFill>
                  <a:srgbClr val="0000FF"/>
                </a:solidFill>
              </a:rPr>
              <a:t>조의</a:t>
            </a:r>
            <a:r>
              <a:rPr lang="en-US" altLang="ko-KR" b="1" spc="-150" dirty="0">
                <a:solidFill>
                  <a:srgbClr val="0000FF"/>
                </a:solidFill>
              </a:rPr>
              <a:t>2 </a:t>
            </a:r>
            <a:r>
              <a:rPr lang="ko-KR" altLang="en-US" b="1" spc="-150" dirty="0">
                <a:solidFill>
                  <a:srgbClr val="0000FF"/>
                </a:solidFill>
              </a:rPr>
              <a:t>신설</a:t>
            </a:r>
            <a:r>
              <a:rPr lang="en-US" altLang="ko-KR" b="1" spc="-150" dirty="0">
                <a:solidFill>
                  <a:srgbClr val="0000FF"/>
                </a:solidFill>
              </a:rPr>
              <a:t>)</a:t>
            </a:r>
            <a:endParaRPr lang="ko-KR" altLang="en-US" b="1" spc="-150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b="1" dirty="0" err="1"/>
              <a:t>ㅇ</a:t>
            </a:r>
            <a:r>
              <a:rPr lang="ko-KR" altLang="en-US" b="1" dirty="0"/>
              <a:t> </a:t>
            </a:r>
            <a:r>
              <a:rPr lang="en-US" altLang="ko-KR" b="1" dirty="0"/>
              <a:t>(</a:t>
            </a:r>
            <a:r>
              <a:rPr lang="ko-KR" altLang="en-US" b="1" dirty="0"/>
              <a:t>사유</a:t>
            </a:r>
            <a:r>
              <a:rPr lang="en-US" altLang="ko-KR" b="1" dirty="0"/>
              <a:t>)</a:t>
            </a:r>
            <a:r>
              <a:rPr lang="ko-KR" altLang="en-US" b="1" dirty="0"/>
              <a:t> 환경부장관은 </a:t>
            </a:r>
            <a:r>
              <a:rPr lang="ko-KR" altLang="en-US" b="1" dirty="0">
                <a:solidFill>
                  <a:srgbClr val="7030A0"/>
                </a:solidFill>
              </a:rPr>
              <a:t>배출시설 설치･변경신고를 받은 날로부터 </a:t>
            </a:r>
            <a:r>
              <a:rPr lang="ko-KR" altLang="en-US" b="1" dirty="0"/>
              <a:t>일정 </a:t>
            </a:r>
            <a:r>
              <a:rPr lang="ko-KR" altLang="en-US" b="1" dirty="0" smtClean="0"/>
              <a:t>  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/>
              <a:t>기간 </a:t>
            </a:r>
            <a:r>
              <a:rPr lang="ko-KR" altLang="en-US" b="1" dirty="0"/>
              <a:t>내에 </a:t>
            </a:r>
            <a:r>
              <a:rPr lang="ko-KR" altLang="en-US" b="1" dirty="0">
                <a:solidFill>
                  <a:srgbClr val="FF0000"/>
                </a:solidFill>
              </a:rPr>
              <a:t>신고 수리여부를 </a:t>
            </a:r>
            <a:r>
              <a:rPr lang="ko-KR" altLang="en-US" b="1" dirty="0" err="1">
                <a:solidFill>
                  <a:srgbClr val="FF0000"/>
                </a:solidFill>
              </a:rPr>
              <a:t>신고인에게</a:t>
            </a:r>
            <a:r>
              <a:rPr lang="ko-KR" altLang="en-US" b="1" dirty="0">
                <a:solidFill>
                  <a:srgbClr val="FF0000"/>
                </a:solidFill>
              </a:rPr>
              <a:t> 통지하여야 </a:t>
            </a:r>
            <a:r>
              <a:rPr lang="ko-KR" altLang="en-US" b="1" dirty="0" smtClean="0">
                <a:solidFill>
                  <a:srgbClr val="FF0000"/>
                </a:solidFill>
              </a:rPr>
              <a:t>함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 (</a:t>
            </a:r>
            <a:r>
              <a:rPr lang="ko-KR" altLang="en-US" b="1" dirty="0"/>
              <a:t>법 제</a:t>
            </a:r>
            <a:r>
              <a:rPr lang="en-US" altLang="ko-KR" b="1" dirty="0"/>
              <a:t>33</a:t>
            </a:r>
            <a:r>
              <a:rPr lang="ko-KR" altLang="en-US" b="1" dirty="0"/>
              <a:t>조제</a:t>
            </a:r>
            <a:r>
              <a:rPr lang="en-US" altLang="ko-KR" b="1" dirty="0"/>
              <a:t>4</a:t>
            </a:r>
            <a:r>
              <a:rPr lang="ko-KR" altLang="en-US" b="1" dirty="0"/>
              <a:t>항 신설</a:t>
            </a:r>
            <a:r>
              <a:rPr lang="en-US" altLang="ko-KR" b="1" dirty="0" smtClean="0"/>
              <a:t>)</a:t>
            </a:r>
          </a:p>
          <a:p>
            <a:pPr>
              <a:lnSpc>
                <a:spcPct val="150000"/>
              </a:lnSpc>
            </a:pPr>
            <a:endParaRPr lang="ko-KR" altLang="en-US" b="1" dirty="0"/>
          </a:p>
          <a:p>
            <a:pPr>
              <a:lnSpc>
                <a:spcPct val="150000"/>
              </a:lnSpc>
            </a:pPr>
            <a:r>
              <a:rPr lang="ko-KR" altLang="en-US" b="1" dirty="0" err="1"/>
              <a:t>ㅇ</a:t>
            </a:r>
            <a:r>
              <a:rPr lang="ko-KR" altLang="en-US" b="1" dirty="0"/>
              <a:t> </a:t>
            </a:r>
            <a:r>
              <a:rPr lang="en-US" altLang="ko-KR" b="1" dirty="0"/>
              <a:t>(</a:t>
            </a:r>
            <a:r>
              <a:rPr lang="ko-KR" altLang="en-US" b="1" dirty="0"/>
              <a:t>내용</a:t>
            </a:r>
            <a:r>
              <a:rPr lang="en-US" altLang="ko-KR" b="1" dirty="0"/>
              <a:t>)</a:t>
            </a:r>
            <a:r>
              <a:rPr lang="ko-KR" altLang="en-US" b="1" dirty="0"/>
              <a:t> 설치 신고의 </a:t>
            </a:r>
            <a:r>
              <a:rPr lang="ko-KR" altLang="en-US" b="1" dirty="0">
                <a:solidFill>
                  <a:srgbClr val="7030A0"/>
                </a:solidFill>
              </a:rPr>
              <a:t>경우 </a:t>
            </a:r>
            <a:r>
              <a:rPr lang="en-US" altLang="ko-KR" b="1" dirty="0">
                <a:solidFill>
                  <a:srgbClr val="7030A0"/>
                </a:solidFill>
              </a:rPr>
              <a:t>10</a:t>
            </a:r>
            <a:r>
              <a:rPr lang="ko-KR" altLang="en-US" b="1" dirty="0">
                <a:solidFill>
                  <a:srgbClr val="7030A0"/>
                </a:solidFill>
              </a:rPr>
              <a:t>일</a:t>
            </a:r>
            <a:r>
              <a:rPr lang="en-US" altLang="ko-KR" b="1" dirty="0">
                <a:solidFill>
                  <a:srgbClr val="7030A0"/>
                </a:solidFill>
              </a:rPr>
              <a:t>, </a:t>
            </a:r>
            <a:r>
              <a:rPr lang="ko-KR" altLang="en-US" b="1" dirty="0">
                <a:solidFill>
                  <a:srgbClr val="7030A0"/>
                </a:solidFill>
              </a:rPr>
              <a:t>변경신고의 경우 </a:t>
            </a:r>
            <a:r>
              <a:rPr lang="en-US" altLang="ko-KR" b="1" dirty="0">
                <a:solidFill>
                  <a:srgbClr val="7030A0"/>
                </a:solidFill>
              </a:rPr>
              <a:t>5</a:t>
            </a:r>
            <a:r>
              <a:rPr lang="ko-KR" altLang="en-US" b="1" dirty="0">
                <a:solidFill>
                  <a:srgbClr val="7030A0"/>
                </a:solidFill>
              </a:rPr>
              <a:t>일로 통지기간 설정</a:t>
            </a:r>
            <a:r>
              <a:rPr lang="en-US" altLang="ko-KR" b="1" dirty="0"/>
              <a:t>, 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/>
              <a:t>기간 </a:t>
            </a:r>
            <a:r>
              <a:rPr lang="ko-KR" altLang="en-US" b="1" dirty="0"/>
              <a:t>내 </a:t>
            </a:r>
            <a:r>
              <a:rPr lang="ko-KR" altLang="en-US" b="1" dirty="0" err="1">
                <a:solidFill>
                  <a:srgbClr val="0000FF"/>
                </a:solidFill>
              </a:rPr>
              <a:t>미통지</a:t>
            </a:r>
            <a:r>
              <a:rPr lang="ko-KR" altLang="en-US" b="1" dirty="0">
                <a:solidFill>
                  <a:srgbClr val="0000FF"/>
                </a:solidFill>
              </a:rPr>
              <a:t> 시 자동 </a:t>
            </a:r>
            <a:r>
              <a:rPr lang="ko-KR" altLang="en-US" b="1" dirty="0" smtClean="0">
                <a:solidFill>
                  <a:srgbClr val="0000FF"/>
                </a:solidFill>
              </a:rPr>
              <a:t>신고수리 된 </a:t>
            </a:r>
            <a:r>
              <a:rPr lang="ko-KR" altLang="en-US" b="1" dirty="0">
                <a:solidFill>
                  <a:srgbClr val="0000FF"/>
                </a:solidFill>
              </a:rPr>
              <a:t>것으로 간주함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461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r>
              <a:rPr lang="ko-KR" altLang="en-US" sz="3600" b="1" dirty="0" smtClean="0"/>
              <a:t> 관련사항</a:t>
            </a:r>
            <a:endParaRPr lang="ko-KR" altLang="en-US" sz="3600" b="1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528057"/>
              </p:ext>
            </p:extLst>
          </p:nvPr>
        </p:nvGraphicFramePr>
        <p:xfrm>
          <a:off x="395536" y="1124744"/>
          <a:ext cx="6261399" cy="646176"/>
        </p:xfrm>
        <a:graphic>
          <a:graphicData uri="http://schemas.openxmlformats.org/drawingml/2006/table">
            <a:tbl>
              <a:tblPr/>
              <a:tblGrid>
                <a:gridCol w="817880"/>
                <a:gridCol w="276778"/>
                <a:gridCol w="5166741"/>
              </a:tblGrid>
              <a:tr h="3468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  <a:effectLst/>
                          <a:latin typeface="HY헤드라인M"/>
                          <a:ea typeface="HY헤드라인M"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2700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2800" b="1" dirty="0" err="1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물환경보전법</a:t>
                      </a:r>
                      <a:r>
                        <a:rPr lang="ko-KR" altLang="en-US" sz="2800" b="1" dirty="0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 </a:t>
                      </a:r>
                      <a:r>
                        <a:rPr lang="ko-KR" altLang="en-US" sz="2800" b="1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주요 개정내용</a:t>
                      </a:r>
                      <a:endParaRPr lang="ko-KR" altLang="en-US" sz="2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422581" y="1988840"/>
            <a:ext cx="3034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 smtClean="0"/>
              <a:t> </a:t>
            </a:r>
            <a:r>
              <a:rPr lang="ko-KR" altLang="en-US" sz="2000" b="1" dirty="0" smtClean="0">
                <a:solidFill>
                  <a:srgbClr val="0000FF"/>
                </a:solidFill>
              </a:rPr>
              <a:t>③ 세부 개정 내용</a:t>
            </a:r>
            <a:r>
              <a:rPr lang="en-US" altLang="ko-KR" sz="2000" b="1" dirty="0" smtClean="0">
                <a:solidFill>
                  <a:srgbClr val="0000FF"/>
                </a:solidFill>
              </a:rPr>
              <a:t>(</a:t>
            </a:r>
            <a:r>
              <a:rPr lang="ko-KR" altLang="en-US" sz="2000" b="1" dirty="0" smtClean="0">
                <a:solidFill>
                  <a:srgbClr val="0000FF"/>
                </a:solidFill>
              </a:rPr>
              <a:t>계속</a:t>
            </a:r>
            <a:r>
              <a:rPr lang="en-US" altLang="ko-KR" sz="2000" b="1" dirty="0" smtClean="0">
                <a:solidFill>
                  <a:srgbClr val="0000FF"/>
                </a:solidFill>
              </a:rPr>
              <a:t>)</a:t>
            </a:r>
            <a:endParaRPr lang="ko-KR" altLang="en-US" sz="2000" b="1" dirty="0">
              <a:solidFill>
                <a:srgbClr val="0000FF"/>
              </a:solidFill>
              <a:effectLst/>
            </a:endParaRPr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82738" y="1584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83568" y="2449919"/>
            <a:ext cx="7776864" cy="34624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/>
              <a:t>□ 기타수질오염원 관리 강화</a:t>
            </a:r>
            <a:r>
              <a:rPr lang="en-US" altLang="ko-KR" b="1" dirty="0"/>
              <a:t>(</a:t>
            </a:r>
            <a:r>
              <a:rPr lang="ko-KR" altLang="en-US" b="1" dirty="0"/>
              <a:t>별표 </a:t>
            </a:r>
            <a:r>
              <a:rPr lang="en-US" altLang="ko-KR" b="1" dirty="0"/>
              <a:t>1 </a:t>
            </a:r>
            <a:r>
              <a:rPr lang="ko-KR" altLang="en-US" b="1" dirty="0"/>
              <a:t>및 별표 </a:t>
            </a:r>
            <a:r>
              <a:rPr lang="en-US" altLang="ko-KR" b="1" dirty="0"/>
              <a:t>19)</a:t>
            </a:r>
            <a:endParaRPr lang="ko-KR" altLang="en-US" b="1" dirty="0"/>
          </a:p>
          <a:p>
            <a:pPr>
              <a:lnSpc>
                <a:spcPct val="150000"/>
              </a:lnSpc>
            </a:pPr>
            <a:r>
              <a:rPr lang="ko-KR" altLang="en-US" b="1" dirty="0" err="1"/>
              <a:t>ㅇ</a:t>
            </a:r>
            <a:r>
              <a:rPr lang="ko-KR" altLang="en-US" b="1" dirty="0"/>
              <a:t> </a:t>
            </a:r>
            <a:r>
              <a:rPr lang="en-US" altLang="ko-KR" b="1" dirty="0"/>
              <a:t>(</a:t>
            </a:r>
            <a:r>
              <a:rPr lang="ko-KR" altLang="en-US" b="1" dirty="0"/>
              <a:t>배경</a:t>
            </a:r>
            <a:r>
              <a:rPr lang="en-US" altLang="ko-KR" b="1" dirty="0"/>
              <a:t>)</a:t>
            </a:r>
            <a:r>
              <a:rPr lang="ko-KR" altLang="en-US" b="1" dirty="0"/>
              <a:t> </a:t>
            </a:r>
            <a:r>
              <a:rPr lang="ko-KR" altLang="en-US" b="1" dirty="0">
                <a:solidFill>
                  <a:srgbClr val="0000FF"/>
                </a:solidFill>
              </a:rPr>
              <a:t>안경점 폐수에 대한 관리강화 </a:t>
            </a:r>
            <a:r>
              <a:rPr lang="ko-KR" altLang="en-US" b="1" dirty="0" smtClean="0"/>
              <a:t>요구와 </a:t>
            </a:r>
            <a:r>
              <a:rPr lang="ko-KR" altLang="en-US" b="1" dirty="0"/>
              <a:t>함께 </a:t>
            </a:r>
            <a:r>
              <a:rPr lang="en-US" altLang="ko-KR" b="1" dirty="0">
                <a:solidFill>
                  <a:srgbClr val="FF0000"/>
                </a:solidFill>
              </a:rPr>
              <a:t>AI </a:t>
            </a:r>
            <a:r>
              <a:rPr lang="ko-KR" altLang="en-US" b="1" dirty="0">
                <a:solidFill>
                  <a:srgbClr val="FF0000"/>
                </a:solidFill>
              </a:rPr>
              <a:t>발생 시 </a:t>
            </a:r>
            <a:r>
              <a:rPr lang="ko-KR" altLang="en-US" b="1" dirty="0" smtClean="0">
                <a:solidFill>
                  <a:srgbClr val="FF0000"/>
                </a:solidFill>
              </a:rPr>
              <a:t>거점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   </a:t>
            </a:r>
            <a:r>
              <a:rPr lang="ko-KR" altLang="en-US" b="1" dirty="0" smtClean="0">
                <a:solidFill>
                  <a:srgbClr val="FF0000"/>
                </a:solidFill>
              </a:rPr>
              <a:t>소독시설에서 </a:t>
            </a:r>
            <a:r>
              <a:rPr lang="ko-KR" altLang="en-US" b="1" dirty="0">
                <a:solidFill>
                  <a:srgbClr val="FF0000"/>
                </a:solidFill>
              </a:rPr>
              <a:t>사용한 소독수</a:t>
            </a:r>
            <a:r>
              <a:rPr lang="ko-KR" altLang="en-US" b="1" dirty="0"/>
              <a:t>에 대한 제도적 관리 필요성 </a:t>
            </a:r>
            <a:r>
              <a:rPr lang="ko-KR" altLang="en-US" b="1" dirty="0" smtClean="0"/>
              <a:t>대두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endParaRPr lang="ko-KR" altLang="en-US" b="1" dirty="0"/>
          </a:p>
          <a:p>
            <a:pPr>
              <a:lnSpc>
                <a:spcPct val="150000"/>
              </a:lnSpc>
            </a:pPr>
            <a:r>
              <a:rPr lang="ko-KR" altLang="en-US" b="1" dirty="0" err="1"/>
              <a:t>ㅇ</a:t>
            </a:r>
            <a:r>
              <a:rPr lang="ko-KR" altLang="en-US" b="1" dirty="0"/>
              <a:t> </a:t>
            </a:r>
            <a:r>
              <a:rPr lang="en-US" altLang="ko-KR" b="1" dirty="0"/>
              <a:t>(</a:t>
            </a:r>
            <a:r>
              <a:rPr lang="ko-KR" altLang="en-US" b="1" dirty="0"/>
              <a:t>내용</a:t>
            </a:r>
            <a:r>
              <a:rPr lang="en-US" altLang="ko-KR" b="1" dirty="0"/>
              <a:t>)</a:t>
            </a:r>
            <a:r>
              <a:rPr lang="ko-KR" altLang="en-US" b="1" dirty="0"/>
              <a:t> 기존에 기타수질오염원에서 제외되었던 “하수처리시설로 </a:t>
            </a:r>
            <a:r>
              <a:rPr lang="ko-KR" altLang="en-US" b="1" dirty="0" smtClean="0"/>
              <a:t>유입            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/>
              <a:t>･</a:t>
            </a:r>
            <a:r>
              <a:rPr lang="ko-KR" altLang="en-US" b="1" dirty="0" err="1" smtClean="0"/>
              <a:t>처리않는</a:t>
            </a:r>
            <a:r>
              <a:rPr lang="ko-KR" altLang="en-US" b="1" dirty="0" smtClean="0"/>
              <a:t> </a:t>
            </a:r>
            <a:r>
              <a:rPr lang="ko-KR" altLang="en-US" b="1" dirty="0">
                <a:solidFill>
                  <a:srgbClr val="0000FF"/>
                </a:solidFill>
              </a:rPr>
              <a:t>안경점”을 대상으로 포함하고</a:t>
            </a:r>
            <a:r>
              <a:rPr lang="en-US" altLang="ko-KR" b="1" dirty="0"/>
              <a:t>, </a:t>
            </a:r>
            <a:r>
              <a:rPr lang="ko-KR" altLang="en-US" b="1" dirty="0">
                <a:solidFill>
                  <a:srgbClr val="FF0000"/>
                </a:solidFill>
              </a:rPr>
              <a:t>거점소독시설을 새로이 추가 </a:t>
            </a:r>
          </a:p>
          <a:p>
            <a:pPr>
              <a:lnSpc>
                <a:spcPct val="150000"/>
              </a:lnSpc>
            </a:pPr>
            <a:endParaRPr lang="en-US" altLang="ko-KR" sz="1000" b="1" dirty="0" smtClean="0"/>
          </a:p>
          <a:p>
            <a:pPr>
              <a:lnSpc>
                <a:spcPct val="150000"/>
              </a:lnSpc>
            </a:pPr>
            <a:r>
              <a:rPr lang="ko-KR" altLang="en-US" sz="1400" b="1" dirty="0" smtClean="0"/>
              <a:t>* </a:t>
            </a:r>
            <a:r>
              <a:rPr lang="en-US" altLang="ko-KR" sz="1400" b="1" dirty="0"/>
              <a:t>(</a:t>
            </a:r>
            <a:r>
              <a:rPr lang="ko-KR" altLang="en-US" sz="1400" b="1" dirty="0"/>
              <a:t>안경점</a:t>
            </a:r>
            <a:r>
              <a:rPr lang="en-US" altLang="ko-KR" sz="1400" b="1" dirty="0"/>
              <a:t>) </a:t>
            </a:r>
            <a:r>
              <a:rPr lang="ko-KR" altLang="en-US" sz="1400" b="1" dirty="0"/>
              <a:t>폐수를 직접 처리･배출하고자 할 경우 </a:t>
            </a:r>
            <a:r>
              <a:rPr lang="ko-KR" altLang="en-US" sz="1400" b="1" dirty="0">
                <a:solidFill>
                  <a:srgbClr val="FF0000"/>
                </a:solidFill>
              </a:rPr>
              <a:t>여과장치 등을 사용</a:t>
            </a:r>
          </a:p>
          <a:p>
            <a:pPr>
              <a:lnSpc>
                <a:spcPct val="150000"/>
              </a:lnSpc>
            </a:pPr>
            <a:r>
              <a:rPr lang="en-US" altLang="ko-KR" sz="1400" b="1" dirty="0" smtClean="0"/>
              <a:t>* (</a:t>
            </a:r>
            <a:r>
              <a:rPr lang="ko-KR" altLang="en-US" sz="1400" b="1" dirty="0"/>
              <a:t>거점소독시설</a:t>
            </a:r>
            <a:r>
              <a:rPr lang="en-US" altLang="ko-KR" sz="1400" b="1" dirty="0"/>
              <a:t>) </a:t>
            </a:r>
            <a:r>
              <a:rPr lang="ko-KR" altLang="en-US" sz="1400" b="1" dirty="0">
                <a:solidFill>
                  <a:srgbClr val="0000FF"/>
                </a:solidFill>
              </a:rPr>
              <a:t>소독수 저장시설을 </a:t>
            </a:r>
            <a:r>
              <a:rPr lang="ko-KR" altLang="en-US" sz="1400" b="1" dirty="0"/>
              <a:t>설치하여 </a:t>
            </a:r>
            <a:r>
              <a:rPr lang="ko-KR" altLang="en-US" sz="1400" b="1" dirty="0">
                <a:solidFill>
                  <a:srgbClr val="7030A0"/>
                </a:solidFill>
              </a:rPr>
              <a:t>소독수 회수조치를 </a:t>
            </a:r>
            <a:r>
              <a:rPr lang="ko-KR" altLang="en-US" sz="1400" b="1" dirty="0"/>
              <a:t>하도록 함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735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r>
              <a:rPr lang="ko-KR" altLang="en-US" sz="3600" b="1" dirty="0" smtClean="0"/>
              <a:t> 관련사항</a:t>
            </a:r>
            <a:endParaRPr lang="ko-KR" altLang="en-US" sz="3600" b="1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272855"/>
              </p:ext>
            </p:extLst>
          </p:nvPr>
        </p:nvGraphicFramePr>
        <p:xfrm>
          <a:off x="395536" y="1124744"/>
          <a:ext cx="6261399" cy="646176"/>
        </p:xfrm>
        <a:graphic>
          <a:graphicData uri="http://schemas.openxmlformats.org/drawingml/2006/table">
            <a:tbl>
              <a:tblPr/>
              <a:tblGrid>
                <a:gridCol w="817880"/>
                <a:gridCol w="276778"/>
                <a:gridCol w="5166741"/>
              </a:tblGrid>
              <a:tr h="3468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  <a:effectLst/>
                          <a:latin typeface="HY헤드라인M"/>
                          <a:ea typeface="HY헤드라인M"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2700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2800" b="1" dirty="0" err="1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물환경보전법</a:t>
                      </a:r>
                      <a:r>
                        <a:rPr lang="ko-KR" altLang="en-US" sz="2800" b="1" dirty="0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 </a:t>
                      </a:r>
                      <a:r>
                        <a:rPr lang="ko-KR" altLang="en-US" sz="2800" b="1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주요 개정내용</a:t>
                      </a:r>
                      <a:endParaRPr lang="ko-KR" altLang="en-US" sz="2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422581" y="1988840"/>
            <a:ext cx="3034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 smtClean="0"/>
              <a:t> </a:t>
            </a:r>
            <a:r>
              <a:rPr lang="ko-KR" altLang="en-US" sz="2000" b="1" dirty="0" smtClean="0">
                <a:solidFill>
                  <a:srgbClr val="0000FF"/>
                </a:solidFill>
              </a:rPr>
              <a:t>③ 세부 개정 내용</a:t>
            </a:r>
            <a:r>
              <a:rPr lang="en-US" altLang="ko-KR" sz="2000" b="1" dirty="0" smtClean="0">
                <a:solidFill>
                  <a:srgbClr val="0000FF"/>
                </a:solidFill>
              </a:rPr>
              <a:t>(</a:t>
            </a:r>
            <a:r>
              <a:rPr lang="ko-KR" altLang="en-US" sz="2000" b="1" dirty="0" smtClean="0">
                <a:solidFill>
                  <a:srgbClr val="0000FF"/>
                </a:solidFill>
              </a:rPr>
              <a:t>계속</a:t>
            </a:r>
            <a:r>
              <a:rPr lang="en-US" altLang="ko-KR" sz="2000" b="1" dirty="0" smtClean="0">
                <a:solidFill>
                  <a:srgbClr val="0000FF"/>
                </a:solidFill>
              </a:rPr>
              <a:t>)</a:t>
            </a:r>
            <a:endParaRPr lang="ko-KR" altLang="en-US" sz="2000" b="1" dirty="0">
              <a:solidFill>
                <a:srgbClr val="0000FF"/>
              </a:solidFill>
              <a:effectLst/>
            </a:endParaRPr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82738" y="1584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755576" y="2460952"/>
            <a:ext cx="7560840" cy="31393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/>
              <a:t>□ 수질오염물질 배출허용기준 정비</a:t>
            </a:r>
            <a:r>
              <a:rPr lang="en-US" altLang="ko-KR" b="1" dirty="0"/>
              <a:t>(</a:t>
            </a:r>
            <a:r>
              <a:rPr lang="ko-KR" altLang="en-US" b="1" dirty="0"/>
              <a:t>별표 </a:t>
            </a:r>
            <a:r>
              <a:rPr lang="en-US" altLang="ko-KR" b="1" dirty="0"/>
              <a:t>13)</a:t>
            </a:r>
            <a:endParaRPr lang="ko-KR" altLang="en-US" b="1" dirty="0"/>
          </a:p>
          <a:p>
            <a:pPr>
              <a:lnSpc>
                <a:spcPct val="150000"/>
              </a:lnSpc>
            </a:pPr>
            <a:r>
              <a:rPr lang="ko-KR" altLang="en-US" b="1" dirty="0" err="1"/>
              <a:t>ㅇ</a:t>
            </a:r>
            <a:r>
              <a:rPr lang="ko-KR" altLang="en-US" b="1" dirty="0"/>
              <a:t> </a:t>
            </a:r>
            <a:r>
              <a:rPr lang="en-US" altLang="ko-KR" b="1" dirty="0"/>
              <a:t>(</a:t>
            </a:r>
            <a:r>
              <a:rPr lang="ko-KR" altLang="en-US" b="1" dirty="0"/>
              <a:t>대상확대</a:t>
            </a:r>
            <a:r>
              <a:rPr lang="en-US" altLang="ko-KR" b="1" dirty="0"/>
              <a:t>)</a:t>
            </a:r>
            <a:r>
              <a:rPr lang="ko-KR" altLang="en-US" b="1" dirty="0"/>
              <a:t> </a:t>
            </a:r>
            <a:r>
              <a:rPr lang="ko-KR" altLang="en-US" b="1" dirty="0">
                <a:solidFill>
                  <a:srgbClr val="0000FF"/>
                </a:solidFill>
              </a:rPr>
              <a:t>유해화학물질 취급 업종 등 </a:t>
            </a:r>
            <a:r>
              <a:rPr lang="en-US" altLang="ko-KR" b="1" dirty="0">
                <a:solidFill>
                  <a:srgbClr val="0000FF"/>
                </a:solidFill>
              </a:rPr>
              <a:t>35</a:t>
            </a:r>
            <a:r>
              <a:rPr lang="ko-KR" altLang="en-US" b="1" dirty="0">
                <a:solidFill>
                  <a:srgbClr val="0000FF"/>
                </a:solidFill>
              </a:rPr>
              <a:t>개 업종의 </a:t>
            </a:r>
            <a:r>
              <a:rPr lang="ko-KR" altLang="en-US" b="1" dirty="0"/>
              <a:t>배출시설에만 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/>
              <a:t>적용하던 </a:t>
            </a:r>
            <a:r>
              <a:rPr lang="ko-KR" altLang="en-US" b="1" dirty="0">
                <a:solidFill>
                  <a:srgbClr val="FF0000"/>
                </a:solidFill>
              </a:rPr>
              <a:t>생태독성 기준을 </a:t>
            </a:r>
            <a:r>
              <a:rPr lang="en-US" altLang="ko-KR" b="1" dirty="0">
                <a:solidFill>
                  <a:srgbClr val="FF0000"/>
                </a:solidFill>
              </a:rPr>
              <a:t>82</a:t>
            </a:r>
            <a:r>
              <a:rPr lang="ko-KR" altLang="en-US" b="1" dirty="0">
                <a:solidFill>
                  <a:srgbClr val="FF0000"/>
                </a:solidFill>
              </a:rPr>
              <a:t>개 전체 업종으로 확대</a:t>
            </a:r>
          </a:p>
          <a:p>
            <a:pPr>
              <a:lnSpc>
                <a:spcPct val="150000"/>
              </a:lnSpc>
            </a:pPr>
            <a:r>
              <a:rPr lang="en-US" altLang="ko-KR" sz="1400" b="1" dirty="0" smtClean="0"/>
              <a:t>  ※ </a:t>
            </a:r>
            <a:r>
              <a:rPr lang="ko-KR" altLang="en-US" sz="1400" b="1" dirty="0"/>
              <a:t>적용 업종 대비 </a:t>
            </a:r>
            <a:r>
              <a:rPr lang="ko-KR" altLang="en-US" sz="1400" b="1" dirty="0" err="1"/>
              <a:t>미적용</a:t>
            </a:r>
            <a:r>
              <a:rPr lang="ko-KR" altLang="en-US" sz="1400" b="1" dirty="0"/>
              <a:t> 업종의 </a:t>
            </a:r>
            <a:r>
              <a:rPr lang="ko-KR" altLang="en-US" sz="1400" b="1" dirty="0">
                <a:solidFill>
                  <a:srgbClr val="0000FF"/>
                </a:solidFill>
              </a:rPr>
              <a:t>생태독성이 높게 관측되어 </a:t>
            </a:r>
            <a:r>
              <a:rPr lang="ko-KR" altLang="en-US" sz="1400" b="1" dirty="0"/>
              <a:t>전 업종 </a:t>
            </a:r>
            <a:r>
              <a:rPr lang="ko-KR" altLang="en-US" sz="1400" b="1" dirty="0" smtClean="0"/>
              <a:t>관리가 </a:t>
            </a:r>
            <a:r>
              <a:rPr lang="ko-KR" altLang="en-US" sz="1400" b="1" dirty="0"/>
              <a:t>필요하며</a:t>
            </a:r>
            <a:r>
              <a:rPr lang="en-US" altLang="ko-KR" sz="1400" b="1" dirty="0"/>
              <a:t>, </a:t>
            </a:r>
            <a:endParaRPr lang="en-US" altLang="ko-KR" sz="1400" b="1" dirty="0" smtClean="0"/>
          </a:p>
          <a:p>
            <a:pPr>
              <a:lnSpc>
                <a:spcPct val="150000"/>
              </a:lnSpc>
            </a:pPr>
            <a:r>
              <a:rPr lang="en-US" altLang="ko-KR" sz="1400" b="1" dirty="0"/>
              <a:t> </a:t>
            </a:r>
            <a:r>
              <a:rPr lang="en-US" altLang="ko-KR" sz="1400" b="1" dirty="0" smtClean="0"/>
              <a:t>    </a:t>
            </a:r>
            <a:r>
              <a:rPr lang="ko-KR" altLang="en-US" sz="1400" b="1" dirty="0" smtClean="0"/>
              <a:t>장기간 </a:t>
            </a:r>
            <a:r>
              <a:rPr lang="ko-KR" altLang="en-US" sz="1400" b="1" dirty="0"/>
              <a:t>일부 업종에만 적용하여 </a:t>
            </a:r>
            <a:r>
              <a:rPr lang="ko-KR" altLang="en-US" sz="1400" b="1" dirty="0">
                <a:solidFill>
                  <a:srgbClr val="7030A0"/>
                </a:solidFill>
              </a:rPr>
              <a:t>형평성 문제 </a:t>
            </a:r>
            <a:r>
              <a:rPr lang="ko-KR" altLang="en-US" sz="1400" b="1" dirty="0" smtClean="0"/>
              <a:t>또한</a:t>
            </a: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대두</a:t>
            </a:r>
            <a:endParaRPr lang="en-US" altLang="ko-KR" sz="1400" b="1" dirty="0" smtClean="0"/>
          </a:p>
          <a:p>
            <a:pPr>
              <a:lnSpc>
                <a:spcPct val="150000"/>
              </a:lnSpc>
            </a:pPr>
            <a:endParaRPr lang="ko-KR" altLang="en-US" sz="1400" b="1" dirty="0"/>
          </a:p>
          <a:p>
            <a:pPr>
              <a:lnSpc>
                <a:spcPct val="150000"/>
              </a:lnSpc>
            </a:pPr>
            <a:r>
              <a:rPr lang="ko-KR" altLang="en-US" b="1" dirty="0" err="1"/>
              <a:t>ㅇ</a:t>
            </a:r>
            <a:r>
              <a:rPr lang="ko-KR" altLang="en-US" b="1" dirty="0"/>
              <a:t> </a:t>
            </a:r>
            <a:r>
              <a:rPr lang="en-US" altLang="ko-KR" b="1" dirty="0"/>
              <a:t>(</a:t>
            </a:r>
            <a:r>
              <a:rPr lang="ko-KR" altLang="en-US" b="1" dirty="0"/>
              <a:t>적용제외</a:t>
            </a:r>
            <a:r>
              <a:rPr lang="en-US" altLang="ko-KR" b="1" dirty="0"/>
              <a:t>)</a:t>
            </a:r>
            <a:r>
              <a:rPr lang="ko-KR" altLang="en-US" b="1" dirty="0"/>
              <a:t> 사업장에서 발생되는 폐수 </a:t>
            </a:r>
            <a:r>
              <a:rPr lang="ko-KR" altLang="en-US" b="1" dirty="0">
                <a:solidFill>
                  <a:srgbClr val="FF0000"/>
                </a:solidFill>
              </a:rPr>
              <a:t>전량을 공공처리시설로 </a:t>
            </a:r>
            <a:r>
              <a:rPr lang="ko-KR" altLang="en-US" b="1" dirty="0" smtClean="0">
                <a:solidFill>
                  <a:srgbClr val="FF0000"/>
                </a:solidFill>
              </a:rPr>
              <a:t>유입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 </a:t>
            </a:r>
            <a:r>
              <a:rPr lang="ko-KR" altLang="en-US" b="1" dirty="0" smtClean="0"/>
              <a:t>시키는 </a:t>
            </a:r>
            <a:r>
              <a:rPr lang="ko-KR" altLang="en-US" b="1" dirty="0"/>
              <a:t>경우 </a:t>
            </a:r>
            <a:r>
              <a:rPr lang="ko-KR" altLang="en-US" b="1" dirty="0" err="1">
                <a:solidFill>
                  <a:srgbClr val="0000FF"/>
                </a:solidFill>
              </a:rPr>
              <a:t>총대장균군</a:t>
            </a:r>
            <a:r>
              <a:rPr lang="ko-KR" altLang="en-US" b="1" dirty="0">
                <a:solidFill>
                  <a:srgbClr val="0000FF"/>
                </a:solidFill>
              </a:rPr>
              <a:t> 기준 적용을 제외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705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r>
              <a:rPr lang="ko-KR" altLang="en-US" sz="3600" b="1" dirty="0" smtClean="0"/>
              <a:t> 관련사항</a:t>
            </a:r>
            <a:endParaRPr lang="ko-KR" altLang="en-US" sz="3600" b="1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21732"/>
              </p:ext>
            </p:extLst>
          </p:nvPr>
        </p:nvGraphicFramePr>
        <p:xfrm>
          <a:off x="395536" y="1124744"/>
          <a:ext cx="6261399" cy="646176"/>
        </p:xfrm>
        <a:graphic>
          <a:graphicData uri="http://schemas.openxmlformats.org/drawingml/2006/table">
            <a:tbl>
              <a:tblPr/>
              <a:tblGrid>
                <a:gridCol w="817880"/>
                <a:gridCol w="276778"/>
                <a:gridCol w="5166741"/>
              </a:tblGrid>
              <a:tr h="3468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FFFF"/>
                          </a:solidFill>
                          <a:effectLst/>
                          <a:latin typeface="HY헤드라인M"/>
                          <a:ea typeface="HY헤드라인M"/>
                        </a:rPr>
                        <a:t> 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>
                        <a:effectLst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127000" algn="just">
                        <a:lnSpc>
                          <a:spcPct val="13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o-KR" altLang="en-US" sz="2800" b="1" dirty="0" err="1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물환경보전법</a:t>
                      </a:r>
                      <a:r>
                        <a:rPr lang="ko-KR" altLang="en-US" sz="2800" b="1" dirty="0" smtClean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 </a:t>
                      </a:r>
                      <a:r>
                        <a:rPr lang="ko-KR" altLang="en-US" sz="2800" b="1" dirty="0">
                          <a:solidFill>
                            <a:srgbClr val="000000"/>
                          </a:solidFill>
                          <a:effectLst/>
                          <a:latin typeface="HY헤드라인M"/>
                        </a:rPr>
                        <a:t>주요 개정내용</a:t>
                      </a:r>
                      <a:endParaRPr lang="ko-KR" altLang="en-US" sz="2800" b="1" dirty="0">
                        <a:solidFill>
                          <a:srgbClr val="000000"/>
                        </a:solidFill>
                        <a:effectLst/>
                        <a:latin typeface="함초롬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BEB"/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422581" y="1988840"/>
            <a:ext cx="30348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000" b="1" dirty="0" smtClean="0">
                <a:solidFill>
                  <a:srgbClr val="0000FF"/>
                </a:solidFill>
              </a:rPr>
              <a:t> ③ 세부 개정 내용</a:t>
            </a:r>
            <a:r>
              <a:rPr lang="en-US" altLang="ko-KR" sz="2000" b="1" dirty="0" smtClean="0">
                <a:solidFill>
                  <a:srgbClr val="0000FF"/>
                </a:solidFill>
              </a:rPr>
              <a:t>(</a:t>
            </a:r>
            <a:r>
              <a:rPr lang="ko-KR" altLang="en-US" sz="2000" b="1" dirty="0" smtClean="0">
                <a:solidFill>
                  <a:srgbClr val="0000FF"/>
                </a:solidFill>
              </a:rPr>
              <a:t>계속</a:t>
            </a:r>
            <a:r>
              <a:rPr lang="en-US" altLang="ko-KR" sz="2000" b="1" dirty="0" smtClean="0">
                <a:solidFill>
                  <a:srgbClr val="0000FF"/>
                </a:solidFill>
              </a:rPr>
              <a:t>)</a:t>
            </a:r>
            <a:endParaRPr lang="ko-KR" altLang="en-US" sz="2000" b="1" dirty="0">
              <a:solidFill>
                <a:srgbClr val="0000FF"/>
              </a:solidFill>
              <a:effectLst/>
            </a:endParaRPr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82738" y="1584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683568" y="2647652"/>
            <a:ext cx="7560840" cy="20774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/>
              <a:t>□ 행정처분 기준 강화</a:t>
            </a:r>
            <a:r>
              <a:rPr lang="en-US" altLang="ko-KR" b="1" dirty="0"/>
              <a:t>(</a:t>
            </a:r>
            <a:r>
              <a:rPr lang="ko-KR" altLang="en-US" b="1" dirty="0"/>
              <a:t>별표 </a:t>
            </a:r>
            <a:r>
              <a:rPr lang="en-US" altLang="ko-KR" b="1" dirty="0"/>
              <a:t>22)</a:t>
            </a:r>
            <a:endParaRPr lang="ko-KR" altLang="en-US" b="1" dirty="0"/>
          </a:p>
          <a:p>
            <a:pPr>
              <a:lnSpc>
                <a:spcPct val="150000"/>
              </a:lnSpc>
            </a:pPr>
            <a:r>
              <a:rPr lang="ko-KR" altLang="en-US" b="1" dirty="0" err="1"/>
              <a:t>ㅇ</a:t>
            </a:r>
            <a:r>
              <a:rPr lang="ko-KR" altLang="en-US" b="1" dirty="0"/>
              <a:t> </a:t>
            </a:r>
            <a:r>
              <a:rPr lang="ko-KR" altLang="en-US" b="1" dirty="0">
                <a:solidFill>
                  <a:srgbClr val="0000FF"/>
                </a:solidFill>
              </a:rPr>
              <a:t>특별대책지역 </a:t>
            </a:r>
            <a:r>
              <a:rPr lang="ko-KR" altLang="en-US" b="1" dirty="0">
                <a:solidFill>
                  <a:srgbClr val="C30308"/>
                </a:solidFill>
              </a:rPr>
              <a:t>밖에 있는 </a:t>
            </a:r>
            <a:r>
              <a:rPr lang="ko-KR" altLang="en-US" b="1" dirty="0">
                <a:solidFill>
                  <a:srgbClr val="0000FF"/>
                </a:solidFill>
              </a:rPr>
              <a:t>사업장이 </a:t>
            </a:r>
            <a:r>
              <a:rPr lang="ko-KR" altLang="en-US" b="1" dirty="0">
                <a:solidFill>
                  <a:srgbClr val="FF0000"/>
                </a:solidFill>
              </a:rPr>
              <a:t>반복적으로 배출허용기준 위반한 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   </a:t>
            </a:r>
            <a:r>
              <a:rPr lang="ko-KR" altLang="en-US" b="1" dirty="0" smtClean="0"/>
              <a:t>경우 </a:t>
            </a:r>
            <a:r>
              <a:rPr lang="ko-KR" altLang="en-US" b="1" dirty="0"/>
              <a:t>행정처분 기준을 </a:t>
            </a:r>
            <a:r>
              <a:rPr lang="ko-KR" altLang="en-US" b="1" dirty="0" smtClean="0"/>
              <a:t>강화하여 </a:t>
            </a:r>
            <a:r>
              <a:rPr lang="ko-KR" altLang="en-US" b="1" dirty="0"/>
              <a:t>기준 준수유인 </a:t>
            </a:r>
            <a:r>
              <a:rPr lang="ko-KR" altLang="en-US" b="1" dirty="0" smtClean="0"/>
              <a:t>강화</a:t>
            </a:r>
            <a:endParaRPr lang="en-US" altLang="ko-KR" b="1" dirty="0" smtClean="0"/>
          </a:p>
          <a:p>
            <a:pPr>
              <a:lnSpc>
                <a:spcPct val="150000"/>
              </a:lnSpc>
            </a:pPr>
            <a:endParaRPr lang="ko-KR" altLang="en-US" b="1" dirty="0"/>
          </a:p>
          <a:p>
            <a:pPr>
              <a:lnSpc>
                <a:spcPct val="150000"/>
              </a:lnSpc>
            </a:pPr>
            <a:r>
              <a:rPr lang="ko-KR" altLang="en-US" sz="1400" b="1" dirty="0">
                <a:solidFill>
                  <a:srgbClr val="0000FF"/>
                </a:solidFill>
              </a:rPr>
              <a:t>* </a:t>
            </a:r>
            <a:r>
              <a:rPr lang="en-US" altLang="ko-KR" sz="1400" b="1" dirty="0">
                <a:solidFill>
                  <a:srgbClr val="0000FF"/>
                </a:solidFill>
              </a:rPr>
              <a:t>(</a:t>
            </a:r>
            <a:r>
              <a:rPr lang="ko-KR" altLang="en-US" sz="1400" b="1" dirty="0">
                <a:solidFill>
                  <a:srgbClr val="0000FF"/>
                </a:solidFill>
              </a:rPr>
              <a:t>기존</a:t>
            </a:r>
            <a:r>
              <a:rPr lang="en-US" altLang="ko-KR" sz="1400" b="1" dirty="0">
                <a:solidFill>
                  <a:srgbClr val="0000FF"/>
                </a:solidFill>
              </a:rPr>
              <a:t>)3</a:t>
            </a:r>
            <a:r>
              <a:rPr lang="ko-KR" altLang="en-US" sz="1400" b="1" dirty="0">
                <a:solidFill>
                  <a:srgbClr val="0000FF"/>
                </a:solidFill>
              </a:rPr>
              <a:t>차 개선명령</a:t>
            </a:r>
            <a:r>
              <a:rPr lang="en-US" altLang="ko-KR" sz="1400" b="1" dirty="0">
                <a:solidFill>
                  <a:srgbClr val="0000FF"/>
                </a:solidFill>
              </a:rPr>
              <a:t>, 4</a:t>
            </a:r>
            <a:r>
              <a:rPr lang="ko-KR" altLang="en-US" sz="1400" b="1" dirty="0">
                <a:solidFill>
                  <a:srgbClr val="0000FF"/>
                </a:solidFill>
              </a:rPr>
              <a:t>차 조업정지 </a:t>
            </a:r>
            <a:r>
              <a:rPr lang="en-US" altLang="ko-KR" sz="1400" b="1" dirty="0">
                <a:solidFill>
                  <a:srgbClr val="0000FF"/>
                </a:solidFill>
              </a:rPr>
              <a:t>10</a:t>
            </a:r>
            <a:r>
              <a:rPr lang="ko-KR" altLang="en-US" sz="1400" b="1" dirty="0">
                <a:solidFill>
                  <a:srgbClr val="0000FF"/>
                </a:solidFill>
              </a:rPr>
              <a:t>일 </a:t>
            </a:r>
            <a:r>
              <a:rPr lang="ko-KR" altLang="en-US" sz="1400" b="1" dirty="0"/>
              <a:t>→ </a:t>
            </a:r>
            <a:r>
              <a:rPr lang="en-US" altLang="ko-KR" sz="1400" b="1" dirty="0">
                <a:solidFill>
                  <a:srgbClr val="FF0000"/>
                </a:solidFill>
              </a:rPr>
              <a:t>(</a:t>
            </a:r>
            <a:r>
              <a:rPr lang="ko-KR" altLang="en-US" sz="1400" b="1" dirty="0">
                <a:solidFill>
                  <a:srgbClr val="FF0000"/>
                </a:solidFill>
              </a:rPr>
              <a:t>개정</a:t>
            </a:r>
            <a:r>
              <a:rPr lang="en-US" altLang="ko-KR" sz="1400" b="1" dirty="0">
                <a:solidFill>
                  <a:srgbClr val="FF0000"/>
                </a:solidFill>
              </a:rPr>
              <a:t>)3</a:t>
            </a:r>
            <a:r>
              <a:rPr lang="ko-KR" altLang="en-US" sz="1400" b="1" dirty="0">
                <a:solidFill>
                  <a:srgbClr val="FF0000"/>
                </a:solidFill>
              </a:rPr>
              <a:t>차 조업정지 </a:t>
            </a:r>
            <a:r>
              <a:rPr lang="en-US" altLang="ko-KR" sz="1400" b="1" dirty="0">
                <a:solidFill>
                  <a:srgbClr val="FF0000"/>
                </a:solidFill>
              </a:rPr>
              <a:t>5</a:t>
            </a:r>
            <a:r>
              <a:rPr lang="ko-KR" altLang="en-US" sz="1400" b="1" dirty="0">
                <a:solidFill>
                  <a:srgbClr val="FF0000"/>
                </a:solidFill>
              </a:rPr>
              <a:t>일</a:t>
            </a:r>
            <a:r>
              <a:rPr lang="en-US" altLang="ko-KR" sz="1400" b="1" dirty="0">
                <a:solidFill>
                  <a:srgbClr val="FF0000"/>
                </a:solidFill>
              </a:rPr>
              <a:t>, 4</a:t>
            </a:r>
            <a:r>
              <a:rPr lang="ko-KR" altLang="en-US" sz="1400" b="1" dirty="0">
                <a:solidFill>
                  <a:srgbClr val="FF0000"/>
                </a:solidFill>
              </a:rPr>
              <a:t>차 조업정지 </a:t>
            </a:r>
            <a:r>
              <a:rPr lang="en-US" altLang="ko-KR" sz="1400" b="1" dirty="0">
                <a:solidFill>
                  <a:srgbClr val="FF0000"/>
                </a:solidFill>
              </a:rPr>
              <a:t>15</a:t>
            </a:r>
            <a:r>
              <a:rPr lang="ko-KR" altLang="en-US" sz="1400" b="1" dirty="0">
                <a:solidFill>
                  <a:srgbClr val="FF0000"/>
                </a:solidFill>
              </a:rPr>
              <a:t>일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265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4263"/>
            <a:ext cx="9163416" cy="169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직사각형 5"/>
          <p:cNvSpPr/>
          <p:nvPr/>
        </p:nvSpPr>
        <p:spPr>
          <a:xfrm>
            <a:off x="12700" y="1004263"/>
            <a:ext cx="9131300" cy="163264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339752" y="1312754"/>
            <a:ext cx="45365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6000" b="1" spc="600" dirty="0" smtClean="0">
                <a:solidFill>
                  <a:schemeClr val="bg1"/>
                </a:solidFill>
              </a:rPr>
              <a:t>감사합니다</a:t>
            </a:r>
            <a:endParaRPr lang="ko-KR" altLang="en-US" sz="2400" b="1" spc="600" dirty="0">
              <a:solidFill>
                <a:schemeClr val="bg1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048296" y="3429000"/>
            <a:ext cx="5043368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000" b="1" dirty="0" smtClean="0">
                <a:solidFill>
                  <a:schemeClr val="accent6">
                    <a:lumMod val="50000"/>
                  </a:schemeClr>
                </a:solidFill>
              </a:rPr>
              <a:t>삼 양 엔 지 </a:t>
            </a:r>
            <a:r>
              <a:rPr lang="ko-KR" altLang="en-US" sz="4000" b="1" dirty="0" err="1" smtClean="0">
                <a:solidFill>
                  <a:schemeClr val="accent6">
                    <a:lumMod val="50000"/>
                  </a:schemeClr>
                </a:solidFill>
              </a:rPr>
              <a:t>니</a:t>
            </a:r>
            <a:r>
              <a:rPr lang="ko-KR" altLang="en-US" sz="4000" b="1" dirty="0" smtClean="0">
                <a:solidFill>
                  <a:schemeClr val="accent6">
                    <a:lumMod val="50000"/>
                  </a:schemeClr>
                </a:solidFill>
              </a:rPr>
              <a:t> 어 링 </a:t>
            </a:r>
            <a:endParaRPr lang="en-US" altLang="ko-KR" sz="4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ko-KR" altLang="en-US" sz="2400" b="1" dirty="0" smtClean="0">
                <a:solidFill>
                  <a:schemeClr val="accent6">
                    <a:lumMod val="50000"/>
                  </a:schemeClr>
                </a:solidFill>
              </a:rPr>
              <a:t>대   표       </a:t>
            </a:r>
            <a:r>
              <a:rPr lang="ko-KR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송          종</a:t>
            </a:r>
            <a:endParaRPr lang="en-US" altLang="ko-KR" sz="36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altLang="ko-KR" sz="3600" b="1" dirty="0" smtClean="0">
                <a:solidFill>
                  <a:schemeClr val="accent6">
                    <a:lumMod val="50000"/>
                  </a:schemeClr>
                </a:solidFill>
              </a:rPr>
              <a:t>H.P : 010-9966-6740</a:t>
            </a:r>
            <a:endParaRPr lang="ko-KR" altLang="en-US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그림 6" descr="삼양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1FC61-9687-4102-992B-317C04596E94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011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endParaRPr lang="ko-KR" altLang="en-US" sz="3600" b="1" dirty="0"/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467544" y="908720"/>
            <a:ext cx="5040560" cy="554360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bg1"/>
                </a:solidFill>
              </a:rPr>
              <a:t>배출시설의 허가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/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신고대상</a:t>
            </a:r>
            <a:endParaRPr lang="ko-KR" altLang="en-US" dirty="0">
              <a:solidFill>
                <a:schemeClr val="bg1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646498"/>
              </p:ext>
            </p:extLst>
          </p:nvPr>
        </p:nvGraphicFramePr>
        <p:xfrm>
          <a:off x="539552" y="1628800"/>
          <a:ext cx="7848872" cy="4609128"/>
        </p:xfrm>
        <a:graphic>
          <a:graphicData uri="http://schemas.openxmlformats.org/drawingml/2006/table">
            <a:tbl>
              <a:tblPr/>
              <a:tblGrid>
                <a:gridCol w="3570913"/>
                <a:gridCol w="2913631"/>
                <a:gridCol w="1364328"/>
              </a:tblGrid>
              <a:tr h="431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배출시설설치허가</a:t>
                      </a: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1208" marR="91208" marT="45604" marB="4560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배출시설설치신고</a:t>
                      </a: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1208" marR="91208" marT="45604" marB="4560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비 고</a:t>
                      </a: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1208" marR="91208" marT="45604" marB="4560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</a:tr>
              <a:tr h="4094243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  <a:buNone/>
                      </a:pP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1.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특정수질유해물질이 </a:t>
                      </a:r>
                      <a:r>
                        <a:rPr lang="ko-KR" altLang="en-US" sz="1100" b="1" u="sng" dirty="0" err="1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맑은 고딕"/>
                        </a:rPr>
                        <a:t>환경부령</a:t>
                      </a:r>
                      <a:r>
                        <a:rPr lang="ko-KR" altLang="en-US" sz="1100" b="1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으로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정하는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기준 </a:t>
                      </a:r>
                      <a:endParaRPr lang="en-US" altLang="ko-KR" sz="1100" b="1" dirty="0" smtClean="0">
                        <a:solidFill>
                          <a:srgbClr val="0000FF"/>
                        </a:solidFill>
                        <a:effectLst/>
                        <a:latin typeface="맑은 고딕"/>
                      </a:endParaRPr>
                    </a:p>
                    <a:p>
                      <a:pPr marL="0" marR="0" indent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  <a:buNone/>
                      </a:pPr>
                      <a:r>
                        <a:rPr lang="en-US" altLang="ko-KR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  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이상으로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배출되는 배출시설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2.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특별대책지역에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설치하는 배출시설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3.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설치제한지역에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설치하는 배출시설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4.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상수원보호구역에 설치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하거나 그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경계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구역으로부터  </a:t>
                      </a:r>
                      <a:endParaRPr lang="en-US" altLang="ko-KR" sz="1100" b="1" dirty="0" smtClean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상류로 </a:t>
                      </a:r>
                      <a:r>
                        <a:rPr lang="ko-KR" altLang="en-US" sz="1100" b="1" dirty="0" err="1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유하거리</a:t>
                      </a:r>
                      <a:r>
                        <a:rPr lang="en-US" altLang="ko-KR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100" b="1" dirty="0" err="1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流下距離</a:t>
                      </a:r>
                      <a:r>
                        <a:rPr lang="en-US" altLang="ko-KR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) </a:t>
                      </a:r>
                      <a:r>
                        <a:rPr lang="en-US" altLang="ko-KR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10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킬로미터 이내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에 </a:t>
                      </a:r>
                      <a:endParaRPr lang="en-US" altLang="ko-KR" sz="1100" b="1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 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설치하는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배출시설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5.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상수원보호구역이 지정되지 아니한 </a:t>
                      </a: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지역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중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상수원 </a:t>
                      </a:r>
                      <a:endParaRPr lang="en-US" altLang="ko-KR" sz="1100" b="1" dirty="0" smtClean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취수시설이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있는 지역의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경우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에는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취수시설로부터 </a:t>
                      </a:r>
                      <a:endParaRPr lang="en-US" altLang="ko-KR" sz="1100" b="1" dirty="0" smtClean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</a:t>
                      </a: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상류로 </a:t>
                      </a:r>
                      <a:r>
                        <a:rPr lang="ko-KR" altLang="en-US" sz="1100" b="1" dirty="0" err="1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유하거리</a:t>
                      </a: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15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킬로미터 이내에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설치하는 </a:t>
                      </a:r>
                      <a:endParaRPr lang="en-US" altLang="ko-KR" sz="1100" b="1" dirty="0" smtClean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배출시설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6.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설치신고를 한 배출시설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로서 </a:t>
                      </a:r>
                      <a:r>
                        <a:rPr lang="ko-KR" altLang="en-US" sz="1100" b="1" dirty="0" err="1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원료ㆍ</a:t>
                      </a:r>
                      <a:r>
                        <a:rPr lang="ko-KR" altLang="en-US" sz="1100" b="1" dirty="0" err="1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부원료ㆍ제조</a:t>
                      </a:r>
                      <a:endParaRPr lang="en-US" altLang="ko-KR" sz="1100" b="1" dirty="0" smtClean="0">
                        <a:solidFill>
                          <a:srgbClr val="FF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   </a:t>
                      </a: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공법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등이 변경되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어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특정수질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유해물질이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허가기준 </a:t>
                      </a:r>
                      <a:endParaRPr lang="en-US" altLang="ko-KR" sz="1100" b="1" dirty="0" smtClean="0">
                        <a:solidFill>
                          <a:srgbClr val="0000FF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  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이상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으로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새로 </a:t>
                      </a: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배출</a:t>
                      </a: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되는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배출시설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1208" marR="91208" marT="45604" marB="45604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  <a:buNone/>
                      </a:pP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1.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제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항에 따른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설치허가 대상 </a:t>
                      </a: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배출시설 </a:t>
                      </a:r>
                      <a:endParaRPr lang="en-US" altLang="ko-KR" sz="1100" b="1" dirty="0" smtClean="0">
                        <a:solidFill>
                          <a:srgbClr val="FF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indent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  <a:buNone/>
                      </a:pPr>
                      <a:r>
                        <a:rPr lang="en-US" altLang="ko-KR" sz="1100" b="1" baseline="0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   </a:t>
                      </a: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외의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배출시설을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설치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하는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경우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2.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폐수를 전량 </a:t>
                      </a:r>
                      <a:r>
                        <a:rPr lang="ko-KR" altLang="en-US" sz="1100" b="1" dirty="0" err="1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위탁처리하는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경우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로서 </a:t>
                      </a:r>
                      <a:endParaRPr lang="en-US" altLang="ko-KR" sz="1100" b="1" dirty="0" smtClean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 </a:t>
                      </a:r>
                      <a:r>
                        <a:rPr lang="ko-KR" altLang="en-US" sz="1100" b="1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위탁받은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폐수를 </a:t>
                      </a:r>
                      <a:r>
                        <a:rPr lang="ko-KR" altLang="en-US" sz="1100" b="1" dirty="0" err="1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처리하는시설이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제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항</a:t>
                      </a:r>
                      <a:endParaRPr lang="en-US" altLang="ko-KR" sz="1100" b="1" dirty="0" smtClean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 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제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호부터 제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5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호까지의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규정에서 </a:t>
                      </a:r>
                      <a:endParaRPr lang="en-US" altLang="ko-KR" sz="1100" b="1" dirty="0" smtClean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 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정하는 </a:t>
                      </a: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지역 </a:t>
                      </a: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또는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구역 밖에 있는 경우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3.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제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</a:t>
                      </a:r>
                      <a:r>
                        <a:rPr lang="ko-KR" altLang="en-US" sz="1100" b="1" dirty="0" err="1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항제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호부터 제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5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호까지에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해당하는 </a:t>
                      </a:r>
                      <a:endParaRPr lang="en-US" altLang="ko-KR" sz="1100" b="1" dirty="0" smtClean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배출시설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중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특정수질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유해물질이 허가</a:t>
                      </a:r>
                      <a:endParaRPr lang="en-US" altLang="ko-KR" sz="1100" b="1" dirty="0" smtClean="0">
                        <a:solidFill>
                          <a:srgbClr val="0000FF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   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기준 이상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으로 </a:t>
                      </a: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배출되지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아니하는 </a:t>
                      </a:r>
                      <a:endParaRPr lang="en-US" altLang="ko-KR" sz="1100" b="1" dirty="0" smtClean="0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    </a:t>
                      </a: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배출시설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로서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배출되는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폐수를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전량 </a:t>
                      </a:r>
                      <a:endParaRPr lang="en-US" altLang="ko-KR" sz="1100" b="1" dirty="0" smtClean="0">
                        <a:solidFill>
                          <a:srgbClr val="0000FF"/>
                        </a:solidFill>
                        <a:effectLst/>
                        <a:latin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   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공공폐수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처리시설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또는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공공하수처리</a:t>
                      </a:r>
                      <a:endParaRPr lang="en-US" altLang="ko-KR" sz="1100" b="1" dirty="0" smtClean="0">
                        <a:solidFill>
                          <a:srgbClr val="0000FF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   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시설에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유입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시키는 경우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1208" marR="91208" marT="45604" marB="4560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사전 허가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신고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1208" marR="91208" marT="45604" marB="45604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776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endParaRPr lang="ko-KR" altLang="en-US" sz="3600" b="1" dirty="0"/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467544" y="908720"/>
            <a:ext cx="6768752" cy="554360"/>
          </a:xfrm>
          <a:prstGeom prst="round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err="1" smtClean="0">
                <a:solidFill>
                  <a:schemeClr val="bg1"/>
                </a:solidFill>
              </a:rPr>
              <a:t>환경부령으로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 정하는 허가기준 농도</a:t>
            </a:r>
            <a:endParaRPr lang="ko-KR" altLang="en-US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7416824" cy="4897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911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endParaRPr lang="ko-KR" altLang="en-US" sz="3600" b="1" dirty="0"/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467544" y="908720"/>
            <a:ext cx="6984776" cy="554360"/>
          </a:xfrm>
          <a:prstGeom prst="round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bg1"/>
                </a:solidFill>
              </a:rPr>
              <a:t>배출시설의 변경허가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/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변경신고 대상</a:t>
            </a:r>
            <a:r>
              <a:rPr lang="ko-KR" altLang="en-US" sz="3200" dirty="0" smtClean="0">
                <a:solidFill>
                  <a:schemeClr val="bg1"/>
                </a:solidFill>
              </a:rPr>
              <a:t> 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378166"/>
              </p:ext>
            </p:extLst>
          </p:nvPr>
        </p:nvGraphicFramePr>
        <p:xfrm>
          <a:off x="457201" y="1981711"/>
          <a:ext cx="7859215" cy="3324832"/>
        </p:xfrm>
        <a:graphic>
          <a:graphicData uri="http://schemas.openxmlformats.org/drawingml/2006/table">
            <a:tbl>
              <a:tblPr/>
              <a:tblGrid>
                <a:gridCol w="1247688"/>
                <a:gridCol w="4091247"/>
                <a:gridCol w="1634570"/>
                <a:gridCol w="885710"/>
              </a:tblGrid>
              <a:tr h="3419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구 분</a:t>
                      </a: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0544" marR="90544" marT="45272" marB="4527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배출시설변경허가</a:t>
                      </a:r>
                      <a:endParaRPr lang="ko-KR" altLang="en-US" sz="1000" dirty="0">
                        <a:solidFill>
                          <a:srgbClr val="0000FF"/>
                        </a:solidFill>
                        <a:effectLst/>
                        <a:latin typeface="바탕"/>
                      </a:endParaRPr>
                    </a:p>
                  </a:txBody>
                  <a:tcPr marL="90544" marR="90544" marT="45272" marB="4527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배출시설변경신고</a:t>
                      </a: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0544" marR="90544" marT="45272" marB="4527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비 고</a:t>
                      </a: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0544" marR="90544" marT="45272" marB="4527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</a:tr>
              <a:tr h="1093495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설치허가</a:t>
                      </a:r>
                      <a:endParaRPr lang="ko-KR" altLang="en-US" sz="12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대상시설</a:t>
                      </a:r>
                      <a:endParaRPr lang="ko-KR" altLang="en-US" sz="12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0544" marR="90544" marT="45272" marB="4527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  <a:buNone/>
                      </a:pPr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1. </a:t>
                      </a:r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폐수배출량이 </a:t>
                      </a:r>
                      <a:r>
                        <a:rPr lang="ko-KR" altLang="en-US" sz="12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허가 당시보다 </a:t>
                      </a:r>
                      <a:r>
                        <a:rPr lang="en-US" altLang="ko-KR" sz="12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100</a:t>
                      </a:r>
                      <a:r>
                        <a:rPr lang="ko-KR" altLang="en-US" sz="12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분의 </a:t>
                      </a:r>
                      <a:r>
                        <a:rPr lang="en-US" altLang="ko-KR" sz="12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50</a:t>
                      </a:r>
                    </a:p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  <a:buNone/>
                      </a:pPr>
                      <a:r>
                        <a:rPr lang="en-US" altLang="ko-KR" sz="12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  </a:t>
                      </a: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12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특정수질유해물질을 허가기준 </a:t>
                      </a:r>
                      <a:r>
                        <a:rPr lang="ko-KR" altLang="en-US" sz="12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이상으로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배출되는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</a:t>
                      </a:r>
                      <a:endParaRPr lang="en-US" altLang="ko-KR" sz="1200" b="1" dirty="0" smtClean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  <a:buNone/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배출시설의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경우에는 </a:t>
                      </a:r>
                      <a:r>
                        <a:rPr lang="en-US" altLang="ko-KR" sz="12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100</a:t>
                      </a:r>
                      <a:r>
                        <a:rPr lang="ko-KR" altLang="en-US" sz="12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분의 </a:t>
                      </a:r>
                      <a:r>
                        <a:rPr lang="en-US" altLang="ko-KR" sz="12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30</a:t>
                      </a: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이상 </a:t>
                      </a:r>
                      <a:endParaRPr lang="en-US" altLang="ko-KR" sz="1200" b="1" dirty="0" smtClean="0">
                        <a:solidFill>
                          <a:srgbClr val="000000"/>
                        </a:solidFill>
                        <a:effectLst/>
                        <a:latin typeface="맑은 고딕"/>
                        <a:ea typeface="맑은 고딕"/>
                      </a:endParaRPr>
                    </a:p>
                    <a:p>
                      <a:pPr marL="0" marR="0" indent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  <a:buNone/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또는 </a:t>
                      </a:r>
                      <a:r>
                        <a:rPr lang="en-US" altLang="ko-KR" sz="12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1</a:t>
                      </a:r>
                      <a:r>
                        <a:rPr lang="ko-KR" altLang="en-US" sz="12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일 </a:t>
                      </a:r>
                      <a:r>
                        <a:rPr lang="en-US" altLang="ko-KR" sz="12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700</a:t>
                      </a:r>
                      <a:r>
                        <a:rPr lang="ko-KR" altLang="en-US" sz="1200" b="1" dirty="0" err="1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세제곱미터</a:t>
                      </a:r>
                      <a:r>
                        <a:rPr lang="ko-KR" altLang="en-US" sz="12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 이상 증가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하는 경우</a:t>
                      </a:r>
                      <a:endParaRPr lang="ko-KR" altLang="en-US" sz="12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0544" marR="90544" marT="45272" marB="4527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0544" marR="90544" marT="45272" marB="4527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사전 변경허가</a:t>
                      </a:r>
                      <a:endParaRPr lang="ko-KR" altLang="en-US" sz="12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0544" marR="90544" marT="45272" marB="4527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47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2.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배출허용기준을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초과하는 새로운 수질오염물질이 </a:t>
                      </a:r>
                      <a:endParaRPr lang="en-US" altLang="ko-KR" sz="1200" b="1" dirty="0" smtClean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   </a:t>
                      </a:r>
                      <a:r>
                        <a:rPr lang="ko-KR" altLang="en-US" sz="12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발생되어 </a:t>
                      </a: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배출시설 또는 </a:t>
                      </a:r>
                      <a:r>
                        <a:rPr lang="ko-KR" altLang="en-US" sz="1200" b="1" u="none" dirty="0" smtClean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맑은 고딕"/>
                        </a:rPr>
                        <a:t>수질오염방지시설의 </a:t>
                      </a:r>
                      <a:r>
                        <a:rPr lang="ko-KR" altLang="en-US" sz="1200" b="1" u="none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맑은 고딕"/>
                        </a:rPr>
                        <a:t>개선이 </a:t>
                      </a:r>
                      <a:endParaRPr lang="en-US" altLang="ko-KR" sz="1200" b="1" u="none" dirty="0" smtClean="0">
                        <a:solidFill>
                          <a:srgbClr val="0000FF"/>
                        </a:solidFill>
                        <a:effectLst/>
                        <a:uFill>
                          <a:solidFill>
                            <a:srgbClr val="0000FF"/>
                          </a:solidFill>
                        </a:uFill>
                        <a:latin typeface="맑은 고딕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200" b="1" u="none" dirty="0" smtClean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맑은 고딕"/>
                        </a:rPr>
                        <a:t>   </a:t>
                      </a:r>
                      <a:r>
                        <a:rPr lang="ko-KR" altLang="en-US" sz="1200" b="1" u="none" dirty="0" smtClean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맑은 고딕"/>
                        </a:rPr>
                        <a:t>필요한 </a:t>
                      </a:r>
                      <a:r>
                        <a:rPr lang="ko-KR" altLang="en-US" sz="1200" b="1" u="none" dirty="0">
                          <a:solidFill>
                            <a:srgbClr val="0000FF"/>
                          </a:solidFill>
                          <a:effectLst/>
                          <a:uFill>
                            <a:solidFill>
                              <a:srgbClr val="0000FF"/>
                            </a:solidFill>
                          </a:uFill>
                          <a:latin typeface="맑은 고딕"/>
                        </a:rPr>
                        <a:t>경우</a:t>
                      </a:r>
                      <a:endParaRPr lang="ko-KR" altLang="en-US" sz="1200" u="none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0544" marR="90544" marT="45272" marB="4527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2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0544" marR="90544" marT="45272" marB="4527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0544" marR="90544" marT="45272" marB="4527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65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2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3. </a:t>
                      </a:r>
                      <a:r>
                        <a:rPr lang="ko-KR" altLang="en-US" sz="12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허가를 </a:t>
                      </a:r>
                      <a:r>
                        <a:rPr lang="ko-KR" altLang="en-US" sz="12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받은 </a:t>
                      </a:r>
                      <a:r>
                        <a:rPr lang="ko-KR" altLang="en-US" sz="1200" b="1" dirty="0" err="1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폐수무방류배출시설로서</a:t>
                      </a:r>
                      <a:r>
                        <a:rPr lang="ko-KR" altLang="en-US" sz="12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 </a:t>
                      </a:r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고체상태의 </a:t>
                      </a:r>
                      <a:endParaRPr lang="en-US" altLang="ko-KR" sz="1200" b="1" dirty="0" smtClean="0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2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   </a:t>
                      </a:r>
                      <a:r>
                        <a:rPr lang="ko-KR" altLang="en-US" sz="12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폐기물로 </a:t>
                      </a:r>
                      <a:r>
                        <a:rPr lang="ko-KR" altLang="en-US" sz="12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처리하는 방법에 대한 변경</a:t>
                      </a:r>
                      <a:r>
                        <a:rPr lang="ko-KR" altLang="en-US" sz="12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이 필요한 경우</a:t>
                      </a:r>
                      <a:endParaRPr lang="ko-KR" altLang="en-US" sz="12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0544" marR="90544" marT="45272" marB="4527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2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0544" marR="90544" marT="45272" marB="4527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2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90544" marR="90544" marT="45272" marB="4527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06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endParaRPr lang="ko-KR" altLang="en-US" sz="3600" b="1" dirty="0"/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467544" y="908720"/>
            <a:ext cx="6984776" cy="554360"/>
          </a:xfrm>
          <a:prstGeom prst="round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bg1"/>
                </a:solidFill>
              </a:rPr>
              <a:t>배출시설의 변경허가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/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변경신고 대상</a:t>
            </a:r>
            <a:r>
              <a:rPr lang="ko-KR" altLang="en-US" sz="3200" dirty="0" smtClean="0">
                <a:solidFill>
                  <a:schemeClr val="bg1"/>
                </a:solidFill>
              </a:rPr>
              <a:t> 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137842"/>
              </p:ext>
            </p:extLst>
          </p:nvPr>
        </p:nvGraphicFramePr>
        <p:xfrm>
          <a:off x="611560" y="1594417"/>
          <a:ext cx="7496470" cy="4677608"/>
        </p:xfrm>
        <a:graphic>
          <a:graphicData uri="http://schemas.openxmlformats.org/drawingml/2006/table">
            <a:tbl>
              <a:tblPr/>
              <a:tblGrid>
                <a:gridCol w="1627146"/>
                <a:gridCol w="1757230"/>
                <a:gridCol w="3281630"/>
                <a:gridCol w="830464"/>
              </a:tblGrid>
              <a:tr h="3563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구 분</a:t>
                      </a:r>
                      <a:endParaRPr lang="ko-KR" altLang="en-US" sz="8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배출시설변경허가</a:t>
                      </a:r>
                      <a:endParaRPr lang="ko-KR" altLang="en-US" sz="8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배출시설변경신고</a:t>
                      </a:r>
                      <a:endParaRPr lang="ko-KR" altLang="en-US" sz="8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비 고</a:t>
                      </a:r>
                      <a:endParaRPr lang="ko-KR" altLang="en-US" sz="8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</a:tr>
              <a:tr h="60641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설치허가 대상시설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변경허가를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변경신고로 갈음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1.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공동방지시설의 대표자 또는 공공폐수처리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   시설의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운영자와</a:t>
                      </a:r>
                      <a:r>
                        <a:rPr lang="ko-KR" altLang="en-US" sz="1100" b="1" dirty="0">
                          <a:solidFill>
                            <a:srgbClr val="800080"/>
                          </a:solidFill>
                          <a:effectLst/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폐수의 처리 및 그 비용 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   부담에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관한 협의를 한 경우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40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2.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폐수처리능력 또는 처리용량을 초과하지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아니하는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범위에서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배출시설을 변경한 경우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401"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설치허가 대상시설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변경신고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1.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폐수배출량이 신고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당시보다 </a:t>
                      </a:r>
                      <a:r>
                        <a:rPr lang="en-US" altLang="ko-KR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100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분의 </a:t>
                      </a:r>
                      <a:r>
                        <a:rPr lang="en-US" altLang="ko-KR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50</a:t>
                      </a:r>
                      <a:endParaRPr lang="ko-KR" altLang="en-US" sz="1100" dirty="0">
                        <a:solidFill>
                          <a:srgbClr val="0000FF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   이상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증가하는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경우</a:t>
                      </a:r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변경허가 대상은 제외</a:t>
                      </a:r>
                      <a:r>
                        <a:rPr lang="en-US" altLang="ko-KR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1100" dirty="0">
                        <a:solidFill>
                          <a:srgbClr val="FF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401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1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2.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폐수배출량이 증가하거나 감소하여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사업장 </a:t>
                      </a:r>
                      <a:endParaRPr lang="ko-KR" altLang="en-US" sz="1100" dirty="0">
                        <a:solidFill>
                          <a:srgbClr val="FF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   종류가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변경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되는 경우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401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1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3.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폐수배출시설에서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새로운 수질오염물질이 </a:t>
                      </a:r>
                      <a:endParaRPr lang="ko-KR" altLang="en-US" sz="1100" dirty="0">
                        <a:solidFill>
                          <a:srgbClr val="0000FF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   배출되는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경우</a:t>
                      </a:r>
                      <a:endParaRPr lang="ko-KR" altLang="en-US" sz="1100" dirty="0">
                        <a:solidFill>
                          <a:srgbClr val="0000FF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401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1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4.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폐수배출시설에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설치된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수질오염방지시설의 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   폐수처리방법 및 처리공정을 변경하는 </a:t>
                      </a: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경우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6417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1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5.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수질오염방지시설을 설치하지 아니한 폐수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배출시설에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수질오염방지시설을 새로 설치</a:t>
                      </a:r>
                      <a:endParaRPr lang="ko-KR" altLang="en-US" sz="1100" dirty="0">
                        <a:solidFill>
                          <a:srgbClr val="0000FF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  하는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경우</a:t>
                      </a:r>
                      <a:r>
                        <a:rPr lang="en-US" altLang="ko-KR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의무면제 시설</a:t>
                      </a:r>
                      <a:r>
                        <a:rPr lang="en-US" altLang="ko-KR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1100" dirty="0">
                        <a:solidFill>
                          <a:srgbClr val="FF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401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6.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폐수배출시설 또는 수질오염방지시설의 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일부를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폐쇄하는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경우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401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1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7. </a:t>
                      </a: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변경허가를 변경신고로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갈음할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수 있는 사항을 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변경하는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경우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75279" marR="75279" marT="37640" marB="37640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64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endParaRPr lang="ko-KR" altLang="en-US" sz="3600" b="1" dirty="0"/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467544" y="908720"/>
            <a:ext cx="6984776" cy="554360"/>
          </a:xfrm>
          <a:prstGeom prst="round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bg1"/>
                </a:solidFill>
              </a:rPr>
              <a:t>배출시설의 변경허가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/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변경신고 대상</a:t>
            </a:r>
            <a:r>
              <a:rPr lang="ko-KR" altLang="en-US" sz="3200" dirty="0" smtClean="0">
                <a:solidFill>
                  <a:schemeClr val="bg1"/>
                </a:solidFill>
              </a:rPr>
              <a:t> 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78128"/>
              </p:ext>
            </p:extLst>
          </p:nvPr>
        </p:nvGraphicFramePr>
        <p:xfrm>
          <a:off x="457201" y="1780251"/>
          <a:ext cx="7650831" cy="4273316"/>
        </p:xfrm>
        <a:graphic>
          <a:graphicData uri="http://schemas.openxmlformats.org/drawingml/2006/table">
            <a:tbl>
              <a:tblPr/>
              <a:tblGrid>
                <a:gridCol w="1450503"/>
                <a:gridCol w="1728192"/>
                <a:gridCol w="3168352"/>
                <a:gridCol w="1303784"/>
              </a:tblGrid>
              <a:tr h="3981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구 분</a:t>
                      </a: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배출시설변경허가</a:t>
                      </a: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배출시설변경신고</a:t>
                      </a: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비 고</a:t>
                      </a:r>
                      <a:endParaRPr lang="ko-KR" altLang="en-US" sz="10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45F"/>
                    </a:solidFill>
                  </a:tcPr>
                </a:tc>
              </a:tr>
              <a:tr h="364268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설치허가 대상시설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또는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설치신고 대상시설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변경신고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1.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사업장의 대표자나 명칭이 변경되는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경우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변경한 날부터</a:t>
                      </a:r>
                      <a:endParaRPr lang="en-US" altLang="ko-KR" sz="1000" b="1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</a:t>
                      </a:r>
                      <a:r>
                        <a:rPr lang="ko-KR" altLang="en-US" sz="1000" b="1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개월 이내</a:t>
                      </a:r>
                      <a:endParaRPr lang="ko-KR" altLang="en-US" sz="1000" b="1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4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2.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사업장의 소재지가 변경되는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경우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(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허가관청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,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신고관청 및 폐수배출시설이 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같고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,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입지를 제한하는 규정을 위반하지 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아니하는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경우에만 해당한다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변경한 날부터 </a:t>
                      </a:r>
                      <a:endParaRPr lang="en-US" altLang="ko-KR" sz="1000" b="1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30</a:t>
                      </a:r>
                      <a:r>
                        <a:rPr lang="ko-KR" alt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일 이내</a:t>
                      </a: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95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1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3.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폐수배출시설이나 수질오염방지시설을 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임대하는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경우</a:t>
                      </a:r>
                      <a:endParaRPr lang="ko-KR" altLang="en-US" sz="1100" dirty="0">
                        <a:solidFill>
                          <a:srgbClr val="0000FF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변경한 날부터 </a:t>
                      </a:r>
                      <a:endParaRPr lang="en-US" altLang="ko-KR" sz="1000" b="1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30</a:t>
                      </a:r>
                      <a:r>
                        <a:rPr lang="ko-KR" alt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일 이내</a:t>
                      </a: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268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1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4</a:t>
                      </a:r>
                      <a:r>
                        <a:rPr lang="en-US" altLang="ko-KR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.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폐수를 </a:t>
                      </a:r>
                      <a:r>
                        <a:rPr lang="ko-KR" altLang="en-US" sz="1100" b="1" dirty="0" err="1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위탁받는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 자를 변경하는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경우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변경한 날부터 </a:t>
                      </a:r>
                      <a:endParaRPr lang="en-US" altLang="ko-KR" sz="1000" b="1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30</a:t>
                      </a:r>
                      <a:r>
                        <a:rPr lang="ko-KR" alt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일 이내</a:t>
                      </a: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958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1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5.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폐수배출시설 또는 수질오염방지시설의 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</a:t>
                      </a:r>
                      <a:r>
                        <a:rPr lang="ko-KR" altLang="en-US" sz="11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전부를 </a:t>
                      </a:r>
                      <a:r>
                        <a:rPr lang="ko-KR" altLang="en-US" sz="11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  <a:ea typeface="맑은 고딕"/>
                        </a:rPr>
                        <a:t>폐쇄하는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경우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변경한 날부터 </a:t>
                      </a:r>
                      <a:endParaRPr lang="en-US" altLang="ko-KR" sz="1000" b="1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30</a:t>
                      </a:r>
                      <a:r>
                        <a:rPr lang="ko-KR" alt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일 이내</a:t>
                      </a: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6955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endParaRPr lang="ko-KR" altLang="en-US" sz="110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AA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6.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허가증 또는 신고증명서에 적힌 허가사항</a:t>
                      </a:r>
                      <a:endParaRPr lang="ko-KR" altLang="en-US" sz="1100" dirty="0">
                        <a:solidFill>
                          <a:srgbClr val="FF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   이나 </a:t>
                      </a:r>
                      <a:r>
                        <a:rPr lang="ko-KR" altLang="en-US" sz="11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  <a:ea typeface="맑은 고딕"/>
                        </a:rPr>
                        <a:t>신고사항을 변경하는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경우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(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허가대상 사업장으로 사업장 종류를 변경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하지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아니하는 범위에서 폐수배출량을 변경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하는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경우 및 폐수배출 공정흐름도를 변경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1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   하는 </a:t>
                      </a:r>
                      <a:r>
                        <a:rPr lang="ko-KR" altLang="en-US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경우는 제외한다</a:t>
                      </a:r>
                      <a:r>
                        <a:rPr lang="en-US" altLang="ko-KR" sz="11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11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C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변경한 날부터 </a:t>
                      </a:r>
                      <a:endParaRPr lang="en-US" altLang="ko-KR" sz="1000" b="1" kern="1200" dirty="0" smtClean="0">
                        <a:solidFill>
                          <a:srgbClr val="00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30</a:t>
                      </a:r>
                      <a:r>
                        <a:rPr lang="ko-KR" altLang="en-US" sz="1000" b="1" kern="120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일 이내</a:t>
                      </a:r>
                      <a:endParaRPr lang="ko-KR" altLang="en-US" sz="10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marL="89005" marR="89005" marT="44502" marB="4450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32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endParaRPr lang="ko-KR" altLang="en-US" sz="3600" b="1" dirty="0"/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8</a:t>
            </a:fld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467544" y="908720"/>
            <a:ext cx="2952328" cy="554360"/>
          </a:xfrm>
          <a:prstGeom prst="round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bg1"/>
                </a:solidFill>
              </a:rPr>
              <a:t>가동개시 신고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768838"/>
              </p:ext>
            </p:extLst>
          </p:nvPr>
        </p:nvGraphicFramePr>
        <p:xfrm>
          <a:off x="500606" y="1772816"/>
          <a:ext cx="7815810" cy="4359656"/>
        </p:xfrm>
        <a:graphic>
          <a:graphicData uri="http://schemas.openxmlformats.org/drawingml/2006/table">
            <a:tbl>
              <a:tblPr/>
              <a:tblGrid>
                <a:gridCol w="7815810"/>
              </a:tblGrid>
              <a:tr h="52463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20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설치허가</a:t>
                      </a:r>
                      <a:r>
                        <a:rPr lang="en-US" altLang="ko-KR" sz="20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ko-KR" altLang="en-US" sz="20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신고</a:t>
                      </a:r>
                      <a:r>
                        <a:rPr lang="en-US" altLang="ko-KR" sz="20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/</a:t>
                      </a:r>
                      <a:r>
                        <a:rPr lang="ko-KR" altLang="en-US" sz="20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변경허가의 경우</a:t>
                      </a:r>
                      <a:endParaRPr lang="ko-KR" altLang="en-US" sz="2000" dirty="0">
                        <a:solidFill>
                          <a:srgbClr val="0000FF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배출시설 또는 </a:t>
                      </a:r>
                      <a:r>
                        <a:rPr lang="ko-KR" altLang="en-US" sz="1800" b="1" dirty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방지시설의 설치를 완료하여 </a:t>
                      </a:r>
                      <a:r>
                        <a:rPr lang="ko-KR" altLang="en-US" sz="1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가동하려면 미리 가동개시 </a:t>
                      </a:r>
                      <a:endParaRPr lang="ko-KR" altLang="en-US" sz="18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신고를 </a:t>
                      </a:r>
                      <a:r>
                        <a:rPr lang="ko-KR" altLang="en-US" sz="1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하여야 함</a:t>
                      </a:r>
                      <a:r>
                        <a:rPr lang="en-US" altLang="ko-KR" sz="1800" b="1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. </a:t>
                      </a:r>
                      <a:endParaRPr lang="ko-KR" altLang="en-US" sz="18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457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ko-KR" altLang="en-US" sz="1800" b="1" dirty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변경신고의 경우</a:t>
                      </a:r>
                      <a:endParaRPr lang="ko-KR" altLang="en-US" sz="1800" dirty="0">
                        <a:solidFill>
                          <a:srgbClr val="0000FF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1. </a:t>
                      </a:r>
                      <a:r>
                        <a:rPr lang="ko-KR" altLang="en-US" sz="1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폐수배출량이 신고 당시보다 </a:t>
                      </a:r>
                      <a:r>
                        <a:rPr lang="en-US" altLang="ko-KR" sz="1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100</a:t>
                      </a:r>
                      <a:r>
                        <a:rPr lang="ko-KR" altLang="en-US" sz="1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분의 </a:t>
                      </a:r>
                      <a:r>
                        <a:rPr lang="en-US" altLang="ko-KR" sz="1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50 </a:t>
                      </a:r>
                      <a:r>
                        <a:rPr lang="ko-KR" altLang="en-US" sz="1800" b="1" dirty="0" smtClean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이상 증가하는 경우 </a:t>
                      </a:r>
                      <a:endParaRPr lang="ko-KR" altLang="en-US" sz="1800" dirty="0">
                        <a:solidFill>
                          <a:srgbClr val="000000"/>
                        </a:solidFill>
                        <a:effectLst/>
                        <a:latin typeface="바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2.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배출시설에서 배출허용기준을 초과하는 새로운 수질오염물질이 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8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   </a:t>
                      </a:r>
                      <a:r>
                        <a:rPr lang="ko-KR" altLang="en-US" sz="1800" b="1" dirty="0" smtClean="0">
                          <a:solidFill>
                            <a:srgbClr val="FF0000"/>
                          </a:solidFill>
                          <a:effectLst/>
                          <a:latin typeface="맑은 고딕"/>
                        </a:rPr>
                        <a:t>발생되어 배출시설 또는 방지시설의 개선이 필요한 경우</a:t>
                      </a:r>
                      <a:endParaRPr lang="en-US" altLang="ko-KR" sz="1800" b="1" dirty="0" smtClean="0">
                        <a:solidFill>
                          <a:srgbClr val="FF0000"/>
                        </a:solidFill>
                        <a:effectLst/>
                        <a:latin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8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3. </a:t>
                      </a:r>
                      <a:r>
                        <a:rPr lang="ko-KR" altLang="en-US" sz="1800" b="1" dirty="0" smtClean="0">
                          <a:solidFill>
                            <a:srgbClr val="0000FF"/>
                          </a:solidFill>
                          <a:effectLst/>
                          <a:latin typeface="맑은 고딕"/>
                        </a:rPr>
                        <a:t>배출시설에 설치된 방지시설의 폐수처리방법을 변경하는 경우</a:t>
                      </a:r>
                      <a:endParaRPr lang="en-US" altLang="ko-KR" sz="1800" b="1" dirty="0" smtClean="0">
                        <a:solidFill>
                          <a:srgbClr val="0000FF"/>
                        </a:solidFill>
                        <a:effectLst/>
                        <a:latin typeface="맑은 고딕"/>
                      </a:endParaRPr>
                    </a:p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160"/>
                        </a:spcAft>
                      </a:pPr>
                      <a:r>
                        <a:rPr lang="en-US" altLang="ko-KR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/>
                        </a:rPr>
                        <a:t>4. </a:t>
                      </a:r>
                      <a:r>
                        <a:rPr lang="ko-KR" altLang="en-US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맑은 고딕"/>
                        </a:rPr>
                        <a:t>방지시설을 설치하지 아니한 배출시설에 방지시설을 새로 설치한 경우 </a:t>
                      </a:r>
                      <a:endParaRPr lang="ko-KR" altLang="en-US" sz="180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바탕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75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3600" b="1" dirty="0" smtClean="0"/>
              <a:t>Ⅱ. </a:t>
            </a:r>
            <a:r>
              <a:rPr lang="ko-KR" altLang="en-US" sz="3600" b="1" dirty="0" err="1" smtClean="0"/>
              <a:t>물환경보전법</a:t>
            </a:r>
            <a:endParaRPr lang="ko-KR" altLang="en-US" sz="3600" b="1" dirty="0"/>
          </a:p>
        </p:txBody>
      </p:sp>
      <p:pic>
        <p:nvPicPr>
          <p:cNvPr id="13" name="그림 6" descr="삼양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6108" y="6489376"/>
            <a:ext cx="2023844" cy="324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EF2E9-9421-4A1D-9828-5DFD5E1269CE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7" name="모서리가 둥근 직사각형 6"/>
          <p:cNvSpPr/>
          <p:nvPr/>
        </p:nvSpPr>
        <p:spPr>
          <a:xfrm>
            <a:off x="467544" y="908720"/>
            <a:ext cx="4248472" cy="55436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b="1" dirty="0" smtClean="0">
                <a:solidFill>
                  <a:schemeClr val="bg1"/>
                </a:solidFill>
              </a:rPr>
              <a:t>비점오염원 설치신고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39552" y="1844824"/>
            <a:ext cx="7776864" cy="28623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dirty="0" smtClean="0">
                <a:solidFill>
                  <a:srgbClr val="FF0000"/>
                </a:solidFill>
              </a:rPr>
              <a:t>1. “</a:t>
            </a:r>
            <a:r>
              <a:rPr lang="ko-KR" altLang="en-US" b="1" dirty="0" err="1">
                <a:solidFill>
                  <a:srgbClr val="FF0000"/>
                </a:solidFill>
              </a:rPr>
              <a:t>점오염원</a:t>
            </a:r>
            <a:r>
              <a:rPr lang="ko-KR" altLang="en-US" b="1" dirty="0">
                <a:solidFill>
                  <a:srgbClr val="FF0000"/>
                </a:solidFill>
              </a:rPr>
              <a:t>”</a:t>
            </a:r>
            <a:r>
              <a:rPr lang="en-US" altLang="ko-KR" b="1" dirty="0">
                <a:solidFill>
                  <a:srgbClr val="FF0000"/>
                </a:solidFill>
              </a:rPr>
              <a:t>(</a:t>
            </a:r>
            <a:r>
              <a:rPr lang="ko-KR" altLang="en-US" b="1" dirty="0" err="1">
                <a:solidFill>
                  <a:srgbClr val="FF0000"/>
                </a:solidFill>
              </a:rPr>
              <a:t>點汚染源</a:t>
            </a:r>
            <a:r>
              <a:rPr lang="en-US" altLang="ko-KR" b="1" dirty="0">
                <a:solidFill>
                  <a:srgbClr val="FF0000"/>
                </a:solidFill>
              </a:rPr>
              <a:t>)</a:t>
            </a:r>
            <a:r>
              <a:rPr lang="ko-KR" altLang="en-US" b="1" dirty="0">
                <a:solidFill>
                  <a:srgbClr val="FF0000"/>
                </a:solidFill>
              </a:rPr>
              <a:t>이란 </a:t>
            </a:r>
            <a:r>
              <a:rPr lang="ko-KR" altLang="en-US" b="1" dirty="0"/>
              <a:t>폐수배출시설</a:t>
            </a:r>
            <a:r>
              <a:rPr lang="en-US" altLang="ko-KR" b="1" dirty="0"/>
              <a:t>, </a:t>
            </a:r>
            <a:r>
              <a:rPr lang="ko-KR" altLang="en-US" b="1" dirty="0"/>
              <a:t>하수발생시설</a:t>
            </a:r>
            <a:r>
              <a:rPr lang="en-US" altLang="ko-KR" b="1" dirty="0"/>
              <a:t>, </a:t>
            </a:r>
            <a:r>
              <a:rPr lang="ko-KR" altLang="en-US" b="1" dirty="0"/>
              <a:t>축사 등으로서 </a:t>
            </a:r>
            <a:endParaRPr lang="en-US" altLang="ko-KR" b="1" dirty="0" smtClean="0"/>
          </a:p>
          <a:p>
            <a:pPr>
              <a:lnSpc>
                <a:spcPct val="200000"/>
              </a:lnSpc>
            </a:pPr>
            <a:r>
              <a:rPr lang="ko-KR" altLang="en-US" b="1" dirty="0" smtClean="0"/>
              <a:t>    </a:t>
            </a:r>
            <a:r>
              <a:rPr lang="ko-KR" altLang="en-US" b="1" dirty="0" err="1" smtClean="0"/>
              <a:t>관로ㆍ수로</a:t>
            </a:r>
            <a:r>
              <a:rPr lang="ko-KR" altLang="en-US" b="1" dirty="0" smtClean="0"/>
              <a:t> </a:t>
            </a:r>
            <a:r>
              <a:rPr lang="ko-KR" altLang="en-US" b="1" dirty="0"/>
              <a:t>등을 통하여 </a:t>
            </a:r>
            <a:r>
              <a:rPr lang="ko-KR" altLang="en-US" b="1" dirty="0">
                <a:solidFill>
                  <a:srgbClr val="00B050"/>
                </a:solidFill>
              </a:rPr>
              <a:t>일정한 지점으로 수질오염물질을 배출하는 </a:t>
            </a:r>
            <a:endParaRPr lang="en-US" altLang="ko-KR" b="1" dirty="0" smtClean="0">
              <a:solidFill>
                <a:srgbClr val="00B050"/>
              </a:solidFill>
            </a:endParaRPr>
          </a:p>
          <a:p>
            <a:pPr>
              <a:lnSpc>
                <a:spcPct val="200000"/>
              </a:lnSpc>
            </a:pPr>
            <a:r>
              <a:rPr lang="en-US" altLang="ko-KR" b="1" dirty="0">
                <a:solidFill>
                  <a:srgbClr val="00B050"/>
                </a:solidFill>
              </a:rPr>
              <a:t> </a:t>
            </a:r>
            <a:r>
              <a:rPr lang="en-US" altLang="ko-KR" b="1" dirty="0" smtClean="0">
                <a:solidFill>
                  <a:srgbClr val="00B050"/>
                </a:solidFill>
              </a:rPr>
              <a:t>   </a:t>
            </a:r>
            <a:r>
              <a:rPr lang="ko-KR" altLang="en-US" b="1" dirty="0" err="1" smtClean="0">
                <a:solidFill>
                  <a:srgbClr val="00B050"/>
                </a:solidFill>
              </a:rPr>
              <a:t>배출원</a:t>
            </a:r>
            <a:r>
              <a:rPr lang="ko-KR" altLang="en-US" b="1" dirty="0" err="1" smtClean="0"/>
              <a:t>을</a:t>
            </a:r>
            <a:r>
              <a:rPr lang="ko-KR" altLang="en-US" b="1" dirty="0" smtClean="0"/>
              <a:t> </a:t>
            </a:r>
            <a:r>
              <a:rPr lang="ko-KR" altLang="en-US" b="1" dirty="0"/>
              <a:t>말한다</a:t>
            </a:r>
            <a:r>
              <a:rPr lang="en-US" altLang="ko-KR" b="1" dirty="0"/>
              <a:t>.</a:t>
            </a:r>
          </a:p>
          <a:p>
            <a:pPr>
              <a:lnSpc>
                <a:spcPct val="200000"/>
              </a:lnSpc>
            </a:pPr>
            <a:r>
              <a:rPr lang="en-US" altLang="ko-KR" b="1" dirty="0">
                <a:solidFill>
                  <a:srgbClr val="0000FF"/>
                </a:solidFill>
              </a:rPr>
              <a:t>2. “</a:t>
            </a:r>
            <a:r>
              <a:rPr lang="ko-KR" altLang="en-US" b="1" dirty="0">
                <a:solidFill>
                  <a:srgbClr val="0000FF"/>
                </a:solidFill>
              </a:rPr>
              <a:t>비점오염원”</a:t>
            </a:r>
            <a:r>
              <a:rPr lang="en-US" altLang="ko-KR" b="1" dirty="0">
                <a:solidFill>
                  <a:srgbClr val="0000FF"/>
                </a:solidFill>
              </a:rPr>
              <a:t>(</a:t>
            </a:r>
            <a:r>
              <a:rPr lang="ko-KR" altLang="en-US" b="1" dirty="0">
                <a:solidFill>
                  <a:srgbClr val="0000FF"/>
                </a:solidFill>
              </a:rPr>
              <a:t>非點汚染源</a:t>
            </a:r>
            <a:r>
              <a:rPr lang="en-US" altLang="ko-KR" b="1" dirty="0">
                <a:solidFill>
                  <a:srgbClr val="0000FF"/>
                </a:solidFill>
              </a:rPr>
              <a:t>)</a:t>
            </a:r>
            <a:r>
              <a:rPr lang="ko-KR" altLang="en-US" b="1" dirty="0">
                <a:solidFill>
                  <a:srgbClr val="0000FF"/>
                </a:solidFill>
              </a:rPr>
              <a:t>이란 </a:t>
            </a:r>
            <a:r>
              <a:rPr lang="ko-KR" altLang="en-US" b="1" dirty="0"/>
              <a:t>도시</a:t>
            </a:r>
            <a:r>
              <a:rPr lang="en-US" altLang="ko-KR" b="1" dirty="0"/>
              <a:t>, </a:t>
            </a:r>
            <a:r>
              <a:rPr lang="ko-KR" altLang="en-US" b="1" dirty="0"/>
              <a:t>도로</a:t>
            </a:r>
            <a:r>
              <a:rPr lang="en-US" altLang="ko-KR" b="1" dirty="0"/>
              <a:t>, </a:t>
            </a:r>
            <a:r>
              <a:rPr lang="ko-KR" altLang="en-US" b="1" dirty="0"/>
              <a:t>농지</a:t>
            </a:r>
            <a:r>
              <a:rPr lang="en-US" altLang="ko-KR" b="1" dirty="0"/>
              <a:t>, </a:t>
            </a:r>
            <a:r>
              <a:rPr lang="ko-KR" altLang="en-US" b="1" dirty="0"/>
              <a:t>산지</a:t>
            </a:r>
            <a:r>
              <a:rPr lang="en-US" altLang="ko-KR" b="1" dirty="0"/>
              <a:t>, </a:t>
            </a:r>
            <a:r>
              <a:rPr lang="ko-KR" altLang="en-US" b="1" dirty="0"/>
              <a:t>공사장 등으로서 </a:t>
            </a:r>
            <a:endParaRPr lang="en-US" altLang="ko-KR" b="1" dirty="0" smtClean="0"/>
          </a:p>
          <a:p>
            <a:pPr>
              <a:lnSpc>
                <a:spcPct val="200000"/>
              </a:lnSpc>
            </a:pPr>
            <a:r>
              <a:rPr lang="en-US" altLang="ko-KR" b="1" dirty="0"/>
              <a:t> </a:t>
            </a:r>
            <a:r>
              <a:rPr lang="en-US" altLang="ko-KR" b="1" dirty="0" smtClean="0"/>
              <a:t>  </a:t>
            </a:r>
            <a:r>
              <a:rPr lang="ko-KR" altLang="en-US" b="1" dirty="0" smtClean="0">
                <a:solidFill>
                  <a:srgbClr val="FF0000"/>
                </a:solidFill>
              </a:rPr>
              <a:t>불특정 </a:t>
            </a:r>
            <a:r>
              <a:rPr lang="ko-KR" altLang="en-US" b="1" dirty="0">
                <a:solidFill>
                  <a:srgbClr val="FF0000"/>
                </a:solidFill>
              </a:rPr>
              <a:t>장소에서 </a:t>
            </a:r>
            <a:r>
              <a:rPr lang="ko-KR" altLang="en-US" b="1" dirty="0" err="1">
                <a:solidFill>
                  <a:srgbClr val="FF0000"/>
                </a:solidFill>
              </a:rPr>
              <a:t>불특정하게</a:t>
            </a:r>
            <a:r>
              <a:rPr lang="ko-KR" altLang="en-US" b="1" dirty="0">
                <a:solidFill>
                  <a:srgbClr val="FF0000"/>
                </a:solidFill>
              </a:rPr>
              <a:t> 수질오염물질을 배출하는 </a:t>
            </a:r>
            <a:r>
              <a:rPr lang="ko-KR" altLang="en-US" b="1" dirty="0" err="1">
                <a:solidFill>
                  <a:srgbClr val="FF0000"/>
                </a:solidFill>
              </a:rPr>
              <a:t>배출원을</a:t>
            </a:r>
            <a:r>
              <a:rPr lang="ko-KR" altLang="en-US" b="1" dirty="0">
                <a:solidFill>
                  <a:srgbClr val="FF0000"/>
                </a:solidFill>
              </a:rPr>
              <a:t> </a:t>
            </a:r>
            <a:r>
              <a:rPr lang="ko-KR" altLang="en-US" b="1" dirty="0"/>
              <a:t>말한다</a:t>
            </a:r>
            <a:r>
              <a:rPr lang="en-US" altLang="ko-KR" b="1" dirty="0"/>
              <a:t>.</a:t>
            </a:r>
            <a:endParaRPr lang="en-US" altLang="ko-KR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0885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2196</Words>
  <Application>Microsoft Office PowerPoint</Application>
  <PresentationFormat>화면 슬라이드 쇼(4:3)</PresentationFormat>
  <Paragraphs>422</Paragraphs>
  <Slides>25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삼양엔지니어링</dc:creator>
  <cp:lastModifiedBy>삼양엔지니어링</cp:lastModifiedBy>
  <cp:revision>12</cp:revision>
  <dcterms:created xsi:type="dcterms:W3CDTF">2022-08-05T02:17:31Z</dcterms:created>
  <dcterms:modified xsi:type="dcterms:W3CDTF">2022-08-11T04:35:38Z</dcterms:modified>
</cp:coreProperties>
</file>