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106"/>
  </p:notesMasterIdLst>
  <p:sldIdLst>
    <p:sldId id="256" r:id="rId3"/>
    <p:sldId id="257" r:id="rId4"/>
    <p:sldId id="480" r:id="rId5"/>
    <p:sldId id="481" r:id="rId6"/>
    <p:sldId id="570" r:id="rId7"/>
    <p:sldId id="575" r:id="rId8"/>
    <p:sldId id="482" r:id="rId9"/>
    <p:sldId id="483" r:id="rId10"/>
    <p:sldId id="571" r:id="rId11"/>
    <p:sldId id="574" r:id="rId12"/>
    <p:sldId id="485" r:id="rId13"/>
    <p:sldId id="486" r:id="rId14"/>
    <p:sldId id="576" r:id="rId15"/>
    <p:sldId id="577" r:id="rId16"/>
    <p:sldId id="491" r:id="rId17"/>
    <p:sldId id="492" r:id="rId18"/>
    <p:sldId id="493" r:id="rId19"/>
    <p:sldId id="494" r:id="rId20"/>
    <p:sldId id="516" r:id="rId21"/>
    <p:sldId id="517" r:id="rId22"/>
    <p:sldId id="518" r:id="rId23"/>
    <p:sldId id="519" r:id="rId24"/>
    <p:sldId id="520" r:id="rId25"/>
    <p:sldId id="521" r:id="rId26"/>
    <p:sldId id="522" r:id="rId27"/>
    <p:sldId id="566" r:id="rId28"/>
    <p:sldId id="567" r:id="rId29"/>
    <p:sldId id="569" r:id="rId30"/>
    <p:sldId id="596" r:id="rId31"/>
    <p:sldId id="568" r:id="rId32"/>
    <p:sldId id="597" r:id="rId33"/>
    <p:sldId id="523" r:id="rId34"/>
    <p:sldId id="524" r:id="rId35"/>
    <p:sldId id="525" r:id="rId36"/>
    <p:sldId id="526" r:id="rId37"/>
    <p:sldId id="527" r:id="rId38"/>
    <p:sldId id="528" r:id="rId39"/>
    <p:sldId id="529" r:id="rId40"/>
    <p:sldId id="535" r:id="rId41"/>
    <p:sldId id="536" r:id="rId42"/>
    <p:sldId id="537" r:id="rId43"/>
    <p:sldId id="538" r:id="rId44"/>
    <p:sldId id="539" r:id="rId45"/>
    <p:sldId id="540" r:id="rId46"/>
    <p:sldId id="541" r:id="rId47"/>
    <p:sldId id="542" r:id="rId48"/>
    <p:sldId id="543" r:id="rId49"/>
    <p:sldId id="544" r:id="rId50"/>
    <p:sldId id="573" r:id="rId51"/>
    <p:sldId id="545" r:id="rId52"/>
    <p:sldId id="546" r:id="rId53"/>
    <p:sldId id="547" r:id="rId54"/>
    <p:sldId id="598" r:id="rId55"/>
    <p:sldId id="599" r:id="rId56"/>
    <p:sldId id="600" r:id="rId57"/>
    <p:sldId id="550" r:id="rId58"/>
    <p:sldId id="551" r:id="rId59"/>
    <p:sldId id="552" r:id="rId60"/>
    <p:sldId id="553" r:id="rId61"/>
    <p:sldId id="554" r:id="rId62"/>
    <p:sldId id="555" r:id="rId63"/>
    <p:sldId id="556" r:id="rId64"/>
    <p:sldId id="557" r:id="rId65"/>
    <p:sldId id="558" r:id="rId66"/>
    <p:sldId id="578" r:id="rId67"/>
    <p:sldId id="559" r:id="rId68"/>
    <p:sldId id="560" r:id="rId69"/>
    <p:sldId id="561" r:id="rId70"/>
    <p:sldId id="562" r:id="rId71"/>
    <p:sldId id="563" r:id="rId72"/>
    <p:sldId id="564" r:id="rId73"/>
    <p:sldId id="495" r:id="rId74"/>
    <p:sldId id="496" r:id="rId75"/>
    <p:sldId id="497" r:id="rId76"/>
    <p:sldId id="498" r:id="rId77"/>
    <p:sldId id="499" r:id="rId78"/>
    <p:sldId id="500" r:id="rId79"/>
    <p:sldId id="501" r:id="rId80"/>
    <p:sldId id="503" r:id="rId81"/>
    <p:sldId id="504" r:id="rId82"/>
    <p:sldId id="580" r:id="rId83"/>
    <p:sldId id="506" r:id="rId84"/>
    <p:sldId id="581" r:id="rId85"/>
    <p:sldId id="582" r:id="rId86"/>
    <p:sldId id="507" r:id="rId87"/>
    <p:sldId id="508" r:id="rId88"/>
    <p:sldId id="509" r:id="rId89"/>
    <p:sldId id="510" r:id="rId90"/>
    <p:sldId id="511" r:id="rId91"/>
    <p:sldId id="512" r:id="rId92"/>
    <p:sldId id="514" r:id="rId93"/>
    <p:sldId id="515" r:id="rId94"/>
    <p:sldId id="465" r:id="rId95"/>
    <p:sldId id="584" r:id="rId96"/>
    <p:sldId id="586" r:id="rId97"/>
    <p:sldId id="587" r:id="rId98"/>
    <p:sldId id="588" r:id="rId99"/>
    <p:sldId id="592" r:id="rId100"/>
    <p:sldId id="593" r:id="rId101"/>
    <p:sldId id="589" r:id="rId102"/>
    <p:sldId id="595" r:id="rId103"/>
    <p:sldId id="590" r:id="rId104"/>
    <p:sldId id="383" r:id="rId105"/>
  </p:sldIdLst>
  <p:sldSz cx="9140825" cy="6854825"/>
  <p:notesSz cx="6808788" cy="9940925"/>
  <p:defaultTextStyle>
    <a:defPPr>
      <a:defRPr lang="ko-KR"/>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밝은 스타일 1 - 강조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밝은 스타일 3 - 강조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밝은 스타일 3 - 강조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70507" autoAdjust="0"/>
  </p:normalViewPr>
  <p:slideViewPr>
    <p:cSldViewPr>
      <p:cViewPr varScale="1">
        <p:scale>
          <a:sx n="47" d="100"/>
          <a:sy n="47" d="100"/>
        </p:scale>
        <p:origin x="2052" y="36"/>
      </p:cViewPr>
      <p:guideLst>
        <p:guide orient="horz" pos="2160"/>
        <p:guide pos="2880"/>
      </p:guideLst>
    </p:cSldViewPr>
  </p:slideViewPr>
  <p:outlineViewPr>
    <p:cViewPr>
      <p:scale>
        <a:sx n="33" d="100"/>
        <a:sy n="33" d="100"/>
      </p:scale>
      <p:origin x="0" y="-912"/>
    </p:cViewPr>
  </p:outlineViewPr>
  <p:notesTextViewPr>
    <p:cViewPr>
      <p:scale>
        <a:sx n="100" d="100"/>
        <a:sy n="100" d="100"/>
      </p:scale>
      <p:origin x="0" y="0"/>
    </p:cViewPr>
  </p:notesTextViewPr>
  <p:sorterViewPr>
    <p:cViewPr>
      <p:scale>
        <a:sx n="66" d="100"/>
        <a:sy n="66" d="100"/>
      </p:scale>
      <p:origin x="0" y="192"/>
    </p:cViewPr>
  </p:sorterViewPr>
  <p:gridSpacing cx="72027" cy="72027"/>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6F8BC43F-94C1-5E0B-540F-5F1304CF16A3}"/>
              </a:ext>
            </a:extLst>
          </p:cNvPr>
          <p:cNvSpPr>
            <a:spLocks noGrp="1" noChangeArrowheads="1"/>
          </p:cNvSpPr>
          <p:nvPr>
            <p:ph type="sldImg"/>
          </p:nvPr>
        </p:nvSpPr>
        <p:spPr bwMode="auto">
          <a:xfrm>
            <a:off x="806450" y="827088"/>
            <a:ext cx="5302250"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125" name="Rectangle 5">
            <a:extLst>
              <a:ext uri="{FF2B5EF4-FFF2-40B4-BE49-F238E27FC236}">
                <a16:creationId xmlns:a16="http://schemas.microsoft.com/office/drawing/2014/main" id="{B08D3C4A-B8D1-1756-A176-306E19A432DF}"/>
              </a:ext>
            </a:extLst>
          </p:cNvPr>
          <p:cNvSpPr>
            <a:spLocks noGrp="1" noChangeArrowheads="1"/>
          </p:cNvSpPr>
          <p:nvPr>
            <p:ph type="body" sz="quarter" idx="1"/>
          </p:nvPr>
        </p:nvSpPr>
        <p:spPr bwMode="auto">
          <a:xfrm>
            <a:off x="677863" y="5133975"/>
            <a:ext cx="5559425" cy="4059238"/>
          </a:xfrm>
          <a:prstGeom prst="rect">
            <a:avLst/>
          </a:prstGeom>
          <a:noFill/>
          <a:ln w="9525" cmpd="sng">
            <a:noFill/>
            <a:miter lim="800000"/>
            <a:headEnd/>
            <a:tailEnd/>
          </a:ln>
          <a:effectLst/>
        </p:spPr>
        <p:txBody>
          <a:bodyPr vert="horz" wrap="square" lIns="90153" tIns="46893" rIns="90153" bIns="46893" numCol="1" anchor="t" anchorCtr="0" compatLnSpc="1">
            <a:prstTxWarp prst="textNoShape">
              <a:avLst/>
            </a:prstTxWarp>
          </a:bodyPr>
          <a:lstStyle/>
          <a:p>
            <a:pPr lvl="0"/>
            <a:endParaRPr lang="ko-KR" altLang="ko-KR" noProof="0"/>
          </a:p>
        </p:txBody>
      </p:sp>
      <p:sp>
        <p:nvSpPr>
          <p:cNvPr id="5126" name="Rectangle 6">
            <a:extLst>
              <a:ext uri="{FF2B5EF4-FFF2-40B4-BE49-F238E27FC236}">
                <a16:creationId xmlns:a16="http://schemas.microsoft.com/office/drawing/2014/main" id="{E9A930C0-99BE-7F29-74F2-332A039D0402}"/>
              </a:ext>
            </a:extLst>
          </p:cNvPr>
          <p:cNvSpPr>
            <a:spLocks noGrp="1" noChangeArrowheads="1"/>
          </p:cNvSpPr>
          <p:nvPr>
            <p:ph type="hdr" sz="quarter" idx="2"/>
          </p:nvPr>
        </p:nvSpPr>
        <p:spPr bwMode="auto">
          <a:xfrm>
            <a:off x="225425" y="0"/>
            <a:ext cx="2895600" cy="496888"/>
          </a:xfrm>
          <a:prstGeom prst="rect">
            <a:avLst/>
          </a:prstGeom>
          <a:noFill/>
          <a:ln w="9525" cmpd="sng">
            <a:noFill/>
            <a:miter lim="800000"/>
            <a:headEnd/>
            <a:tailEnd/>
          </a:ln>
          <a:effectLst/>
        </p:spPr>
        <p:txBody>
          <a:bodyPr vert="horz" wrap="square" lIns="90153" tIns="46893" rIns="90153" bIns="46893" numCol="1" anchor="ctr" anchorCtr="0" compatLnSpc="1">
            <a:prstTxWarp prst="textNoShape">
              <a:avLst/>
            </a:prstTxWarp>
          </a:bodyPr>
          <a:lstStyle>
            <a:lvl1pPr algn="ctr" eaLnBrk="1" latinLnBrk="1" hangingPunct="1">
              <a:lnSpc>
                <a:spcPct val="110000"/>
              </a:lnSpc>
              <a:defRPr sz="1400">
                <a:latin typeface="굴림" pitchFamily="50" charset="-127"/>
                <a:ea typeface="굴림" pitchFamily="50" charset="-127"/>
                <a:cs typeface="Arial" pitchFamily="34" charset="0"/>
              </a:defRPr>
            </a:lvl1pPr>
          </a:lstStyle>
          <a:p>
            <a:pPr>
              <a:defRPr/>
            </a:pPr>
            <a:endParaRPr lang="en-US" altLang="ko-KR"/>
          </a:p>
        </p:txBody>
      </p:sp>
      <p:sp>
        <p:nvSpPr>
          <p:cNvPr id="5127" name="Rectangle 7">
            <a:extLst>
              <a:ext uri="{FF2B5EF4-FFF2-40B4-BE49-F238E27FC236}">
                <a16:creationId xmlns:a16="http://schemas.microsoft.com/office/drawing/2014/main" id="{22E46833-1A18-B7B0-4777-93B708EADAE3}"/>
              </a:ext>
            </a:extLst>
          </p:cNvPr>
          <p:cNvSpPr>
            <a:spLocks noGrp="1" noChangeArrowheads="1"/>
          </p:cNvSpPr>
          <p:nvPr>
            <p:ph type="dt" idx="3"/>
          </p:nvPr>
        </p:nvSpPr>
        <p:spPr bwMode="auto">
          <a:xfrm>
            <a:off x="3743325" y="0"/>
            <a:ext cx="2895600" cy="496888"/>
          </a:xfrm>
          <a:prstGeom prst="rect">
            <a:avLst/>
          </a:prstGeom>
          <a:noFill/>
          <a:ln w="9525" cmpd="sng">
            <a:noFill/>
            <a:miter lim="800000"/>
            <a:headEnd/>
            <a:tailEnd/>
          </a:ln>
          <a:effectLst/>
        </p:spPr>
        <p:txBody>
          <a:bodyPr vert="horz" wrap="square" lIns="90153" tIns="46893" rIns="90153" bIns="46893" numCol="1" anchor="ctr" anchorCtr="0" compatLnSpc="1">
            <a:prstTxWarp prst="textNoShape">
              <a:avLst/>
            </a:prstTxWarp>
          </a:bodyPr>
          <a:lstStyle>
            <a:lvl1pPr algn="ctr" eaLnBrk="1" latinLnBrk="1" hangingPunct="1">
              <a:lnSpc>
                <a:spcPct val="110000"/>
              </a:lnSpc>
              <a:defRPr sz="1400">
                <a:latin typeface="굴림" pitchFamily="50" charset="-127"/>
                <a:ea typeface="굴림" pitchFamily="50" charset="-127"/>
                <a:cs typeface="Arial" pitchFamily="34" charset="0"/>
              </a:defRPr>
            </a:lvl1pPr>
          </a:lstStyle>
          <a:p>
            <a:pPr>
              <a:defRPr/>
            </a:pPr>
            <a:endParaRPr lang="en-US" altLang="ko-KR"/>
          </a:p>
        </p:txBody>
      </p:sp>
      <p:sp>
        <p:nvSpPr>
          <p:cNvPr id="5128" name="Rectangle 8">
            <a:extLst>
              <a:ext uri="{FF2B5EF4-FFF2-40B4-BE49-F238E27FC236}">
                <a16:creationId xmlns:a16="http://schemas.microsoft.com/office/drawing/2014/main" id="{0F159B71-D051-11E9-7FB8-DF360B046B30}"/>
              </a:ext>
            </a:extLst>
          </p:cNvPr>
          <p:cNvSpPr>
            <a:spLocks noGrp="1" noChangeArrowheads="1"/>
          </p:cNvSpPr>
          <p:nvPr>
            <p:ph type="ftr" sz="quarter" idx="4"/>
          </p:nvPr>
        </p:nvSpPr>
        <p:spPr bwMode="auto">
          <a:xfrm>
            <a:off x="225425" y="9440863"/>
            <a:ext cx="2895600" cy="498475"/>
          </a:xfrm>
          <a:prstGeom prst="rect">
            <a:avLst/>
          </a:prstGeom>
          <a:noFill/>
          <a:ln w="9525" cmpd="sng">
            <a:noFill/>
            <a:miter lim="800000"/>
            <a:headEnd/>
            <a:tailEnd/>
          </a:ln>
          <a:effectLst/>
        </p:spPr>
        <p:txBody>
          <a:bodyPr vert="horz" wrap="square" lIns="90153" tIns="46893" rIns="90153" bIns="46893" numCol="1" anchor="ctr" anchorCtr="0" compatLnSpc="1">
            <a:prstTxWarp prst="textNoShape">
              <a:avLst/>
            </a:prstTxWarp>
          </a:bodyPr>
          <a:lstStyle>
            <a:lvl1pPr algn="ctr" eaLnBrk="1" latinLnBrk="1" hangingPunct="1">
              <a:lnSpc>
                <a:spcPct val="110000"/>
              </a:lnSpc>
              <a:defRPr sz="1400">
                <a:latin typeface="굴림" pitchFamily="50" charset="-127"/>
                <a:ea typeface="굴림" pitchFamily="50" charset="-127"/>
                <a:cs typeface="Arial" pitchFamily="34" charset="0"/>
              </a:defRPr>
            </a:lvl1pPr>
          </a:lstStyle>
          <a:p>
            <a:pPr>
              <a:defRPr/>
            </a:pPr>
            <a:endParaRPr lang="en-US" altLang="ko-KR"/>
          </a:p>
        </p:txBody>
      </p:sp>
      <p:sp>
        <p:nvSpPr>
          <p:cNvPr id="5129" name="Rectangle 9">
            <a:extLst>
              <a:ext uri="{FF2B5EF4-FFF2-40B4-BE49-F238E27FC236}">
                <a16:creationId xmlns:a16="http://schemas.microsoft.com/office/drawing/2014/main" id="{C3F08CF1-C963-DF27-B621-DE9FE5A4F31B}"/>
              </a:ext>
            </a:extLst>
          </p:cNvPr>
          <p:cNvSpPr>
            <a:spLocks noGrp="1" noChangeArrowheads="1"/>
          </p:cNvSpPr>
          <p:nvPr>
            <p:ph type="sldNum" sz="quarter" idx="5"/>
          </p:nvPr>
        </p:nvSpPr>
        <p:spPr bwMode="auto">
          <a:xfrm>
            <a:off x="3743325" y="9440863"/>
            <a:ext cx="2895600" cy="498475"/>
          </a:xfrm>
          <a:prstGeom prst="rect">
            <a:avLst/>
          </a:prstGeom>
          <a:noFill/>
          <a:ln w="9525" cmpd="sng">
            <a:noFill/>
            <a:miter lim="800000"/>
            <a:headEnd/>
            <a:tailEnd/>
          </a:ln>
          <a:effectLst/>
        </p:spPr>
        <p:txBody>
          <a:bodyPr vert="horz" wrap="square" lIns="90153" tIns="46893" rIns="90153" bIns="46893" numCol="1" anchor="ctr" anchorCtr="0" compatLnSpc="1">
            <a:prstTxWarp prst="textNoShape">
              <a:avLst/>
            </a:prstTxWarp>
          </a:bodyPr>
          <a:lstStyle>
            <a:lvl1pPr algn="ctr" eaLnBrk="1" latinLnBrk="1" hangingPunct="1">
              <a:lnSpc>
                <a:spcPct val="110000"/>
              </a:lnSpc>
              <a:defRPr sz="1400">
                <a:latin typeface="굴림" panose="020B0600000101010101" pitchFamily="50" charset="-127"/>
                <a:cs typeface="Arial" panose="020B0604020202020204" pitchFamily="34" charset="0"/>
              </a:defRPr>
            </a:lvl1pPr>
          </a:lstStyle>
          <a:p>
            <a:fld id="{F6B128CE-1486-47A7-9845-697169E5BCE9}" type="slidenum">
              <a:rPr lang="en-US" altLang="ko-K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kumimoji="1" sz="1200" kern="1200">
        <a:solidFill>
          <a:schemeClr val="tx1"/>
        </a:solidFill>
        <a:latin typeface="Arial" pitchFamily="34" charset="0"/>
        <a:ea typeface="+mn-ea"/>
        <a:cs typeface="Arial" pitchFamily="34" charset="0"/>
      </a:defRPr>
    </a:lvl1pPr>
    <a:lvl2pPr marL="742950" indent="-285750" algn="l" rtl="0" eaLnBrk="0" fontAlgn="base" latinLnBrk="1" hangingPunct="0">
      <a:spcBef>
        <a:spcPct val="30000"/>
      </a:spcBef>
      <a:spcAft>
        <a:spcPct val="0"/>
      </a:spcAft>
      <a:defRPr kumimoji="1" sz="1200" kern="1200">
        <a:solidFill>
          <a:schemeClr val="tx1"/>
        </a:solidFill>
        <a:latin typeface="Arial" pitchFamily="34" charset="0"/>
        <a:ea typeface="+mn-ea"/>
        <a:cs typeface="Arial" pitchFamily="34" charset="0"/>
      </a:defRPr>
    </a:lvl2pPr>
    <a:lvl3pPr marL="1143000" indent="-228600" algn="l" rtl="0" eaLnBrk="0" fontAlgn="base" latinLnBrk="1" hangingPunct="0">
      <a:spcBef>
        <a:spcPct val="30000"/>
      </a:spcBef>
      <a:spcAft>
        <a:spcPct val="0"/>
      </a:spcAft>
      <a:defRPr kumimoji="1" sz="1200" kern="1200">
        <a:solidFill>
          <a:schemeClr val="tx1"/>
        </a:solidFill>
        <a:latin typeface="Arial" pitchFamily="34" charset="0"/>
        <a:ea typeface="+mn-ea"/>
        <a:cs typeface="Arial" pitchFamily="34" charset="0"/>
      </a:defRPr>
    </a:lvl3pPr>
    <a:lvl4pPr marL="1600200" indent="-228600" algn="l" rtl="0" eaLnBrk="0" fontAlgn="base" latinLnBrk="1" hangingPunct="0">
      <a:spcBef>
        <a:spcPct val="30000"/>
      </a:spcBef>
      <a:spcAft>
        <a:spcPct val="0"/>
      </a:spcAft>
      <a:defRPr kumimoji="1" sz="1200" kern="1200">
        <a:solidFill>
          <a:schemeClr val="tx1"/>
        </a:solidFill>
        <a:latin typeface="Arial" pitchFamily="34" charset="0"/>
        <a:ea typeface="+mn-ea"/>
        <a:cs typeface="Arial" pitchFamily="34" charset="0"/>
      </a:defRPr>
    </a:lvl4pPr>
    <a:lvl5pPr marL="2057400" indent="-228600" algn="l" rtl="0" eaLnBrk="0" fontAlgn="base" latinLnBrk="1" hangingPunct="0">
      <a:spcBef>
        <a:spcPct val="30000"/>
      </a:spcBef>
      <a:spcAft>
        <a:spcPct val="0"/>
      </a:spcAft>
      <a:defRPr kumimoji="1" sz="1200" kern="1200">
        <a:solidFill>
          <a:schemeClr val="tx1"/>
        </a:solidFill>
        <a:latin typeface="Arial" pitchFamily="34" charset="0"/>
        <a:ea typeface="+mn-ea"/>
        <a:cs typeface="Arial" pitchFamily="34" charset="0"/>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a:extLst>
              <a:ext uri="{FF2B5EF4-FFF2-40B4-BE49-F238E27FC236}">
                <a16:creationId xmlns:a16="http://schemas.microsoft.com/office/drawing/2014/main" id="{8CEEB8AC-5877-6543-8030-1C49AB4A06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2C6222DC-8BE7-43B5-87D5-F686F5508703}" type="slidenum">
              <a:rPr lang="en-US" altLang="ko-KR" sz="1400">
                <a:latin typeface="굴림" panose="020B0600000101010101" pitchFamily="50" charset="-127"/>
                <a:ea typeface="굴림" panose="020B0600000101010101" pitchFamily="50" charset="-127"/>
              </a:rPr>
              <a:pPr>
                <a:spcBef>
                  <a:spcPct val="0"/>
                </a:spcBef>
              </a:pPr>
              <a:t>1</a:t>
            </a:fld>
            <a:endParaRPr lang="en-US" altLang="ko-KR" sz="1400">
              <a:latin typeface="굴림" panose="020B0600000101010101" pitchFamily="50" charset="-127"/>
              <a:ea typeface="굴림" panose="020B0600000101010101" pitchFamily="50" charset="-127"/>
            </a:endParaRPr>
          </a:p>
        </p:txBody>
      </p:sp>
      <p:sp>
        <p:nvSpPr>
          <p:cNvPr id="6147" name="Rectangle 1028">
            <a:extLst>
              <a:ext uri="{FF2B5EF4-FFF2-40B4-BE49-F238E27FC236}">
                <a16:creationId xmlns:a16="http://schemas.microsoft.com/office/drawing/2014/main" id="{174B0AD2-F601-3E4D-4B40-F55854B49106}"/>
              </a:ext>
            </a:extLst>
          </p:cNvPr>
          <p:cNvSpPr>
            <a:spLocks noChangeAspect="1" noTextEdit="1"/>
          </p:cNvSpPr>
          <p:nvPr>
            <p:ph type="sldImg"/>
          </p:nvPr>
        </p:nvSpPr>
        <p:spPr>
          <a:xfrm>
            <a:off x="808038" y="827088"/>
            <a:ext cx="5300662" cy="3976687"/>
          </a:xfrm>
          <a:solidFill>
            <a:srgbClr val="FFFFFF"/>
          </a:solidFill>
          <a:ln>
            <a:solidFill>
              <a:srgbClr val="000000"/>
            </a:solidFill>
            <a:miter lim="800000"/>
            <a:headEnd/>
            <a:tailEnd/>
          </a:ln>
        </p:spPr>
      </p:sp>
      <p:sp>
        <p:nvSpPr>
          <p:cNvPr id="6148" name="Rectangle 1029">
            <a:extLst>
              <a:ext uri="{FF2B5EF4-FFF2-40B4-BE49-F238E27FC236}">
                <a16:creationId xmlns:a16="http://schemas.microsoft.com/office/drawing/2014/main" id="{C3B809D0-7EBD-96DD-21DD-F4196C5F7E17}"/>
              </a:ext>
            </a:extLst>
          </p:cNvPr>
          <p:cNvSpPr>
            <a:spLocks noChangeAspect="1"/>
          </p:cNvSpPr>
          <p:nvPr>
            <p:ph type="body" idx="1"/>
          </p:nvPr>
        </p:nvSpPr>
        <p:spPr>
          <a:solidFill>
            <a:srgbClr val="FFFFFF"/>
          </a:solidFill>
          <a:ln>
            <a:solidFill>
              <a:srgbClr val="000000"/>
            </a:solidFill>
          </a:ln>
        </p:spPr>
        <p:txBody>
          <a:bodyPr/>
          <a:lstStyle/>
          <a:p>
            <a:pPr eaLnBrk="1" hangingPunct="1"/>
            <a:r>
              <a:rPr lang="ko-KR" altLang="en-US">
                <a:ea typeface="굴림" panose="020B0600000101010101" pitchFamily="50" charset="-127"/>
              </a:rPr>
              <a:t>내용을 입력하십시오</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슬라이드 이미지 개체 틀 1">
            <a:extLst>
              <a:ext uri="{FF2B5EF4-FFF2-40B4-BE49-F238E27FC236}">
                <a16:creationId xmlns:a16="http://schemas.microsoft.com/office/drawing/2014/main" id="{0E7033A3-B052-13E0-EE5C-36A18CD4BE7E}"/>
              </a:ext>
            </a:extLst>
          </p:cNvPr>
          <p:cNvSpPr>
            <a:spLocks noGrp="1" noRot="1" noChangeAspect="1" noTextEdit="1"/>
          </p:cNvSpPr>
          <p:nvPr>
            <p:ph type="sldImg"/>
          </p:nvPr>
        </p:nvSpPr>
        <p:spPr/>
      </p:sp>
      <p:sp>
        <p:nvSpPr>
          <p:cNvPr id="24579" name="슬라이드 노트 개체 틀 2">
            <a:extLst>
              <a:ext uri="{FF2B5EF4-FFF2-40B4-BE49-F238E27FC236}">
                <a16:creationId xmlns:a16="http://schemas.microsoft.com/office/drawing/2014/main" id="{EB72282C-895C-7F35-CC56-38774AB5A5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독일 홀로코스트</a:t>
            </a:r>
            <a:r>
              <a:rPr lang="en-US" altLang="ko-KR"/>
              <a:t>(</a:t>
            </a:r>
            <a:r>
              <a:rPr lang="ko-KR" altLang="en-US"/>
              <a:t>완전히 타버리다</a:t>
            </a:r>
            <a:r>
              <a:rPr lang="en-US" altLang="ko-KR"/>
              <a:t>_</a:t>
            </a:r>
            <a:r>
              <a:rPr lang="ko-KR" altLang="en-US"/>
              <a:t>희랍어</a:t>
            </a:r>
            <a:r>
              <a:rPr lang="en-US" altLang="ko-KR"/>
              <a:t>)</a:t>
            </a:r>
            <a:r>
              <a:rPr lang="ko-KR" altLang="en-US"/>
              <a:t>사건은 유대인 집단수용소에서 살인가스</a:t>
            </a:r>
            <a:r>
              <a:rPr lang="en-US" altLang="ko-KR"/>
              <a:t>(</a:t>
            </a:r>
            <a:r>
              <a:rPr lang="ko-KR" altLang="en-US"/>
              <a:t>시안화수소</a:t>
            </a:r>
            <a:r>
              <a:rPr lang="en-US" altLang="ko-KR"/>
              <a:t>)</a:t>
            </a:r>
            <a:r>
              <a:rPr lang="ko-KR" altLang="en-US"/>
              <a:t>로 인해 약 </a:t>
            </a:r>
            <a:r>
              <a:rPr lang="en-US" altLang="ko-KR"/>
              <a:t>1</a:t>
            </a:r>
            <a:r>
              <a:rPr lang="ko-KR" altLang="en-US"/>
              <a:t>천만명이 사망한 사건입니다</a:t>
            </a:r>
            <a:r>
              <a:rPr lang="en-US" altLang="ko-KR"/>
              <a:t>.  </a:t>
            </a:r>
          </a:p>
          <a:p>
            <a:r>
              <a:rPr lang="en-US" altLang="ko-KR"/>
              <a:t>2015</a:t>
            </a:r>
            <a:r>
              <a:rPr lang="ko-KR" altLang="en-US"/>
              <a:t>년 </a:t>
            </a:r>
            <a:r>
              <a:rPr lang="en-US" altLang="ko-KR"/>
              <a:t>8</a:t>
            </a:r>
            <a:r>
              <a:rPr lang="ko-KR" altLang="en-US"/>
              <a:t>월 중국텐진에서 유독성 화학물질 시안화나트륨이 빗물과 반응하면서 독가스 성분인 시안화수소가 생성되어 폭발지점 반경 </a:t>
            </a:r>
            <a:r>
              <a:rPr lang="en-US" altLang="ko-KR"/>
              <a:t>500m </a:t>
            </a:r>
            <a:r>
              <a:rPr lang="ko-KR" altLang="en-US"/>
              <a:t>떨어진 지점에서 측정가능한 최고치 수준의 유독성 기체가 검출되었다고 중국 국영방송이 보도한 바있습니다</a:t>
            </a:r>
            <a:r>
              <a:rPr lang="en-US" altLang="ko-KR"/>
              <a:t>. </a:t>
            </a:r>
            <a:r>
              <a:rPr lang="ko-KR" altLang="en-US"/>
              <a:t>  </a:t>
            </a:r>
          </a:p>
        </p:txBody>
      </p:sp>
      <p:sp>
        <p:nvSpPr>
          <p:cNvPr id="24580" name="슬라이드 번호 개체 틀 3">
            <a:extLst>
              <a:ext uri="{FF2B5EF4-FFF2-40B4-BE49-F238E27FC236}">
                <a16:creationId xmlns:a16="http://schemas.microsoft.com/office/drawing/2014/main" id="{AD9E2297-7AA9-1ECE-4A50-EF3BD757E1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6F4473F3-F39D-4463-9E97-CC31AAD80840}" type="slidenum">
              <a:rPr lang="en-US" altLang="ko-KR" sz="1400">
                <a:latin typeface="굴림" panose="020B0600000101010101" pitchFamily="50" charset="-127"/>
                <a:ea typeface="굴림" panose="020B0600000101010101" pitchFamily="50" charset="-127"/>
              </a:rPr>
              <a:pPr>
                <a:spcBef>
                  <a:spcPct val="0"/>
                </a:spcBef>
              </a:pPr>
              <a:t>10</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슬라이드 이미지 개체 틀 1">
            <a:extLst>
              <a:ext uri="{FF2B5EF4-FFF2-40B4-BE49-F238E27FC236}">
                <a16:creationId xmlns:a16="http://schemas.microsoft.com/office/drawing/2014/main" id="{8320F14F-2A20-1BEB-3225-4632C88B0A36}"/>
              </a:ext>
            </a:extLst>
          </p:cNvPr>
          <p:cNvSpPr>
            <a:spLocks noGrp="1" noRot="1" noChangeAspect="1" noTextEdit="1"/>
          </p:cNvSpPr>
          <p:nvPr>
            <p:ph type="sldImg"/>
          </p:nvPr>
        </p:nvSpPr>
        <p:spPr/>
      </p:sp>
      <p:sp>
        <p:nvSpPr>
          <p:cNvPr id="208899" name="슬라이드 노트 개체 틀 2">
            <a:extLst>
              <a:ext uri="{FF2B5EF4-FFF2-40B4-BE49-F238E27FC236}">
                <a16:creationId xmlns:a16="http://schemas.microsoft.com/office/drawing/2014/main" id="{C1582F59-CA57-700A-7963-9953BA9890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208900" name="슬라이드 번호 개체 틀 3">
            <a:extLst>
              <a:ext uri="{FF2B5EF4-FFF2-40B4-BE49-F238E27FC236}">
                <a16:creationId xmlns:a16="http://schemas.microsoft.com/office/drawing/2014/main" id="{0B94C314-EF9C-C896-C4DF-06A689E6B9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E66CB378-FB29-463C-83AC-7785C6E81BDC}" type="slidenum">
              <a:rPr lang="en-US" altLang="ko-KR" sz="1400">
                <a:latin typeface="굴림" panose="020B0600000101010101" pitchFamily="50" charset="-127"/>
              </a:rPr>
              <a:pPr/>
              <a:t>100</a:t>
            </a:fld>
            <a:endParaRPr lang="en-US" altLang="ko-KR" sz="1400">
              <a:latin typeface="굴림" panose="020B0600000101010101" pitchFamily="50" charset="-127"/>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슬라이드 이미지 개체 틀 1">
            <a:extLst>
              <a:ext uri="{FF2B5EF4-FFF2-40B4-BE49-F238E27FC236}">
                <a16:creationId xmlns:a16="http://schemas.microsoft.com/office/drawing/2014/main" id="{70A4D78B-2D0F-CCCE-1DB5-2A72F8C795A8}"/>
              </a:ext>
            </a:extLst>
          </p:cNvPr>
          <p:cNvSpPr>
            <a:spLocks noGrp="1" noRot="1" noChangeAspect="1" noTextEdit="1"/>
          </p:cNvSpPr>
          <p:nvPr>
            <p:ph type="sldImg"/>
          </p:nvPr>
        </p:nvSpPr>
        <p:spPr/>
      </p:sp>
      <p:sp>
        <p:nvSpPr>
          <p:cNvPr id="210947" name="슬라이드 노트 개체 틀 2">
            <a:extLst>
              <a:ext uri="{FF2B5EF4-FFF2-40B4-BE49-F238E27FC236}">
                <a16:creationId xmlns:a16="http://schemas.microsoft.com/office/drawing/2014/main" id="{8B64C958-FDCC-878D-7412-7AE2B7C290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210948" name="슬라이드 번호 개체 틀 3">
            <a:extLst>
              <a:ext uri="{FF2B5EF4-FFF2-40B4-BE49-F238E27FC236}">
                <a16:creationId xmlns:a16="http://schemas.microsoft.com/office/drawing/2014/main" id="{E4877326-35EF-2F83-78ED-E4F238B022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C72A882D-C05D-427B-9C09-2FB645CAF13A}" type="slidenum">
              <a:rPr lang="en-US" altLang="ko-KR" sz="1400">
                <a:latin typeface="굴림" panose="020B0600000101010101" pitchFamily="50" charset="-127"/>
              </a:rPr>
              <a:pPr/>
              <a:t>101</a:t>
            </a:fld>
            <a:endParaRPr lang="en-US" altLang="ko-KR" sz="1400">
              <a:latin typeface="굴림" panose="020B0600000101010101" pitchFamily="50" charset="-127"/>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슬라이드 이미지 개체 틀 1">
            <a:extLst>
              <a:ext uri="{FF2B5EF4-FFF2-40B4-BE49-F238E27FC236}">
                <a16:creationId xmlns:a16="http://schemas.microsoft.com/office/drawing/2014/main" id="{202569E0-F258-E51D-9975-B942DCB2B1BD}"/>
              </a:ext>
            </a:extLst>
          </p:cNvPr>
          <p:cNvSpPr>
            <a:spLocks noGrp="1" noRot="1" noChangeAspect="1" noTextEdit="1"/>
          </p:cNvSpPr>
          <p:nvPr>
            <p:ph type="sldImg"/>
          </p:nvPr>
        </p:nvSpPr>
        <p:spPr/>
      </p:sp>
      <p:sp>
        <p:nvSpPr>
          <p:cNvPr id="212995" name="슬라이드 노트 개체 틀 2">
            <a:extLst>
              <a:ext uri="{FF2B5EF4-FFF2-40B4-BE49-F238E27FC236}">
                <a16:creationId xmlns:a16="http://schemas.microsoft.com/office/drawing/2014/main" id="{4ACD33B2-4D0F-02CF-C511-BAB5D8CA5A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212996" name="슬라이드 번호 개체 틀 3">
            <a:extLst>
              <a:ext uri="{FF2B5EF4-FFF2-40B4-BE49-F238E27FC236}">
                <a16:creationId xmlns:a16="http://schemas.microsoft.com/office/drawing/2014/main" id="{957E6320-7D70-B4BD-C45A-53DF4BCDC0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1F2A4D0A-25AF-49F2-B808-FDF351A7EA13}" type="slidenum">
              <a:rPr lang="en-US" altLang="ko-KR" sz="1400">
                <a:latin typeface="굴림" panose="020B0600000101010101" pitchFamily="50" charset="-127"/>
              </a:rPr>
              <a:pPr/>
              <a:t>102</a:t>
            </a:fld>
            <a:endParaRPr lang="en-US" altLang="ko-KR" sz="1400">
              <a:latin typeface="굴림" panose="020B0600000101010101" pitchFamily="50" charset="-127"/>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9">
            <a:extLst>
              <a:ext uri="{FF2B5EF4-FFF2-40B4-BE49-F238E27FC236}">
                <a16:creationId xmlns:a16="http://schemas.microsoft.com/office/drawing/2014/main" id="{A06215E9-4E6E-B722-18E2-21C46817D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97CAEBB3-7228-4796-A91C-CF6F26BE0CD0}" type="slidenum">
              <a:rPr lang="en-US" altLang="ko-KR" sz="1400">
                <a:latin typeface="굴림" panose="020B0600000101010101" pitchFamily="50" charset="-127"/>
                <a:ea typeface="굴림" panose="020B0600000101010101" pitchFamily="50" charset="-127"/>
              </a:rPr>
              <a:pPr>
                <a:spcBef>
                  <a:spcPct val="0"/>
                </a:spcBef>
              </a:pPr>
              <a:t>103</a:t>
            </a:fld>
            <a:endParaRPr lang="en-US" altLang="ko-KR" sz="1400">
              <a:latin typeface="굴림" panose="020B0600000101010101" pitchFamily="50" charset="-127"/>
              <a:ea typeface="굴림" panose="020B0600000101010101" pitchFamily="50" charset="-127"/>
            </a:endParaRPr>
          </a:p>
        </p:txBody>
      </p:sp>
      <p:sp>
        <p:nvSpPr>
          <p:cNvPr id="215043" name="Rectangle 1028">
            <a:extLst>
              <a:ext uri="{FF2B5EF4-FFF2-40B4-BE49-F238E27FC236}">
                <a16:creationId xmlns:a16="http://schemas.microsoft.com/office/drawing/2014/main" id="{DC2FF29B-89D3-ACB5-0664-917968554DCD}"/>
              </a:ext>
            </a:extLst>
          </p:cNvPr>
          <p:cNvSpPr>
            <a:spLocks noChangeAspect="1" noTextEdit="1"/>
          </p:cNvSpPr>
          <p:nvPr>
            <p:ph type="sldImg"/>
          </p:nvPr>
        </p:nvSpPr>
        <p:spPr>
          <a:xfrm>
            <a:off x="808038" y="827088"/>
            <a:ext cx="5300662" cy="3976687"/>
          </a:xfrm>
          <a:solidFill>
            <a:srgbClr val="FFFFFF"/>
          </a:solidFill>
          <a:ln>
            <a:solidFill>
              <a:srgbClr val="000000"/>
            </a:solidFill>
            <a:miter lim="800000"/>
            <a:headEnd/>
            <a:tailEnd/>
          </a:ln>
        </p:spPr>
      </p:sp>
      <p:sp>
        <p:nvSpPr>
          <p:cNvPr id="215044" name="Rectangle 1029">
            <a:extLst>
              <a:ext uri="{FF2B5EF4-FFF2-40B4-BE49-F238E27FC236}">
                <a16:creationId xmlns:a16="http://schemas.microsoft.com/office/drawing/2014/main" id="{394ED9FB-63DA-8827-890D-0137C52969B0}"/>
              </a:ext>
            </a:extLst>
          </p:cNvPr>
          <p:cNvSpPr>
            <a:spLocks noChangeAspect="1"/>
          </p:cNvSpPr>
          <p:nvPr>
            <p:ph type="body" idx="1"/>
          </p:nvPr>
        </p:nvSpPr>
        <p:spPr>
          <a:solidFill>
            <a:srgbClr val="FFFFFF"/>
          </a:solidFill>
          <a:ln>
            <a:solidFill>
              <a:srgbClr val="000000"/>
            </a:solidFill>
          </a:ln>
        </p:spPr>
        <p:txBody>
          <a:bodyPr/>
          <a:lstStyle/>
          <a:p>
            <a:pPr eaLnBrk="1" hangingPunct="1"/>
            <a:r>
              <a:rPr lang="ko-KR" altLang="en-US">
                <a:ea typeface="굴림" panose="020B0600000101010101" pitchFamily="50" charset="-127"/>
              </a:rPr>
              <a:t>내용을 입력하십시오</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슬라이드 이미지 개체 틀 1">
            <a:extLst>
              <a:ext uri="{FF2B5EF4-FFF2-40B4-BE49-F238E27FC236}">
                <a16:creationId xmlns:a16="http://schemas.microsoft.com/office/drawing/2014/main" id="{7186C181-2880-2615-673F-17E570D70B24}"/>
              </a:ext>
            </a:extLst>
          </p:cNvPr>
          <p:cNvSpPr>
            <a:spLocks noGrp="1" noRot="1" noChangeAspect="1" noTextEdit="1"/>
          </p:cNvSpPr>
          <p:nvPr>
            <p:ph type="sldImg"/>
          </p:nvPr>
        </p:nvSpPr>
        <p:spPr/>
      </p:sp>
      <p:sp>
        <p:nvSpPr>
          <p:cNvPr id="26627" name="슬라이드 노트 개체 틀 2">
            <a:extLst>
              <a:ext uri="{FF2B5EF4-FFF2-40B4-BE49-F238E27FC236}">
                <a16:creationId xmlns:a16="http://schemas.microsoft.com/office/drawing/2014/main" id="{535DB45B-8A4A-2E96-C5EE-21E2F5380C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ko-KR" altLang="en-US"/>
              <a:t>이러한 오염물질을 위해성 중심으로 관리하기 위해 분류체계를 개선하였는데</a:t>
            </a:r>
            <a:r>
              <a:rPr lang="en-US" altLang="ko-KR"/>
              <a:t>, 1. </a:t>
            </a:r>
            <a:r>
              <a:rPr lang="ko-KR" altLang="en-US" b="1">
                <a:solidFill>
                  <a:srgbClr val="000000"/>
                </a:solidFill>
                <a:latin typeface="나눔고딕" pitchFamily="50" charset="-127"/>
                <a:ea typeface="나눔고딕" pitchFamily="50" charset="-127"/>
              </a:rPr>
              <a:t>관리대상</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대기오염물질을 대기오염물질</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유해성대기감시물질</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특정대기유해물질로</a:t>
            </a:r>
            <a:endParaRPr lang="en-US" altLang="ko-KR" b="1">
              <a:solidFill>
                <a:srgbClr val="000000"/>
              </a:solidFill>
              <a:latin typeface="나눔고딕" pitchFamily="50" charset="-127"/>
              <a:ea typeface="나눔고딕" pitchFamily="50" charset="-127"/>
            </a:endParaRPr>
          </a:p>
          <a:p>
            <a:pPr eaLnBrk="1" hangingPunct="1"/>
            <a:r>
              <a:rPr lang="ko-KR" altLang="en-US" b="1">
                <a:solidFill>
                  <a:srgbClr val="000000"/>
                </a:solidFill>
                <a:latin typeface="나눔고딕" pitchFamily="50" charset="-127"/>
                <a:ea typeface="나눔고딕" pitchFamily="50" charset="-127"/>
              </a:rPr>
              <a:t>지정</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 분류함 </a:t>
            </a:r>
            <a:r>
              <a:rPr lang="en-US" altLang="ko-KR" b="1">
                <a:solidFill>
                  <a:srgbClr val="000000"/>
                </a:solidFill>
                <a:latin typeface="나눔고딕" pitchFamily="50" charset="-127"/>
                <a:ea typeface="나눔고딕" pitchFamily="50" charset="-127"/>
              </a:rPr>
              <a:t>2. </a:t>
            </a:r>
            <a:r>
              <a:rPr lang="ko-KR" altLang="en-US" b="1">
                <a:solidFill>
                  <a:srgbClr val="000000"/>
                </a:solidFill>
                <a:latin typeface="나눔고딕" pitchFamily="50" charset="-127"/>
                <a:ea typeface="나눔고딕" pitchFamily="50" charset="-127"/>
              </a:rPr>
              <a:t>화학물질배출량 조사 및 대기농도 측정등을 통해 대기 배출량을 점검하고</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위해가능 수준이 되면 특정대기유해물질로 지정합니다</a:t>
            </a:r>
            <a:r>
              <a:rPr lang="en-US" altLang="ko-KR" b="1">
                <a:solidFill>
                  <a:srgbClr val="000000"/>
                </a:solidFill>
                <a:latin typeface="나눔고딕" pitchFamily="50" charset="-127"/>
                <a:ea typeface="나눔고딕" pitchFamily="50" charset="-127"/>
              </a:rPr>
              <a:t>.</a:t>
            </a:r>
            <a:endParaRPr lang="ko-KR" altLang="en-US"/>
          </a:p>
        </p:txBody>
      </p:sp>
      <p:sp>
        <p:nvSpPr>
          <p:cNvPr id="26628" name="슬라이드 번호 개체 틀 3">
            <a:extLst>
              <a:ext uri="{FF2B5EF4-FFF2-40B4-BE49-F238E27FC236}">
                <a16:creationId xmlns:a16="http://schemas.microsoft.com/office/drawing/2014/main" id="{E5E7F1B0-1E87-E013-9D4C-3EC6B152C1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D4AF6408-2DF0-4CD1-9A3A-F447831A42E0}" type="slidenum">
              <a:rPr lang="en-US" altLang="ko-KR" sz="1400">
                <a:latin typeface="굴림" panose="020B0600000101010101" pitchFamily="50" charset="-127"/>
                <a:ea typeface="굴림" panose="020B0600000101010101" pitchFamily="50" charset="-127"/>
              </a:rPr>
              <a:pPr>
                <a:spcBef>
                  <a:spcPct val="0"/>
                </a:spcBef>
              </a:pPr>
              <a:t>11</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슬라이드 이미지 개체 틀 1">
            <a:extLst>
              <a:ext uri="{FF2B5EF4-FFF2-40B4-BE49-F238E27FC236}">
                <a16:creationId xmlns:a16="http://schemas.microsoft.com/office/drawing/2014/main" id="{DCEE6D3D-9412-8AF5-D54C-CEC6B653384A}"/>
              </a:ext>
            </a:extLst>
          </p:cNvPr>
          <p:cNvSpPr>
            <a:spLocks noGrp="1" noRot="1" noChangeAspect="1" noTextEdit="1"/>
          </p:cNvSpPr>
          <p:nvPr>
            <p:ph type="sldImg"/>
          </p:nvPr>
        </p:nvSpPr>
        <p:spPr/>
      </p:sp>
      <p:sp>
        <p:nvSpPr>
          <p:cNvPr id="28675" name="슬라이드 노트 개체 틀 2">
            <a:extLst>
              <a:ext uri="{FF2B5EF4-FFF2-40B4-BE49-F238E27FC236}">
                <a16:creationId xmlns:a16="http://schemas.microsoft.com/office/drawing/2014/main" id="{B1F469C6-CF0B-5473-786B-C3381C3360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1.</a:t>
            </a:r>
            <a:r>
              <a:rPr lang="ko-KR" altLang="en-US"/>
              <a:t>비산배출되는 유해대기물질 관리기준을 도입하게 된 배경으로는  </a:t>
            </a:r>
            <a:r>
              <a:rPr lang="en-US" altLang="ko-KR"/>
              <a:t>1. </a:t>
            </a:r>
            <a:r>
              <a:rPr lang="ko-KR" altLang="en-US" b="1">
                <a:solidFill>
                  <a:srgbClr val="000000"/>
                </a:solidFill>
                <a:latin typeface="나눔고딕" pitchFamily="50" charset="-127"/>
                <a:ea typeface="나눔고딕" pitchFamily="50" charset="-127"/>
              </a:rPr>
              <a:t>굴뚝 배출허용기준 중심의 대기오염물질 관리로 굴뚝 외의 공정 및 설비 등에서 직접 배출되는 오염물질</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비산배출원</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에 대한 관리수단 부재하고</a:t>
            </a:r>
            <a:r>
              <a:rPr lang="en-US" altLang="ko-KR" b="1">
                <a:solidFill>
                  <a:srgbClr val="000000"/>
                </a:solidFill>
                <a:latin typeface="나눔고딕" pitchFamily="50" charset="-127"/>
                <a:ea typeface="나눔고딕" pitchFamily="50" charset="-127"/>
              </a:rPr>
              <a:t>, 2. 2014</a:t>
            </a:r>
            <a:r>
              <a:rPr lang="ko-KR" altLang="en-US" b="1">
                <a:solidFill>
                  <a:srgbClr val="000000"/>
                </a:solidFill>
                <a:latin typeface="나눔고딕" pitchFamily="50" charset="-127"/>
                <a:ea typeface="나눔고딕" pitchFamily="50" charset="-127"/>
              </a:rPr>
              <a:t>년 화학물질 배출량조사 결과</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유해대기오염물질</a:t>
            </a:r>
            <a:r>
              <a:rPr lang="en-US" altLang="ko-KR" sz="1000" b="1">
                <a:solidFill>
                  <a:srgbClr val="000000"/>
                </a:solidFill>
                <a:latin typeface="나눔고딕" pitchFamily="50" charset="-127"/>
                <a:ea typeface="나눔고딕" pitchFamily="50" charset="-127"/>
              </a:rPr>
              <a:t>(HAPs: Hazardous Air Pollutants)</a:t>
            </a:r>
            <a:r>
              <a:rPr lang="ko-KR" altLang="en-US" b="1">
                <a:solidFill>
                  <a:srgbClr val="000000"/>
                </a:solidFill>
                <a:latin typeface="나눔고딕" pitchFamily="50" charset="-127"/>
                <a:ea typeface="나눔고딕" pitchFamily="50" charset="-127"/>
              </a:rPr>
              <a:t>이 연간  약 </a:t>
            </a:r>
            <a:r>
              <a:rPr lang="en-US" altLang="ko-KR" b="1">
                <a:solidFill>
                  <a:srgbClr val="000000"/>
                </a:solidFill>
                <a:latin typeface="나눔고딕" pitchFamily="50" charset="-127"/>
                <a:ea typeface="나눔고딕" pitchFamily="50" charset="-127"/>
              </a:rPr>
              <a:t>54</a:t>
            </a:r>
            <a:r>
              <a:rPr lang="ko-KR" altLang="en-US" b="1">
                <a:solidFill>
                  <a:srgbClr val="000000"/>
                </a:solidFill>
                <a:latin typeface="나눔고딕" pitchFamily="50" charset="-127"/>
                <a:ea typeface="나눔고딕" pitchFamily="50" charset="-127"/>
              </a:rPr>
              <a:t>천톤 정도가 대기중 배출</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이중 약 </a:t>
            </a:r>
            <a:r>
              <a:rPr lang="en-US" altLang="ko-KR" b="1">
                <a:solidFill>
                  <a:srgbClr val="000000"/>
                </a:solidFill>
                <a:latin typeface="나눔고딕" pitchFamily="50" charset="-127"/>
                <a:ea typeface="나눔고딕" pitchFamily="50" charset="-127"/>
              </a:rPr>
              <a:t>61%</a:t>
            </a:r>
            <a:r>
              <a:rPr lang="ko-KR" altLang="en-US" b="1">
                <a:solidFill>
                  <a:srgbClr val="000000"/>
                </a:solidFill>
                <a:latin typeface="나눔고딕" pitchFamily="50" charset="-127"/>
                <a:ea typeface="나눔고딕" pitchFamily="50" charset="-127"/>
              </a:rPr>
              <a:t>가 굴뚝을 제외한 시설</a:t>
            </a:r>
            <a:r>
              <a:rPr lang="en-US" altLang="ko-KR" b="1">
                <a:solidFill>
                  <a:srgbClr val="000000"/>
                </a:solidFill>
                <a:latin typeface="바탕" panose="02030600000101010101" pitchFamily="18" charset="-127"/>
                <a:ea typeface="나눔고딕" pitchFamily="50" charset="-127"/>
              </a:rPr>
              <a:t>·</a:t>
            </a:r>
            <a:r>
              <a:rPr lang="ko-KR" altLang="en-US" b="1">
                <a:solidFill>
                  <a:srgbClr val="000000"/>
                </a:solidFill>
                <a:latin typeface="나눔고딕" pitchFamily="50" charset="-127"/>
                <a:ea typeface="나눔고딕" pitchFamily="50" charset="-127"/>
              </a:rPr>
              <a:t>공정 등에서 비산배출됨에 따라 </a:t>
            </a:r>
            <a:endParaRPr lang="en-US" altLang="ko-KR" b="1">
              <a:solidFill>
                <a:srgbClr val="000000"/>
              </a:solidFill>
              <a:latin typeface="나눔고딕" pitchFamily="50" charset="-127"/>
              <a:ea typeface="나눔고딕" pitchFamily="50" charset="-127"/>
            </a:endParaRPr>
          </a:p>
          <a:p>
            <a:endParaRPr lang="en-US" altLang="ko-KR" b="1">
              <a:solidFill>
                <a:srgbClr val="000000"/>
              </a:solidFill>
              <a:latin typeface="나눔고딕" pitchFamily="50" charset="-127"/>
              <a:ea typeface="나눔고딕" pitchFamily="50" charset="-127"/>
            </a:endParaRPr>
          </a:p>
          <a:p>
            <a:pPr eaLnBrk="1" hangingPunct="1">
              <a:lnSpc>
                <a:spcPct val="150000"/>
              </a:lnSpc>
            </a:pPr>
            <a:r>
              <a:rPr lang="en-US" altLang="ko-KR" b="1">
                <a:solidFill>
                  <a:srgbClr val="000000"/>
                </a:solidFill>
                <a:latin typeface="나눔고딕" pitchFamily="50" charset="-127"/>
                <a:ea typeface="나눔고딕" pitchFamily="50" charset="-127"/>
              </a:rPr>
              <a:t>2.</a:t>
            </a:r>
            <a:r>
              <a:rPr lang="ko-KR" altLang="en-US" b="1">
                <a:solidFill>
                  <a:srgbClr val="000000"/>
                </a:solidFill>
                <a:latin typeface="나눔고딕" pitchFamily="50" charset="-127"/>
                <a:ea typeface="나눔고딕" pitchFamily="50" charset="-127"/>
              </a:rPr>
              <a:t>업종별 배출시설관리기준을 도입하게 되었습니다</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그 내용으로는 일정한 배출구 없이 대기 중에 직접 배출되는 것을 방지하기 위하여 시설관리기준 설정근거 마련하고</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업종을 </a:t>
            </a:r>
            <a:r>
              <a:rPr lang="en-US" altLang="ko-KR" b="1">
                <a:solidFill>
                  <a:srgbClr val="000000"/>
                </a:solidFill>
                <a:latin typeface="나눔고딕" pitchFamily="50" charset="-127"/>
                <a:ea typeface="나눔고딕" pitchFamily="50" charset="-127"/>
              </a:rPr>
              <a:t>(31→39</a:t>
            </a:r>
            <a:r>
              <a:rPr lang="ko-KR" altLang="en-US" b="1">
                <a:solidFill>
                  <a:srgbClr val="000000"/>
                </a:solidFill>
                <a:latin typeface="나눔고딕" pitchFamily="50" charset="-127"/>
                <a:ea typeface="나눔고딕" pitchFamily="50" charset="-127"/>
              </a:rPr>
              <a:t>개 업종</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세분화하는 내용이었습니다</a:t>
            </a:r>
            <a:r>
              <a:rPr lang="en-US" altLang="ko-KR" b="1">
                <a:solidFill>
                  <a:srgbClr val="000000"/>
                </a:solidFill>
                <a:latin typeface="나눔고딕" pitchFamily="50" charset="-127"/>
                <a:ea typeface="나눔고딕" pitchFamily="50" charset="-127"/>
              </a:rPr>
              <a:t>. </a:t>
            </a:r>
            <a:endParaRPr lang="ko-KR" altLang="en-US"/>
          </a:p>
        </p:txBody>
      </p:sp>
      <p:sp>
        <p:nvSpPr>
          <p:cNvPr id="28676" name="슬라이드 번호 개체 틀 3">
            <a:extLst>
              <a:ext uri="{FF2B5EF4-FFF2-40B4-BE49-F238E27FC236}">
                <a16:creationId xmlns:a16="http://schemas.microsoft.com/office/drawing/2014/main" id="{0FE5292A-D774-E453-7C65-706EC8F4E9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0E3868FF-40EA-46F0-A13F-2C6E7D23CDD3}" type="slidenum">
              <a:rPr lang="en-US" altLang="ko-KR" sz="1400">
                <a:latin typeface="굴림" panose="020B0600000101010101" pitchFamily="50" charset="-127"/>
                <a:ea typeface="굴림" panose="020B0600000101010101" pitchFamily="50" charset="-127"/>
              </a:rPr>
              <a:pPr>
                <a:spcBef>
                  <a:spcPct val="0"/>
                </a:spcBef>
              </a:pPr>
              <a:t>12</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슬라이드 이미지 개체 틀 1">
            <a:extLst>
              <a:ext uri="{FF2B5EF4-FFF2-40B4-BE49-F238E27FC236}">
                <a16:creationId xmlns:a16="http://schemas.microsoft.com/office/drawing/2014/main" id="{0D230ED0-C98C-CAD4-2846-A9AA5DC164EC}"/>
              </a:ext>
            </a:extLst>
          </p:cNvPr>
          <p:cNvSpPr>
            <a:spLocks noGrp="1" noRot="1" noChangeAspect="1" noTextEdit="1"/>
          </p:cNvSpPr>
          <p:nvPr>
            <p:ph type="sldImg"/>
          </p:nvPr>
        </p:nvSpPr>
        <p:spPr/>
      </p:sp>
      <p:sp>
        <p:nvSpPr>
          <p:cNvPr id="30723" name="슬라이드 노트 개체 틀 2">
            <a:extLst>
              <a:ext uri="{FF2B5EF4-FFF2-40B4-BE49-F238E27FC236}">
                <a16:creationId xmlns:a16="http://schemas.microsoft.com/office/drawing/2014/main" id="{6A117E70-6ABF-8C3E-1609-E6A0E2F212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1. </a:t>
            </a:r>
            <a:r>
              <a:rPr lang="ko-KR" altLang="en-US"/>
              <a:t>관리대상물질로는 특정대기유해물질과 적용물질로 구분됩니다</a:t>
            </a:r>
            <a:r>
              <a:rPr lang="en-US" altLang="ko-KR"/>
              <a:t>. 1</a:t>
            </a:r>
            <a:r>
              <a:rPr lang="ko-KR" altLang="en-US"/>
              <a:t>업종은 원유정제처리업으로 메탄올</a:t>
            </a:r>
            <a:r>
              <a:rPr lang="en-US" altLang="ko-KR"/>
              <a:t>, </a:t>
            </a:r>
            <a:r>
              <a:rPr lang="ko-KR" altLang="en-US"/>
              <a:t>메틸에틸케톤 등이며</a:t>
            </a:r>
            <a:r>
              <a:rPr lang="en-US" altLang="ko-KR"/>
              <a:t>, 2</a:t>
            </a:r>
            <a:r>
              <a:rPr lang="ko-KR" altLang="en-US"/>
              <a:t>업종은 제철업등으로 톨루엔</a:t>
            </a:r>
            <a:r>
              <a:rPr lang="en-US" altLang="ko-KR"/>
              <a:t>, </a:t>
            </a:r>
            <a:r>
              <a:rPr lang="ko-KR" altLang="en-US"/>
              <a:t>자일렌 등입니다</a:t>
            </a:r>
            <a:r>
              <a:rPr lang="en-US" altLang="ko-KR"/>
              <a:t>. 3</a:t>
            </a:r>
            <a:r>
              <a:rPr lang="ko-KR" altLang="en-US"/>
              <a:t>업종은 접착제</a:t>
            </a:r>
            <a:r>
              <a:rPr lang="en-US" altLang="ko-KR"/>
              <a:t>, </a:t>
            </a:r>
            <a:r>
              <a:rPr lang="ko-KR" altLang="en-US"/>
              <a:t>고무제품제조업</a:t>
            </a:r>
            <a:r>
              <a:rPr lang="en-US" altLang="ko-KR"/>
              <a:t>, </a:t>
            </a:r>
            <a:r>
              <a:rPr lang="ko-KR" altLang="en-US"/>
              <a:t>축전지제조업</a:t>
            </a:r>
            <a:r>
              <a:rPr lang="en-US" altLang="ko-KR"/>
              <a:t>, </a:t>
            </a:r>
            <a:r>
              <a:rPr lang="ko-KR" altLang="en-US"/>
              <a:t>플라스틱제조업 등 으로 톨루엔</a:t>
            </a:r>
            <a:r>
              <a:rPr lang="en-US" altLang="ko-KR"/>
              <a:t>, </a:t>
            </a:r>
            <a:r>
              <a:rPr lang="ko-KR" altLang="en-US"/>
              <a:t>자일렌</a:t>
            </a:r>
            <a:r>
              <a:rPr lang="en-US" altLang="ko-KR"/>
              <a:t>, </a:t>
            </a:r>
            <a:r>
              <a:rPr lang="ko-KR" altLang="en-US"/>
              <a:t>메탄올 등입니다</a:t>
            </a:r>
            <a:r>
              <a:rPr lang="en-US" altLang="ko-KR"/>
              <a:t>. 4</a:t>
            </a:r>
            <a:r>
              <a:rPr lang="ko-KR" altLang="en-US"/>
              <a:t>종으로는 강선건조업</a:t>
            </a:r>
            <a:r>
              <a:rPr lang="en-US" altLang="ko-KR"/>
              <a:t>, </a:t>
            </a:r>
            <a:r>
              <a:rPr lang="ko-KR" altLang="en-US"/>
              <a:t>선박제조업 등으로 톨루엔</a:t>
            </a:r>
            <a:r>
              <a:rPr lang="en-US" altLang="ko-KR"/>
              <a:t>, </a:t>
            </a:r>
            <a:r>
              <a:rPr lang="ko-KR" altLang="en-US"/>
              <a:t>자일렌이 적용물질 입니다</a:t>
            </a:r>
            <a:r>
              <a:rPr lang="en-US" altLang="ko-KR"/>
              <a:t>. </a:t>
            </a:r>
          </a:p>
          <a:p>
            <a:r>
              <a:rPr lang="en-US" altLang="ko-KR"/>
              <a:t>2. </a:t>
            </a:r>
            <a:r>
              <a:rPr lang="ko-KR" altLang="en-US"/>
              <a:t>톨루엔</a:t>
            </a:r>
            <a:r>
              <a:rPr lang="en-US" altLang="ko-KR"/>
              <a:t>(TOLUENE)</a:t>
            </a:r>
            <a:r>
              <a:rPr lang="ko-KR" altLang="en-US"/>
              <a:t>은 상온</a:t>
            </a:r>
            <a:r>
              <a:rPr lang="en-US" altLang="ko-KR"/>
              <a:t>, </a:t>
            </a:r>
            <a:r>
              <a:rPr lang="ko-KR" altLang="en-US"/>
              <a:t>상압에서 무채색의 액체로서 오일</a:t>
            </a:r>
            <a:r>
              <a:rPr lang="en-US" altLang="ko-KR"/>
              <a:t>, </a:t>
            </a:r>
            <a:r>
              <a:rPr lang="ko-KR" altLang="en-US"/>
              <a:t>합성수지</a:t>
            </a:r>
            <a:r>
              <a:rPr lang="en-US" altLang="ko-KR"/>
              <a:t>, </a:t>
            </a:r>
            <a:r>
              <a:rPr lang="ko-KR" altLang="en-US"/>
              <a:t>페인트 등의 용제로 이용될 뿐 아니라 페놀</a:t>
            </a:r>
            <a:r>
              <a:rPr lang="en-US" altLang="ko-KR"/>
              <a:t>(phenol), </a:t>
            </a:r>
            <a:r>
              <a:rPr lang="ko-KR" altLang="en-US"/>
              <a:t>트리니트로톨루엔</a:t>
            </a:r>
            <a:r>
              <a:rPr lang="en-US" altLang="ko-KR"/>
              <a:t>(trinitrotoluene), </a:t>
            </a:r>
            <a:r>
              <a:rPr lang="ko-KR" altLang="en-US"/>
              <a:t>염료</a:t>
            </a:r>
            <a:r>
              <a:rPr lang="en-US" altLang="ko-KR"/>
              <a:t>, </a:t>
            </a:r>
            <a:r>
              <a:rPr lang="ko-KR" altLang="en-US"/>
              <a:t>약품</a:t>
            </a:r>
            <a:r>
              <a:rPr lang="en-US" altLang="ko-KR"/>
              <a:t>, </a:t>
            </a:r>
            <a:r>
              <a:rPr lang="ko-KR" altLang="en-US"/>
              <a:t>사카린 같은 화합물 제조에 사용되는 등 산업현장에서 가장 널리 사용되는 유기용제 중의 하나이다</a:t>
            </a:r>
            <a:r>
              <a:rPr lang="en-US" altLang="ko-KR"/>
              <a:t>. </a:t>
            </a:r>
            <a:r>
              <a:rPr lang="ko-KR" altLang="en-US"/>
              <a:t>따라서 용제 취급 공정</a:t>
            </a:r>
            <a:r>
              <a:rPr lang="en-US" altLang="ko-KR"/>
              <a:t>(</a:t>
            </a:r>
            <a:r>
              <a:rPr lang="ko-KR" altLang="en-US"/>
              <a:t>페인트</a:t>
            </a:r>
            <a:r>
              <a:rPr lang="en-US" altLang="ko-KR"/>
              <a:t>, </a:t>
            </a:r>
            <a:r>
              <a:rPr lang="ko-KR" altLang="en-US"/>
              <a:t>락카</a:t>
            </a:r>
            <a:r>
              <a:rPr lang="en-US" altLang="ko-KR"/>
              <a:t>, </a:t>
            </a:r>
            <a:r>
              <a:rPr lang="ko-KR" altLang="en-US"/>
              <a:t>코팅</a:t>
            </a:r>
            <a:r>
              <a:rPr lang="en-US" altLang="ko-KR"/>
              <a:t>, </a:t>
            </a:r>
            <a:r>
              <a:rPr lang="ko-KR" altLang="en-US"/>
              <a:t>염료</a:t>
            </a:r>
            <a:r>
              <a:rPr lang="en-US" altLang="ko-KR"/>
              <a:t>, </a:t>
            </a:r>
            <a:r>
              <a:rPr lang="ko-KR" altLang="en-US"/>
              <a:t>페인트 제거제</a:t>
            </a:r>
            <a:r>
              <a:rPr lang="en-US" altLang="ko-KR"/>
              <a:t>, </a:t>
            </a:r>
            <a:r>
              <a:rPr lang="ko-KR" altLang="en-US"/>
              <a:t>살충제 등</a:t>
            </a:r>
            <a:r>
              <a:rPr lang="en-US" altLang="ko-KR"/>
              <a:t>), </a:t>
            </a:r>
            <a:r>
              <a:rPr lang="ko-KR" altLang="en-US"/>
              <a:t>화학 물질제조</a:t>
            </a:r>
            <a:r>
              <a:rPr lang="en-US" altLang="ko-KR"/>
              <a:t>, </a:t>
            </a:r>
            <a:r>
              <a:rPr lang="ko-KR" altLang="en-US"/>
              <a:t>인조 고무제조</a:t>
            </a:r>
            <a:r>
              <a:rPr lang="en-US" altLang="ko-KR"/>
              <a:t>, </a:t>
            </a:r>
            <a:r>
              <a:rPr lang="ko-KR" altLang="en-US"/>
              <a:t>직물</a:t>
            </a:r>
            <a:r>
              <a:rPr lang="en-US" altLang="ko-KR"/>
              <a:t>/</a:t>
            </a:r>
            <a:r>
              <a:rPr lang="ko-KR" altLang="en-US"/>
              <a:t>종이 코팅</a:t>
            </a:r>
            <a:r>
              <a:rPr lang="en-US" altLang="ko-KR"/>
              <a:t>, </a:t>
            </a:r>
            <a:r>
              <a:rPr lang="ko-KR" altLang="en-US"/>
              <a:t>자동차 및 항공기 연료 등에 사용된다</a:t>
            </a:r>
            <a:r>
              <a:rPr lang="en-US" altLang="ko-KR"/>
              <a:t>.</a:t>
            </a:r>
          </a:p>
          <a:p>
            <a:r>
              <a:rPr lang="en-US" altLang="ko-KR"/>
              <a:t>3.</a:t>
            </a:r>
            <a:r>
              <a:rPr lang="ko-KR" altLang="en-US"/>
              <a:t> 특히 톨루엔에 노출되면 중추신경계에 장애를 일으키는데</a:t>
            </a:r>
            <a:r>
              <a:rPr lang="en-US" altLang="ko-KR"/>
              <a:t>, 200ppm</a:t>
            </a:r>
            <a:r>
              <a:rPr lang="ko-KR" altLang="en-US"/>
              <a:t>이상의 농도에서는 나른하고</a:t>
            </a:r>
            <a:r>
              <a:rPr lang="en-US" altLang="ko-KR"/>
              <a:t>, </a:t>
            </a:r>
            <a:r>
              <a:rPr lang="ko-KR" altLang="en-US"/>
              <a:t>두통</a:t>
            </a:r>
            <a:r>
              <a:rPr lang="en-US" altLang="ko-KR"/>
              <a:t>, </a:t>
            </a:r>
            <a:r>
              <a:rPr lang="ko-KR" altLang="en-US"/>
              <a:t>감각이상</a:t>
            </a:r>
            <a:r>
              <a:rPr lang="en-US" altLang="ko-KR"/>
              <a:t> </a:t>
            </a:r>
            <a:r>
              <a:rPr lang="ko-KR" altLang="en-US"/>
              <a:t>및 반사기능이 느려진다</a:t>
            </a:r>
            <a:r>
              <a:rPr lang="en-US" altLang="ko-KR"/>
              <a:t>. </a:t>
            </a:r>
            <a:r>
              <a:rPr lang="ko-KR" altLang="en-US"/>
              <a:t>장기간 톨루엔을 남용하면 중추신경계의 만성적인 억제에 의해 수행능력 저하</a:t>
            </a:r>
            <a:r>
              <a:rPr lang="en-US" altLang="ko-KR"/>
              <a:t>, </a:t>
            </a:r>
            <a:r>
              <a:rPr lang="ko-KR" altLang="en-US"/>
              <a:t>시력저하가 발생되고</a:t>
            </a:r>
            <a:r>
              <a:rPr lang="en-US" altLang="ko-KR"/>
              <a:t>, </a:t>
            </a:r>
            <a:r>
              <a:rPr lang="ko-KR" altLang="en-US"/>
              <a:t>전해질의 평형실조로 저칼륨혈증으로 인한 보행실조에 이어 심하면 근육마비도 발생되며</a:t>
            </a:r>
            <a:r>
              <a:rPr lang="en-US" altLang="ko-KR"/>
              <a:t>, </a:t>
            </a:r>
            <a:r>
              <a:rPr lang="ko-KR" altLang="en-US"/>
              <a:t>마취에 이어 사망에 이른다고 보고되고 있습니다</a:t>
            </a:r>
            <a:r>
              <a:rPr lang="en-US" altLang="ko-KR"/>
              <a:t>. (</a:t>
            </a:r>
            <a:r>
              <a:rPr lang="ko-KR" altLang="en-US"/>
              <a:t>화학물질유통사용실태조사결과보고서</a:t>
            </a:r>
            <a:r>
              <a:rPr lang="en-US" altLang="ko-KR"/>
              <a:t>, </a:t>
            </a:r>
            <a:r>
              <a:rPr lang="ko-KR" altLang="en-US"/>
              <a:t>한국산업안전공단</a:t>
            </a:r>
            <a:r>
              <a:rPr lang="en-US" altLang="ko-KR"/>
              <a:t>)</a:t>
            </a:r>
            <a:endParaRPr lang="ko-KR" altLang="en-US"/>
          </a:p>
        </p:txBody>
      </p:sp>
      <p:sp>
        <p:nvSpPr>
          <p:cNvPr id="30724" name="슬라이드 번호 개체 틀 3">
            <a:extLst>
              <a:ext uri="{FF2B5EF4-FFF2-40B4-BE49-F238E27FC236}">
                <a16:creationId xmlns:a16="http://schemas.microsoft.com/office/drawing/2014/main" id="{FE07677C-9F1F-DFBA-93DA-4FD954E888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1CCD21E5-FA1B-47CF-B8E5-873987B8F9EB}" type="slidenum">
              <a:rPr lang="en-US" altLang="ko-KR" sz="1400">
                <a:latin typeface="굴림" panose="020B0600000101010101" pitchFamily="50" charset="-127"/>
                <a:ea typeface="굴림" panose="020B0600000101010101" pitchFamily="50" charset="-127"/>
              </a:rPr>
              <a:pPr>
                <a:spcBef>
                  <a:spcPct val="0"/>
                </a:spcBef>
              </a:pPr>
              <a:t>13</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슬라이드 이미지 개체 틀 1">
            <a:extLst>
              <a:ext uri="{FF2B5EF4-FFF2-40B4-BE49-F238E27FC236}">
                <a16:creationId xmlns:a16="http://schemas.microsoft.com/office/drawing/2014/main" id="{796D10F2-B52E-9D93-51E4-C104D3D455A8}"/>
              </a:ext>
            </a:extLst>
          </p:cNvPr>
          <p:cNvSpPr>
            <a:spLocks noGrp="1" noRot="1" noChangeAspect="1" noTextEdit="1"/>
          </p:cNvSpPr>
          <p:nvPr>
            <p:ph type="sldImg"/>
          </p:nvPr>
        </p:nvSpPr>
        <p:spPr/>
      </p:sp>
      <p:sp>
        <p:nvSpPr>
          <p:cNvPr id="32771" name="슬라이드 노트 개체 틀 2">
            <a:extLst>
              <a:ext uri="{FF2B5EF4-FFF2-40B4-BE49-F238E27FC236}">
                <a16:creationId xmlns:a16="http://schemas.microsoft.com/office/drawing/2014/main" id="{893FC178-EB00-7020-4F14-0BD5D3C87E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32772" name="슬라이드 번호 개체 틀 3">
            <a:extLst>
              <a:ext uri="{FF2B5EF4-FFF2-40B4-BE49-F238E27FC236}">
                <a16:creationId xmlns:a16="http://schemas.microsoft.com/office/drawing/2014/main" id="{ECCA8E12-60F4-0450-4842-E04A2CA104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263A7EFC-9B6A-4231-8386-58BCF4F2E838}" type="slidenum">
              <a:rPr lang="en-US" altLang="ko-KR" sz="1400">
                <a:latin typeface="굴림" panose="020B0600000101010101" pitchFamily="50" charset="-127"/>
                <a:ea typeface="굴림" panose="020B0600000101010101" pitchFamily="50" charset="-127"/>
              </a:rPr>
              <a:pPr>
                <a:spcBef>
                  <a:spcPct val="0"/>
                </a:spcBef>
              </a:pPr>
              <a:t>14</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슬라이드 이미지 개체 틀 1">
            <a:extLst>
              <a:ext uri="{FF2B5EF4-FFF2-40B4-BE49-F238E27FC236}">
                <a16:creationId xmlns:a16="http://schemas.microsoft.com/office/drawing/2014/main" id="{7C6992AA-6E42-D65A-5D0C-375187DACCB4}"/>
              </a:ext>
            </a:extLst>
          </p:cNvPr>
          <p:cNvSpPr>
            <a:spLocks noGrp="1" noRot="1" noChangeAspect="1" noTextEdit="1"/>
          </p:cNvSpPr>
          <p:nvPr>
            <p:ph type="sldImg"/>
          </p:nvPr>
        </p:nvSpPr>
        <p:spPr/>
      </p:sp>
      <p:sp>
        <p:nvSpPr>
          <p:cNvPr id="34819" name="슬라이드 노트 개체 틀 2">
            <a:extLst>
              <a:ext uri="{FF2B5EF4-FFF2-40B4-BE49-F238E27FC236}">
                <a16:creationId xmlns:a16="http://schemas.microsoft.com/office/drawing/2014/main" id="{6F0CA28D-2AD3-0198-8CEA-D05CFA64C0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30000"/>
              </a:lnSpc>
            </a:pPr>
            <a:r>
              <a:rPr lang="en-US" altLang="ko-KR"/>
              <a:t>2020</a:t>
            </a:r>
            <a:r>
              <a:rPr lang="ko-KR" altLang="en-US"/>
              <a:t>년부터는 </a:t>
            </a:r>
            <a:r>
              <a:rPr lang="en-US" altLang="ko-KR"/>
              <a:t>1.</a:t>
            </a:r>
            <a:r>
              <a:rPr lang="ko-KR" altLang="en-US" b="1">
                <a:solidFill>
                  <a:srgbClr val="000000"/>
                </a:solidFill>
                <a:latin typeface="나눔고딕" pitchFamily="50" charset="-127"/>
                <a:ea typeface="나눔고딕" pitchFamily="50" charset="-127"/>
              </a:rPr>
              <a:t>대기배출시설 분류체계의 합리적 조정 </a:t>
            </a:r>
            <a:r>
              <a:rPr lang="en-US" altLang="ko-KR" b="1">
                <a:solidFill>
                  <a:srgbClr val="000000"/>
                </a:solidFill>
                <a:latin typeface="나눔고딕" pitchFamily="50" charset="-127"/>
                <a:ea typeface="나눔고딕" pitchFamily="50" charset="-127"/>
              </a:rPr>
              <a:t>/ 2. </a:t>
            </a:r>
            <a:r>
              <a:rPr lang="ko-KR" altLang="en-US" b="1">
                <a:solidFill>
                  <a:srgbClr val="000000"/>
                </a:solidFill>
                <a:latin typeface="나눔고딕" pitchFamily="50" charset="-127"/>
                <a:ea typeface="나눔고딕" pitchFamily="50" charset="-127"/>
              </a:rPr>
              <a:t>대기질 악화 예방 및 초미세먼지</a:t>
            </a:r>
            <a:r>
              <a:rPr lang="en-US" altLang="ko-KR" b="1">
                <a:solidFill>
                  <a:srgbClr val="000000"/>
                </a:solidFill>
                <a:latin typeface="나눔고딕" pitchFamily="50" charset="-127"/>
                <a:ea typeface="나눔고딕" pitchFamily="50" charset="-127"/>
              </a:rPr>
              <a:t>(PM2.5) </a:t>
            </a:r>
            <a:r>
              <a:rPr lang="ko-KR" altLang="en-US" b="1">
                <a:solidFill>
                  <a:srgbClr val="000000"/>
                </a:solidFill>
                <a:latin typeface="나눔고딕" pitchFamily="50" charset="-127"/>
                <a:ea typeface="나눔고딕" pitchFamily="50" charset="-127"/>
              </a:rPr>
              <a:t>환경기준 달성 </a:t>
            </a:r>
            <a:r>
              <a:rPr lang="en-US" altLang="ko-KR" b="1">
                <a:solidFill>
                  <a:srgbClr val="000000"/>
                </a:solidFill>
                <a:latin typeface="나눔고딕" pitchFamily="50" charset="-127"/>
                <a:ea typeface="나눔고딕" pitchFamily="50" charset="-127"/>
              </a:rPr>
              <a:t>/ 3. </a:t>
            </a:r>
            <a:r>
              <a:rPr lang="ko-KR" altLang="en-US" b="1">
                <a:solidFill>
                  <a:srgbClr val="000000"/>
                </a:solidFill>
                <a:latin typeface="나눔고딕" pitchFamily="50" charset="-127"/>
                <a:ea typeface="나눔고딕" pitchFamily="50" charset="-127"/>
              </a:rPr>
              <a:t>산업 및 연료 사용량 변화에 따른 대응 </a:t>
            </a:r>
            <a:r>
              <a:rPr lang="en-US" altLang="ko-KR" b="1">
                <a:solidFill>
                  <a:srgbClr val="000000"/>
                </a:solidFill>
                <a:latin typeface="나눔고딕" pitchFamily="50" charset="-127"/>
                <a:ea typeface="나눔고딕" pitchFamily="50" charset="-127"/>
              </a:rPr>
              <a:t>/ 4.</a:t>
            </a:r>
            <a:r>
              <a:rPr lang="ko-KR" altLang="en-US" b="1">
                <a:solidFill>
                  <a:srgbClr val="000000"/>
                </a:solidFill>
                <a:latin typeface="나눔고딕" pitchFamily="50" charset="-127"/>
                <a:ea typeface="나눔고딕" pitchFamily="50" charset="-127"/>
              </a:rPr>
              <a:t> 특정대기유해물질  배출허용기준 강화 등 위해성 중심의 관리</a:t>
            </a:r>
          </a:p>
          <a:p>
            <a:pPr eaLnBrk="1" hangingPunct="1">
              <a:lnSpc>
                <a:spcPct val="130000"/>
              </a:lnSpc>
            </a:pPr>
            <a:endParaRPr lang="en-US" altLang="ko-KR" b="1">
              <a:solidFill>
                <a:srgbClr val="000000"/>
              </a:solidFill>
              <a:latin typeface="나눔고딕" pitchFamily="50" charset="-127"/>
              <a:ea typeface="나눔고딕" pitchFamily="50" charset="-127"/>
            </a:endParaRPr>
          </a:p>
          <a:p>
            <a:pPr eaLnBrk="1" hangingPunct="1">
              <a:lnSpc>
                <a:spcPct val="130000"/>
              </a:lnSpc>
            </a:pPr>
            <a:r>
              <a:rPr lang="ko-KR" altLang="en-US" b="1">
                <a:solidFill>
                  <a:srgbClr val="000000"/>
                </a:solidFill>
                <a:latin typeface="나눔고딕" pitchFamily="50" charset="-127"/>
                <a:ea typeface="나눔고딕" pitchFamily="50" charset="-127"/>
              </a:rPr>
              <a:t>그리고 </a:t>
            </a:r>
            <a:r>
              <a:rPr lang="en-US" altLang="ko-KR" b="1">
                <a:solidFill>
                  <a:srgbClr val="000000"/>
                </a:solidFill>
                <a:latin typeface="나눔고딕" pitchFamily="50" charset="-127"/>
                <a:ea typeface="나눔고딕" pitchFamily="50" charset="-127"/>
              </a:rPr>
              <a:t>`20</a:t>
            </a:r>
            <a:r>
              <a:rPr lang="ko-KR" altLang="en-US" b="1">
                <a:solidFill>
                  <a:srgbClr val="000000"/>
                </a:solidFill>
                <a:latin typeface="나눔고딕" pitchFamily="50" charset="-127"/>
                <a:ea typeface="나눔고딕" pitchFamily="50" charset="-127"/>
              </a:rPr>
              <a:t>년도 이후 신규시설에 대한 최적방지기술 적용하기위해 배출시설이 재분류되었습니다</a:t>
            </a:r>
            <a:r>
              <a:rPr lang="en-US" altLang="ko-KR" b="1">
                <a:solidFill>
                  <a:srgbClr val="000000"/>
                </a:solidFill>
                <a:latin typeface="나눔고딕" pitchFamily="50" charset="-127"/>
                <a:ea typeface="나눔고딕" pitchFamily="50" charset="-127"/>
              </a:rPr>
              <a:t>.</a:t>
            </a:r>
            <a:endParaRPr lang="ko-KR" altLang="en-US" b="1">
              <a:solidFill>
                <a:srgbClr val="000000"/>
              </a:solidFill>
              <a:latin typeface="나눔고딕" pitchFamily="50" charset="-127"/>
              <a:ea typeface="나눔고딕" pitchFamily="50" charset="-127"/>
            </a:endParaRPr>
          </a:p>
          <a:p>
            <a:endParaRPr lang="ko-KR" altLang="en-US"/>
          </a:p>
        </p:txBody>
      </p:sp>
      <p:sp>
        <p:nvSpPr>
          <p:cNvPr id="34820" name="슬라이드 번호 개체 틀 3">
            <a:extLst>
              <a:ext uri="{FF2B5EF4-FFF2-40B4-BE49-F238E27FC236}">
                <a16:creationId xmlns:a16="http://schemas.microsoft.com/office/drawing/2014/main" id="{17AC6806-3BFD-BDEF-743B-0A0885D497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0E5C41DC-7198-48CB-BA9C-BDB4D372229D}" type="slidenum">
              <a:rPr lang="en-US" altLang="ko-KR" sz="1400">
                <a:latin typeface="굴림" panose="020B0600000101010101" pitchFamily="50" charset="-127"/>
                <a:ea typeface="굴림" panose="020B0600000101010101" pitchFamily="50" charset="-127"/>
              </a:rPr>
              <a:pPr>
                <a:spcBef>
                  <a:spcPct val="0"/>
                </a:spcBef>
              </a:pPr>
              <a:t>15</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슬라이드 이미지 개체 틀 1">
            <a:extLst>
              <a:ext uri="{FF2B5EF4-FFF2-40B4-BE49-F238E27FC236}">
                <a16:creationId xmlns:a16="http://schemas.microsoft.com/office/drawing/2014/main" id="{E4A3CD96-3816-867F-2503-14114CF7C393}"/>
              </a:ext>
            </a:extLst>
          </p:cNvPr>
          <p:cNvSpPr>
            <a:spLocks noGrp="1" noRot="1" noChangeAspect="1" noTextEdit="1"/>
          </p:cNvSpPr>
          <p:nvPr>
            <p:ph type="sldImg"/>
          </p:nvPr>
        </p:nvSpPr>
        <p:spPr/>
      </p:sp>
      <p:sp>
        <p:nvSpPr>
          <p:cNvPr id="36867" name="슬라이드 노트 개체 틀 2">
            <a:extLst>
              <a:ext uri="{FF2B5EF4-FFF2-40B4-BE49-F238E27FC236}">
                <a16:creationId xmlns:a16="http://schemas.microsoft.com/office/drawing/2014/main" id="{BC835598-0E5F-BA40-36E6-82687CC2C6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주요개정된 내용으로는 </a:t>
            </a:r>
            <a:r>
              <a:rPr lang="en-US" altLang="ko-KR"/>
              <a:t>1. </a:t>
            </a:r>
            <a:r>
              <a:rPr lang="ko-KR" altLang="en-US" b="1">
                <a:solidFill>
                  <a:srgbClr val="000000"/>
                </a:solidFill>
                <a:latin typeface="나눔고딕" pitchFamily="50" charset="-127"/>
                <a:ea typeface="나눔고딕" pitchFamily="50" charset="-127"/>
              </a:rPr>
              <a:t>현행 대기배출시설 분류체계를 개선하여 새로운 대기배출시설 추가 및 적용범위 명확화</a:t>
            </a:r>
            <a:r>
              <a:rPr lang="en-US" altLang="ko-KR" sz="1100" b="1">
                <a:solidFill>
                  <a:srgbClr val="000000"/>
                </a:solidFill>
                <a:latin typeface="나눔고딕" pitchFamily="50" charset="-127"/>
                <a:ea typeface="나눔고딕" pitchFamily="50" charset="-127"/>
              </a:rPr>
              <a:t>(326</a:t>
            </a:r>
            <a:r>
              <a:rPr lang="ko-KR" altLang="en-US" sz="1100" b="1">
                <a:solidFill>
                  <a:srgbClr val="000000"/>
                </a:solidFill>
                <a:latin typeface="나눔고딕" pitchFamily="50" charset="-127"/>
                <a:ea typeface="나눔고딕" pitchFamily="50" charset="-127"/>
              </a:rPr>
              <a:t>개 배출시설</a:t>
            </a:r>
            <a:r>
              <a:rPr lang="en-US" altLang="ko-KR" sz="1100" b="1">
                <a:solidFill>
                  <a:srgbClr val="000000"/>
                </a:solidFill>
                <a:latin typeface="나눔고딕" pitchFamily="50" charset="-127"/>
                <a:ea typeface="나눔고딕" pitchFamily="50" charset="-127"/>
              </a:rPr>
              <a:t>)</a:t>
            </a:r>
            <a:r>
              <a:rPr lang="ko-KR" altLang="en-US" sz="1100" b="1">
                <a:solidFill>
                  <a:srgbClr val="000000"/>
                </a:solidFill>
                <a:latin typeface="나눔고딕" pitchFamily="50" charset="-127"/>
                <a:ea typeface="나눔고딕" pitchFamily="50" charset="-127"/>
              </a:rPr>
              <a:t>하는 것이었고</a:t>
            </a:r>
            <a:endParaRPr lang="en-US" altLang="ko-KR" sz="1100" b="1">
              <a:solidFill>
                <a:srgbClr val="000000"/>
              </a:solidFill>
              <a:latin typeface="나눔고딕" pitchFamily="50" charset="-127"/>
              <a:ea typeface="나눔고딕" pitchFamily="50" charset="-127"/>
            </a:endParaRPr>
          </a:p>
          <a:p>
            <a:pPr eaLnBrk="1" hangingPunct="1">
              <a:lnSpc>
                <a:spcPct val="130000"/>
              </a:lnSpc>
            </a:pPr>
            <a:r>
              <a:rPr lang="en-US" altLang="ko-KR" sz="1100" b="1">
                <a:solidFill>
                  <a:srgbClr val="000000"/>
                </a:solidFill>
                <a:latin typeface="나눔고딕" pitchFamily="50" charset="-127"/>
                <a:ea typeface="나눔고딕" pitchFamily="50" charset="-127"/>
              </a:rPr>
              <a:t>2. </a:t>
            </a:r>
            <a:r>
              <a:rPr lang="ko-KR" altLang="en-US" sz="1100" b="1">
                <a:solidFill>
                  <a:srgbClr val="000000"/>
                </a:solidFill>
                <a:latin typeface="나눔고딕" pitchFamily="50" charset="-127"/>
                <a:ea typeface="나눔고딕" pitchFamily="50" charset="-127"/>
              </a:rPr>
              <a:t>대기질 악화 예방 및 초미세먼지</a:t>
            </a:r>
            <a:r>
              <a:rPr lang="en-US" altLang="ko-KR" sz="1100" b="1">
                <a:solidFill>
                  <a:srgbClr val="000000"/>
                </a:solidFill>
                <a:latin typeface="나눔고딕" pitchFamily="50" charset="-127"/>
                <a:ea typeface="나눔고딕" pitchFamily="50" charset="-127"/>
              </a:rPr>
              <a:t>(PM2.5) </a:t>
            </a:r>
            <a:r>
              <a:rPr lang="ko-KR" altLang="en-US" sz="1100" b="1">
                <a:solidFill>
                  <a:srgbClr val="000000"/>
                </a:solidFill>
                <a:latin typeface="나눔고딕" pitchFamily="50" charset="-127"/>
                <a:ea typeface="나눔고딕" pitchFamily="50" charset="-127"/>
              </a:rPr>
              <a:t>환경기준 달성이며</a:t>
            </a:r>
            <a:r>
              <a:rPr lang="en-US" altLang="ko-KR" sz="1100" b="1">
                <a:solidFill>
                  <a:srgbClr val="000000"/>
                </a:solidFill>
                <a:latin typeface="나눔고딕" pitchFamily="50" charset="-127"/>
                <a:ea typeface="나눔고딕" pitchFamily="50" charset="-127"/>
              </a:rPr>
              <a:t>, 3. </a:t>
            </a:r>
            <a:r>
              <a:rPr lang="ko-KR" altLang="en-US" b="1">
                <a:solidFill>
                  <a:srgbClr val="000000"/>
                </a:solidFill>
                <a:latin typeface="나눔고딕" pitchFamily="50" charset="-127"/>
                <a:ea typeface="나눔고딕" pitchFamily="50" charset="-127"/>
              </a:rPr>
              <a:t>특정대기유해물질의 배출허용기준 강화로</a:t>
            </a:r>
            <a:r>
              <a:rPr lang="en-US" altLang="ko-KR" b="1">
                <a:solidFill>
                  <a:srgbClr val="000000"/>
                </a:solidFill>
                <a:latin typeface="나눔고딕" pitchFamily="50" charset="-127"/>
                <a:ea typeface="나눔고딕" pitchFamily="50" charset="-127"/>
              </a:rPr>
              <a:t>, </a:t>
            </a:r>
            <a:r>
              <a:rPr lang="ko-KR" altLang="en-US" sz="1000" b="1">
                <a:solidFill>
                  <a:srgbClr val="000000"/>
                </a:solidFill>
                <a:latin typeface="나눔고딕" pitchFamily="50" charset="-127"/>
                <a:ea typeface="나눔고딕" pitchFamily="50" charset="-127"/>
              </a:rPr>
              <a:t>위해성이 크거나 국제협약대상 물질인 수은과 비소의 기준은 엄격히 설정하는 것과 </a:t>
            </a:r>
            <a:r>
              <a:rPr lang="ko-KR" altLang="en-US" b="1">
                <a:solidFill>
                  <a:srgbClr val="000000"/>
                </a:solidFill>
                <a:latin typeface="나눔고딕" pitchFamily="50" charset="-127"/>
                <a:ea typeface="나눔고딕" pitchFamily="50" charset="-127"/>
              </a:rPr>
              <a:t>특정대기유해물질 다량배출사업장</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연간</a:t>
            </a:r>
            <a:r>
              <a:rPr lang="en-US" altLang="ko-KR" b="1">
                <a:solidFill>
                  <a:srgbClr val="000000"/>
                </a:solidFill>
                <a:latin typeface="나눔고딕" pitchFamily="50" charset="-127"/>
                <a:ea typeface="나눔고딕" pitchFamily="50" charset="-127"/>
              </a:rPr>
              <a:t> 10</a:t>
            </a:r>
            <a:r>
              <a:rPr lang="ko-KR" altLang="en-US" b="1">
                <a:solidFill>
                  <a:srgbClr val="000000"/>
                </a:solidFill>
                <a:latin typeface="나눔고딕" pitchFamily="50" charset="-127"/>
                <a:ea typeface="나눔고딕" pitchFamily="50" charset="-127"/>
              </a:rPr>
              <a:t>톤이상 배출</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의 배출시설은 더욱 엄격한 기준을 설정하여 별도 적용하는 내용입니다</a:t>
            </a:r>
            <a:r>
              <a:rPr lang="en-US" altLang="ko-KR" b="1">
                <a:solidFill>
                  <a:srgbClr val="000000"/>
                </a:solidFill>
                <a:latin typeface="나눔고딕" pitchFamily="50" charset="-127"/>
                <a:ea typeface="나눔고딕" pitchFamily="50" charset="-127"/>
              </a:rPr>
              <a:t>. </a:t>
            </a:r>
            <a:endParaRPr lang="ko-KR" altLang="en-US" b="1">
              <a:solidFill>
                <a:srgbClr val="000000"/>
              </a:solidFill>
              <a:latin typeface="나눔고딕" pitchFamily="50" charset="-127"/>
              <a:ea typeface="나눔고딕" pitchFamily="50" charset="-127"/>
            </a:endParaRPr>
          </a:p>
          <a:p>
            <a:endParaRPr lang="ko-KR" altLang="en-US"/>
          </a:p>
        </p:txBody>
      </p:sp>
      <p:sp>
        <p:nvSpPr>
          <p:cNvPr id="36868" name="슬라이드 번호 개체 틀 3">
            <a:extLst>
              <a:ext uri="{FF2B5EF4-FFF2-40B4-BE49-F238E27FC236}">
                <a16:creationId xmlns:a16="http://schemas.microsoft.com/office/drawing/2014/main" id="{85F94745-2F3F-F6BD-A3C2-2654C27CE6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F295DFB7-D096-4854-B1DF-E910DA0936D1}" type="slidenum">
              <a:rPr lang="en-US" altLang="ko-KR" sz="1400">
                <a:latin typeface="굴림" panose="020B0600000101010101" pitchFamily="50" charset="-127"/>
                <a:ea typeface="굴림" panose="020B0600000101010101" pitchFamily="50" charset="-127"/>
              </a:rPr>
              <a:pPr>
                <a:spcBef>
                  <a:spcPct val="0"/>
                </a:spcBef>
              </a:pPr>
              <a:t>16</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슬라이드 이미지 개체 틀 1">
            <a:extLst>
              <a:ext uri="{FF2B5EF4-FFF2-40B4-BE49-F238E27FC236}">
                <a16:creationId xmlns:a16="http://schemas.microsoft.com/office/drawing/2014/main" id="{627146B3-2E1D-9D2C-BE71-10F658E52A18}"/>
              </a:ext>
            </a:extLst>
          </p:cNvPr>
          <p:cNvSpPr>
            <a:spLocks noGrp="1" noRot="1" noChangeAspect="1" noTextEdit="1"/>
          </p:cNvSpPr>
          <p:nvPr>
            <p:ph type="sldImg"/>
          </p:nvPr>
        </p:nvSpPr>
        <p:spPr/>
      </p:sp>
      <p:sp>
        <p:nvSpPr>
          <p:cNvPr id="3" name="슬라이드 노트 개체 틀 2">
            <a:extLst>
              <a:ext uri="{FF2B5EF4-FFF2-40B4-BE49-F238E27FC236}">
                <a16:creationId xmlns:a16="http://schemas.microsoft.com/office/drawing/2014/main" id="{501EE5BE-24C8-059B-DD0D-BD097409E6F6}"/>
              </a:ext>
            </a:extLst>
          </p:cNvPr>
          <p:cNvSpPr>
            <a:spLocks noGrp="1"/>
          </p:cNvSpPr>
          <p:nvPr>
            <p:ph type="body" idx="1"/>
          </p:nvPr>
        </p:nvSpPr>
        <p:spPr/>
        <p:txBody>
          <a:bodyPr/>
          <a:lstStyle/>
          <a:p>
            <a:pPr>
              <a:defRPr/>
            </a:pPr>
            <a:r>
              <a:rPr lang="ko-KR" altLang="en-US" dirty="0"/>
              <a:t>소규모사업장 방지시설 설치지원사업에 대해 설명해드리겠습니다</a:t>
            </a:r>
            <a:r>
              <a:rPr lang="en-US" altLang="ko-KR" dirty="0"/>
              <a:t>. </a:t>
            </a:r>
          </a:p>
          <a:p>
            <a:pPr marL="220828" indent="-220828" latinLnBrk="0">
              <a:lnSpc>
                <a:spcPct val="150000"/>
              </a:lnSpc>
              <a:buFontTx/>
              <a:buAutoNum type="arabicPeriod"/>
              <a:defRPr/>
            </a:pPr>
            <a:r>
              <a:rPr lang="ko-KR" altLang="en-US" dirty="0"/>
              <a:t>지원대상은 대기오염방지시설과 측정기기이며 </a:t>
            </a:r>
            <a:endParaRPr lang="en-US" altLang="ko-KR" dirty="0"/>
          </a:p>
          <a:p>
            <a:pPr latinLnBrk="0">
              <a:lnSpc>
                <a:spcPct val="150000"/>
              </a:lnSpc>
              <a:defRPr/>
            </a:pPr>
            <a:r>
              <a:rPr lang="en-US" altLang="ko-KR" dirty="0">
                <a:latin typeface="경기천년바탕 Regular"/>
                <a:ea typeface="경기천년바탕 Regular"/>
                <a:cs typeface="경기천년바탕 Regular"/>
              </a:rPr>
              <a:t>  (</a:t>
            </a:r>
            <a:r>
              <a:rPr lang="ko-KR" altLang="en-US" dirty="0">
                <a:latin typeface="경기천년바탕 Regular"/>
                <a:ea typeface="경기천년바탕 Regular"/>
                <a:cs typeface="경기천년바탕 Regular"/>
              </a:rPr>
              <a:t>대기오염방지시설로는</a:t>
            </a:r>
            <a:r>
              <a:rPr lang="en-US" altLang="ko-KR" dirty="0">
                <a:latin typeface="경기천년바탕 Regular"/>
                <a:ea typeface="경기천년바탕 Regular"/>
                <a:cs typeface="경기천년바탕 Regular"/>
              </a:rPr>
              <a:t>)  - </a:t>
            </a:r>
            <a:r>
              <a:rPr lang="ko-KR" altLang="en-US" dirty="0">
                <a:latin typeface="경기천년바탕 Regular"/>
                <a:ea typeface="경기천년바탕 Regular"/>
                <a:cs typeface="경기천년바탕 Regular"/>
              </a:rPr>
              <a:t>미세먼지발생 및 원인물질</a:t>
            </a:r>
            <a:r>
              <a:rPr lang="en-US" altLang="ko-KR" dirty="0">
                <a:latin typeface="경기천년바탕 Regular"/>
                <a:ea typeface="경기천년바탕 Regular"/>
                <a:cs typeface="경기천년바탕 Regular"/>
              </a:rPr>
              <a:t>(</a:t>
            </a:r>
            <a:r>
              <a:rPr lang="ko-KR" altLang="en-US" dirty="0">
                <a:latin typeface="경기천년바탕 Regular"/>
                <a:ea typeface="경기천년바탕 Regular"/>
                <a:cs typeface="경기천년바탕 Regular"/>
              </a:rPr>
              <a:t>먼지</a:t>
            </a:r>
            <a:r>
              <a:rPr lang="en-US" altLang="ko-KR" dirty="0">
                <a:latin typeface="경기천년바탕 Regular"/>
                <a:ea typeface="경기천년바탕 Regular"/>
                <a:cs typeface="경기천년바탕 Regular"/>
              </a:rPr>
              <a:t>, </a:t>
            </a:r>
            <a:r>
              <a:rPr lang="en-US" altLang="ko-KR" dirty="0" err="1">
                <a:latin typeface="경기천년바탕 Regular"/>
                <a:ea typeface="경기천년바탕 Regular"/>
                <a:cs typeface="경기천년바탕 Regular"/>
              </a:rPr>
              <a:t>SOx</a:t>
            </a:r>
            <a:r>
              <a:rPr lang="en-US" altLang="ko-KR" dirty="0">
                <a:latin typeface="경기천년바탕 Regular"/>
                <a:ea typeface="경기천년바탕 Regular"/>
                <a:cs typeface="경기천년바탕 Regular"/>
              </a:rPr>
              <a:t>, NOx)</a:t>
            </a:r>
            <a:r>
              <a:rPr lang="ko-KR" altLang="en-US" dirty="0">
                <a:latin typeface="경기천년바탕 Regular"/>
                <a:ea typeface="경기천년바탕 Regular"/>
                <a:cs typeface="경기천년바탕 Regular"/>
              </a:rPr>
              <a:t>배출사업장</a:t>
            </a:r>
            <a:r>
              <a:rPr lang="en-US" altLang="ko-KR" dirty="0">
                <a:latin typeface="경기천년바탕 Regular"/>
                <a:ea typeface="경기천년바탕 Regular"/>
                <a:cs typeface="경기천년바탕 Regular"/>
              </a:rPr>
              <a:t>, </a:t>
            </a:r>
            <a:r>
              <a:rPr lang="ko-KR" altLang="en-US" dirty="0">
                <a:latin typeface="경기천년바탕 Regular"/>
                <a:ea typeface="경기천년바탕 Regular"/>
                <a:cs typeface="경기천년바탕 Regular"/>
              </a:rPr>
              <a:t>특정대기유해물질 배출사업장</a:t>
            </a:r>
            <a:r>
              <a:rPr lang="en-US" altLang="ko-KR" dirty="0">
                <a:latin typeface="경기천년바탕 Regular"/>
                <a:ea typeface="경기천년바탕 Regular"/>
                <a:cs typeface="경기천년바탕 Regular"/>
              </a:rPr>
              <a:t>,  - 10</a:t>
            </a:r>
            <a:r>
              <a:rPr lang="ko-KR" altLang="en-US" dirty="0">
                <a:latin typeface="경기천년바탕 Regular"/>
                <a:ea typeface="경기천년바탕 Regular"/>
                <a:cs typeface="경기천년바탕 Regular"/>
              </a:rPr>
              <a:t>년 이상 노후 방지시설 운영 사업장</a:t>
            </a:r>
            <a:r>
              <a:rPr lang="en-US" altLang="ko-KR" dirty="0">
                <a:latin typeface="경기천년바탕 Regular"/>
                <a:ea typeface="경기천년바탕 Regular"/>
                <a:cs typeface="경기천년바탕 Regular"/>
              </a:rPr>
              <a:t>,  - </a:t>
            </a:r>
            <a:r>
              <a:rPr lang="ko-KR" altLang="en-US" dirty="0">
                <a:latin typeface="경기천년바탕 Regular"/>
                <a:ea typeface="경기천년바탕 Regular"/>
                <a:cs typeface="경기천년바탕 Regular"/>
              </a:rPr>
              <a:t>주거지 등 인근에 위치한 민원 유발 사업장 </a:t>
            </a:r>
          </a:p>
          <a:p>
            <a:pPr latinLnBrk="0">
              <a:lnSpc>
                <a:spcPct val="150000"/>
              </a:lnSpc>
              <a:defRPr/>
            </a:pPr>
            <a:r>
              <a:rPr lang="en-US" altLang="ko-KR" dirty="0">
                <a:latin typeface="경기천년바탕 Regular"/>
                <a:ea typeface="경기천년바탕 Regular"/>
                <a:cs typeface="경기천년바탕 Regular"/>
              </a:rPr>
              <a:t> - </a:t>
            </a:r>
            <a:r>
              <a:rPr lang="ko-KR" altLang="en-US" dirty="0">
                <a:latin typeface="경기천년바탕 Regular"/>
                <a:ea typeface="경기천년바탕 Regular"/>
                <a:cs typeface="경기천년바탕 Regular"/>
              </a:rPr>
              <a:t>산업단지 등 사업장 밀집지역에 소재한 사업장</a:t>
            </a:r>
            <a:r>
              <a:rPr lang="en-US" altLang="ko-KR" dirty="0">
                <a:latin typeface="경기천년바탕 Regular"/>
                <a:ea typeface="경기천년바탕 Regular"/>
                <a:cs typeface="경기천년바탕 Regular"/>
              </a:rPr>
              <a:t>,  - </a:t>
            </a:r>
            <a:r>
              <a:rPr lang="ko-KR" altLang="en-US" dirty="0">
                <a:latin typeface="경기천년바탕 Regular"/>
                <a:ea typeface="경기천년바탕 Regular"/>
                <a:cs typeface="경기천년바탕 Regular"/>
              </a:rPr>
              <a:t>공동 방지시설을 설치하는 사업장</a:t>
            </a:r>
            <a:r>
              <a:rPr lang="en-US" altLang="ko-KR" dirty="0">
                <a:latin typeface="경기천년바탕 Regular"/>
                <a:ea typeface="경기천년바탕 Regular"/>
                <a:cs typeface="경기천년바탕 Regular"/>
              </a:rPr>
              <a:t>,  - 2020</a:t>
            </a:r>
            <a:r>
              <a:rPr lang="ko-KR" altLang="en-US" dirty="0">
                <a:latin typeface="경기천년바탕 Regular"/>
                <a:ea typeface="경기천년바탕 Regular"/>
                <a:cs typeface="경기천년바탕 Regular"/>
              </a:rPr>
              <a:t>년 배출허용기준 강화에 따라 방지시설 개선이 필요한 사업장이 지원대상입니다</a:t>
            </a:r>
            <a:r>
              <a:rPr lang="en-US" altLang="ko-KR" dirty="0">
                <a:latin typeface="경기천년바탕 Regular"/>
                <a:ea typeface="경기천년바탕 Regular"/>
                <a:cs typeface="경기천년바탕 Regular"/>
              </a:rPr>
              <a:t>.</a:t>
            </a:r>
          </a:p>
          <a:p>
            <a:pPr latinLnBrk="0">
              <a:lnSpc>
                <a:spcPct val="150000"/>
              </a:lnSpc>
              <a:defRPr/>
            </a:pPr>
            <a:r>
              <a:rPr lang="en-US" altLang="ko-KR" dirty="0">
                <a:latin typeface="경기천년바탕 Regular"/>
                <a:ea typeface="경기천년바탕 Regular"/>
                <a:cs typeface="경기천년바탕 Regular"/>
              </a:rPr>
              <a:t>  (</a:t>
            </a:r>
            <a:r>
              <a:rPr lang="ko-KR" altLang="en-US" dirty="0">
                <a:latin typeface="경기천년바탕 Regular"/>
                <a:ea typeface="경기천년바탕 Regular"/>
                <a:cs typeface="경기천년바탕 Regular"/>
              </a:rPr>
              <a:t>측정기기로는</a:t>
            </a:r>
            <a:r>
              <a:rPr lang="en-US" altLang="ko-KR" dirty="0">
                <a:latin typeface="경기천년바탕 Regular"/>
                <a:ea typeface="경기천년바탕 Regular"/>
                <a:cs typeface="경기천년바탕 Regular"/>
              </a:rPr>
              <a:t>) - </a:t>
            </a:r>
            <a:r>
              <a:rPr lang="ko-KR" altLang="en-US" dirty="0">
                <a:latin typeface="경기천년바탕 Regular"/>
                <a:ea typeface="경기천년바탕 Regular"/>
                <a:cs typeface="경기천년바탕 Regular"/>
              </a:rPr>
              <a:t>방지시설 면제신청 습식시설과 대기오염배출시설 </a:t>
            </a:r>
            <a:r>
              <a:rPr lang="ko-KR" altLang="en-US" dirty="0" err="1">
                <a:latin typeface="경기천년바탕 Regular"/>
                <a:ea typeface="경기천년바탕 Regular"/>
                <a:cs typeface="경기천년바탕 Regular"/>
              </a:rPr>
              <a:t>신규시설중</a:t>
            </a:r>
            <a:r>
              <a:rPr lang="ko-KR" altLang="en-US" dirty="0">
                <a:latin typeface="경기천년바탕 Regular"/>
                <a:ea typeface="경기천년바탕 Regular"/>
                <a:cs typeface="경기천년바탕 Regular"/>
              </a:rPr>
              <a:t> </a:t>
            </a:r>
            <a:r>
              <a:rPr lang="en-US" altLang="ko-KR" dirty="0">
                <a:latin typeface="경기천년바탕 Regular"/>
                <a:ea typeface="경기천년바탕 Regular"/>
                <a:cs typeface="경기천년바탕 Regular"/>
              </a:rPr>
              <a:t>4,5</a:t>
            </a:r>
            <a:r>
              <a:rPr lang="ko-KR" altLang="en-US" dirty="0">
                <a:latin typeface="경기천년바탕 Regular"/>
                <a:ea typeface="경기천년바탕 Regular"/>
                <a:cs typeface="경기천년바탕 Regular"/>
              </a:rPr>
              <a:t>종과 기존시설이 대상입니다</a:t>
            </a:r>
            <a:r>
              <a:rPr lang="en-US" altLang="ko-KR" dirty="0">
                <a:latin typeface="경기천년바탕 Regular"/>
                <a:ea typeface="경기천년바탕 Regular"/>
                <a:cs typeface="경기천년바탕 Regular"/>
              </a:rPr>
              <a:t>.</a:t>
            </a:r>
          </a:p>
          <a:p>
            <a:pPr latinLnBrk="0">
              <a:lnSpc>
                <a:spcPct val="150000"/>
              </a:lnSpc>
              <a:defRPr/>
            </a:pPr>
            <a:r>
              <a:rPr lang="en-US" altLang="ko-KR" dirty="0">
                <a:latin typeface="경기천년바탕 Regular"/>
                <a:ea typeface="경기천년바탕 Regular"/>
                <a:cs typeface="경기천년바탕 Regular"/>
              </a:rPr>
              <a:t>2. </a:t>
            </a:r>
            <a:r>
              <a:rPr lang="ko-KR" altLang="en-US" dirty="0">
                <a:latin typeface="경기천년바탕 Regular"/>
                <a:ea typeface="경기천년바탕 Regular"/>
                <a:cs typeface="경기천년바탕 Regular"/>
              </a:rPr>
              <a:t>다만</a:t>
            </a:r>
            <a:r>
              <a:rPr lang="en-US" altLang="ko-KR" dirty="0">
                <a:latin typeface="경기천년바탕 Regular"/>
                <a:ea typeface="경기천년바탕 Regular"/>
                <a:cs typeface="경기천년바탕 Regular"/>
              </a:rPr>
              <a:t>, 3</a:t>
            </a:r>
            <a:r>
              <a:rPr lang="ko-KR" altLang="en-US" dirty="0" err="1">
                <a:latin typeface="경기천년바탕 Regular"/>
                <a:ea typeface="경기천년바탕 Regular"/>
                <a:cs typeface="경기천년바탕 Regular"/>
              </a:rPr>
              <a:t>년이내</a:t>
            </a:r>
            <a:r>
              <a:rPr lang="ko-KR" altLang="en-US" dirty="0">
                <a:latin typeface="경기천년바탕 Regular"/>
                <a:ea typeface="경기천년바탕 Regular"/>
                <a:cs typeface="경기천년바탕 Regular"/>
              </a:rPr>
              <a:t> 설치한 방지시설과 </a:t>
            </a:r>
            <a:r>
              <a:rPr lang="en-US" altLang="ko-KR" dirty="0">
                <a:latin typeface="경기천년바탕 Regular"/>
                <a:ea typeface="경기천년바탕 Regular"/>
                <a:cs typeface="경기천년바탕 Regular"/>
              </a:rPr>
              <a:t>5</a:t>
            </a:r>
            <a:r>
              <a:rPr lang="ko-KR" altLang="en-US" dirty="0" err="1">
                <a:latin typeface="경기천년바탕 Regular"/>
                <a:ea typeface="경기천년바탕 Regular"/>
                <a:cs typeface="경기천년바탕 Regular"/>
              </a:rPr>
              <a:t>년이내</a:t>
            </a:r>
            <a:r>
              <a:rPr lang="ko-KR" altLang="en-US" dirty="0">
                <a:latin typeface="경기천년바탕 Regular"/>
                <a:ea typeface="경기천년바탕 Regular"/>
                <a:cs typeface="경기천년바탕 Regular"/>
              </a:rPr>
              <a:t> 지원받은 방지시설은 제외됩니다</a:t>
            </a:r>
            <a:r>
              <a:rPr lang="en-US" altLang="ko-KR" dirty="0">
                <a:latin typeface="경기천년바탕 Regular"/>
                <a:ea typeface="경기천년바탕 Regular"/>
                <a:cs typeface="경기천년바탕 Regular"/>
              </a:rPr>
              <a:t>. </a:t>
            </a:r>
            <a:endParaRPr lang="ko-KR" altLang="en-US" dirty="0">
              <a:latin typeface="경기천년바탕 Regular"/>
              <a:ea typeface="경기천년바탕 Regular"/>
              <a:cs typeface="경기천년바탕 Regular"/>
            </a:endParaRPr>
          </a:p>
        </p:txBody>
      </p:sp>
      <p:sp>
        <p:nvSpPr>
          <p:cNvPr id="38916" name="슬라이드 번호 개체 틀 3">
            <a:extLst>
              <a:ext uri="{FF2B5EF4-FFF2-40B4-BE49-F238E27FC236}">
                <a16:creationId xmlns:a16="http://schemas.microsoft.com/office/drawing/2014/main" id="{0EAF99EA-0DB3-4759-9A3D-EE2397A3A6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76D4FF93-31D3-42EF-80BB-6D2CEC8EE558}" type="slidenum">
              <a:rPr lang="en-US" altLang="ko-KR" sz="1400">
                <a:latin typeface="굴림" panose="020B0600000101010101" pitchFamily="50" charset="-127"/>
                <a:ea typeface="굴림" panose="020B0600000101010101" pitchFamily="50" charset="-127"/>
              </a:rPr>
              <a:pPr>
                <a:spcBef>
                  <a:spcPct val="0"/>
                </a:spcBef>
              </a:pPr>
              <a:t>17</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슬라이드 이미지 개체 틀 1">
            <a:extLst>
              <a:ext uri="{FF2B5EF4-FFF2-40B4-BE49-F238E27FC236}">
                <a16:creationId xmlns:a16="http://schemas.microsoft.com/office/drawing/2014/main" id="{BA87C69B-EFB8-EB95-462D-2224CDE846E4}"/>
              </a:ext>
            </a:extLst>
          </p:cNvPr>
          <p:cNvSpPr>
            <a:spLocks noGrp="1" noRot="1" noChangeAspect="1" noTextEdit="1"/>
          </p:cNvSpPr>
          <p:nvPr>
            <p:ph type="sldImg"/>
          </p:nvPr>
        </p:nvSpPr>
        <p:spPr/>
      </p:sp>
      <p:sp>
        <p:nvSpPr>
          <p:cNvPr id="40963" name="슬라이드 노트 개체 틀 2">
            <a:extLst>
              <a:ext uri="{FF2B5EF4-FFF2-40B4-BE49-F238E27FC236}">
                <a16:creationId xmlns:a16="http://schemas.microsoft.com/office/drawing/2014/main" id="{E049BD5B-0A22-4889-9C40-0265B5CF5C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지원금액은 최대 </a:t>
            </a:r>
            <a:r>
              <a:rPr lang="en-US" altLang="ko-KR"/>
              <a:t>5.6</a:t>
            </a:r>
            <a:r>
              <a:rPr lang="ko-KR" altLang="en-US"/>
              <a:t>억원이나</a:t>
            </a:r>
            <a:r>
              <a:rPr lang="en-US" altLang="ko-KR"/>
              <a:t>, </a:t>
            </a:r>
            <a:r>
              <a:rPr lang="ko-KR" altLang="en-US"/>
              <a:t>환경부지침에 따라 방지시설용량과 시설종류별로 다르므로 기후환경정책과 소규모사업장방지시설 담당자에 문의하시면 됩니다</a:t>
            </a:r>
            <a:r>
              <a:rPr lang="en-US" altLang="ko-KR"/>
              <a:t>.</a:t>
            </a:r>
          </a:p>
          <a:p>
            <a:r>
              <a:rPr lang="ko-KR" altLang="en-US"/>
              <a:t>지원절차는 위 순서와 같습니다</a:t>
            </a:r>
            <a:r>
              <a:rPr lang="en-US" altLang="ko-KR"/>
              <a:t>. </a:t>
            </a:r>
            <a:endParaRPr lang="ko-KR" altLang="en-US"/>
          </a:p>
        </p:txBody>
      </p:sp>
      <p:sp>
        <p:nvSpPr>
          <p:cNvPr id="40964" name="슬라이드 번호 개체 틀 3">
            <a:extLst>
              <a:ext uri="{FF2B5EF4-FFF2-40B4-BE49-F238E27FC236}">
                <a16:creationId xmlns:a16="http://schemas.microsoft.com/office/drawing/2014/main" id="{3C85F824-AC59-4CBF-93D7-703ACAFA63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EBB4CE5C-E976-423C-8C2F-61A63C3F19A2}" type="slidenum">
              <a:rPr lang="en-US" altLang="ko-KR" sz="1400">
                <a:latin typeface="굴림" panose="020B0600000101010101" pitchFamily="50" charset="-127"/>
                <a:ea typeface="굴림" panose="020B0600000101010101" pitchFamily="50" charset="-127"/>
              </a:rPr>
              <a:pPr>
                <a:spcBef>
                  <a:spcPct val="0"/>
                </a:spcBef>
              </a:pPr>
              <a:t>18</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슬라이드 이미지 개체 틀 1">
            <a:extLst>
              <a:ext uri="{FF2B5EF4-FFF2-40B4-BE49-F238E27FC236}">
                <a16:creationId xmlns:a16="http://schemas.microsoft.com/office/drawing/2014/main" id="{814B985D-918A-7859-5A8F-3E74FAB88F51}"/>
              </a:ext>
            </a:extLst>
          </p:cNvPr>
          <p:cNvSpPr>
            <a:spLocks noGrp="1" noRot="1" noChangeAspect="1" noTextEdit="1"/>
          </p:cNvSpPr>
          <p:nvPr>
            <p:ph type="sldImg"/>
          </p:nvPr>
        </p:nvSpPr>
        <p:spPr/>
      </p:sp>
      <p:sp>
        <p:nvSpPr>
          <p:cNvPr id="43011" name="슬라이드 노트 개체 틀 2">
            <a:extLst>
              <a:ext uri="{FF2B5EF4-FFF2-40B4-BE49-F238E27FC236}">
                <a16:creationId xmlns:a16="http://schemas.microsoft.com/office/drawing/2014/main" id="{68A98BFA-867A-E7CC-2C30-F49F7303C2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다음은 대기배출시설의 관리입니다</a:t>
            </a:r>
            <a:r>
              <a:rPr lang="en-US" altLang="ko-KR"/>
              <a:t>. </a:t>
            </a:r>
            <a:endParaRPr lang="ko-KR" altLang="en-US"/>
          </a:p>
        </p:txBody>
      </p:sp>
      <p:sp>
        <p:nvSpPr>
          <p:cNvPr id="43012" name="슬라이드 번호 개체 틀 3">
            <a:extLst>
              <a:ext uri="{FF2B5EF4-FFF2-40B4-BE49-F238E27FC236}">
                <a16:creationId xmlns:a16="http://schemas.microsoft.com/office/drawing/2014/main" id="{0E39E4D9-06A2-4F28-7BA9-36A17C0897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A38BDCA3-7FAC-48A7-BA59-9787F275BD24}" type="slidenum">
              <a:rPr lang="en-US" altLang="ko-KR" sz="1400">
                <a:latin typeface="굴림" panose="020B0600000101010101" pitchFamily="50" charset="-127"/>
                <a:ea typeface="굴림" panose="020B0600000101010101" pitchFamily="50" charset="-127"/>
              </a:rPr>
              <a:pPr>
                <a:spcBef>
                  <a:spcPct val="0"/>
                </a:spcBef>
              </a:pPr>
              <a:t>19</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슬라이드 이미지 개체 틀 1">
            <a:extLst>
              <a:ext uri="{FF2B5EF4-FFF2-40B4-BE49-F238E27FC236}">
                <a16:creationId xmlns:a16="http://schemas.microsoft.com/office/drawing/2014/main" id="{4B599920-F285-76F6-A681-136B43DF7004}"/>
              </a:ext>
            </a:extLst>
          </p:cNvPr>
          <p:cNvSpPr>
            <a:spLocks noGrp="1" noRot="1" noChangeAspect="1" noTextEdit="1"/>
          </p:cNvSpPr>
          <p:nvPr>
            <p:ph type="sldImg"/>
          </p:nvPr>
        </p:nvSpPr>
        <p:spPr/>
      </p:sp>
      <p:sp>
        <p:nvSpPr>
          <p:cNvPr id="8195" name="슬라이드 노트 개체 틀 2">
            <a:extLst>
              <a:ext uri="{FF2B5EF4-FFF2-40B4-BE49-F238E27FC236}">
                <a16:creationId xmlns:a16="http://schemas.microsoft.com/office/drawing/2014/main" id="{25E9A731-1E4E-7226-E245-EFCF08CE37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특강순서는 대기환경정책방향</a:t>
            </a:r>
            <a:r>
              <a:rPr lang="en-US" altLang="ko-KR"/>
              <a:t>, </a:t>
            </a:r>
            <a:r>
              <a:rPr lang="ko-KR" altLang="en-US"/>
              <a:t>대기배출시설의 관리</a:t>
            </a:r>
            <a:r>
              <a:rPr lang="en-US" altLang="ko-KR"/>
              <a:t>, </a:t>
            </a:r>
            <a:r>
              <a:rPr lang="ko-KR" altLang="en-US"/>
              <a:t>광주시 지도점검방향순으로 진행하겠습니다</a:t>
            </a:r>
            <a:r>
              <a:rPr lang="en-US" altLang="ko-KR"/>
              <a:t>.</a:t>
            </a:r>
            <a:r>
              <a:rPr lang="ko-KR" altLang="en-US"/>
              <a:t> </a:t>
            </a:r>
          </a:p>
        </p:txBody>
      </p:sp>
      <p:sp>
        <p:nvSpPr>
          <p:cNvPr id="8196" name="슬라이드 번호 개체 틀 3">
            <a:extLst>
              <a:ext uri="{FF2B5EF4-FFF2-40B4-BE49-F238E27FC236}">
                <a16:creationId xmlns:a16="http://schemas.microsoft.com/office/drawing/2014/main" id="{0C9EEF31-8A7B-832D-8D16-716F21E1D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7E99EE88-10FD-46CE-A915-1F7E243CE27E}" type="slidenum">
              <a:rPr lang="en-US" altLang="ko-KR" sz="1400">
                <a:latin typeface="굴림" panose="020B0600000101010101" pitchFamily="50" charset="-127"/>
                <a:ea typeface="굴림" panose="020B0600000101010101" pitchFamily="50" charset="-127"/>
              </a:rPr>
              <a:pPr>
                <a:spcBef>
                  <a:spcPct val="0"/>
                </a:spcBef>
              </a:pPr>
              <a:t>2</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슬라이드 이미지 개체 틀 1">
            <a:extLst>
              <a:ext uri="{FF2B5EF4-FFF2-40B4-BE49-F238E27FC236}">
                <a16:creationId xmlns:a16="http://schemas.microsoft.com/office/drawing/2014/main" id="{107BE7D2-F189-FA14-BBE7-5120CA5C11EC}"/>
              </a:ext>
            </a:extLst>
          </p:cNvPr>
          <p:cNvSpPr>
            <a:spLocks noGrp="1" noRot="1" noChangeAspect="1" noTextEdit="1"/>
          </p:cNvSpPr>
          <p:nvPr>
            <p:ph type="sldImg"/>
          </p:nvPr>
        </p:nvSpPr>
        <p:spPr/>
      </p:sp>
      <p:sp>
        <p:nvSpPr>
          <p:cNvPr id="45059" name="슬라이드 노트 개체 틀 2">
            <a:extLst>
              <a:ext uri="{FF2B5EF4-FFF2-40B4-BE49-F238E27FC236}">
                <a16:creationId xmlns:a16="http://schemas.microsoft.com/office/drawing/2014/main" id="{2432D3D3-E485-22C1-A6FA-E6C39F2E4B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50000"/>
              </a:lnSpc>
            </a:pPr>
            <a:r>
              <a:rPr lang="en-US" altLang="ko-KR" b="1">
                <a:solidFill>
                  <a:srgbClr val="000000"/>
                </a:solidFill>
                <a:latin typeface="나눔고딕" pitchFamily="50" charset="-127"/>
                <a:ea typeface="나눔고딕" pitchFamily="50" charset="-127"/>
              </a:rPr>
              <a:t>1. </a:t>
            </a:r>
            <a:r>
              <a:rPr lang="ko-KR" altLang="en-US" b="1">
                <a:solidFill>
                  <a:srgbClr val="000000"/>
                </a:solidFill>
                <a:latin typeface="나눔고딕" pitchFamily="50" charset="-127"/>
                <a:ea typeface="나눔고딕" pitchFamily="50" charset="-127"/>
              </a:rPr>
              <a:t>배출시설은</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각각의 원료</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부원료와 첨가제를 포함한다</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나 연료가 투입되는 지점부터 해당공정이 끝나는 지점까지의 단위공정 전체를 나타내며</a:t>
            </a:r>
          </a:p>
          <a:p>
            <a:pPr algn="just" eaLnBrk="1" hangingPunct="1">
              <a:lnSpc>
                <a:spcPct val="150000"/>
              </a:lnSpc>
            </a:pPr>
            <a:r>
              <a:rPr lang="en-US" altLang="ko-KR" b="1">
                <a:solidFill>
                  <a:srgbClr val="000000"/>
                </a:solidFill>
                <a:latin typeface="나눔고딕" pitchFamily="50" charset="-127"/>
                <a:ea typeface="나눔고딕" pitchFamily="50" charset="-127"/>
              </a:rPr>
              <a:t>2.</a:t>
            </a:r>
            <a:r>
              <a:rPr lang="ko-KR" altLang="en-US" b="1">
                <a:solidFill>
                  <a:srgbClr val="000000"/>
                </a:solidFill>
                <a:latin typeface="나눔고딕" pitchFamily="50" charset="-127"/>
                <a:ea typeface="나눔고딕" pitchFamily="50" charset="-127"/>
              </a:rPr>
              <a:t> 배출시설 규모는 연료사용량</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시설의 중량</a:t>
            </a:r>
            <a:r>
              <a:rPr lang="en-US" altLang="ko-KR" b="1">
                <a:solidFill>
                  <a:srgbClr val="000000"/>
                </a:solidFill>
                <a:latin typeface="바탕" panose="02030600000101010101" pitchFamily="18" charset="-127"/>
                <a:ea typeface="나눔고딕" pitchFamily="50" charset="-127"/>
              </a:rPr>
              <a:t>·</a:t>
            </a:r>
            <a:r>
              <a:rPr lang="ko-KR" altLang="en-US" b="1">
                <a:solidFill>
                  <a:srgbClr val="000000"/>
                </a:solidFill>
                <a:latin typeface="나눔고딕" pitchFamily="50" charset="-127"/>
                <a:ea typeface="나눔고딕" pitchFamily="50" charset="-127"/>
              </a:rPr>
              <a:t>면적</a:t>
            </a:r>
            <a:r>
              <a:rPr lang="en-US" altLang="ko-KR" b="1">
                <a:solidFill>
                  <a:srgbClr val="000000"/>
                </a:solidFill>
                <a:latin typeface="바탕" panose="02030600000101010101" pitchFamily="18" charset="-127"/>
                <a:ea typeface="나눔고딕" pitchFamily="50" charset="-127"/>
              </a:rPr>
              <a:t>·</a:t>
            </a:r>
            <a:r>
              <a:rPr lang="ko-KR" altLang="en-US" b="1">
                <a:solidFill>
                  <a:srgbClr val="000000"/>
                </a:solidFill>
                <a:latin typeface="나눔고딕" pitchFamily="50" charset="-127"/>
                <a:ea typeface="나눔고딕" pitchFamily="50" charset="-127"/>
              </a:rPr>
              <a:t>용적</a:t>
            </a:r>
            <a:r>
              <a:rPr lang="en-US" altLang="ko-KR" b="1">
                <a:solidFill>
                  <a:srgbClr val="000000"/>
                </a:solidFill>
                <a:latin typeface="바탕" panose="02030600000101010101" pitchFamily="18" charset="-127"/>
                <a:ea typeface="나눔고딕" pitchFamily="50" charset="-127"/>
              </a:rPr>
              <a:t>·</a:t>
            </a:r>
            <a:r>
              <a:rPr lang="ko-KR" altLang="en-US" b="1">
                <a:solidFill>
                  <a:srgbClr val="000000"/>
                </a:solidFill>
                <a:latin typeface="나눔고딕" pitchFamily="50" charset="-127"/>
                <a:ea typeface="나눔고딕" pitchFamily="50" charset="-127"/>
              </a:rPr>
              <a:t>열량</a:t>
            </a:r>
            <a:r>
              <a:rPr lang="en-US" altLang="ko-KR" b="1">
                <a:solidFill>
                  <a:srgbClr val="000000"/>
                </a:solidFill>
                <a:latin typeface="바탕" panose="02030600000101010101" pitchFamily="18" charset="-127"/>
                <a:ea typeface="나눔고딕" pitchFamily="50" charset="-127"/>
              </a:rPr>
              <a:t>·</a:t>
            </a:r>
            <a:r>
              <a:rPr lang="ko-KR" altLang="en-US" b="1">
                <a:solidFill>
                  <a:srgbClr val="000000"/>
                </a:solidFill>
                <a:latin typeface="나눔고딕" pitchFamily="50" charset="-127"/>
                <a:ea typeface="나눔고딕" pitchFamily="50" charset="-127"/>
              </a:rPr>
              <a:t>동력</a:t>
            </a:r>
            <a:r>
              <a:rPr lang="en-US" altLang="ko-KR" b="1">
                <a:solidFill>
                  <a:srgbClr val="000000"/>
                </a:solidFill>
                <a:latin typeface="나눔고딕" pitchFamily="50" charset="-127"/>
                <a:ea typeface="나눔고딕" pitchFamily="50" charset="-127"/>
              </a:rPr>
              <a:t>(kW)</a:t>
            </a:r>
            <a:r>
              <a:rPr lang="ko-KR" altLang="en-US" b="1">
                <a:solidFill>
                  <a:srgbClr val="000000"/>
                </a:solidFill>
                <a:latin typeface="나눔고딕" pitchFamily="50" charset="-127"/>
                <a:ea typeface="나눔고딕" pitchFamily="50" charset="-127"/>
              </a:rPr>
              <a:t>등으로 하되 최대시설 규모</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용량</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를 말합니다</a:t>
            </a:r>
            <a:r>
              <a:rPr lang="en-US" altLang="ko-KR" b="1">
                <a:solidFill>
                  <a:srgbClr val="000000"/>
                </a:solidFill>
                <a:latin typeface="나눔고딕" pitchFamily="50" charset="-127"/>
                <a:ea typeface="나눔고딕" pitchFamily="50" charset="-127"/>
              </a:rPr>
              <a:t>.</a:t>
            </a:r>
            <a:endParaRPr lang="ko-KR" altLang="en-US" b="1">
              <a:solidFill>
                <a:srgbClr val="000000"/>
              </a:solidFill>
              <a:latin typeface="나눔고딕" pitchFamily="50" charset="-127"/>
              <a:ea typeface="나눔고딕" pitchFamily="50" charset="-127"/>
            </a:endParaRPr>
          </a:p>
          <a:p>
            <a:r>
              <a:rPr lang="ko-KR" altLang="en-US"/>
              <a:t>배출시설의 적용기준은 위의 내용을 참고하십시요</a:t>
            </a:r>
          </a:p>
        </p:txBody>
      </p:sp>
      <p:sp>
        <p:nvSpPr>
          <p:cNvPr id="45060" name="슬라이드 번호 개체 틀 3">
            <a:extLst>
              <a:ext uri="{FF2B5EF4-FFF2-40B4-BE49-F238E27FC236}">
                <a16:creationId xmlns:a16="http://schemas.microsoft.com/office/drawing/2014/main" id="{FA21901F-5D09-739B-56E1-11A4491519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7EB530C8-58EB-4897-9152-932CDAC4BF76}" type="slidenum">
              <a:rPr lang="en-US" altLang="ko-KR" sz="1400">
                <a:latin typeface="굴림" panose="020B0600000101010101" pitchFamily="50" charset="-127"/>
                <a:ea typeface="굴림" panose="020B0600000101010101" pitchFamily="50" charset="-127"/>
              </a:rPr>
              <a:pPr>
                <a:spcBef>
                  <a:spcPct val="0"/>
                </a:spcBef>
              </a:pPr>
              <a:t>20</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a:extLst>
              <a:ext uri="{FF2B5EF4-FFF2-40B4-BE49-F238E27FC236}">
                <a16:creationId xmlns:a16="http://schemas.microsoft.com/office/drawing/2014/main" id="{1A0C4343-70FF-96F5-E197-5BCC6CF44D7A}"/>
              </a:ext>
            </a:extLst>
          </p:cNvPr>
          <p:cNvSpPr>
            <a:spLocks noGrp="1" noRot="1" noChangeAspect="1" noTextEdit="1"/>
          </p:cNvSpPr>
          <p:nvPr>
            <p:ph type="sldImg"/>
          </p:nvPr>
        </p:nvSpPr>
        <p:spPr/>
      </p:sp>
      <p:sp>
        <p:nvSpPr>
          <p:cNvPr id="47107" name="슬라이드 노트 개체 틀 2">
            <a:extLst>
              <a:ext uri="{FF2B5EF4-FFF2-40B4-BE49-F238E27FC236}">
                <a16:creationId xmlns:a16="http://schemas.microsoft.com/office/drawing/2014/main" id="{DD6485E0-CC6B-30FF-F5E8-7C7E26DCB7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20</a:t>
            </a:r>
            <a:r>
              <a:rPr lang="ko-KR" altLang="en-US"/>
              <a:t>년에 대기오염물질배출시설에 포함된 대상 시설은 </a:t>
            </a:r>
            <a:r>
              <a:rPr lang="en-US" altLang="ko-KR"/>
              <a:t>13</a:t>
            </a:r>
            <a:r>
              <a:rPr lang="ko-KR" altLang="en-US"/>
              <a:t>번 항목의 유기질비료제조시설이 포함되었습니다</a:t>
            </a:r>
            <a:r>
              <a:rPr lang="en-US" altLang="ko-KR"/>
              <a:t>. </a:t>
            </a:r>
          </a:p>
          <a:p>
            <a:r>
              <a:rPr lang="en-US" altLang="ko-KR"/>
              <a:t>16</a:t>
            </a:r>
            <a:r>
              <a:rPr lang="ko-KR" altLang="en-US"/>
              <a:t>번의 탄화시설중 숯 목초액을 제조하는 전통식 숯가마 및 부대시설은 용적이 </a:t>
            </a:r>
            <a:r>
              <a:rPr lang="en-US" altLang="ko-KR"/>
              <a:t>150</a:t>
            </a:r>
            <a:r>
              <a:rPr lang="ko-KR" altLang="en-US"/>
              <a:t>세제곱미터에서 </a:t>
            </a:r>
            <a:r>
              <a:rPr lang="en-US" altLang="ko-KR"/>
              <a:t>100</a:t>
            </a:r>
            <a:r>
              <a:rPr lang="ko-KR" altLang="en-US"/>
              <a:t>세제곱미터로 그 대상이 확대되었습니다</a:t>
            </a:r>
            <a:r>
              <a:rPr lang="en-US" altLang="ko-KR"/>
              <a:t>. </a:t>
            </a:r>
            <a:r>
              <a:rPr lang="ko-KR" altLang="en-US"/>
              <a:t>그리고 </a:t>
            </a:r>
            <a:r>
              <a:rPr lang="en-US" altLang="ko-KR"/>
              <a:t>29</a:t>
            </a:r>
            <a:r>
              <a:rPr lang="ko-KR" altLang="en-US"/>
              <a:t>번 발전시설중 그동안 제외되었던 도서지방용 발전시설이 </a:t>
            </a:r>
            <a:r>
              <a:rPr lang="en-US" altLang="ko-KR"/>
              <a:t>20</a:t>
            </a:r>
            <a:r>
              <a:rPr lang="ko-KR" altLang="en-US"/>
              <a:t>년부터 포함되었습니다</a:t>
            </a:r>
            <a:r>
              <a:rPr lang="en-US" altLang="ko-KR"/>
              <a:t>. </a:t>
            </a:r>
            <a:endParaRPr lang="ko-KR" altLang="en-US"/>
          </a:p>
          <a:p>
            <a:endParaRPr lang="ko-KR" altLang="en-US"/>
          </a:p>
        </p:txBody>
      </p:sp>
      <p:sp>
        <p:nvSpPr>
          <p:cNvPr id="47108" name="슬라이드 번호 개체 틀 3">
            <a:extLst>
              <a:ext uri="{FF2B5EF4-FFF2-40B4-BE49-F238E27FC236}">
                <a16:creationId xmlns:a16="http://schemas.microsoft.com/office/drawing/2014/main" id="{5325C96C-2E28-6037-7E1D-3DBE1B320B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82F30F41-0958-4DAF-8AC9-73A473D48040}" type="slidenum">
              <a:rPr lang="en-US" altLang="ko-KR" sz="1400">
                <a:latin typeface="굴림" panose="020B0600000101010101" pitchFamily="50" charset="-127"/>
                <a:ea typeface="굴림" panose="020B0600000101010101" pitchFamily="50" charset="-127"/>
              </a:rPr>
              <a:pPr>
                <a:spcBef>
                  <a:spcPct val="0"/>
                </a:spcBef>
              </a:pPr>
              <a:t>21</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슬라이드 이미지 개체 틀 1">
            <a:extLst>
              <a:ext uri="{FF2B5EF4-FFF2-40B4-BE49-F238E27FC236}">
                <a16:creationId xmlns:a16="http://schemas.microsoft.com/office/drawing/2014/main" id="{9650859E-5F47-ECFF-0C2B-C7F46F47EDF7}"/>
              </a:ext>
            </a:extLst>
          </p:cNvPr>
          <p:cNvSpPr>
            <a:spLocks noGrp="1" noRot="1" noChangeAspect="1" noTextEdit="1"/>
          </p:cNvSpPr>
          <p:nvPr>
            <p:ph type="sldImg"/>
          </p:nvPr>
        </p:nvSpPr>
        <p:spPr/>
      </p:sp>
      <p:sp>
        <p:nvSpPr>
          <p:cNvPr id="49155" name="슬라이드 노트 개체 틀 2">
            <a:extLst>
              <a:ext uri="{FF2B5EF4-FFF2-40B4-BE49-F238E27FC236}">
                <a16:creationId xmlns:a16="http://schemas.microsoft.com/office/drawing/2014/main" id="{6D66C078-CE02-3392-2A0C-E0D67D7F14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30</a:t>
            </a:r>
            <a:r>
              <a:rPr lang="ko-KR" altLang="en-US"/>
              <a:t>번 폐수폐기물폐가스소각시설만이 배출시설에 해당되었으나 동물보호법에 따른 동물화장시설이 포함되었습니다</a:t>
            </a:r>
            <a:r>
              <a:rPr lang="en-US" altLang="ko-KR"/>
              <a:t>. 32</a:t>
            </a:r>
            <a:r>
              <a:rPr lang="ko-KR" altLang="en-US"/>
              <a:t>번 보일러흡수식냉온수기 중 기존 산업용보일러</a:t>
            </a:r>
            <a:r>
              <a:rPr lang="en-US" altLang="ko-KR"/>
              <a:t>, </a:t>
            </a:r>
            <a:r>
              <a:rPr lang="ko-KR" altLang="en-US"/>
              <a:t>업무용보일러만 배출시설에 해당되었으나</a:t>
            </a:r>
            <a:r>
              <a:rPr lang="en-US" altLang="ko-KR"/>
              <a:t>, </a:t>
            </a:r>
            <a:r>
              <a:rPr lang="ko-KR" altLang="en-US"/>
              <a:t>흡수식 냉온수기가 추가되었습니다</a:t>
            </a:r>
            <a:r>
              <a:rPr lang="en-US" altLang="ko-KR"/>
              <a:t>. </a:t>
            </a:r>
            <a:r>
              <a:rPr lang="ko-KR" altLang="en-US"/>
              <a:t>다만 다른배출시설에서 규정한 흡수식 냉온수기는 배출시설에서 제외 됩니다</a:t>
            </a:r>
            <a:r>
              <a:rPr lang="en-US" altLang="ko-KR"/>
              <a:t>. </a:t>
            </a:r>
            <a:endParaRPr lang="ko-KR" altLang="en-US"/>
          </a:p>
        </p:txBody>
      </p:sp>
      <p:sp>
        <p:nvSpPr>
          <p:cNvPr id="49156" name="슬라이드 번호 개체 틀 3">
            <a:extLst>
              <a:ext uri="{FF2B5EF4-FFF2-40B4-BE49-F238E27FC236}">
                <a16:creationId xmlns:a16="http://schemas.microsoft.com/office/drawing/2014/main" id="{3DD21DDE-245B-7946-F9F7-676E01ED39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0F159C15-667B-448B-9EF9-E8FEF4567613}" type="slidenum">
              <a:rPr lang="en-US" altLang="ko-KR" sz="1400">
                <a:latin typeface="굴림" panose="020B0600000101010101" pitchFamily="50" charset="-127"/>
                <a:ea typeface="굴림" panose="020B0600000101010101" pitchFamily="50" charset="-127"/>
              </a:rPr>
              <a:pPr>
                <a:spcBef>
                  <a:spcPct val="0"/>
                </a:spcBef>
              </a:pPr>
              <a:t>22</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슬라이드 이미지 개체 틀 1">
            <a:extLst>
              <a:ext uri="{FF2B5EF4-FFF2-40B4-BE49-F238E27FC236}">
                <a16:creationId xmlns:a16="http://schemas.microsoft.com/office/drawing/2014/main" id="{61EC7C10-C265-8D54-A0AB-6D3850295902}"/>
              </a:ext>
            </a:extLst>
          </p:cNvPr>
          <p:cNvSpPr>
            <a:spLocks noGrp="1" noRot="1" noChangeAspect="1" noTextEdit="1"/>
          </p:cNvSpPr>
          <p:nvPr>
            <p:ph type="sldImg"/>
          </p:nvPr>
        </p:nvSpPr>
        <p:spPr/>
      </p:sp>
      <p:sp>
        <p:nvSpPr>
          <p:cNvPr id="51203" name="슬라이드 노트 개체 틀 2">
            <a:extLst>
              <a:ext uri="{FF2B5EF4-FFF2-40B4-BE49-F238E27FC236}">
                <a16:creationId xmlns:a16="http://schemas.microsoft.com/office/drawing/2014/main" id="{EE64C7BB-556B-3BA0-8768-EFBBDA03CA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다음은 </a:t>
            </a:r>
            <a:r>
              <a:rPr lang="en-US" altLang="ko-KR"/>
              <a:t>20</a:t>
            </a:r>
            <a:r>
              <a:rPr lang="ko-KR" altLang="en-US"/>
              <a:t>년부터 배출시설에 추가되는 흡수식 냉온수기시설에 대해 좀더 자세히 살펴보겠습니다.  1. 적용대상으로는 가스류 또는 경질유만을 연료는 사용하는 시간당 증발량이 2톤 이상이거나 시간당 열량이 1,238,000킬로칼로리 이상인 보일러와 흡수식 냉․온수기이며, 동일사업장에 기준 규모 미만의 보일러 또는 흡수식 냉․온수기가 2개 이상 설치된 경우에는 총 규모가 기준 규모 이상인 경우에는 배출시설에 포함됩니다. 즉, 합산해 적용됩니다. </a:t>
            </a:r>
          </a:p>
          <a:p>
            <a:r>
              <a:rPr lang="ko-KR" altLang="en-US"/>
              <a:t>2. 적용제외되는 시설은 아파트등 주거와 관련해 설치된 개별 난방보일러이지만, 중앙난방식보일러는 배출시설에 포함됩니다. 또한 영리 목적이 아닌 유치원, 초·중·고등학교, 영유아 보육시설 등에 설치하는 보일러와 노인·아동·장애인·부랑인·노숙인복지시설, 교정·소년보호시설, 외국인보호소, 치료감호소, 국방·치안·교정시설에 설치된 보일러는 제외됩니다. </a:t>
            </a:r>
          </a:p>
        </p:txBody>
      </p:sp>
      <p:sp>
        <p:nvSpPr>
          <p:cNvPr id="51204" name="슬라이드 번호 개체 틀 3">
            <a:extLst>
              <a:ext uri="{FF2B5EF4-FFF2-40B4-BE49-F238E27FC236}">
                <a16:creationId xmlns:a16="http://schemas.microsoft.com/office/drawing/2014/main" id="{64404B47-2685-5E2F-B06D-19347BE85D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3DC22F81-16C8-439F-A3A7-9D906D8055EE}" type="slidenum">
              <a:rPr lang="en-US" altLang="ko-KR" sz="1400">
                <a:latin typeface="굴림" panose="020B0600000101010101" pitchFamily="50" charset="-127"/>
                <a:ea typeface="굴림" panose="020B0600000101010101" pitchFamily="50" charset="-127"/>
              </a:rPr>
              <a:pPr>
                <a:spcBef>
                  <a:spcPct val="0"/>
                </a:spcBef>
              </a:pPr>
              <a:t>23</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슬라이드 이미지 개체 틀 1">
            <a:extLst>
              <a:ext uri="{FF2B5EF4-FFF2-40B4-BE49-F238E27FC236}">
                <a16:creationId xmlns:a16="http://schemas.microsoft.com/office/drawing/2014/main" id="{D1D08406-6206-491E-AFD0-DB45C9C3BEFD}"/>
              </a:ext>
            </a:extLst>
          </p:cNvPr>
          <p:cNvSpPr>
            <a:spLocks noGrp="1" noRot="1" noChangeAspect="1" noTextEdit="1"/>
          </p:cNvSpPr>
          <p:nvPr>
            <p:ph type="sldImg"/>
          </p:nvPr>
        </p:nvSpPr>
        <p:spPr/>
      </p:sp>
      <p:sp>
        <p:nvSpPr>
          <p:cNvPr id="53251" name="슬라이드 노트 개체 틀 2">
            <a:extLst>
              <a:ext uri="{FF2B5EF4-FFF2-40B4-BE49-F238E27FC236}">
                <a16:creationId xmlns:a16="http://schemas.microsoft.com/office/drawing/2014/main" id="{2A378549-C3D3-B2CA-5150-9806355E19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36번 입자상물질및가스상물질발생시설중 용적1세제곱미터이상의 시설로 규정하던 것을 연료사용량이 시간당 30킬로그램이상의 시설도 포함시켜 그 범위를 확대하였습니다. 그리고 가열시설과 성형시설도 배출시설에 추가되었습니다. </a:t>
            </a:r>
          </a:p>
        </p:txBody>
      </p:sp>
      <p:sp>
        <p:nvSpPr>
          <p:cNvPr id="53252" name="슬라이드 번호 개체 틀 3">
            <a:extLst>
              <a:ext uri="{FF2B5EF4-FFF2-40B4-BE49-F238E27FC236}">
                <a16:creationId xmlns:a16="http://schemas.microsoft.com/office/drawing/2014/main" id="{A7AF02A8-1334-78BD-0FD4-9F764E8AB3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23EB8AC8-41AC-4F0A-A4C9-39550503AA43}" type="slidenum">
              <a:rPr lang="en-US" altLang="ko-KR" sz="1400">
                <a:latin typeface="굴림" panose="020B0600000101010101" pitchFamily="50" charset="-127"/>
                <a:ea typeface="굴림" panose="020B0600000101010101" pitchFamily="50" charset="-127"/>
              </a:rPr>
              <a:pPr>
                <a:spcBef>
                  <a:spcPct val="0"/>
                </a:spcBef>
              </a:pPr>
              <a:t>24</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슬라이드 이미지 개체 틀 1">
            <a:extLst>
              <a:ext uri="{FF2B5EF4-FFF2-40B4-BE49-F238E27FC236}">
                <a16:creationId xmlns:a16="http://schemas.microsoft.com/office/drawing/2014/main" id="{FE34364D-AA1F-5113-0CBE-7DD68A1A9A1E}"/>
              </a:ext>
            </a:extLst>
          </p:cNvPr>
          <p:cNvSpPr>
            <a:spLocks noGrp="1" noRot="1" noChangeAspect="1" noTextEdit="1"/>
          </p:cNvSpPr>
          <p:nvPr>
            <p:ph type="sldImg"/>
          </p:nvPr>
        </p:nvSpPr>
        <p:spPr/>
      </p:sp>
      <p:sp>
        <p:nvSpPr>
          <p:cNvPr id="55299" name="슬라이드 노트 개체 틀 2">
            <a:extLst>
              <a:ext uri="{FF2B5EF4-FFF2-40B4-BE49-F238E27FC236}">
                <a16:creationId xmlns:a16="http://schemas.microsoft.com/office/drawing/2014/main" id="{800EDC62-D97C-947A-6D96-AF60AC6B45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20</a:t>
            </a:r>
            <a:r>
              <a:rPr lang="ko-KR" altLang="en-US"/>
              <a:t>년부터 시행된 대기환경보전법에 따라 보일러와 흡수식냉온수기시설은 설치시기에 따라서 신고기한이 다릅니다.  1. 2004. 12. 31. 이전 설치시설은 2020. 12. 31.까지 변경신고를 하고, 2005. 1. 1. ~ 2010. 12. 31. 설치시설된 시설은 2021. 12. 31.까지 신고하여야 합니다. 그리고 2011. 1. 1. ~ 2019. 12. 31. 설치시설은 2022. 12. 31.까지 신고하여야 합니다. 2. 그외 시설은 2020.12.31일까지 신고입니다. </a:t>
            </a:r>
          </a:p>
        </p:txBody>
      </p:sp>
      <p:sp>
        <p:nvSpPr>
          <p:cNvPr id="55300" name="슬라이드 번호 개체 틀 3">
            <a:extLst>
              <a:ext uri="{FF2B5EF4-FFF2-40B4-BE49-F238E27FC236}">
                <a16:creationId xmlns:a16="http://schemas.microsoft.com/office/drawing/2014/main" id="{B74EE0D0-C85B-0AAF-C55A-E16C6200C2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30CBFE07-2547-49C5-A7A5-E223F617901F}" type="slidenum">
              <a:rPr lang="en-US" altLang="ko-KR" sz="1400">
                <a:latin typeface="굴림" panose="020B0600000101010101" pitchFamily="50" charset="-127"/>
                <a:ea typeface="굴림" panose="020B0600000101010101" pitchFamily="50" charset="-127"/>
              </a:rPr>
              <a:pPr>
                <a:spcBef>
                  <a:spcPct val="0"/>
                </a:spcBef>
              </a:pPr>
              <a:t>25</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슬라이드 이미지 개체 틀 3">
            <a:extLst>
              <a:ext uri="{FF2B5EF4-FFF2-40B4-BE49-F238E27FC236}">
                <a16:creationId xmlns:a16="http://schemas.microsoft.com/office/drawing/2014/main" id="{8727E90F-654F-A805-06D7-E5A9026A0AD0}"/>
              </a:ext>
            </a:extLst>
          </p:cNvPr>
          <p:cNvSpPr>
            <a:spLocks noGrp="1" noRot="1" noChangeAspect="1" noTextEdit="1"/>
          </p:cNvSpPr>
          <p:nvPr>
            <p:ph type="sldImg" idx="2"/>
          </p:nvPr>
        </p:nvSpPr>
        <p:spPr/>
      </p:sp>
      <p:sp>
        <p:nvSpPr>
          <p:cNvPr id="57347" name="슬라이드 노트 개체 틀 4">
            <a:extLst>
              <a:ext uri="{FF2B5EF4-FFF2-40B4-BE49-F238E27FC236}">
                <a16:creationId xmlns:a16="http://schemas.microsoft.com/office/drawing/2014/main" id="{0EF402A9-F56A-D2F8-65E9-6CCD6BF44B81}"/>
              </a:ext>
            </a:extLst>
          </p:cNvPr>
          <p:cNvSpPr>
            <a:spLocks noGrp="1"/>
          </p:cNvSpPr>
          <p:nvPr>
            <p:ph type="body"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다음은 배출허용기준이 신설되거나 강화되는 물질입니다. 일반대기오염물질은 총 29종이며 이중 11종이 설정이 완료되었고 18종은 대기배출허용기준이 아직 설정되지 않았습니다. 특정대기유해물질은 총35종으로 25종이 설정완료되었고, 올해내 설정예정인8종과 기타 2종인 폴리염화비페닐과 석면은 사용금지물질이여서 배출허용기준을 마련하지 않았습니다</a:t>
            </a:r>
            <a:r>
              <a:rPr lang="en-US" altLang="ko-KR"/>
              <a:t>.  </a:t>
            </a:r>
            <a:r>
              <a:rPr lang="ko-KR" altLang="en-US"/>
              <a:t> </a:t>
            </a:r>
          </a:p>
        </p:txBody>
      </p:sp>
      <p:sp>
        <p:nvSpPr>
          <p:cNvPr id="57348" name="슬라이드 번호 개체 틀 6">
            <a:extLst>
              <a:ext uri="{FF2B5EF4-FFF2-40B4-BE49-F238E27FC236}">
                <a16:creationId xmlns:a16="http://schemas.microsoft.com/office/drawing/2014/main" id="{79D6CFC4-42AE-6034-F61B-C0129A8F24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43EC2FE5-D196-4BA3-97C4-7EB11DD474EA}" type="slidenum">
              <a:rPr lang="en-US" altLang="en-US" sz="1400">
                <a:latin typeface="굴림" panose="020B0600000101010101" pitchFamily="50" charset="-127"/>
                <a:ea typeface="굴림" panose="020B0600000101010101" pitchFamily="50" charset="-127"/>
              </a:rPr>
              <a:pPr>
                <a:spcBef>
                  <a:spcPct val="0"/>
                </a:spcBef>
              </a:pPr>
              <a:t>26</a:t>
            </a:fld>
            <a:endParaRPr lang="en-US" altLang="en-US" sz="1400">
              <a:latin typeface="굴림" panose="020B0600000101010101" pitchFamily="50" charset="-127"/>
              <a:ea typeface="굴림" panose="020B0600000101010101" pitchFamily="50" charset="-127"/>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슬라이드 이미지 개체 틀 3">
            <a:extLst>
              <a:ext uri="{FF2B5EF4-FFF2-40B4-BE49-F238E27FC236}">
                <a16:creationId xmlns:a16="http://schemas.microsoft.com/office/drawing/2014/main" id="{80EAC2F7-8AEF-70B9-F15F-988D7D396985}"/>
              </a:ext>
            </a:extLst>
          </p:cNvPr>
          <p:cNvSpPr>
            <a:spLocks noGrp="1" noRot="1" noChangeAspect="1" noTextEdit="1"/>
          </p:cNvSpPr>
          <p:nvPr>
            <p:ph type="sldImg" idx="2"/>
          </p:nvPr>
        </p:nvSpPr>
        <p:spPr/>
      </p:sp>
      <p:sp>
        <p:nvSpPr>
          <p:cNvPr id="59395" name="슬라이드 노트 개체 틀 4">
            <a:extLst>
              <a:ext uri="{FF2B5EF4-FFF2-40B4-BE49-F238E27FC236}">
                <a16:creationId xmlns:a16="http://schemas.microsoft.com/office/drawing/2014/main" id="{DB7B5EB1-57F6-776F-99C3-DB7F8BE8A0A9}"/>
              </a:ext>
            </a:extLst>
          </p:cNvPr>
          <p:cNvSpPr>
            <a:spLocks noGrp="1"/>
          </p:cNvSpPr>
          <p:nvPr>
            <p:ph type="body"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대기오염물질중 일반 11종은 먼지, 브롬, 아연, 일산화탄소, 암모니아, 질소산화물, 황산화물, 황화수소, 이황화탄소, 탄화수소, 구리 등으로 3~ 67%까지 배출허용기준이 강화되었습니다. 또한 특정24종은 카드뮴, 시안화수소, 납등 항목이 19~38%까지 강화되고, 테트라클로로에틸렌 등 유기화합물이 배출허용기준이 신설되었습니다.   </a:t>
            </a:r>
          </a:p>
        </p:txBody>
      </p:sp>
      <p:sp>
        <p:nvSpPr>
          <p:cNvPr id="59396" name="슬라이드 번호 개체 틀 6">
            <a:extLst>
              <a:ext uri="{FF2B5EF4-FFF2-40B4-BE49-F238E27FC236}">
                <a16:creationId xmlns:a16="http://schemas.microsoft.com/office/drawing/2014/main" id="{423F64AF-987B-5065-40B1-5BDF359D80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55C6F378-6607-447D-9352-AC38A1AC043F}" type="slidenum">
              <a:rPr lang="en-US" altLang="en-US" sz="1400">
                <a:latin typeface="굴림" panose="020B0600000101010101" pitchFamily="50" charset="-127"/>
                <a:ea typeface="굴림" panose="020B0600000101010101" pitchFamily="50" charset="-127"/>
              </a:rPr>
              <a:pPr>
                <a:spcBef>
                  <a:spcPct val="0"/>
                </a:spcBef>
              </a:pPr>
              <a:t>27</a:t>
            </a:fld>
            <a:endParaRPr lang="en-US" altLang="en-US" sz="1400">
              <a:latin typeface="굴림" panose="020B0600000101010101" pitchFamily="50" charset="-127"/>
              <a:ea typeface="굴림" panose="020B0600000101010101" pitchFamily="50" charset="-127"/>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슬라이드 이미지 개체 틀 1">
            <a:extLst>
              <a:ext uri="{FF2B5EF4-FFF2-40B4-BE49-F238E27FC236}">
                <a16:creationId xmlns:a16="http://schemas.microsoft.com/office/drawing/2014/main" id="{59F36899-1223-272E-AD96-F522CD73E0CA}"/>
              </a:ext>
            </a:extLst>
          </p:cNvPr>
          <p:cNvSpPr>
            <a:spLocks noGrp="1" noRot="1" noChangeAspect="1" noTextEdit="1"/>
          </p:cNvSpPr>
          <p:nvPr>
            <p:ph type="sldImg"/>
          </p:nvPr>
        </p:nvSpPr>
        <p:spPr/>
      </p:sp>
      <p:sp>
        <p:nvSpPr>
          <p:cNvPr id="3" name="슬라이드 노트 개체 틀 2">
            <a:extLst>
              <a:ext uri="{FF2B5EF4-FFF2-40B4-BE49-F238E27FC236}">
                <a16:creationId xmlns:a16="http://schemas.microsoft.com/office/drawing/2014/main" id="{FF5A3A54-51C4-7385-E024-D0D53E666350}"/>
              </a:ext>
            </a:extLst>
          </p:cNvPr>
          <p:cNvSpPr>
            <a:spLocks noGrp="1"/>
          </p:cNvSpPr>
          <p:nvPr>
            <p:ph type="body" idx="1"/>
          </p:nvPr>
        </p:nvSpPr>
        <p:spPr/>
        <p:txBody>
          <a:bodyPr/>
          <a:lstStyle/>
          <a:p>
            <a:pPr>
              <a:defRPr/>
            </a:pPr>
            <a:r>
              <a:rPr lang="ko-KR" altLang="en-US" dirty="0"/>
              <a:t>배출허용기준으로 추가된 </a:t>
            </a:r>
            <a:r>
              <a:rPr lang="en-US" altLang="ko-KR" dirty="0"/>
              <a:t>8</a:t>
            </a:r>
            <a:r>
              <a:rPr lang="ko-KR" altLang="en-US" dirty="0"/>
              <a:t>종은 </a:t>
            </a:r>
            <a:endParaRPr lang="en-US" altLang="ko-KR" dirty="0"/>
          </a:p>
          <a:p>
            <a:pPr marL="220828" indent="-220828">
              <a:buFontTx/>
              <a:buAutoNum type="arabicPeriod"/>
              <a:defRPr/>
            </a:pPr>
            <a:r>
              <a:rPr lang="ko-KR" altLang="en-US" b="1" kern="0" dirty="0">
                <a:solidFill>
                  <a:srgbClr val="000000"/>
                </a:solidFill>
                <a:latin typeface="한양신명조"/>
                <a:ea typeface="한양신명조"/>
              </a:rPr>
              <a:t>기초유기화합물제조시설</a:t>
            </a:r>
            <a:r>
              <a:rPr lang="en-US" altLang="ko-KR" b="1" kern="0" dirty="0">
                <a:solidFill>
                  <a:srgbClr val="000000"/>
                </a:solidFill>
                <a:latin typeface="한양신명조"/>
                <a:ea typeface="한양신명조"/>
              </a:rPr>
              <a:t>, </a:t>
            </a:r>
            <a:r>
              <a:rPr lang="ko-KR" altLang="en-US" b="1" kern="0" dirty="0">
                <a:solidFill>
                  <a:srgbClr val="000000"/>
                </a:solidFill>
                <a:latin typeface="한양신명조"/>
                <a:ea typeface="한양신명조"/>
              </a:rPr>
              <a:t>의료용 물질 및 의약품제조시설에서 배출되는 </a:t>
            </a:r>
            <a:r>
              <a:rPr lang="ko-KR" altLang="en-US" dirty="0" err="1"/>
              <a:t>아닐린으로</a:t>
            </a:r>
            <a:r>
              <a:rPr lang="ko-KR" altLang="en-US" dirty="0"/>
              <a:t>  </a:t>
            </a:r>
            <a:r>
              <a:rPr lang="en-US" altLang="ko-KR" dirty="0"/>
              <a:t>25ppm</a:t>
            </a:r>
            <a:r>
              <a:rPr lang="ko-KR" altLang="en-US" dirty="0"/>
              <a:t>이하이고</a:t>
            </a:r>
            <a:endParaRPr lang="en-US" altLang="ko-KR" dirty="0"/>
          </a:p>
          <a:p>
            <a:pPr marL="220828" indent="-220828">
              <a:buFontTx/>
              <a:buAutoNum type="arabicPeriod"/>
              <a:defRPr/>
            </a:pPr>
            <a:r>
              <a:rPr lang="ko-KR" altLang="en-US" b="1" kern="0" dirty="0">
                <a:solidFill>
                  <a:srgbClr val="000000"/>
                </a:solidFill>
                <a:latin typeface="한양신명조"/>
                <a:ea typeface="한양신명조"/>
              </a:rPr>
              <a:t>석유정제품제조 및 관련제품 저장시설</a:t>
            </a:r>
            <a:r>
              <a:rPr lang="en-US" altLang="ko-KR" b="1" kern="0" dirty="0">
                <a:solidFill>
                  <a:srgbClr val="000000"/>
                </a:solidFill>
                <a:latin typeface="한양신명조"/>
                <a:ea typeface="한양신명조"/>
              </a:rPr>
              <a:t>, </a:t>
            </a:r>
            <a:r>
              <a:rPr lang="ko-KR" altLang="en-US" b="1" kern="0" dirty="0">
                <a:solidFill>
                  <a:srgbClr val="000000"/>
                </a:solidFill>
                <a:latin typeface="한양신명조"/>
                <a:ea typeface="한양신명조"/>
              </a:rPr>
              <a:t>기초유기화합물제조시설에서 배출되는 </a:t>
            </a:r>
            <a:r>
              <a:rPr lang="ko-KR" altLang="en-US" b="1" kern="0" dirty="0" err="1">
                <a:solidFill>
                  <a:srgbClr val="000000"/>
                </a:solidFill>
                <a:latin typeface="한양신명조"/>
                <a:ea typeface="한양신명조"/>
              </a:rPr>
              <a:t>프로필렌옥사이드로</a:t>
            </a:r>
            <a:r>
              <a:rPr lang="ko-KR" altLang="en-US" b="1" kern="0" dirty="0">
                <a:solidFill>
                  <a:srgbClr val="000000"/>
                </a:solidFill>
                <a:latin typeface="한양신명조"/>
                <a:ea typeface="한양신명조"/>
              </a:rPr>
              <a:t> </a:t>
            </a:r>
            <a:r>
              <a:rPr lang="en-US" altLang="ko-KR" b="1" kern="0" dirty="0">
                <a:solidFill>
                  <a:srgbClr val="000000"/>
                </a:solidFill>
                <a:latin typeface="한양신명조"/>
                <a:ea typeface="한양신명조"/>
              </a:rPr>
              <a:t>90ppm</a:t>
            </a:r>
            <a:r>
              <a:rPr lang="ko-KR" altLang="en-US" b="1" kern="0" dirty="0">
                <a:solidFill>
                  <a:srgbClr val="000000"/>
                </a:solidFill>
                <a:latin typeface="한양신명조"/>
                <a:ea typeface="한양신명조"/>
              </a:rPr>
              <a:t>이하이고</a:t>
            </a:r>
            <a:r>
              <a:rPr lang="en-US" altLang="ko-KR" b="1" kern="0" dirty="0">
                <a:solidFill>
                  <a:srgbClr val="000000"/>
                </a:solidFill>
                <a:latin typeface="한양신명조"/>
                <a:ea typeface="한양신명조"/>
              </a:rPr>
              <a:t>, </a:t>
            </a:r>
          </a:p>
          <a:p>
            <a:pPr marL="220828" indent="-220828">
              <a:buFontTx/>
              <a:buAutoNum type="arabicPeriod"/>
              <a:defRPr/>
            </a:pPr>
            <a:r>
              <a:rPr lang="en-US" altLang="ko-KR" b="1" kern="0" dirty="0">
                <a:solidFill>
                  <a:srgbClr val="000000"/>
                </a:solidFill>
                <a:latin typeface="한양신명조"/>
              </a:rPr>
              <a:t>----</a:t>
            </a:r>
            <a:endParaRPr lang="ko-KR" altLang="en-US" b="1" kern="0" dirty="0">
              <a:solidFill>
                <a:srgbClr val="000000"/>
              </a:solidFill>
              <a:latin typeface="한양신명조"/>
            </a:endParaRPr>
          </a:p>
          <a:p>
            <a:pPr marL="220828" indent="-220828">
              <a:buFontTx/>
              <a:buAutoNum type="arabicPeriod"/>
              <a:defRPr/>
            </a:pPr>
            <a:endParaRPr lang="ko-KR" altLang="en-US" b="1" kern="0" dirty="0">
              <a:solidFill>
                <a:srgbClr val="000000"/>
              </a:solidFill>
              <a:latin typeface="한양신명조"/>
            </a:endParaRPr>
          </a:p>
          <a:p>
            <a:pPr marL="220828" indent="-220828">
              <a:buFontTx/>
              <a:buAutoNum type="arabicPeriod"/>
              <a:defRPr/>
            </a:pPr>
            <a:endParaRPr lang="ko-KR" altLang="en-US" dirty="0"/>
          </a:p>
        </p:txBody>
      </p:sp>
      <p:sp>
        <p:nvSpPr>
          <p:cNvPr id="61444" name="슬라이드 번호 개체 틀 3">
            <a:extLst>
              <a:ext uri="{FF2B5EF4-FFF2-40B4-BE49-F238E27FC236}">
                <a16:creationId xmlns:a16="http://schemas.microsoft.com/office/drawing/2014/main" id="{6E37C30F-E172-8F41-B27E-9EE3192F5E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CC1E9A4C-DA5B-4A23-8959-0F7E551649A2}" type="slidenum">
              <a:rPr lang="en-US" altLang="ko-KR" sz="1400">
                <a:latin typeface="굴림" panose="020B0600000101010101" pitchFamily="50" charset="-127"/>
                <a:ea typeface="굴림" panose="020B0600000101010101" pitchFamily="50" charset="-127"/>
              </a:rPr>
              <a:pPr>
                <a:spcBef>
                  <a:spcPct val="0"/>
                </a:spcBef>
              </a:pPr>
              <a:t>28</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슬라이드 이미지 개체 틀 1">
            <a:extLst>
              <a:ext uri="{FF2B5EF4-FFF2-40B4-BE49-F238E27FC236}">
                <a16:creationId xmlns:a16="http://schemas.microsoft.com/office/drawing/2014/main" id="{18B7CA88-DDD0-EC2E-824B-3C160EC3AEBA}"/>
              </a:ext>
            </a:extLst>
          </p:cNvPr>
          <p:cNvSpPr>
            <a:spLocks noGrp="1" noRot="1" noChangeAspect="1" noTextEdit="1"/>
          </p:cNvSpPr>
          <p:nvPr>
            <p:ph type="sldImg"/>
          </p:nvPr>
        </p:nvSpPr>
        <p:spPr/>
      </p:sp>
      <p:sp>
        <p:nvSpPr>
          <p:cNvPr id="63491" name="슬라이드 노트 개체 틀 2">
            <a:extLst>
              <a:ext uri="{FF2B5EF4-FFF2-40B4-BE49-F238E27FC236}">
                <a16:creationId xmlns:a16="http://schemas.microsoft.com/office/drawing/2014/main" id="{8C40F2BD-6FCC-BBC8-3154-60012790E2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b="1">
                <a:solidFill>
                  <a:srgbClr val="000000"/>
                </a:solidFill>
                <a:latin typeface="나눔고딕" pitchFamily="50" charset="-127"/>
                <a:ea typeface="나눔고딕" pitchFamily="50" charset="-127"/>
              </a:rPr>
              <a:t>4~5</a:t>
            </a:r>
            <a:r>
              <a:rPr lang="ko-KR" altLang="en-US" b="1">
                <a:solidFill>
                  <a:srgbClr val="000000"/>
                </a:solidFill>
                <a:latin typeface="나눔고딕" pitchFamily="50" charset="-127"/>
                <a:ea typeface="나눔고딕" pitchFamily="50" charset="-127"/>
              </a:rPr>
              <a:t>종 배출시설 및 방지시설에 대해서 사물인터넷 측정기기 부착를 의무화하는 내용으로 지난 </a:t>
            </a:r>
            <a:r>
              <a:rPr lang="en-US" altLang="ko-KR" b="1">
                <a:solidFill>
                  <a:srgbClr val="000000"/>
                </a:solidFill>
                <a:latin typeface="나눔고딕" pitchFamily="50" charset="-127"/>
                <a:ea typeface="나눔고딕" pitchFamily="50" charset="-127"/>
              </a:rPr>
              <a:t>2022. 5.3 </a:t>
            </a:r>
            <a:r>
              <a:rPr lang="ko-KR" altLang="en-US" b="1">
                <a:solidFill>
                  <a:srgbClr val="000000"/>
                </a:solidFill>
                <a:latin typeface="나눔고딕" pitchFamily="50" charset="-127"/>
                <a:ea typeface="나눔고딕" pitchFamily="50" charset="-127"/>
              </a:rPr>
              <a:t>신설되어 시행중에 있습니다</a:t>
            </a:r>
            <a:r>
              <a:rPr lang="en-US" altLang="ko-KR" b="1">
                <a:solidFill>
                  <a:srgbClr val="000000"/>
                </a:solidFill>
                <a:latin typeface="나눔고딕" pitchFamily="50" charset="-127"/>
                <a:ea typeface="나눔고딕" pitchFamily="50" charset="-127"/>
              </a:rPr>
              <a:t>. </a:t>
            </a:r>
          </a:p>
          <a:p>
            <a:r>
              <a:rPr lang="ko-KR" altLang="en-US" b="1">
                <a:solidFill>
                  <a:srgbClr val="000000"/>
                </a:solidFill>
                <a:latin typeface="나눔고딕" pitchFamily="50" charset="-127"/>
                <a:ea typeface="나눔고딕" pitchFamily="50" charset="-127"/>
              </a:rPr>
              <a:t>그럼 사물인터넷측정기기란 무엇인가가 의문이 드는데요 이는 인터넷을 기반으로 모든 사물의 연결을 통해 사물간 정보를 상호 공유 소통하는 지능형 기술을 적용하여 배출시설 및 방지시설의 전류</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압력</a:t>
            </a:r>
            <a:r>
              <a:rPr lang="en-US" altLang="ko-KR" b="1">
                <a:solidFill>
                  <a:srgbClr val="000000"/>
                </a:solidFill>
                <a:latin typeface="나눔고딕" pitchFamily="50" charset="-127"/>
                <a:ea typeface="나눔고딕" pitchFamily="50" charset="-127"/>
              </a:rPr>
              <a:t>, pH, </a:t>
            </a:r>
            <a:r>
              <a:rPr lang="ko-KR" altLang="en-US" b="1">
                <a:solidFill>
                  <a:srgbClr val="000000"/>
                </a:solidFill>
                <a:latin typeface="나눔고딕" pitchFamily="50" charset="-127"/>
                <a:ea typeface="나눔고딕" pitchFamily="50" charset="-127"/>
              </a:rPr>
              <a:t>온도</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등을 실시간으로 확인관리할 수 있는 측정기기입니다</a:t>
            </a:r>
            <a:r>
              <a:rPr lang="en-US" altLang="ko-KR" b="1">
                <a:solidFill>
                  <a:srgbClr val="000000"/>
                </a:solidFill>
                <a:latin typeface="나눔고딕" pitchFamily="50" charset="-127"/>
                <a:ea typeface="나눔고딕" pitchFamily="50" charset="-127"/>
              </a:rPr>
              <a:t>. </a:t>
            </a:r>
          </a:p>
          <a:p>
            <a:r>
              <a:rPr lang="ko-KR" altLang="en-US" b="1">
                <a:solidFill>
                  <a:srgbClr val="000000"/>
                </a:solidFill>
                <a:latin typeface="나눔고딕" pitchFamily="50" charset="-127"/>
                <a:ea typeface="나눔고딕" pitchFamily="50" charset="-127"/>
              </a:rPr>
              <a:t>관련법은 대기환경보전법 시행령 제</a:t>
            </a:r>
            <a:r>
              <a:rPr lang="en-US" altLang="ko-KR" b="1">
                <a:solidFill>
                  <a:srgbClr val="000000"/>
                </a:solidFill>
                <a:latin typeface="나눔고딕" pitchFamily="50" charset="-127"/>
                <a:ea typeface="나눔고딕" pitchFamily="50" charset="-127"/>
              </a:rPr>
              <a:t>17</a:t>
            </a:r>
            <a:r>
              <a:rPr lang="ko-KR" altLang="en-US" b="1">
                <a:solidFill>
                  <a:srgbClr val="000000"/>
                </a:solidFill>
                <a:latin typeface="나눔고딕" pitchFamily="50" charset="-127"/>
                <a:ea typeface="나눔고딕" pitchFamily="50" charset="-127"/>
              </a:rPr>
              <a:t>조</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시행규칙별표</a:t>
            </a:r>
            <a:r>
              <a:rPr lang="en-US" altLang="ko-KR" b="1">
                <a:solidFill>
                  <a:srgbClr val="000000"/>
                </a:solidFill>
                <a:latin typeface="나눔고딕" pitchFamily="50" charset="-127"/>
                <a:ea typeface="나눔고딕" pitchFamily="50" charset="-127"/>
              </a:rPr>
              <a:t>9</a:t>
            </a:r>
            <a:r>
              <a:rPr lang="ko-KR" altLang="en-US" b="1">
                <a:solidFill>
                  <a:srgbClr val="000000"/>
                </a:solidFill>
                <a:latin typeface="나눔고딕" pitchFamily="50" charset="-127"/>
                <a:ea typeface="나눔고딕" pitchFamily="50" charset="-127"/>
              </a:rPr>
              <a:t>의</a:t>
            </a:r>
            <a:r>
              <a:rPr lang="en-US" altLang="ko-KR" b="1">
                <a:solidFill>
                  <a:srgbClr val="000000"/>
                </a:solidFill>
                <a:latin typeface="나눔고딕" pitchFamily="50" charset="-127"/>
                <a:ea typeface="나눔고딕" pitchFamily="50" charset="-127"/>
              </a:rPr>
              <a:t>2</a:t>
            </a:r>
            <a:r>
              <a:rPr lang="ko-KR" altLang="en-US" b="1">
                <a:solidFill>
                  <a:srgbClr val="000000"/>
                </a:solidFill>
                <a:latin typeface="나눔고딕" pitchFamily="50" charset="-127"/>
                <a:ea typeface="나눔고딕" pitchFamily="50" charset="-127"/>
              </a:rPr>
              <a:t>이며</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대상은 </a:t>
            </a:r>
            <a:r>
              <a:rPr lang="en-US" altLang="ko-KR" b="1">
                <a:solidFill>
                  <a:srgbClr val="000000"/>
                </a:solidFill>
                <a:latin typeface="나눔고딕" pitchFamily="50" charset="-127"/>
                <a:ea typeface="나눔고딕" pitchFamily="50" charset="-127"/>
              </a:rPr>
              <a:t>4~5</a:t>
            </a:r>
            <a:r>
              <a:rPr lang="ko-KR" altLang="en-US" b="1">
                <a:solidFill>
                  <a:srgbClr val="000000"/>
                </a:solidFill>
                <a:latin typeface="나눔고딕" pitchFamily="50" charset="-127"/>
                <a:ea typeface="나눔고딕" pitchFamily="50" charset="-127"/>
              </a:rPr>
              <a:t>종 배출시설 및 방지시설입니다</a:t>
            </a:r>
            <a:r>
              <a:rPr lang="en-US" altLang="ko-KR" b="1">
                <a:solidFill>
                  <a:srgbClr val="000000"/>
                </a:solidFill>
                <a:latin typeface="나눔고딕" pitchFamily="50" charset="-127"/>
                <a:ea typeface="나눔고딕" pitchFamily="50" charset="-127"/>
              </a:rPr>
              <a:t>.</a:t>
            </a:r>
          </a:p>
          <a:p>
            <a:r>
              <a:rPr lang="en-US" altLang="ko-KR" b="1">
                <a:solidFill>
                  <a:srgbClr val="000000"/>
                </a:solidFill>
                <a:latin typeface="나눔고딕" pitchFamily="50" charset="-127"/>
                <a:ea typeface="나눔고딕" pitchFamily="50" charset="-127"/>
              </a:rPr>
              <a:t>1. </a:t>
            </a:r>
            <a:r>
              <a:rPr lang="ko-KR" altLang="en-US" b="1">
                <a:solidFill>
                  <a:srgbClr val="000000"/>
                </a:solidFill>
                <a:latin typeface="나눔고딕" pitchFamily="50" charset="-127"/>
                <a:ea typeface="나눔고딕" pitchFamily="50" charset="-127"/>
              </a:rPr>
              <a:t>부착기기는 배출시설에는전류계를 설치하고</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방지시설에는 전류계</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차압계</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온도계</a:t>
            </a:r>
            <a:r>
              <a:rPr lang="en-US" altLang="ko-KR" b="1">
                <a:solidFill>
                  <a:srgbClr val="000000"/>
                </a:solidFill>
                <a:latin typeface="나눔고딕" pitchFamily="50" charset="-127"/>
                <a:ea typeface="나눔고딕" pitchFamily="50" charset="-127"/>
              </a:rPr>
              <a:t>, pH</a:t>
            </a:r>
            <a:r>
              <a:rPr lang="ko-KR" altLang="en-US" b="1">
                <a:solidFill>
                  <a:srgbClr val="000000"/>
                </a:solidFill>
                <a:latin typeface="나눔고딕" pitchFamily="50" charset="-127"/>
                <a:ea typeface="나눔고딕" pitchFamily="50" charset="-127"/>
              </a:rPr>
              <a:t>메타를 설치해야 합니다</a:t>
            </a:r>
            <a:r>
              <a:rPr lang="en-US" altLang="ko-KR" b="1">
                <a:solidFill>
                  <a:srgbClr val="000000"/>
                </a:solidFill>
                <a:latin typeface="나눔고딕" pitchFamily="50" charset="-127"/>
                <a:ea typeface="나눔고딕" pitchFamily="50" charset="-127"/>
              </a:rPr>
              <a:t>.</a:t>
            </a:r>
          </a:p>
        </p:txBody>
      </p:sp>
      <p:sp>
        <p:nvSpPr>
          <p:cNvPr id="63492" name="슬라이드 번호 개체 틀 3">
            <a:extLst>
              <a:ext uri="{FF2B5EF4-FFF2-40B4-BE49-F238E27FC236}">
                <a16:creationId xmlns:a16="http://schemas.microsoft.com/office/drawing/2014/main" id="{D7080D96-E0B7-6B4C-A87C-BD67B111B5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7E8548A3-A49A-4BD3-BEC3-BD3FE673FBDF}" type="slidenum">
              <a:rPr lang="en-US" altLang="ko-KR" sz="1400">
                <a:latin typeface="굴림" panose="020B0600000101010101" pitchFamily="50" charset="-127"/>
                <a:ea typeface="굴림" panose="020B0600000101010101" pitchFamily="50" charset="-127"/>
              </a:rPr>
              <a:pPr>
                <a:spcBef>
                  <a:spcPct val="0"/>
                </a:spcBef>
              </a:pPr>
              <a:t>29</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슬라이드 이미지 개체 틀 1">
            <a:extLst>
              <a:ext uri="{FF2B5EF4-FFF2-40B4-BE49-F238E27FC236}">
                <a16:creationId xmlns:a16="http://schemas.microsoft.com/office/drawing/2014/main" id="{54547491-BB7E-EE98-41AD-4B2646A23249}"/>
              </a:ext>
            </a:extLst>
          </p:cNvPr>
          <p:cNvSpPr>
            <a:spLocks noGrp="1" noRot="1" noChangeAspect="1" noTextEdit="1"/>
          </p:cNvSpPr>
          <p:nvPr>
            <p:ph type="sldImg"/>
          </p:nvPr>
        </p:nvSpPr>
        <p:spPr/>
      </p:sp>
      <p:sp>
        <p:nvSpPr>
          <p:cNvPr id="10243" name="슬라이드 노트 개체 틀 2">
            <a:extLst>
              <a:ext uri="{FF2B5EF4-FFF2-40B4-BE49-F238E27FC236}">
                <a16:creationId xmlns:a16="http://schemas.microsoft.com/office/drawing/2014/main" id="{907E9EED-5096-8571-A8A4-F84E1B02A7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0244" name="슬라이드 번호 개체 틀 3">
            <a:extLst>
              <a:ext uri="{FF2B5EF4-FFF2-40B4-BE49-F238E27FC236}">
                <a16:creationId xmlns:a16="http://schemas.microsoft.com/office/drawing/2014/main" id="{102A6647-CA10-6720-3384-92A1FE0144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F79C7AFC-7CDF-4892-8887-E6D307EC822D}" type="slidenum">
              <a:rPr lang="en-US" altLang="ko-KR" sz="1400">
                <a:latin typeface="굴림" panose="020B0600000101010101" pitchFamily="50" charset="-127"/>
                <a:ea typeface="굴림" panose="020B0600000101010101" pitchFamily="50" charset="-127"/>
              </a:rPr>
              <a:pPr>
                <a:spcBef>
                  <a:spcPct val="0"/>
                </a:spcBef>
              </a:pPr>
              <a:t>3</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슬라이드 이미지 개체 틀 1">
            <a:extLst>
              <a:ext uri="{FF2B5EF4-FFF2-40B4-BE49-F238E27FC236}">
                <a16:creationId xmlns:a16="http://schemas.microsoft.com/office/drawing/2014/main" id="{46C9D4F6-ABAE-CC06-045D-C9A354E9C972}"/>
              </a:ext>
            </a:extLst>
          </p:cNvPr>
          <p:cNvSpPr>
            <a:spLocks noGrp="1" noRot="1" noChangeAspect="1" noTextEdit="1"/>
          </p:cNvSpPr>
          <p:nvPr>
            <p:ph type="sldImg"/>
          </p:nvPr>
        </p:nvSpPr>
        <p:spPr/>
      </p:sp>
      <p:sp>
        <p:nvSpPr>
          <p:cNvPr id="65539" name="슬라이드 노트 개체 틀 2">
            <a:extLst>
              <a:ext uri="{FF2B5EF4-FFF2-40B4-BE49-F238E27FC236}">
                <a16:creationId xmlns:a16="http://schemas.microsoft.com/office/drawing/2014/main" id="{6422F142-DA4A-FD29-EAEA-F732054537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50000"/>
              </a:lnSpc>
            </a:pPr>
            <a:r>
              <a:rPr lang="en-US" altLang="ko-KR" b="1">
                <a:solidFill>
                  <a:srgbClr val="002060"/>
                </a:solidFill>
                <a:latin typeface="나눔고딕" pitchFamily="50" charset="-127"/>
                <a:ea typeface="나눔고딕" pitchFamily="50" charset="-127"/>
              </a:rPr>
              <a:t>1.</a:t>
            </a:r>
            <a:r>
              <a:rPr lang="ko-KR" altLang="en-US" b="1">
                <a:solidFill>
                  <a:srgbClr val="002060"/>
                </a:solidFill>
                <a:latin typeface="나눔고딕" pitchFamily="50" charset="-127"/>
                <a:ea typeface="나눔고딕" pitchFamily="50" charset="-127"/>
              </a:rPr>
              <a:t>부착시기는 가동개시신고일까지 부착하고 </a:t>
            </a:r>
            <a:r>
              <a:rPr lang="en-US" altLang="ko-KR" b="1">
                <a:solidFill>
                  <a:srgbClr val="002060"/>
                </a:solidFill>
                <a:latin typeface="나눔고딕" pitchFamily="50" charset="-127"/>
                <a:ea typeface="나눔고딕" pitchFamily="50" charset="-127"/>
              </a:rPr>
              <a:t>1~3</a:t>
            </a:r>
            <a:r>
              <a:rPr lang="ko-KR" altLang="en-US" b="1">
                <a:solidFill>
                  <a:srgbClr val="002060"/>
                </a:solidFill>
                <a:latin typeface="나눔고딕" pitchFamily="50" charset="-127"/>
                <a:ea typeface="나눔고딕" pitchFamily="50" charset="-127"/>
              </a:rPr>
              <a:t>종 사업장중 </a:t>
            </a:r>
            <a:r>
              <a:rPr lang="en-US" altLang="ko-KR" b="1">
                <a:solidFill>
                  <a:srgbClr val="002060"/>
                </a:solidFill>
                <a:latin typeface="나눔고딕" pitchFamily="50" charset="-127"/>
                <a:ea typeface="나눔고딕" pitchFamily="50" charset="-127"/>
              </a:rPr>
              <a:t>4~5</a:t>
            </a:r>
            <a:r>
              <a:rPr lang="ko-KR" altLang="en-US" b="1">
                <a:solidFill>
                  <a:srgbClr val="002060"/>
                </a:solidFill>
                <a:latin typeface="나눔고딕" pitchFamily="50" charset="-127"/>
                <a:ea typeface="나눔고딕" pitchFamily="50" charset="-127"/>
              </a:rPr>
              <a:t>종사업자으로 변경하는 경우 변경허가</a:t>
            </a:r>
            <a:r>
              <a:rPr lang="en-US" altLang="ko-KR" b="1">
                <a:solidFill>
                  <a:srgbClr val="002060"/>
                </a:solidFill>
                <a:latin typeface="나눔고딕" pitchFamily="50" charset="-127"/>
                <a:ea typeface="나눔고딕" pitchFamily="50" charset="-127"/>
              </a:rPr>
              <a:t>(</a:t>
            </a:r>
            <a:r>
              <a:rPr lang="ko-KR" altLang="en-US" b="1">
                <a:solidFill>
                  <a:srgbClr val="002060"/>
                </a:solidFill>
                <a:latin typeface="나눔고딕" pitchFamily="50" charset="-127"/>
                <a:ea typeface="나눔고딕" pitchFamily="50" charset="-127"/>
              </a:rPr>
              <a:t>신고</a:t>
            </a:r>
            <a:r>
              <a:rPr lang="en-US" altLang="ko-KR" b="1">
                <a:solidFill>
                  <a:srgbClr val="002060"/>
                </a:solidFill>
                <a:latin typeface="나눔고딕" pitchFamily="50" charset="-127"/>
                <a:ea typeface="나눔고딕" pitchFamily="50" charset="-127"/>
              </a:rPr>
              <a:t>)</a:t>
            </a:r>
            <a:r>
              <a:rPr lang="ko-KR" altLang="en-US" b="1">
                <a:solidFill>
                  <a:srgbClr val="002060"/>
                </a:solidFill>
                <a:latin typeface="나눔고딕" pitchFamily="50" charset="-127"/>
                <a:ea typeface="나눔고딕" pitchFamily="50" charset="-127"/>
              </a:rPr>
              <a:t>를 한날로부터 </a:t>
            </a:r>
            <a:r>
              <a:rPr lang="en-US" altLang="ko-KR" b="1">
                <a:solidFill>
                  <a:srgbClr val="002060"/>
                </a:solidFill>
                <a:latin typeface="나눔고딕" pitchFamily="50" charset="-127"/>
                <a:ea typeface="나눔고딕" pitchFamily="50" charset="-127"/>
              </a:rPr>
              <a:t>3</a:t>
            </a:r>
            <a:r>
              <a:rPr lang="ko-KR" altLang="en-US" b="1">
                <a:solidFill>
                  <a:srgbClr val="002060"/>
                </a:solidFill>
                <a:latin typeface="나눔고딕" pitchFamily="50" charset="-127"/>
                <a:ea typeface="나눔고딕" pitchFamily="50" charset="-127"/>
              </a:rPr>
              <a:t>개월이내에 부착하여야 하며</a:t>
            </a:r>
            <a:endParaRPr lang="en-US" altLang="ko-KR" b="1">
              <a:solidFill>
                <a:srgbClr val="002060"/>
              </a:solidFill>
              <a:latin typeface="나눔고딕" pitchFamily="50" charset="-127"/>
              <a:ea typeface="나눔고딕" pitchFamily="50" charset="-127"/>
            </a:endParaRPr>
          </a:p>
          <a:p>
            <a:pPr algn="just" eaLnBrk="1" hangingPunct="1">
              <a:lnSpc>
                <a:spcPct val="150000"/>
              </a:lnSpc>
            </a:pPr>
            <a:r>
              <a:rPr lang="ko-KR" altLang="en-US" b="1">
                <a:solidFill>
                  <a:srgbClr val="002060"/>
                </a:solidFill>
                <a:latin typeface="나눔고딕" pitchFamily="50" charset="-127"/>
                <a:ea typeface="나눔고딕" pitchFamily="50" charset="-127"/>
              </a:rPr>
              <a:t>구체적인 설치시기로는 시행일 </a:t>
            </a:r>
            <a:r>
              <a:rPr lang="en-US" altLang="ko-KR" b="1">
                <a:solidFill>
                  <a:srgbClr val="002060"/>
                </a:solidFill>
                <a:latin typeface="나눔고딕" pitchFamily="50" charset="-127"/>
                <a:ea typeface="나눔고딕" pitchFamily="50" charset="-127"/>
              </a:rPr>
              <a:t>’22.5.3</a:t>
            </a:r>
            <a:r>
              <a:rPr lang="ko-KR" altLang="en-US" b="1">
                <a:solidFill>
                  <a:srgbClr val="002060"/>
                </a:solidFill>
                <a:latin typeface="나눔고딕" pitchFamily="50" charset="-127"/>
                <a:ea typeface="나눔고딕" pitchFamily="50" charset="-127"/>
              </a:rPr>
              <a:t>일이전에 가동개시신고사업장</a:t>
            </a:r>
            <a:r>
              <a:rPr lang="en-US" altLang="ko-KR" b="1">
                <a:solidFill>
                  <a:srgbClr val="002060"/>
                </a:solidFill>
                <a:latin typeface="나눔고딕" pitchFamily="50" charset="-127"/>
                <a:ea typeface="나눔고딕" pitchFamily="50" charset="-127"/>
              </a:rPr>
              <a:t>(</a:t>
            </a:r>
            <a:r>
              <a:rPr lang="ko-KR" altLang="en-US" b="1">
                <a:solidFill>
                  <a:srgbClr val="002060"/>
                </a:solidFill>
                <a:latin typeface="나눔고딕" pitchFamily="50" charset="-127"/>
                <a:ea typeface="나눔고딕" pitchFamily="50" charset="-127"/>
              </a:rPr>
              <a:t>즉</a:t>
            </a:r>
            <a:r>
              <a:rPr lang="en-US" altLang="ko-KR" b="1">
                <a:solidFill>
                  <a:srgbClr val="00206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기존 사업장</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은 </a:t>
            </a:r>
            <a:r>
              <a:rPr lang="en-US" altLang="ko-KR" b="1">
                <a:solidFill>
                  <a:srgbClr val="000000"/>
                </a:solidFill>
                <a:latin typeface="나눔고딕" pitchFamily="50" charset="-127"/>
                <a:ea typeface="나눔고딕" pitchFamily="50" charset="-127"/>
              </a:rPr>
              <a:t>2025.06.30</a:t>
            </a:r>
            <a:r>
              <a:rPr lang="ko-KR" altLang="en-US" b="1">
                <a:solidFill>
                  <a:srgbClr val="000000"/>
                </a:solidFill>
                <a:latin typeface="나눔고딕" pitchFamily="50" charset="-127"/>
                <a:ea typeface="나눔고딕" pitchFamily="50" charset="-127"/>
              </a:rPr>
              <a:t>까지 설치하여야 하고</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개정이후 신규사업장은 </a:t>
            </a:r>
            <a:r>
              <a:rPr lang="en-US" altLang="ko-KR" b="1">
                <a:solidFill>
                  <a:srgbClr val="000000"/>
                </a:solidFill>
                <a:latin typeface="나눔고딕" pitchFamily="50" charset="-127"/>
                <a:ea typeface="나눔고딕" pitchFamily="50" charset="-127"/>
              </a:rPr>
              <a:t>4</a:t>
            </a:r>
            <a:r>
              <a:rPr lang="ko-KR" altLang="en-US" b="1">
                <a:solidFill>
                  <a:srgbClr val="000000"/>
                </a:solidFill>
                <a:latin typeface="나눔고딕" pitchFamily="50" charset="-127"/>
                <a:ea typeface="나눔고딕" pitchFamily="50" charset="-127"/>
              </a:rPr>
              <a:t>종과 </a:t>
            </a:r>
            <a:r>
              <a:rPr lang="en-US" altLang="ko-KR" b="1">
                <a:solidFill>
                  <a:srgbClr val="000000"/>
                </a:solidFill>
                <a:latin typeface="나눔고딕" pitchFamily="50" charset="-127"/>
                <a:ea typeface="나눔고딕" pitchFamily="50" charset="-127"/>
              </a:rPr>
              <a:t>5</a:t>
            </a:r>
            <a:r>
              <a:rPr lang="ko-KR" altLang="en-US" b="1">
                <a:solidFill>
                  <a:srgbClr val="000000"/>
                </a:solidFill>
                <a:latin typeface="나눔고딕" pitchFamily="50" charset="-127"/>
                <a:ea typeface="나눔고딕" pitchFamily="50" charset="-127"/>
              </a:rPr>
              <a:t>종으로 구분되어 설치시기가 다른데 </a:t>
            </a:r>
            <a:r>
              <a:rPr lang="en-US" altLang="ko-KR" b="1">
                <a:solidFill>
                  <a:srgbClr val="000000"/>
                </a:solidFill>
                <a:latin typeface="나눔고딕" pitchFamily="50" charset="-127"/>
                <a:ea typeface="나눔고딕" pitchFamily="50" charset="-127"/>
              </a:rPr>
              <a:t>4</a:t>
            </a:r>
            <a:r>
              <a:rPr lang="ko-KR" altLang="en-US" b="1">
                <a:solidFill>
                  <a:srgbClr val="000000"/>
                </a:solidFill>
                <a:latin typeface="나눔고딕" pitchFamily="50" charset="-127"/>
                <a:ea typeface="나눔고딕" pitchFamily="50" charset="-127"/>
              </a:rPr>
              <a:t>종은 </a:t>
            </a:r>
            <a:r>
              <a:rPr lang="en-US" altLang="ko-KR" b="1">
                <a:solidFill>
                  <a:srgbClr val="000000"/>
                </a:solidFill>
                <a:latin typeface="나눔고딕" pitchFamily="50" charset="-127"/>
                <a:ea typeface="나눔고딕" pitchFamily="50" charset="-127"/>
              </a:rPr>
              <a:t>2023.06.30</a:t>
            </a:r>
            <a:r>
              <a:rPr lang="ko-KR" altLang="en-US" b="1">
                <a:solidFill>
                  <a:srgbClr val="000000"/>
                </a:solidFill>
                <a:latin typeface="나눔고딕" pitchFamily="50" charset="-127"/>
                <a:ea typeface="나눔고딕" pitchFamily="50" charset="-127"/>
              </a:rPr>
              <a:t>까지</a:t>
            </a:r>
            <a:r>
              <a:rPr lang="en-US" altLang="ko-KR" b="1">
                <a:solidFill>
                  <a:srgbClr val="000000"/>
                </a:solidFill>
                <a:latin typeface="나눔고딕" pitchFamily="50" charset="-127"/>
                <a:ea typeface="나눔고딕" pitchFamily="50" charset="-127"/>
              </a:rPr>
              <a:t>/ 5</a:t>
            </a:r>
            <a:r>
              <a:rPr lang="ko-KR" altLang="en-US" b="1">
                <a:solidFill>
                  <a:srgbClr val="000000"/>
                </a:solidFill>
                <a:latin typeface="나눔고딕" pitchFamily="50" charset="-127"/>
                <a:ea typeface="나눔고딕" pitchFamily="50" charset="-127"/>
              </a:rPr>
              <a:t>종 </a:t>
            </a:r>
            <a:r>
              <a:rPr lang="en-US" altLang="ko-KR" b="1">
                <a:solidFill>
                  <a:srgbClr val="000000"/>
                </a:solidFill>
                <a:latin typeface="나눔고딕" pitchFamily="50" charset="-127"/>
                <a:ea typeface="나눔고딕" pitchFamily="50" charset="-127"/>
              </a:rPr>
              <a:t>2024.06.30</a:t>
            </a:r>
            <a:r>
              <a:rPr lang="ko-KR" altLang="en-US" b="1">
                <a:solidFill>
                  <a:srgbClr val="000000"/>
                </a:solidFill>
                <a:latin typeface="나눔고딕" pitchFamily="50" charset="-127"/>
                <a:ea typeface="나눔고딕" pitchFamily="50" charset="-127"/>
              </a:rPr>
              <a:t>까지 설치하여야 합니다</a:t>
            </a:r>
            <a:r>
              <a:rPr lang="en-US" altLang="ko-KR" b="1">
                <a:solidFill>
                  <a:srgbClr val="000000"/>
                </a:solidFill>
                <a:latin typeface="나눔고딕" pitchFamily="50" charset="-127"/>
                <a:ea typeface="나눔고딕" pitchFamily="50" charset="-127"/>
              </a:rPr>
              <a:t>. </a:t>
            </a:r>
          </a:p>
          <a:p>
            <a:pPr algn="just" eaLnBrk="1" hangingPunct="1">
              <a:lnSpc>
                <a:spcPct val="150000"/>
              </a:lnSpc>
            </a:pPr>
            <a:r>
              <a:rPr lang="en-US" altLang="ko-KR" b="1">
                <a:solidFill>
                  <a:srgbClr val="000000"/>
                </a:solidFill>
                <a:latin typeface="나눔고딕" pitchFamily="50" charset="-127"/>
                <a:ea typeface="나눔고딕" pitchFamily="50" charset="-127"/>
              </a:rPr>
              <a:t>2.</a:t>
            </a:r>
            <a:r>
              <a:rPr lang="ko-KR" altLang="en-US" b="1">
                <a:solidFill>
                  <a:srgbClr val="000000"/>
                </a:solidFill>
                <a:latin typeface="나눔고딕" pitchFamily="50" charset="-127"/>
                <a:ea typeface="나눔고딕" pitchFamily="50" charset="-127"/>
              </a:rPr>
              <a:t>측정기 형태로는 전류계</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차압계</a:t>
            </a:r>
            <a:r>
              <a:rPr lang="en-US" altLang="ko-KR" b="1">
                <a:solidFill>
                  <a:srgbClr val="000000"/>
                </a:solidFill>
                <a:latin typeface="나눔고딕" pitchFamily="50" charset="-127"/>
                <a:ea typeface="나눔고딕" pitchFamily="50" charset="-127"/>
              </a:rPr>
              <a:t>, pH</a:t>
            </a:r>
            <a:r>
              <a:rPr lang="ko-KR" altLang="en-US" b="1">
                <a:solidFill>
                  <a:srgbClr val="000000"/>
                </a:solidFill>
                <a:latin typeface="나눔고딕" pitchFamily="50" charset="-127"/>
                <a:ea typeface="나눔고딕" pitchFamily="50" charset="-127"/>
              </a:rPr>
              <a:t>계</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온도계 가 있는 데 아래와 같습니다</a:t>
            </a:r>
            <a:r>
              <a:rPr lang="en-US" altLang="ko-KR" b="1">
                <a:solidFill>
                  <a:srgbClr val="000000"/>
                </a:solidFill>
                <a:latin typeface="나눔고딕" pitchFamily="50" charset="-127"/>
                <a:ea typeface="나눔고딕" pitchFamily="50" charset="-127"/>
              </a:rPr>
              <a:t>. </a:t>
            </a:r>
          </a:p>
          <a:p>
            <a:pPr algn="just" eaLnBrk="1" hangingPunct="1">
              <a:lnSpc>
                <a:spcPct val="150000"/>
              </a:lnSpc>
            </a:pPr>
            <a:r>
              <a:rPr lang="ko-KR" altLang="en-US"/>
              <a:t>제</a:t>
            </a:r>
            <a:r>
              <a:rPr lang="en-US" altLang="ko-KR"/>
              <a:t>3</a:t>
            </a:r>
            <a:r>
              <a:rPr lang="ko-KR" altLang="en-US"/>
              <a:t>호에 따른 여과집진시설ㆍ제</a:t>
            </a:r>
            <a:r>
              <a:rPr lang="en-US" altLang="ko-KR"/>
              <a:t>6</a:t>
            </a:r>
            <a:r>
              <a:rPr lang="ko-KR" altLang="en-US"/>
              <a:t>호에 따른 흡착에 의한 시설 중 방지시설에 온도계 부착해야 하며</a:t>
            </a:r>
            <a:r>
              <a:rPr lang="en-US" altLang="ko-KR"/>
              <a:t>, </a:t>
            </a:r>
            <a:r>
              <a:rPr lang="ko-KR" altLang="en-US"/>
              <a:t>다만</a:t>
            </a:r>
            <a:r>
              <a:rPr lang="en-US" altLang="ko-KR"/>
              <a:t>, </a:t>
            </a:r>
            <a:r>
              <a:rPr lang="ko-KR" altLang="en-US"/>
              <a:t>제</a:t>
            </a:r>
            <a:r>
              <a:rPr lang="en-US" altLang="ko-KR"/>
              <a:t>5</a:t>
            </a:r>
            <a:r>
              <a:rPr lang="ko-KR" altLang="en-US"/>
              <a:t>호에 따른 흡수에 의한 시설 중 방지시설에 부착해야 하는 </a:t>
            </a:r>
            <a:r>
              <a:rPr lang="en-US" altLang="ko-KR"/>
              <a:t>pH</a:t>
            </a:r>
            <a:r>
              <a:rPr lang="ko-KR" altLang="en-US"/>
              <a:t>계는 시설특성에 따라 환경부장관</a:t>
            </a:r>
            <a:endParaRPr lang="en-US" altLang="ko-KR"/>
          </a:p>
          <a:p>
            <a:r>
              <a:rPr lang="ko-KR" altLang="en-US"/>
              <a:t>또는 시ㆍ도지사가 부착이 필요하지 않다고 인정하는 경우에는 부착하지 않을 수 있다</a:t>
            </a:r>
            <a:r>
              <a:rPr lang="en-US" altLang="ko-KR"/>
              <a:t>.</a:t>
            </a:r>
            <a:endParaRPr lang="ko-KR" altLang="en-US"/>
          </a:p>
          <a:p>
            <a:pPr algn="just" eaLnBrk="1" hangingPunct="1">
              <a:lnSpc>
                <a:spcPct val="150000"/>
              </a:lnSpc>
            </a:pPr>
            <a:endParaRPr lang="en-US" altLang="ko-KR" b="1">
              <a:solidFill>
                <a:srgbClr val="000000"/>
              </a:solidFill>
              <a:latin typeface="나눔고딕" pitchFamily="50" charset="-127"/>
              <a:ea typeface="나눔고딕" pitchFamily="50" charset="-127"/>
            </a:endParaRPr>
          </a:p>
          <a:p>
            <a:endParaRPr lang="en-US" altLang="ko-KR" b="1">
              <a:solidFill>
                <a:srgbClr val="000000"/>
              </a:solidFill>
              <a:latin typeface="나눔고딕" pitchFamily="50" charset="-127"/>
              <a:ea typeface="나눔고딕" pitchFamily="50" charset="-127"/>
            </a:endParaRPr>
          </a:p>
        </p:txBody>
      </p:sp>
      <p:sp>
        <p:nvSpPr>
          <p:cNvPr id="65540" name="슬라이드 번호 개체 틀 3">
            <a:extLst>
              <a:ext uri="{FF2B5EF4-FFF2-40B4-BE49-F238E27FC236}">
                <a16:creationId xmlns:a16="http://schemas.microsoft.com/office/drawing/2014/main" id="{241A7BDC-7899-2B0D-9D56-DF03820CF7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FEDE83CB-0310-4FC4-B94A-16957D5C8AE1}" type="slidenum">
              <a:rPr lang="en-US" altLang="ko-KR" sz="1400">
                <a:latin typeface="굴림" panose="020B0600000101010101" pitchFamily="50" charset="-127"/>
                <a:ea typeface="굴림" panose="020B0600000101010101" pitchFamily="50" charset="-127"/>
              </a:rPr>
              <a:pPr>
                <a:spcBef>
                  <a:spcPct val="0"/>
                </a:spcBef>
              </a:pPr>
              <a:t>30</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CF7EED14-46F1-2C2D-39F0-A1E1C997CE60}"/>
              </a:ext>
            </a:extLst>
          </p:cNvPr>
          <p:cNvSpPr>
            <a:spLocks noGrp="1" noRot="1" noChangeAspect="1" noTextEdit="1"/>
          </p:cNvSpPr>
          <p:nvPr>
            <p:ph type="sldImg"/>
          </p:nvPr>
        </p:nvSpPr>
        <p:spPr/>
      </p:sp>
      <p:sp>
        <p:nvSpPr>
          <p:cNvPr id="67587" name="슬라이드 노트 개체 틀 2">
            <a:extLst>
              <a:ext uri="{FF2B5EF4-FFF2-40B4-BE49-F238E27FC236}">
                <a16:creationId xmlns:a16="http://schemas.microsoft.com/office/drawing/2014/main" id="{5C379A9A-1A72-D122-46BA-17894469F4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2650"/>
            <a:endParaRPr lang="ko-KR" altLang="en-US"/>
          </a:p>
          <a:p>
            <a:pPr defTabSz="882650"/>
            <a:endParaRPr lang="en-US" altLang="ko-KR" b="1">
              <a:solidFill>
                <a:srgbClr val="000000"/>
              </a:solidFill>
              <a:latin typeface="나눔고딕" pitchFamily="50" charset="-127"/>
              <a:ea typeface="나눔고딕" pitchFamily="50" charset="-127"/>
            </a:endParaRPr>
          </a:p>
        </p:txBody>
      </p:sp>
      <p:sp>
        <p:nvSpPr>
          <p:cNvPr id="67588" name="슬라이드 번호 개체 틀 3">
            <a:extLst>
              <a:ext uri="{FF2B5EF4-FFF2-40B4-BE49-F238E27FC236}">
                <a16:creationId xmlns:a16="http://schemas.microsoft.com/office/drawing/2014/main" id="{3B27B4AE-1524-6630-B6E9-B57FE603CB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2B66E28C-00BD-4177-913E-1F393771F5AD}" type="slidenum">
              <a:rPr lang="en-US" altLang="ko-KR" sz="1400">
                <a:latin typeface="굴림" panose="020B0600000101010101" pitchFamily="50" charset="-127"/>
                <a:ea typeface="굴림" panose="020B0600000101010101" pitchFamily="50" charset="-127"/>
              </a:rPr>
              <a:pPr>
                <a:spcBef>
                  <a:spcPct val="0"/>
                </a:spcBef>
              </a:pPr>
              <a:t>31</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슬라이드 이미지 개체 틀 1">
            <a:extLst>
              <a:ext uri="{FF2B5EF4-FFF2-40B4-BE49-F238E27FC236}">
                <a16:creationId xmlns:a16="http://schemas.microsoft.com/office/drawing/2014/main" id="{497C8C55-8B01-9FF7-CFA0-5A596DBB5E4B}"/>
              </a:ext>
            </a:extLst>
          </p:cNvPr>
          <p:cNvSpPr>
            <a:spLocks noGrp="1" noRot="1" noChangeAspect="1" noTextEdit="1"/>
          </p:cNvSpPr>
          <p:nvPr>
            <p:ph type="sldImg"/>
          </p:nvPr>
        </p:nvSpPr>
        <p:spPr/>
      </p:sp>
      <p:sp>
        <p:nvSpPr>
          <p:cNvPr id="69635" name="슬라이드 노트 개체 틀 2">
            <a:extLst>
              <a:ext uri="{FF2B5EF4-FFF2-40B4-BE49-F238E27FC236}">
                <a16:creationId xmlns:a16="http://schemas.microsoft.com/office/drawing/2014/main" id="{34B5CB5C-ACF8-44FD-4438-EB51AF1A3A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다음은 대기배출시설 및 방지시설 운영입니다</a:t>
            </a:r>
            <a:r>
              <a:rPr lang="en-US" altLang="ko-KR"/>
              <a:t>. </a:t>
            </a:r>
          </a:p>
          <a:p>
            <a:pPr eaLnBrk="1" hangingPunct="1">
              <a:lnSpc>
                <a:spcPct val="150000"/>
              </a:lnSpc>
            </a:pPr>
            <a:r>
              <a:rPr lang="ko-KR" altLang="en-US"/>
              <a:t>아래 사진은 대기오염방지시설 미가동으로 </a:t>
            </a:r>
            <a:r>
              <a:rPr lang="ko-KR" altLang="en-US" b="1">
                <a:solidFill>
                  <a:srgbClr val="000000"/>
                </a:solidFill>
                <a:latin typeface="나눔고딕" pitchFamily="50" charset="-127"/>
                <a:ea typeface="나눔고딕" pitchFamily="50" charset="-127"/>
              </a:rPr>
              <a:t>대기배출시설을 설치한 자는 배출시설을 가동할 때에 방지시설을 가동하지 아니하거나  오염도를 낮추기 위하여 배출시설에서 나오는 오염물질에 공기를 섞어</a:t>
            </a:r>
          </a:p>
          <a:p>
            <a:pPr eaLnBrk="1" hangingPunct="1">
              <a:lnSpc>
                <a:spcPct val="150000"/>
              </a:lnSpc>
            </a:pPr>
            <a:r>
              <a:rPr lang="ko-KR" altLang="en-US" b="1">
                <a:solidFill>
                  <a:srgbClr val="000000"/>
                </a:solidFill>
                <a:latin typeface="나눔고딕" pitchFamily="50" charset="-127"/>
                <a:ea typeface="나눔고딕" pitchFamily="50" charset="-127"/>
              </a:rPr>
              <a:t> 배출하는 행위를 하여서는 아니됨에도</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가동하지 않는 상태로 방치한 상태입니다</a:t>
            </a:r>
            <a:r>
              <a:rPr lang="en-US" altLang="ko-KR" b="1">
                <a:solidFill>
                  <a:srgbClr val="000000"/>
                </a:solidFill>
                <a:latin typeface="나눔고딕" pitchFamily="50" charset="-127"/>
                <a:ea typeface="나눔고딕" pitchFamily="50" charset="-127"/>
              </a:rPr>
              <a:t>. </a:t>
            </a:r>
          </a:p>
          <a:p>
            <a:pPr eaLnBrk="1" hangingPunct="1">
              <a:lnSpc>
                <a:spcPct val="150000"/>
              </a:lnSpc>
            </a:pPr>
            <a:r>
              <a:rPr lang="ko-KR" altLang="en-US" b="1">
                <a:solidFill>
                  <a:srgbClr val="000000"/>
                </a:solidFill>
                <a:latin typeface="나눔고딕" pitchFamily="50" charset="-127"/>
                <a:ea typeface="나눔고딕" pitchFamily="50" charset="-127"/>
              </a:rPr>
              <a:t>이러한 행위는 </a:t>
            </a:r>
            <a:r>
              <a:rPr lang="en-US" altLang="ko-KR" b="1">
                <a:solidFill>
                  <a:srgbClr val="000000"/>
                </a:solidFill>
                <a:latin typeface="나눔고딕" pitchFamily="50" charset="-127"/>
                <a:ea typeface="나눔고딕" pitchFamily="50" charset="-127"/>
              </a:rPr>
              <a:t> 7</a:t>
            </a:r>
            <a:r>
              <a:rPr lang="ko-KR" altLang="en-US" b="1">
                <a:solidFill>
                  <a:srgbClr val="000000"/>
                </a:solidFill>
                <a:latin typeface="나눔고딕" pitchFamily="50" charset="-127"/>
                <a:ea typeface="나눔고딕" pitchFamily="50" charset="-127"/>
              </a:rPr>
              <a:t>년 이하의 징역 </a:t>
            </a:r>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억원 이하의 벌금에 조업정지 </a:t>
            </a:r>
            <a:r>
              <a:rPr lang="en-US" altLang="ko-KR" b="1">
                <a:solidFill>
                  <a:srgbClr val="000000"/>
                </a:solidFill>
                <a:latin typeface="나눔고딕" pitchFamily="50" charset="-127"/>
                <a:ea typeface="나눔고딕" pitchFamily="50" charset="-127"/>
              </a:rPr>
              <a:t>10</a:t>
            </a:r>
            <a:r>
              <a:rPr lang="ko-KR" altLang="en-US" b="1">
                <a:solidFill>
                  <a:srgbClr val="000000"/>
                </a:solidFill>
                <a:latin typeface="나눔고딕" pitchFamily="50" charset="-127"/>
                <a:ea typeface="나눔고딕" pitchFamily="50" charset="-127"/>
              </a:rPr>
              <a:t>일의 행정처분이 내려집니다</a:t>
            </a:r>
            <a:r>
              <a:rPr lang="en-US" altLang="ko-KR" b="1">
                <a:solidFill>
                  <a:srgbClr val="000000"/>
                </a:solidFill>
                <a:latin typeface="나눔고딕" pitchFamily="50" charset="-127"/>
                <a:ea typeface="나눔고딕" pitchFamily="50" charset="-127"/>
              </a:rPr>
              <a:t>. </a:t>
            </a:r>
            <a:endParaRPr lang="ko-KR" altLang="en-US" b="1">
              <a:solidFill>
                <a:srgbClr val="000000"/>
              </a:solidFill>
              <a:latin typeface="나눔고딕" pitchFamily="50" charset="-127"/>
              <a:ea typeface="나눔고딕" pitchFamily="50" charset="-127"/>
            </a:endParaRPr>
          </a:p>
          <a:p>
            <a:endParaRPr lang="ko-KR" altLang="en-US"/>
          </a:p>
        </p:txBody>
      </p:sp>
      <p:sp>
        <p:nvSpPr>
          <p:cNvPr id="69636" name="슬라이드 번호 개체 틀 3">
            <a:extLst>
              <a:ext uri="{FF2B5EF4-FFF2-40B4-BE49-F238E27FC236}">
                <a16:creationId xmlns:a16="http://schemas.microsoft.com/office/drawing/2014/main" id="{FC4DE05F-EA55-68DB-5785-E4BB03F2F4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6E9EEFBC-497C-4886-A9A5-FB296BD42CCF}" type="slidenum">
              <a:rPr lang="en-US" altLang="ko-KR" sz="1400">
                <a:latin typeface="굴림" panose="020B0600000101010101" pitchFamily="50" charset="-127"/>
                <a:ea typeface="굴림" panose="020B0600000101010101" pitchFamily="50" charset="-127"/>
              </a:rPr>
              <a:pPr>
                <a:spcBef>
                  <a:spcPct val="0"/>
                </a:spcBef>
              </a:pPr>
              <a:t>32</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슬라이드 이미지 개체 틀 1">
            <a:extLst>
              <a:ext uri="{FF2B5EF4-FFF2-40B4-BE49-F238E27FC236}">
                <a16:creationId xmlns:a16="http://schemas.microsoft.com/office/drawing/2014/main" id="{15DD91EE-FA32-881F-5AEE-6BEF0C56A15B}"/>
              </a:ext>
            </a:extLst>
          </p:cNvPr>
          <p:cNvSpPr>
            <a:spLocks noGrp="1" noRot="1" noChangeAspect="1" noTextEdit="1"/>
          </p:cNvSpPr>
          <p:nvPr>
            <p:ph type="sldImg"/>
          </p:nvPr>
        </p:nvSpPr>
        <p:spPr/>
      </p:sp>
      <p:sp>
        <p:nvSpPr>
          <p:cNvPr id="71683" name="슬라이드 노트 개체 틀 2">
            <a:extLst>
              <a:ext uri="{FF2B5EF4-FFF2-40B4-BE49-F238E27FC236}">
                <a16:creationId xmlns:a16="http://schemas.microsoft.com/office/drawing/2014/main" id="{40377FF2-AA94-3152-22A9-8B9B1E99AD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다음은 방지시설 미가동으로 방지시설의 스위치가 꺼져있는 모습입니다</a:t>
            </a:r>
            <a:r>
              <a:rPr lang="en-US" altLang="ko-KR"/>
              <a:t>. </a:t>
            </a:r>
          </a:p>
          <a:p>
            <a:pPr eaLnBrk="1" hangingPunct="1">
              <a:lnSpc>
                <a:spcPct val="150000"/>
              </a:lnSpc>
            </a:pPr>
            <a:r>
              <a:rPr lang="ko-KR" altLang="en-US" b="1">
                <a:solidFill>
                  <a:srgbClr val="000000"/>
                </a:solidFill>
                <a:latin typeface="나눔고딕" pitchFamily="50" charset="-127"/>
                <a:ea typeface="나눔고딕" pitchFamily="50" charset="-127"/>
              </a:rPr>
              <a:t>대기배출시설을 설치한 자는 배출시설을 가동할 때에 방지시설을 가동하지 아니하거나  오염도를 낮추기 위하여 배출시설에서 나오는 오염물질에 공기를 섞어 </a:t>
            </a:r>
          </a:p>
          <a:p>
            <a:pPr eaLnBrk="1" hangingPunct="1">
              <a:lnSpc>
                <a:spcPct val="150000"/>
              </a:lnSpc>
            </a:pPr>
            <a:r>
              <a:rPr lang="ko-KR" altLang="en-US" b="1">
                <a:solidFill>
                  <a:srgbClr val="000000"/>
                </a:solidFill>
                <a:latin typeface="나눔고딕" pitchFamily="50" charset="-127"/>
                <a:ea typeface="나눔고딕" pitchFamily="50" charset="-127"/>
              </a:rPr>
              <a:t> 배출하는 행위를 하여서는 아니됨에도</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방지시설의 스위치를 꺼놓은 경우입니다</a:t>
            </a:r>
            <a:r>
              <a:rPr lang="en-US" altLang="ko-KR" b="1">
                <a:solidFill>
                  <a:srgbClr val="000000"/>
                </a:solidFill>
                <a:latin typeface="나눔고딕" pitchFamily="50" charset="-127"/>
                <a:ea typeface="나눔고딕" pitchFamily="50" charset="-127"/>
              </a:rPr>
              <a:t>. 7</a:t>
            </a:r>
            <a:r>
              <a:rPr lang="ko-KR" altLang="en-US" b="1">
                <a:solidFill>
                  <a:srgbClr val="000000"/>
                </a:solidFill>
                <a:latin typeface="나눔고딕" pitchFamily="50" charset="-127"/>
                <a:ea typeface="나눔고딕" pitchFamily="50" charset="-127"/>
              </a:rPr>
              <a:t>년 이하의 징역 </a:t>
            </a:r>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억원 이하의 벌금으로 조업정지</a:t>
            </a:r>
            <a:r>
              <a:rPr lang="en-US" altLang="ko-KR" b="1">
                <a:solidFill>
                  <a:srgbClr val="000000"/>
                </a:solidFill>
                <a:latin typeface="나눔고딕" pitchFamily="50" charset="-127"/>
                <a:ea typeface="나눔고딕" pitchFamily="50" charset="-127"/>
              </a:rPr>
              <a:t>10</a:t>
            </a:r>
            <a:r>
              <a:rPr lang="ko-KR" altLang="en-US" b="1">
                <a:solidFill>
                  <a:srgbClr val="000000"/>
                </a:solidFill>
                <a:latin typeface="나눔고딕" pitchFamily="50" charset="-127"/>
                <a:ea typeface="나눔고딕" pitchFamily="50" charset="-127"/>
              </a:rPr>
              <a:t>일의 행정처분이 내려집니다</a:t>
            </a:r>
            <a:r>
              <a:rPr lang="en-US" altLang="ko-KR" b="1">
                <a:solidFill>
                  <a:srgbClr val="000000"/>
                </a:solidFill>
                <a:latin typeface="나눔고딕" pitchFamily="50" charset="-127"/>
                <a:ea typeface="나눔고딕" pitchFamily="50" charset="-127"/>
              </a:rPr>
              <a:t>.</a:t>
            </a:r>
            <a:endParaRPr lang="ko-KR" altLang="en-US" b="1">
              <a:solidFill>
                <a:srgbClr val="000000"/>
              </a:solidFill>
              <a:latin typeface="나눔고딕" pitchFamily="50" charset="-127"/>
              <a:ea typeface="나눔고딕" pitchFamily="50" charset="-127"/>
            </a:endParaRPr>
          </a:p>
          <a:p>
            <a:pPr eaLnBrk="1" hangingPunct="1">
              <a:lnSpc>
                <a:spcPct val="150000"/>
              </a:lnSpc>
            </a:pPr>
            <a:endParaRPr lang="ko-KR" altLang="en-US" b="1">
              <a:solidFill>
                <a:srgbClr val="000000"/>
              </a:solidFill>
              <a:latin typeface="나눔고딕" pitchFamily="50" charset="-127"/>
              <a:ea typeface="나눔고딕" pitchFamily="50" charset="-127"/>
            </a:endParaRPr>
          </a:p>
          <a:p>
            <a:endParaRPr lang="ko-KR" altLang="en-US"/>
          </a:p>
        </p:txBody>
      </p:sp>
      <p:sp>
        <p:nvSpPr>
          <p:cNvPr id="71684" name="슬라이드 번호 개체 틀 3">
            <a:extLst>
              <a:ext uri="{FF2B5EF4-FFF2-40B4-BE49-F238E27FC236}">
                <a16:creationId xmlns:a16="http://schemas.microsoft.com/office/drawing/2014/main" id="{BFAFE647-AC16-BFDA-F907-538B31FFED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9F611F59-121D-48CD-AA25-9267F9BB48FB}" type="slidenum">
              <a:rPr lang="en-US" altLang="ko-KR" sz="1400">
                <a:latin typeface="굴림" panose="020B0600000101010101" pitchFamily="50" charset="-127"/>
                <a:ea typeface="굴림" panose="020B0600000101010101" pitchFamily="50" charset="-127"/>
              </a:rPr>
              <a:pPr>
                <a:spcBef>
                  <a:spcPct val="0"/>
                </a:spcBef>
              </a:pPr>
              <a:t>33</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슬라이드 이미지 개체 틀 1">
            <a:extLst>
              <a:ext uri="{FF2B5EF4-FFF2-40B4-BE49-F238E27FC236}">
                <a16:creationId xmlns:a16="http://schemas.microsoft.com/office/drawing/2014/main" id="{C4512BDB-A504-7F0E-E891-DD3DCFA1ED66}"/>
              </a:ext>
            </a:extLst>
          </p:cNvPr>
          <p:cNvSpPr>
            <a:spLocks noGrp="1" noRot="1" noChangeAspect="1" noTextEdit="1"/>
          </p:cNvSpPr>
          <p:nvPr>
            <p:ph type="sldImg"/>
          </p:nvPr>
        </p:nvSpPr>
        <p:spPr/>
      </p:sp>
      <p:sp>
        <p:nvSpPr>
          <p:cNvPr id="73731" name="슬라이드 노트 개체 틀 2">
            <a:extLst>
              <a:ext uri="{FF2B5EF4-FFF2-40B4-BE49-F238E27FC236}">
                <a16:creationId xmlns:a16="http://schemas.microsoft.com/office/drawing/2014/main" id="{264B570E-6298-9204-E23B-39AA537A4C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pPr>
            <a:r>
              <a:rPr lang="ko-KR" altLang="en-US"/>
              <a:t>다음은 대기오염방지시설 비정상가동입니다</a:t>
            </a:r>
            <a:r>
              <a:rPr lang="en-US" altLang="ko-KR"/>
              <a:t>. </a:t>
            </a:r>
          </a:p>
          <a:p>
            <a:pPr eaLnBrk="1" hangingPunct="1">
              <a:lnSpc>
                <a:spcPct val="150000"/>
              </a:lnSpc>
            </a:pPr>
            <a:r>
              <a:rPr lang="en-US" altLang="ko-KR" b="1">
                <a:solidFill>
                  <a:srgbClr val="000000"/>
                </a:solidFill>
                <a:latin typeface="나눔고딕" pitchFamily="50" charset="-127"/>
                <a:ea typeface="나눔고딕" pitchFamily="50" charset="-127"/>
              </a:rPr>
              <a:t>1. </a:t>
            </a:r>
            <a:r>
              <a:rPr lang="ko-KR" altLang="en-US" b="1">
                <a:solidFill>
                  <a:srgbClr val="000000"/>
                </a:solidFill>
                <a:latin typeface="나눔고딕" pitchFamily="50" charset="-127"/>
                <a:ea typeface="나눔고딕" pitchFamily="50" charset="-127"/>
              </a:rPr>
              <a:t>대기배출시설을 설치한 자는 배출시설을 가동할 때에 방지시설을 가동하지 아니하거나  오염도를 낮추기 위하여 배출시설에서 나오는 오염물질에 공기를 섞어</a:t>
            </a:r>
          </a:p>
          <a:p>
            <a:pPr eaLnBrk="1" hangingPunct="1">
              <a:lnSpc>
                <a:spcPct val="150000"/>
              </a:lnSpc>
            </a:pPr>
            <a:r>
              <a:rPr lang="ko-KR" altLang="en-US" b="1">
                <a:solidFill>
                  <a:srgbClr val="000000"/>
                </a:solidFill>
                <a:latin typeface="나눔고딕" pitchFamily="50" charset="-127"/>
                <a:ea typeface="나눔고딕" pitchFamily="50" charset="-127"/>
              </a:rPr>
              <a:t> 배출하는 행위를 하여서는 아니됨에도</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흡수에 의한 시설에서 세정수가 분무되지 않고 있어 확인된 사항입니다</a:t>
            </a:r>
            <a:r>
              <a:rPr lang="en-US" altLang="ko-KR" b="1">
                <a:solidFill>
                  <a:srgbClr val="000000"/>
                </a:solidFill>
                <a:latin typeface="나눔고딕" pitchFamily="50" charset="-127"/>
                <a:ea typeface="나눔고딕" pitchFamily="50" charset="-127"/>
              </a:rPr>
              <a:t>. </a:t>
            </a:r>
          </a:p>
          <a:p>
            <a:pPr eaLnBrk="1" hangingPunct="1">
              <a:lnSpc>
                <a:spcPct val="150000"/>
              </a:lnSpc>
            </a:pPr>
            <a:r>
              <a:rPr lang="ko-KR" altLang="en-US" b="1">
                <a:solidFill>
                  <a:srgbClr val="000000"/>
                </a:solidFill>
                <a:latin typeface="나눔고딕" pitchFamily="50" charset="-127"/>
                <a:ea typeface="나눔고딕" pitchFamily="50" charset="-127"/>
              </a:rPr>
              <a:t>이 경우 </a:t>
            </a:r>
            <a:r>
              <a:rPr lang="en-US" altLang="ko-KR" b="1">
                <a:solidFill>
                  <a:srgbClr val="000000"/>
                </a:solidFill>
                <a:latin typeface="나눔고딕" pitchFamily="50" charset="-127"/>
                <a:ea typeface="나눔고딕" pitchFamily="50" charset="-127"/>
              </a:rPr>
              <a:t>7</a:t>
            </a:r>
            <a:r>
              <a:rPr lang="ko-KR" altLang="en-US" b="1">
                <a:solidFill>
                  <a:srgbClr val="000000"/>
                </a:solidFill>
                <a:latin typeface="나눔고딕" pitchFamily="50" charset="-127"/>
                <a:ea typeface="나눔고딕" pitchFamily="50" charset="-127"/>
              </a:rPr>
              <a:t>년이하징역 </a:t>
            </a:r>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억원이하 벌금과 조업정지 </a:t>
            </a:r>
            <a:r>
              <a:rPr lang="en-US" altLang="ko-KR" b="1">
                <a:solidFill>
                  <a:srgbClr val="000000"/>
                </a:solidFill>
                <a:latin typeface="나눔고딕" pitchFamily="50" charset="-127"/>
                <a:ea typeface="나눔고딕" pitchFamily="50" charset="-127"/>
              </a:rPr>
              <a:t>10</a:t>
            </a:r>
            <a:r>
              <a:rPr lang="ko-KR" altLang="en-US" b="1">
                <a:solidFill>
                  <a:srgbClr val="000000"/>
                </a:solidFill>
                <a:latin typeface="나눔고딕" pitchFamily="50" charset="-127"/>
                <a:ea typeface="나눔고딕" pitchFamily="50" charset="-127"/>
              </a:rPr>
              <a:t>일에 행정처분이 내려집니다 </a:t>
            </a:r>
          </a:p>
          <a:p>
            <a:endParaRPr lang="ko-KR" altLang="en-US"/>
          </a:p>
        </p:txBody>
      </p:sp>
      <p:sp>
        <p:nvSpPr>
          <p:cNvPr id="73732" name="슬라이드 번호 개체 틀 3">
            <a:extLst>
              <a:ext uri="{FF2B5EF4-FFF2-40B4-BE49-F238E27FC236}">
                <a16:creationId xmlns:a16="http://schemas.microsoft.com/office/drawing/2014/main" id="{7957DA5A-BBDA-F002-563D-8DC7A89420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1C3FA610-48C2-46B1-A0D5-BB00A33B8033}" type="slidenum">
              <a:rPr lang="en-US" altLang="ko-KR" sz="1400">
                <a:latin typeface="굴림" panose="020B0600000101010101" pitchFamily="50" charset="-127"/>
                <a:ea typeface="굴림" panose="020B0600000101010101" pitchFamily="50" charset="-127"/>
              </a:rPr>
              <a:pPr>
                <a:spcBef>
                  <a:spcPct val="0"/>
                </a:spcBef>
              </a:pPr>
              <a:t>34</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슬라이드 이미지 개체 틀 1">
            <a:extLst>
              <a:ext uri="{FF2B5EF4-FFF2-40B4-BE49-F238E27FC236}">
                <a16:creationId xmlns:a16="http://schemas.microsoft.com/office/drawing/2014/main" id="{A06AD519-4006-FD61-D030-EF23839B0A30}"/>
              </a:ext>
            </a:extLst>
          </p:cNvPr>
          <p:cNvSpPr>
            <a:spLocks noGrp="1" noRot="1" noChangeAspect="1" noTextEdit="1"/>
          </p:cNvSpPr>
          <p:nvPr>
            <p:ph type="sldImg"/>
          </p:nvPr>
        </p:nvSpPr>
        <p:spPr/>
      </p:sp>
      <p:sp>
        <p:nvSpPr>
          <p:cNvPr id="75779" name="슬라이드 노트 개체 틀 2">
            <a:extLst>
              <a:ext uri="{FF2B5EF4-FFF2-40B4-BE49-F238E27FC236}">
                <a16:creationId xmlns:a16="http://schemas.microsoft.com/office/drawing/2014/main" id="{6DB2F866-669E-2B2A-253E-0E161323C8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다음은 대기오염방지시설 비정상가동으로 현장사진 참고</a:t>
            </a:r>
          </a:p>
        </p:txBody>
      </p:sp>
      <p:sp>
        <p:nvSpPr>
          <p:cNvPr id="75780" name="슬라이드 번호 개체 틀 3">
            <a:extLst>
              <a:ext uri="{FF2B5EF4-FFF2-40B4-BE49-F238E27FC236}">
                <a16:creationId xmlns:a16="http://schemas.microsoft.com/office/drawing/2014/main" id="{DC59671F-35CE-7674-19E6-DE151DAB6A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C3DF860D-D20C-4277-81B8-CB74777BAA92}" type="slidenum">
              <a:rPr lang="en-US" altLang="ko-KR" sz="1400">
                <a:latin typeface="굴림" panose="020B0600000101010101" pitchFamily="50" charset="-127"/>
                <a:ea typeface="굴림" panose="020B0600000101010101" pitchFamily="50" charset="-127"/>
              </a:rPr>
              <a:pPr>
                <a:spcBef>
                  <a:spcPct val="0"/>
                </a:spcBef>
              </a:pPr>
              <a:t>35</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슬라이드 이미지 개체 틀 1">
            <a:extLst>
              <a:ext uri="{FF2B5EF4-FFF2-40B4-BE49-F238E27FC236}">
                <a16:creationId xmlns:a16="http://schemas.microsoft.com/office/drawing/2014/main" id="{61F91447-D071-49FD-9D1F-3D441F9A49A1}"/>
              </a:ext>
            </a:extLst>
          </p:cNvPr>
          <p:cNvSpPr>
            <a:spLocks noGrp="1" noRot="1" noChangeAspect="1" noTextEdit="1"/>
          </p:cNvSpPr>
          <p:nvPr>
            <p:ph type="sldImg"/>
          </p:nvPr>
        </p:nvSpPr>
        <p:spPr/>
      </p:sp>
      <p:sp>
        <p:nvSpPr>
          <p:cNvPr id="77827" name="슬라이드 노트 개체 틀 2">
            <a:extLst>
              <a:ext uri="{FF2B5EF4-FFF2-40B4-BE49-F238E27FC236}">
                <a16:creationId xmlns:a16="http://schemas.microsoft.com/office/drawing/2014/main" id="{DB571D3F-33DB-44A5-D140-1AE8943A6A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ko-KR" altLang="en-US"/>
              <a:t>대기오염방지시설 비정상가동으로 </a:t>
            </a:r>
            <a:r>
              <a:rPr lang="ko-KR" altLang="en-US" b="1">
                <a:solidFill>
                  <a:srgbClr val="000000"/>
                </a:solidFill>
                <a:latin typeface="나눔고딕" pitchFamily="50" charset="-127"/>
                <a:ea typeface="나눔고딕" pitchFamily="50" charset="-127"/>
              </a:rPr>
              <a:t>방지시설을 거치지 아니하고 오염물질을 배출할 수 있는 공기조절장치나 가지 배출관등을 설치하는 행위를 하면 아니됨에도</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위 사진처럼 </a:t>
            </a:r>
            <a:r>
              <a:rPr lang="en-US" altLang="ko-KR" b="1">
                <a:solidFill>
                  <a:srgbClr val="000000"/>
                </a:solidFill>
                <a:latin typeface="나눔고딕" pitchFamily="50" charset="-127"/>
                <a:ea typeface="나눔고딕" pitchFamily="50" charset="-127"/>
              </a:rPr>
              <a:t>1. </a:t>
            </a:r>
            <a:r>
              <a:rPr lang="ko-KR" altLang="en-US">
                <a:solidFill>
                  <a:srgbClr val="FF0000"/>
                </a:solidFill>
                <a:latin typeface="HY견고딕" panose="02030600000101010101" pitchFamily="18" charset="-127"/>
                <a:ea typeface="HY견고딕" panose="02030600000101010101" pitchFamily="18" charset="-127"/>
              </a:rPr>
              <a:t>방지시설을 거치지 아니하고</a:t>
            </a:r>
          </a:p>
          <a:p>
            <a:pPr eaLnBrk="1" hangingPunct="1"/>
            <a:r>
              <a:rPr lang="ko-KR" altLang="en-US">
                <a:solidFill>
                  <a:srgbClr val="FF0000"/>
                </a:solidFill>
                <a:latin typeface="HY견고딕" panose="02030600000101010101" pitchFamily="18" charset="-127"/>
                <a:ea typeface="HY견고딕" panose="02030600000101010101" pitchFamily="18" charset="-127"/>
              </a:rPr>
              <a:t>외부로 배출되는 가지관 설치하거나</a:t>
            </a:r>
            <a:r>
              <a:rPr lang="en-US" altLang="ko-KR">
                <a:solidFill>
                  <a:srgbClr val="FF0000"/>
                </a:solidFill>
                <a:latin typeface="HY견고딕" panose="02030600000101010101" pitchFamily="18" charset="-127"/>
                <a:ea typeface="HY견고딕" panose="02030600000101010101" pitchFamily="18" charset="-127"/>
              </a:rPr>
              <a:t>, </a:t>
            </a:r>
            <a:r>
              <a:rPr lang="ko-KR" altLang="en-US">
                <a:solidFill>
                  <a:srgbClr val="FF0000"/>
                </a:solidFill>
                <a:latin typeface="HY견고딕" panose="02030600000101010101" pitchFamily="18" charset="-127"/>
                <a:ea typeface="HY견고딕" panose="02030600000101010101" pitchFamily="18" charset="-127"/>
              </a:rPr>
              <a:t>방지시설에 연결되지 않는 덕트를 운영하고 있는 사례입니다</a:t>
            </a:r>
            <a:r>
              <a:rPr lang="en-US" altLang="ko-KR">
                <a:solidFill>
                  <a:srgbClr val="FF0000"/>
                </a:solidFill>
                <a:latin typeface="HY견고딕" panose="02030600000101010101" pitchFamily="18" charset="-127"/>
                <a:ea typeface="HY견고딕" panose="02030600000101010101" pitchFamily="18" charset="-127"/>
              </a:rPr>
              <a:t>.</a:t>
            </a:r>
          </a:p>
          <a:p>
            <a:pPr eaLnBrk="1" hangingPunct="1"/>
            <a:endParaRPr lang="ko-KR" altLang="en-US">
              <a:solidFill>
                <a:srgbClr val="FF0000"/>
              </a:solidFill>
              <a:latin typeface="HY견고딕" panose="02030600000101010101" pitchFamily="18" charset="-127"/>
              <a:ea typeface="HY견고딕" panose="02030600000101010101" pitchFamily="18" charset="-127"/>
            </a:endParaRPr>
          </a:p>
          <a:p>
            <a:pPr eaLnBrk="1" hangingPunct="1">
              <a:lnSpc>
                <a:spcPct val="150000"/>
              </a:lnSpc>
            </a:pPr>
            <a:endParaRPr lang="ko-KR" altLang="en-US" b="1">
              <a:solidFill>
                <a:srgbClr val="000000"/>
              </a:solidFill>
              <a:latin typeface="나눔고딕" pitchFamily="50" charset="-127"/>
              <a:ea typeface="나눔고딕" pitchFamily="50" charset="-127"/>
            </a:endParaRPr>
          </a:p>
          <a:p>
            <a:endParaRPr lang="ko-KR" altLang="en-US"/>
          </a:p>
        </p:txBody>
      </p:sp>
      <p:sp>
        <p:nvSpPr>
          <p:cNvPr id="77828" name="슬라이드 번호 개체 틀 3">
            <a:extLst>
              <a:ext uri="{FF2B5EF4-FFF2-40B4-BE49-F238E27FC236}">
                <a16:creationId xmlns:a16="http://schemas.microsoft.com/office/drawing/2014/main" id="{3D66157E-F642-3EDC-4103-63BEB31769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782E6C6B-47C8-47F7-B9D4-81F9E353DBC1}" type="slidenum">
              <a:rPr lang="en-US" altLang="ko-KR" sz="1400">
                <a:latin typeface="굴림" panose="020B0600000101010101" pitchFamily="50" charset="-127"/>
                <a:ea typeface="굴림" panose="020B0600000101010101" pitchFamily="50" charset="-127"/>
              </a:rPr>
              <a:pPr>
                <a:spcBef>
                  <a:spcPct val="0"/>
                </a:spcBef>
              </a:pPr>
              <a:t>36</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슬라이드 이미지 개체 틀 1">
            <a:extLst>
              <a:ext uri="{FF2B5EF4-FFF2-40B4-BE49-F238E27FC236}">
                <a16:creationId xmlns:a16="http://schemas.microsoft.com/office/drawing/2014/main" id="{377855FB-29C2-0DBB-D9CD-2413AE5A5D83}"/>
              </a:ext>
            </a:extLst>
          </p:cNvPr>
          <p:cNvSpPr>
            <a:spLocks noGrp="1" noRot="1" noChangeAspect="1" noTextEdit="1"/>
          </p:cNvSpPr>
          <p:nvPr>
            <p:ph type="sldImg"/>
          </p:nvPr>
        </p:nvSpPr>
        <p:spPr/>
      </p:sp>
      <p:sp>
        <p:nvSpPr>
          <p:cNvPr id="79875" name="슬라이드 노트 개체 틀 2">
            <a:extLst>
              <a:ext uri="{FF2B5EF4-FFF2-40B4-BE49-F238E27FC236}">
                <a16:creationId xmlns:a16="http://schemas.microsoft.com/office/drawing/2014/main" id="{E190631F-7A80-54EE-0BE5-F958C603DE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위 내용은 참고하시기 바랍니다</a:t>
            </a:r>
            <a:r>
              <a:rPr lang="en-US" altLang="ko-KR"/>
              <a:t>.</a:t>
            </a:r>
            <a:endParaRPr lang="ko-KR" altLang="en-US"/>
          </a:p>
        </p:txBody>
      </p:sp>
      <p:sp>
        <p:nvSpPr>
          <p:cNvPr id="79876" name="슬라이드 번호 개체 틀 3">
            <a:extLst>
              <a:ext uri="{FF2B5EF4-FFF2-40B4-BE49-F238E27FC236}">
                <a16:creationId xmlns:a16="http://schemas.microsoft.com/office/drawing/2014/main" id="{0F34DD38-6AA2-E368-47C3-D22F35C038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61CD9AC7-4B2F-40E8-94A9-F81C9C694192}" type="slidenum">
              <a:rPr lang="en-US" altLang="ko-KR" sz="1400">
                <a:latin typeface="굴림" panose="020B0600000101010101" pitchFamily="50" charset="-127"/>
                <a:ea typeface="굴림" panose="020B0600000101010101" pitchFamily="50" charset="-127"/>
              </a:rPr>
              <a:pPr>
                <a:spcBef>
                  <a:spcPct val="0"/>
                </a:spcBef>
              </a:pPr>
              <a:t>37</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슬라이드 이미지 개체 틀 1">
            <a:extLst>
              <a:ext uri="{FF2B5EF4-FFF2-40B4-BE49-F238E27FC236}">
                <a16:creationId xmlns:a16="http://schemas.microsoft.com/office/drawing/2014/main" id="{00FAD543-5249-1DF7-08B1-24EA89DBF933}"/>
              </a:ext>
            </a:extLst>
          </p:cNvPr>
          <p:cNvSpPr>
            <a:spLocks noGrp="1" noRot="1" noChangeAspect="1" noTextEdit="1"/>
          </p:cNvSpPr>
          <p:nvPr>
            <p:ph type="sldImg"/>
          </p:nvPr>
        </p:nvSpPr>
        <p:spPr/>
      </p:sp>
      <p:sp>
        <p:nvSpPr>
          <p:cNvPr id="81923" name="슬라이드 노트 개체 틀 2">
            <a:extLst>
              <a:ext uri="{FF2B5EF4-FFF2-40B4-BE49-F238E27FC236}">
                <a16:creationId xmlns:a16="http://schemas.microsoft.com/office/drawing/2014/main" id="{7CF05B62-BCA5-8567-2292-FBF9B0C866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배출시설 등을 비정상으로 가동하여 기준을 초과한 사례로 </a:t>
            </a:r>
            <a:endParaRPr lang="en-US" altLang="ko-KR"/>
          </a:p>
          <a:p>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여과집진시설에서 손상된 여과지를 교체하지 않은 경우</a:t>
            </a:r>
            <a:endParaRPr lang="en-US" altLang="ko-KR" b="1">
              <a:solidFill>
                <a:srgbClr val="000000"/>
              </a:solidFill>
              <a:latin typeface="나눔고딕" pitchFamily="50" charset="-127"/>
              <a:ea typeface="나눔고딕" pitchFamily="50" charset="-127"/>
            </a:endParaRPr>
          </a:p>
          <a:p>
            <a:r>
              <a:rPr lang="en-US" altLang="ko-KR" b="1">
                <a:solidFill>
                  <a:srgbClr val="000000"/>
                </a:solidFill>
                <a:latin typeface="나눔고딕" pitchFamily="50" charset="-127"/>
                <a:ea typeface="나눔고딕" pitchFamily="50" charset="-127"/>
              </a:rPr>
              <a:t>2.</a:t>
            </a:r>
            <a:r>
              <a:rPr lang="ko-KR" altLang="en-US" b="1">
                <a:solidFill>
                  <a:srgbClr val="000000"/>
                </a:solidFill>
                <a:latin typeface="나눔고딕" pitchFamily="50" charset="-127"/>
                <a:ea typeface="나눔고딕" pitchFamily="50" charset="-127"/>
              </a:rPr>
              <a:t> 흡착시설의 활성탄을 교체하지 않아 흡착효율이 떨어진 상태에서도 계속 가동하는 경우</a:t>
            </a:r>
          </a:p>
          <a:p>
            <a:r>
              <a:rPr lang="en-US" altLang="ko-KR" b="1">
                <a:solidFill>
                  <a:srgbClr val="000000"/>
                </a:solidFill>
                <a:latin typeface="나눔고딕" pitchFamily="50" charset="-127"/>
                <a:ea typeface="나눔고딕" pitchFamily="50" charset="-127"/>
              </a:rPr>
              <a:t>3. </a:t>
            </a:r>
            <a:r>
              <a:rPr lang="ko-KR" altLang="en-US" b="1">
                <a:solidFill>
                  <a:srgbClr val="000000"/>
                </a:solidFill>
                <a:latin typeface="나눔고딕" pitchFamily="50" charset="-127"/>
                <a:ea typeface="나눔고딕" pitchFamily="50" charset="-127"/>
              </a:rPr>
              <a:t>세정집진시설에서 세정수 교체하지 않고 계속 사용하는 경우</a:t>
            </a:r>
          </a:p>
          <a:p>
            <a:r>
              <a:rPr lang="en-US" altLang="ko-KR" b="1">
                <a:solidFill>
                  <a:srgbClr val="000000"/>
                </a:solidFill>
                <a:latin typeface="나눔고딕" pitchFamily="50" charset="-127"/>
                <a:ea typeface="나눔고딕" pitchFamily="50" charset="-127"/>
              </a:rPr>
              <a:t>4. </a:t>
            </a:r>
            <a:r>
              <a:rPr lang="ko-KR" altLang="en-US" b="1">
                <a:solidFill>
                  <a:srgbClr val="000000"/>
                </a:solidFill>
                <a:latin typeface="나눔고딕" pitchFamily="50" charset="-127"/>
                <a:ea typeface="나눔고딕" pitchFamily="50" charset="-127"/>
              </a:rPr>
              <a:t>집진시설의 퇴적함을 비우지 않아 재 비산되는 경우</a:t>
            </a:r>
          </a:p>
          <a:p>
            <a:endParaRPr lang="ko-KR" altLang="en-US" b="1">
              <a:solidFill>
                <a:srgbClr val="000000"/>
              </a:solidFill>
              <a:latin typeface="나눔고딕" pitchFamily="50" charset="-127"/>
              <a:ea typeface="나눔고딕" pitchFamily="50" charset="-127"/>
            </a:endParaRPr>
          </a:p>
          <a:p>
            <a:endParaRPr lang="ko-KR" altLang="en-US"/>
          </a:p>
        </p:txBody>
      </p:sp>
      <p:sp>
        <p:nvSpPr>
          <p:cNvPr id="81924" name="슬라이드 번호 개체 틀 3">
            <a:extLst>
              <a:ext uri="{FF2B5EF4-FFF2-40B4-BE49-F238E27FC236}">
                <a16:creationId xmlns:a16="http://schemas.microsoft.com/office/drawing/2014/main" id="{C86218D5-9532-3918-235C-1D59FFB49E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190D9B6E-9EE8-44E3-A691-980CA0D4A10E}" type="slidenum">
              <a:rPr lang="en-US" altLang="ko-KR" sz="1400">
                <a:latin typeface="굴림" panose="020B0600000101010101" pitchFamily="50" charset="-127"/>
                <a:ea typeface="굴림" panose="020B0600000101010101" pitchFamily="50" charset="-127"/>
              </a:rPr>
              <a:pPr>
                <a:spcBef>
                  <a:spcPct val="0"/>
                </a:spcBef>
              </a:pPr>
              <a:t>38</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슬라이드 이미지 개체 틀 1">
            <a:extLst>
              <a:ext uri="{FF2B5EF4-FFF2-40B4-BE49-F238E27FC236}">
                <a16:creationId xmlns:a16="http://schemas.microsoft.com/office/drawing/2014/main" id="{BB6FF356-5054-0C6B-C252-738E45DFB988}"/>
              </a:ext>
            </a:extLst>
          </p:cNvPr>
          <p:cNvSpPr>
            <a:spLocks noGrp="1" noRot="1" noChangeAspect="1" noTextEdit="1"/>
          </p:cNvSpPr>
          <p:nvPr>
            <p:ph type="sldImg"/>
          </p:nvPr>
        </p:nvSpPr>
        <p:spPr/>
      </p:sp>
      <p:sp>
        <p:nvSpPr>
          <p:cNvPr id="83971" name="슬라이드 노트 개체 틀 2">
            <a:extLst>
              <a:ext uri="{FF2B5EF4-FFF2-40B4-BE49-F238E27FC236}">
                <a16:creationId xmlns:a16="http://schemas.microsoft.com/office/drawing/2014/main" id="{A2C5AED4-6DD9-4A2B-3975-32E2872E0A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0000"/>
              </a:lnSpc>
            </a:pPr>
            <a:r>
              <a:rPr lang="ko-KR" altLang="en-US" b="1">
                <a:solidFill>
                  <a:srgbClr val="000000"/>
                </a:solidFill>
                <a:latin typeface="나눔고딕" pitchFamily="50" charset="-127"/>
                <a:ea typeface="나눔고딕" pitchFamily="50" charset="-127"/>
              </a:rPr>
              <a:t>사업자는 배출시설에서 나오는 오염물질이 배출허용기준에 맞는지를 확인하기 위하여 측정기기를 부착하는 등의 조치를 하여 배출시설과 방지시설이 적정하게 운영되도록</a:t>
            </a:r>
          </a:p>
          <a:p>
            <a:pPr eaLnBrk="1" hangingPunct="1">
              <a:lnSpc>
                <a:spcPct val="120000"/>
              </a:lnSpc>
            </a:pPr>
            <a:r>
              <a:rPr lang="ko-KR" altLang="en-US" b="1">
                <a:solidFill>
                  <a:srgbClr val="000000"/>
                </a:solidFill>
                <a:latin typeface="나눔고딕" pitchFamily="50" charset="-127"/>
                <a:ea typeface="나눔고딕" pitchFamily="50" charset="-127"/>
              </a:rPr>
              <a:t>하여야 한다 </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적산전력계</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굴뚝 자동측정기기 등 설치</a:t>
            </a:r>
            <a:r>
              <a:rPr lang="en-US" altLang="ko-KR" b="1">
                <a:solidFill>
                  <a:srgbClr val="000000"/>
                </a:solidFill>
                <a:latin typeface="나눔고딕" pitchFamily="50" charset="-127"/>
                <a:ea typeface="나눔고딕" pitchFamily="50" charset="-127"/>
              </a:rPr>
              <a:t>)</a:t>
            </a:r>
          </a:p>
        </p:txBody>
      </p:sp>
      <p:sp>
        <p:nvSpPr>
          <p:cNvPr id="83972" name="슬라이드 번호 개체 틀 3">
            <a:extLst>
              <a:ext uri="{FF2B5EF4-FFF2-40B4-BE49-F238E27FC236}">
                <a16:creationId xmlns:a16="http://schemas.microsoft.com/office/drawing/2014/main" id="{20BA24CA-439E-677D-0901-39E7C727A7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0939307B-6961-47F7-8DEC-3A6F726404A7}" type="slidenum">
              <a:rPr lang="en-US" altLang="ko-KR" sz="1400">
                <a:latin typeface="굴림" panose="020B0600000101010101" pitchFamily="50" charset="-127"/>
                <a:ea typeface="굴림" panose="020B0600000101010101" pitchFamily="50" charset="-127"/>
              </a:rPr>
              <a:pPr>
                <a:spcBef>
                  <a:spcPct val="0"/>
                </a:spcBef>
              </a:pPr>
              <a:t>39</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슬라이드 이미지 개체 틀 1">
            <a:extLst>
              <a:ext uri="{FF2B5EF4-FFF2-40B4-BE49-F238E27FC236}">
                <a16:creationId xmlns:a16="http://schemas.microsoft.com/office/drawing/2014/main" id="{477DB791-338B-2E01-509E-67A37246F5DD}"/>
              </a:ext>
            </a:extLst>
          </p:cNvPr>
          <p:cNvSpPr>
            <a:spLocks noGrp="1" noRot="1" noChangeAspect="1" noTextEdit="1"/>
          </p:cNvSpPr>
          <p:nvPr>
            <p:ph type="sldImg"/>
          </p:nvPr>
        </p:nvSpPr>
        <p:spPr/>
      </p:sp>
      <p:sp>
        <p:nvSpPr>
          <p:cNvPr id="3" name="슬라이드 노트 개체 틀 2">
            <a:extLst>
              <a:ext uri="{FF2B5EF4-FFF2-40B4-BE49-F238E27FC236}">
                <a16:creationId xmlns:a16="http://schemas.microsoft.com/office/drawing/2014/main" id="{18C02562-BBBC-FD79-61C8-690F24EC5051}"/>
              </a:ext>
            </a:extLst>
          </p:cNvPr>
          <p:cNvSpPr>
            <a:spLocks noGrp="1"/>
          </p:cNvSpPr>
          <p:nvPr>
            <p:ph type="body" idx="1"/>
          </p:nvPr>
        </p:nvSpPr>
        <p:spPr/>
        <p:txBody>
          <a:bodyPr/>
          <a:lstStyle/>
          <a:p>
            <a:pPr>
              <a:defRPr/>
            </a:pPr>
            <a:r>
              <a:rPr lang="ko-KR" altLang="en-US" dirty="0"/>
              <a:t>위해성 중심의 대기오염물질 관리입니다</a:t>
            </a:r>
            <a:r>
              <a:rPr lang="en-US" altLang="ko-KR" dirty="0"/>
              <a:t>. </a:t>
            </a:r>
          </a:p>
          <a:p>
            <a:pPr marL="220828" indent="-220828">
              <a:buFontTx/>
              <a:buAutoNum type="arabicPeriod"/>
              <a:defRPr/>
            </a:pPr>
            <a:r>
              <a:rPr lang="ko-KR" altLang="en-US" dirty="0"/>
              <a:t>독성</a:t>
            </a:r>
            <a:r>
              <a:rPr lang="en-US" altLang="ko-KR" dirty="0"/>
              <a:t>, </a:t>
            </a:r>
            <a:r>
              <a:rPr lang="ko-KR" altLang="en-US" dirty="0"/>
              <a:t>위해성 중심의 대기오염물질 관리를 위해 대기오염물질 분류체계를 과학적으로 개선</a:t>
            </a:r>
            <a:endParaRPr lang="en-US" altLang="ko-KR" dirty="0"/>
          </a:p>
          <a:p>
            <a:pPr eaLnBrk="1" hangingPunct="1">
              <a:defRPr/>
            </a:pPr>
            <a:r>
              <a:rPr lang="en-US" altLang="ko-KR" b="1" dirty="0">
                <a:solidFill>
                  <a:srgbClr val="000000"/>
                </a:solidFill>
                <a:latin typeface="나눔고딕" panose="020D0604000000000000" pitchFamily="50" charset="-127"/>
                <a:ea typeface="나눔고딕" panose="020D0604000000000000" pitchFamily="50" charset="-127"/>
              </a:rPr>
              <a:t>2. </a:t>
            </a:r>
            <a:r>
              <a:rPr lang="ko-KR" altLang="en-US" b="1" dirty="0">
                <a:solidFill>
                  <a:srgbClr val="000000"/>
                </a:solidFill>
                <a:latin typeface="나눔고딕" panose="020D0604000000000000" pitchFamily="50" charset="-127"/>
                <a:ea typeface="나눔고딕" panose="020D0604000000000000" pitchFamily="50" charset="-127"/>
              </a:rPr>
              <a:t>위해성 없는 안전하고 깨끗한 공기 확보를 위해 </a:t>
            </a:r>
            <a:r>
              <a:rPr lang="ko-KR" altLang="en-US" b="1" dirty="0" err="1">
                <a:solidFill>
                  <a:srgbClr val="000000"/>
                </a:solidFill>
                <a:latin typeface="나눔고딕" panose="020D0604000000000000" pitchFamily="50" charset="-127"/>
                <a:ea typeface="나눔고딕" panose="020D0604000000000000" pitchFamily="50" charset="-127"/>
              </a:rPr>
              <a:t>비산배출되는</a:t>
            </a:r>
            <a:r>
              <a:rPr lang="ko-KR" altLang="en-US" b="1" dirty="0">
                <a:solidFill>
                  <a:srgbClr val="000000"/>
                </a:solidFill>
                <a:latin typeface="나눔고딕" panose="020D0604000000000000" pitchFamily="50" charset="-127"/>
                <a:ea typeface="나눔고딕" panose="020D0604000000000000" pitchFamily="50" charset="-127"/>
              </a:rPr>
              <a:t> 유해 대기오염물질의 시설관리기준 도입</a:t>
            </a:r>
            <a:endParaRPr lang="en-US" altLang="ko-KR" b="1" dirty="0">
              <a:solidFill>
                <a:srgbClr val="000000"/>
              </a:solidFill>
              <a:latin typeface="나눔고딕" panose="020D0604000000000000" pitchFamily="50" charset="-127"/>
              <a:ea typeface="나눔고딕" panose="020D0604000000000000" pitchFamily="50" charset="-127"/>
            </a:endParaRPr>
          </a:p>
          <a:p>
            <a:pPr eaLnBrk="1" hangingPunct="1">
              <a:defRPr/>
            </a:pPr>
            <a:r>
              <a:rPr lang="en-US" altLang="ko-KR" b="1" dirty="0">
                <a:solidFill>
                  <a:srgbClr val="000000"/>
                </a:solidFill>
                <a:latin typeface="나눔고딕" panose="020D0604000000000000" pitchFamily="50" charset="-127"/>
                <a:ea typeface="나눔고딕" panose="020D0604000000000000" pitchFamily="50" charset="-127"/>
              </a:rPr>
              <a:t>3. </a:t>
            </a:r>
            <a:r>
              <a:rPr lang="ko-KR" altLang="en-US" b="1" dirty="0">
                <a:solidFill>
                  <a:srgbClr val="000000"/>
                </a:solidFill>
                <a:latin typeface="나눔고딕" panose="020D0604000000000000" pitchFamily="50" charset="-127"/>
                <a:ea typeface="나눔고딕" panose="020D0604000000000000" pitchFamily="50" charset="-127"/>
              </a:rPr>
              <a:t>인체에 더 해로운 초 미세먼지를 본격적으로 관리하기 위해 </a:t>
            </a:r>
            <a:r>
              <a:rPr lang="en-US" altLang="ko-KR" b="1" dirty="0">
                <a:solidFill>
                  <a:srgbClr val="000000"/>
                </a:solidFill>
                <a:latin typeface="나눔고딕" panose="020D0604000000000000" pitchFamily="50" charset="-127"/>
                <a:ea typeface="나눔고딕" panose="020D0604000000000000" pitchFamily="50" charset="-127"/>
              </a:rPr>
              <a:t>PM2.5 </a:t>
            </a:r>
            <a:r>
              <a:rPr lang="ko-KR" altLang="en-US" b="1" dirty="0">
                <a:solidFill>
                  <a:srgbClr val="000000"/>
                </a:solidFill>
                <a:latin typeface="나눔고딕" panose="020D0604000000000000" pitchFamily="50" charset="-127"/>
                <a:ea typeface="나눔고딕" panose="020D0604000000000000" pitchFamily="50" charset="-127"/>
              </a:rPr>
              <a:t>오염원관리대책 수립</a:t>
            </a:r>
            <a:r>
              <a:rPr lang="en-US" altLang="ko-KR" b="1" dirty="0">
                <a:solidFill>
                  <a:srgbClr val="000000"/>
                </a:solidFill>
                <a:latin typeface="나눔고딕" panose="020D0604000000000000" pitchFamily="50" charset="-127"/>
                <a:ea typeface="나눔고딕" panose="020D0604000000000000" pitchFamily="50" charset="-127"/>
              </a:rPr>
              <a:t>, </a:t>
            </a:r>
            <a:r>
              <a:rPr lang="ko-KR" altLang="en-US" b="1" dirty="0">
                <a:solidFill>
                  <a:srgbClr val="000000"/>
                </a:solidFill>
                <a:latin typeface="나눔고딕" panose="020D0604000000000000" pitchFamily="50" charset="-127"/>
                <a:ea typeface="나눔고딕" panose="020D0604000000000000" pitchFamily="50" charset="-127"/>
              </a:rPr>
              <a:t>추진입니다</a:t>
            </a:r>
            <a:r>
              <a:rPr lang="en-US" altLang="ko-KR" b="1" dirty="0">
                <a:solidFill>
                  <a:srgbClr val="000000"/>
                </a:solidFill>
                <a:latin typeface="나눔고딕" panose="020D0604000000000000" pitchFamily="50" charset="-127"/>
                <a:ea typeface="나눔고딕" panose="020D0604000000000000" pitchFamily="50" charset="-127"/>
              </a:rPr>
              <a:t>. </a:t>
            </a:r>
            <a:endParaRPr lang="ko-KR" altLang="en-US" b="1" dirty="0">
              <a:solidFill>
                <a:srgbClr val="000000"/>
              </a:solidFill>
              <a:latin typeface="나눔고딕" panose="020D0604000000000000" pitchFamily="50" charset="-127"/>
              <a:ea typeface="나눔고딕" panose="020D0604000000000000" pitchFamily="50" charset="-127"/>
            </a:endParaRPr>
          </a:p>
          <a:p>
            <a:pPr eaLnBrk="1" hangingPunct="1">
              <a:defRPr/>
            </a:pPr>
            <a:endParaRPr lang="ko-KR" altLang="en-US" b="1" dirty="0">
              <a:solidFill>
                <a:srgbClr val="000000"/>
              </a:solidFill>
              <a:latin typeface="나눔고딕" panose="020D0604000000000000" pitchFamily="50" charset="-127"/>
              <a:ea typeface="나눔고딕" panose="020D0604000000000000" pitchFamily="50" charset="-127"/>
            </a:endParaRPr>
          </a:p>
          <a:p>
            <a:pPr marL="220828" indent="-220828">
              <a:buFontTx/>
              <a:buAutoNum type="arabicPeriod"/>
              <a:defRPr/>
            </a:pPr>
            <a:endParaRPr lang="ko-KR" altLang="en-US" dirty="0"/>
          </a:p>
        </p:txBody>
      </p:sp>
      <p:sp>
        <p:nvSpPr>
          <p:cNvPr id="12292" name="슬라이드 번호 개체 틀 3">
            <a:extLst>
              <a:ext uri="{FF2B5EF4-FFF2-40B4-BE49-F238E27FC236}">
                <a16:creationId xmlns:a16="http://schemas.microsoft.com/office/drawing/2014/main" id="{51F1AD7B-9787-9E37-2045-66A61D91A4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E47A72E1-3D96-48B4-86D6-955F0562BC9B}" type="slidenum">
              <a:rPr lang="en-US" altLang="ko-KR" sz="1400">
                <a:latin typeface="굴림" panose="020B0600000101010101" pitchFamily="50" charset="-127"/>
                <a:ea typeface="굴림" panose="020B0600000101010101" pitchFamily="50" charset="-127"/>
              </a:rPr>
              <a:pPr>
                <a:spcBef>
                  <a:spcPct val="0"/>
                </a:spcBef>
              </a:pPr>
              <a:t>4</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슬라이드 이미지 개체 틀 1">
            <a:extLst>
              <a:ext uri="{FF2B5EF4-FFF2-40B4-BE49-F238E27FC236}">
                <a16:creationId xmlns:a16="http://schemas.microsoft.com/office/drawing/2014/main" id="{3D8924C4-2B5C-809D-4A65-ED3E7F7E914C}"/>
              </a:ext>
            </a:extLst>
          </p:cNvPr>
          <p:cNvSpPr>
            <a:spLocks noGrp="1" noRot="1" noChangeAspect="1" noTextEdit="1"/>
          </p:cNvSpPr>
          <p:nvPr>
            <p:ph type="sldImg"/>
          </p:nvPr>
        </p:nvSpPr>
        <p:spPr/>
      </p:sp>
      <p:sp>
        <p:nvSpPr>
          <p:cNvPr id="86019" name="슬라이드 노트 개체 틀 2">
            <a:extLst>
              <a:ext uri="{FF2B5EF4-FFF2-40B4-BE49-F238E27FC236}">
                <a16:creationId xmlns:a16="http://schemas.microsoft.com/office/drawing/2014/main" id="{DF7611B7-AABB-7FE3-2C35-AEF597B9E9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86020" name="슬라이드 번호 개체 틀 3">
            <a:extLst>
              <a:ext uri="{FF2B5EF4-FFF2-40B4-BE49-F238E27FC236}">
                <a16:creationId xmlns:a16="http://schemas.microsoft.com/office/drawing/2014/main" id="{F49FC6E2-68CE-0134-726E-70DBB70202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6CBB54CB-D78F-4704-9EF1-4718A78F1F39}" type="slidenum">
              <a:rPr lang="en-US" altLang="ko-KR" sz="1400">
                <a:latin typeface="굴림" panose="020B0600000101010101" pitchFamily="50" charset="-127"/>
                <a:ea typeface="굴림" panose="020B0600000101010101" pitchFamily="50" charset="-127"/>
              </a:rPr>
              <a:pPr>
                <a:spcBef>
                  <a:spcPct val="0"/>
                </a:spcBef>
              </a:pPr>
              <a:t>40</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슬라이드 이미지 개체 틀 1">
            <a:extLst>
              <a:ext uri="{FF2B5EF4-FFF2-40B4-BE49-F238E27FC236}">
                <a16:creationId xmlns:a16="http://schemas.microsoft.com/office/drawing/2014/main" id="{767AB255-9C87-8628-CA75-FEBD270AF5BA}"/>
              </a:ext>
            </a:extLst>
          </p:cNvPr>
          <p:cNvSpPr>
            <a:spLocks noGrp="1" noRot="1" noChangeAspect="1" noTextEdit="1"/>
          </p:cNvSpPr>
          <p:nvPr>
            <p:ph type="sldImg"/>
          </p:nvPr>
        </p:nvSpPr>
        <p:spPr/>
      </p:sp>
      <p:sp>
        <p:nvSpPr>
          <p:cNvPr id="88067" name="슬라이드 노트 개체 틀 2">
            <a:extLst>
              <a:ext uri="{FF2B5EF4-FFF2-40B4-BE49-F238E27FC236}">
                <a16:creationId xmlns:a16="http://schemas.microsoft.com/office/drawing/2014/main" id="{A9797293-F780-2290-8356-B9DCCB1075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88068" name="슬라이드 번호 개체 틀 3">
            <a:extLst>
              <a:ext uri="{FF2B5EF4-FFF2-40B4-BE49-F238E27FC236}">
                <a16:creationId xmlns:a16="http://schemas.microsoft.com/office/drawing/2014/main" id="{AC06DFC3-2143-6B00-25BD-88A9F0F698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D5D06F52-17B5-40A0-B5A3-541170DEAE5A}" type="slidenum">
              <a:rPr lang="en-US" altLang="ko-KR" sz="1400">
                <a:latin typeface="굴림" panose="020B0600000101010101" pitchFamily="50" charset="-127"/>
              </a:rPr>
              <a:pPr/>
              <a:t>41</a:t>
            </a:fld>
            <a:endParaRPr lang="en-US" altLang="ko-KR" sz="1400">
              <a:latin typeface="굴림" panose="020B0600000101010101" pitchFamily="50" charset="-127"/>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슬라이드 이미지 개체 틀 1">
            <a:extLst>
              <a:ext uri="{FF2B5EF4-FFF2-40B4-BE49-F238E27FC236}">
                <a16:creationId xmlns:a16="http://schemas.microsoft.com/office/drawing/2014/main" id="{98597495-94F2-429E-EB46-F08297B3BC9E}"/>
              </a:ext>
            </a:extLst>
          </p:cNvPr>
          <p:cNvSpPr>
            <a:spLocks noGrp="1" noRot="1" noChangeAspect="1" noTextEdit="1"/>
          </p:cNvSpPr>
          <p:nvPr>
            <p:ph type="sldImg"/>
          </p:nvPr>
        </p:nvSpPr>
        <p:spPr/>
      </p:sp>
      <p:sp>
        <p:nvSpPr>
          <p:cNvPr id="90115" name="슬라이드 노트 개체 틀 2">
            <a:extLst>
              <a:ext uri="{FF2B5EF4-FFF2-40B4-BE49-F238E27FC236}">
                <a16:creationId xmlns:a16="http://schemas.microsoft.com/office/drawing/2014/main" id="{14FA5446-6D25-28D9-39FE-F043E99B5F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허가 및 신고대상</a:t>
            </a:r>
          </a:p>
        </p:txBody>
      </p:sp>
      <p:sp>
        <p:nvSpPr>
          <p:cNvPr id="90116" name="슬라이드 번호 개체 틀 3">
            <a:extLst>
              <a:ext uri="{FF2B5EF4-FFF2-40B4-BE49-F238E27FC236}">
                <a16:creationId xmlns:a16="http://schemas.microsoft.com/office/drawing/2014/main" id="{30F2FEAB-96AB-900F-4632-4EE3F203E4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718C69A7-F167-4F50-80AF-9E6DC69A9A72}" type="slidenum">
              <a:rPr lang="en-US" altLang="ko-KR" sz="1400">
                <a:latin typeface="굴림" panose="020B0600000101010101" pitchFamily="50" charset="-127"/>
                <a:ea typeface="굴림" panose="020B0600000101010101" pitchFamily="50" charset="-127"/>
              </a:rPr>
              <a:pPr>
                <a:spcBef>
                  <a:spcPct val="0"/>
                </a:spcBef>
              </a:pPr>
              <a:t>42</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슬라이드 이미지 개체 틀 1">
            <a:extLst>
              <a:ext uri="{FF2B5EF4-FFF2-40B4-BE49-F238E27FC236}">
                <a16:creationId xmlns:a16="http://schemas.microsoft.com/office/drawing/2014/main" id="{A040D1F0-9383-A1D3-53DC-2308B069AF1D}"/>
              </a:ext>
            </a:extLst>
          </p:cNvPr>
          <p:cNvSpPr>
            <a:spLocks noGrp="1" noRot="1" noChangeAspect="1" noTextEdit="1"/>
          </p:cNvSpPr>
          <p:nvPr>
            <p:ph type="sldImg"/>
          </p:nvPr>
        </p:nvSpPr>
        <p:spPr/>
      </p:sp>
      <p:sp>
        <p:nvSpPr>
          <p:cNvPr id="92163" name="슬라이드 노트 개체 틀 2">
            <a:extLst>
              <a:ext uri="{FF2B5EF4-FFF2-40B4-BE49-F238E27FC236}">
                <a16:creationId xmlns:a16="http://schemas.microsoft.com/office/drawing/2014/main" id="{06927318-2D48-A589-8D85-2798228186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변경허가 사항입니다</a:t>
            </a:r>
          </a:p>
        </p:txBody>
      </p:sp>
      <p:sp>
        <p:nvSpPr>
          <p:cNvPr id="92164" name="슬라이드 번호 개체 틀 3">
            <a:extLst>
              <a:ext uri="{FF2B5EF4-FFF2-40B4-BE49-F238E27FC236}">
                <a16:creationId xmlns:a16="http://schemas.microsoft.com/office/drawing/2014/main" id="{129263A0-F6FF-7756-EBE0-6F177040BA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F6447AC3-94AF-4BB3-8D5B-50262FF6A9B3}" type="slidenum">
              <a:rPr lang="en-US" altLang="ko-KR" sz="1400">
                <a:latin typeface="굴림" panose="020B0600000101010101" pitchFamily="50" charset="-127"/>
                <a:ea typeface="굴림" panose="020B0600000101010101" pitchFamily="50" charset="-127"/>
              </a:rPr>
              <a:pPr>
                <a:spcBef>
                  <a:spcPct val="0"/>
                </a:spcBef>
              </a:pPr>
              <a:t>43</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슬라이드 이미지 개체 틀 1">
            <a:extLst>
              <a:ext uri="{FF2B5EF4-FFF2-40B4-BE49-F238E27FC236}">
                <a16:creationId xmlns:a16="http://schemas.microsoft.com/office/drawing/2014/main" id="{784E7ACF-D19A-7846-3C14-2D10A2F349A0}"/>
              </a:ext>
            </a:extLst>
          </p:cNvPr>
          <p:cNvSpPr>
            <a:spLocks noGrp="1" noRot="1" noChangeAspect="1" noTextEdit="1"/>
          </p:cNvSpPr>
          <p:nvPr>
            <p:ph type="sldImg"/>
          </p:nvPr>
        </p:nvSpPr>
        <p:spPr/>
      </p:sp>
      <p:sp>
        <p:nvSpPr>
          <p:cNvPr id="3" name="슬라이드 노트 개체 틀 2">
            <a:extLst>
              <a:ext uri="{FF2B5EF4-FFF2-40B4-BE49-F238E27FC236}">
                <a16:creationId xmlns:a16="http://schemas.microsoft.com/office/drawing/2014/main" id="{D45C364D-AA89-7205-6582-AFBD3782B86F}"/>
              </a:ext>
            </a:extLst>
          </p:cNvPr>
          <p:cNvSpPr>
            <a:spLocks noGrp="1"/>
          </p:cNvSpPr>
          <p:nvPr>
            <p:ph type="body" idx="1"/>
          </p:nvPr>
        </p:nvSpPr>
        <p:spPr/>
        <p:txBody>
          <a:bodyPr/>
          <a:lstStyle/>
          <a:p>
            <a:pPr>
              <a:defRPr/>
            </a:pPr>
            <a:r>
              <a:rPr lang="en-US" altLang="ko-KR" dirty="0">
                <a:solidFill>
                  <a:srgbClr val="FFFFFF"/>
                </a:solidFill>
                <a:latin typeface="맑은 고딕" panose="020B0503020000020004" pitchFamily="50" charset="-127"/>
              </a:rPr>
              <a:t> </a:t>
            </a:r>
            <a:r>
              <a:rPr lang="ko-KR" altLang="en-US" b="1" dirty="0">
                <a:solidFill>
                  <a:srgbClr val="FFFFFF"/>
                </a:solidFill>
                <a:latin typeface="나눔고딕 ExtraBold" panose="020D0904000000000000" pitchFamily="50" charset="-127"/>
                <a:ea typeface="나눔고딕 ExtraBold" panose="020D0904000000000000" pitchFamily="50" charset="-127"/>
              </a:rPr>
              <a:t>허가사업장에서의 변경신고</a:t>
            </a:r>
            <a:r>
              <a:rPr lang="en-US" altLang="ko-KR" sz="1000" b="1" dirty="0">
                <a:solidFill>
                  <a:srgbClr val="FFFFFF"/>
                </a:solidFill>
                <a:ea typeface="나눔고딕" panose="020D0604000000000000" pitchFamily="50" charset="-127"/>
              </a:rPr>
              <a:t>(</a:t>
            </a:r>
            <a:r>
              <a:rPr lang="ko-KR" altLang="en-US" sz="1000" b="1" dirty="0">
                <a:solidFill>
                  <a:srgbClr val="FFFFFF"/>
                </a:solidFill>
                <a:ea typeface="나눔고딕" panose="020D0604000000000000" pitchFamily="50" charset="-127"/>
              </a:rPr>
              <a:t>시행규칙 제</a:t>
            </a:r>
            <a:r>
              <a:rPr lang="en-US" altLang="ko-KR" sz="1000" b="1" dirty="0">
                <a:solidFill>
                  <a:srgbClr val="FFFFFF"/>
                </a:solidFill>
                <a:ea typeface="나눔고딕" panose="020D0604000000000000" pitchFamily="50" charset="-127"/>
              </a:rPr>
              <a:t>27</a:t>
            </a:r>
            <a:r>
              <a:rPr lang="ko-KR" altLang="en-US" sz="1000" b="1" dirty="0">
                <a:solidFill>
                  <a:srgbClr val="FFFFFF"/>
                </a:solidFill>
                <a:ea typeface="나눔고딕" panose="020D0604000000000000" pitchFamily="50" charset="-127"/>
              </a:rPr>
              <a:t>조제</a:t>
            </a:r>
            <a:r>
              <a:rPr lang="en-US" altLang="ko-KR" sz="1000" b="1" dirty="0">
                <a:solidFill>
                  <a:srgbClr val="FFFFFF"/>
                </a:solidFill>
                <a:ea typeface="나눔고딕" panose="020D0604000000000000" pitchFamily="50" charset="-127"/>
              </a:rPr>
              <a:t>1</a:t>
            </a:r>
            <a:r>
              <a:rPr lang="ko-KR" altLang="en-US" sz="1000" b="1" dirty="0">
                <a:solidFill>
                  <a:srgbClr val="FFFFFF"/>
                </a:solidFill>
                <a:ea typeface="나눔고딕" panose="020D0604000000000000" pitchFamily="50" charset="-127"/>
              </a:rPr>
              <a:t>항</a:t>
            </a:r>
            <a:r>
              <a:rPr lang="en-US" altLang="ko-KR" sz="1000" b="1" dirty="0">
                <a:solidFill>
                  <a:srgbClr val="FFFFFF"/>
                </a:solidFill>
                <a:ea typeface="나눔고딕" panose="020D0604000000000000" pitchFamily="50" charset="-127"/>
              </a:rPr>
              <a:t>)</a:t>
            </a:r>
            <a:r>
              <a:rPr lang="ko-KR" altLang="en-US" sz="1000" b="1" dirty="0">
                <a:solidFill>
                  <a:srgbClr val="FFFFFF"/>
                </a:solidFill>
                <a:ea typeface="나눔고딕" panose="020D0604000000000000" pitchFamily="50" charset="-127"/>
              </a:rPr>
              <a:t>사항입니다</a:t>
            </a:r>
            <a:r>
              <a:rPr lang="en-US" altLang="ko-KR" sz="1000" b="1" dirty="0">
                <a:solidFill>
                  <a:srgbClr val="FFFFFF"/>
                </a:solidFill>
                <a:ea typeface="나눔고딕" panose="020D0604000000000000" pitchFamily="50" charset="-127"/>
              </a:rPr>
              <a:t>.</a:t>
            </a:r>
          </a:p>
          <a:p>
            <a:pPr marL="220828" indent="-220828">
              <a:buFontTx/>
              <a:buAutoNum type="arabicPeriod"/>
              <a:defRPr/>
            </a:pPr>
            <a:r>
              <a:rPr lang="ko-KR" altLang="en-US" dirty="0">
                <a:solidFill>
                  <a:srgbClr val="000000"/>
                </a:solidFill>
                <a:latin typeface="나눔고딕" panose="020D0604000000000000" pitchFamily="50" charset="-127"/>
                <a:ea typeface="나눔고딕" panose="020D0604000000000000" pitchFamily="50" charset="-127"/>
              </a:rPr>
              <a:t>같은 배출구에 연결된 배출시설을 증설 또는 교체하거나 폐쇄하는 경우</a:t>
            </a:r>
            <a:r>
              <a:rPr lang="en-US" altLang="ko-KR" dirty="0">
                <a:solidFill>
                  <a:srgbClr val="000000"/>
                </a:solidFill>
                <a:latin typeface="나눔고딕" panose="020D0604000000000000" pitchFamily="50" charset="-127"/>
                <a:ea typeface="나눔고딕" panose="020D0604000000000000" pitchFamily="50" charset="-127"/>
              </a:rPr>
              <a:t>. </a:t>
            </a:r>
          </a:p>
          <a:p>
            <a:pPr marL="220828" indent="-220828">
              <a:buFontTx/>
              <a:buAutoNum type="arabicPeriod"/>
              <a:defRPr/>
            </a:pPr>
            <a:r>
              <a:rPr lang="ko-KR" altLang="en-US" dirty="0">
                <a:solidFill>
                  <a:srgbClr val="000000"/>
                </a:solidFill>
                <a:latin typeface="나눔고딕" panose="020D0604000000000000" pitchFamily="50" charset="-127"/>
                <a:ea typeface="나눔고딕" panose="020D0604000000000000" pitchFamily="50" charset="-127"/>
              </a:rPr>
              <a:t>배출시설에서 </a:t>
            </a:r>
            <a:r>
              <a:rPr lang="ko-KR" altLang="en-US" dirty="0" err="1">
                <a:solidFill>
                  <a:srgbClr val="000000"/>
                </a:solidFill>
                <a:latin typeface="나눔고딕" panose="020D0604000000000000" pitchFamily="50" charset="-127"/>
                <a:ea typeface="나눔고딕" panose="020D0604000000000000" pitchFamily="50" charset="-127"/>
              </a:rPr>
              <a:t>허가받은</a:t>
            </a:r>
            <a:r>
              <a:rPr lang="ko-KR" altLang="en-US" dirty="0">
                <a:solidFill>
                  <a:srgbClr val="000000"/>
                </a:solidFill>
                <a:latin typeface="나눔고딕" panose="020D0604000000000000" pitchFamily="50" charset="-127"/>
                <a:ea typeface="나눔고딕" panose="020D0604000000000000" pitchFamily="50" charset="-127"/>
              </a:rPr>
              <a:t> 오염물질 외의 새로운 대기오염물질이 배출되는 경우</a:t>
            </a:r>
          </a:p>
          <a:p>
            <a:pPr marL="220828" indent="-220828">
              <a:buFontTx/>
              <a:buAutoNum type="arabicPeriod"/>
              <a:defRPr/>
            </a:pPr>
            <a:r>
              <a:rPr lang="ko-KR" altLang="en-US" dirty="0">
                <a:solidFill>
                  <a:srgbClr val="000000"/>
                </a:solidFill>
                <a:latin typeface="나눔고딕" panose="020D0604000000000000" pitchFamily="50" charset="-127"/>
                <a:ea typeface="나눔고딕" panose="020D0604000000000000" pitchFamily="50" charset="-127"/>
              </a:rPr>
              <a:t>방지시설을 </a:t>
            </a:r>
            <a:r>
              <a:rPr lang="ko-KR" altLang="en-US" dirty="0" err="1">
                <a:solidFill>
                  <a:srgbClr val="000000"/>
                </a:solidFill>
                <a:latin typeface="나눔고딕" panose="020D0604000000000000" pitchFamily="50" charset="-127"/>
                <a:ea typeface="나눔고딕" panose="020D0604000000000000" pitchFamily="50" charset="-127"/>
              </a:rPr>
              <a:t>증설ㆍ교체하거나</a:t>
            </a:r>
            <a:r>
              <a:rPr lang="ko-KR" altLang="en-US" dirty="0">
                <a:solidFill>
                  <a:srgbClr val="000000"/>
                </a:solidFill>
                <a:latin typeface="나눔고딕" panose="020D0604000000000000" pitchFamily="50" charset="-127"/>
                <a:ea typeface="나눔고딕" panose="020D0604000000000000" pitchFamily="50" charset="-127"/>
              </a:rPr>
              <a:t> 폐쇄하는 경우</a:t>
            </a:r>
            <a:endParaRPr lang="en-US" altLang="ko-KR" dirty="0">
              <a:solidFill>
                <a:srgbClr val="000000"/>
              </a:solidFill>
              <a:latin typeface="나눔고딕" panose="020D0604000000000000" pitchFamily="50" charset="-127"/>
              <a:ea typeface="나눔고딕" panose="020D0604000000000000" pitchFamily="50" charset="-127"/>
            </a:endParaRPr>
          </a:p>
          <a:p>
            <a:pPr marL="220828" indent="-220828">
              <a:buFontTx/>
              <a:buAutoNum type="arabicPeriod"/>
              <a:defRPr/>
            </a:pPr>
            <a:r>
              <a:rPr lang="ko-KR" altLang="en-US" dirty="0">
                <a:solidFill>
                  <a:srgbClr val="000000"/>
                </a:solidFill>
                <a:latin typeface="나눔고딕" panose="020D0604000000000000" pitchFamily="50" charset="-127"/>
                <a:ea typeface="나눔고딕" panose="020D0604000000000000" pitchFamily="50" charset="-127"/>
              </a:rPr>
              <a:t>사업장의 명칭이나 대표자를 변경하는 경우</a:t>
            </a:r>
          </a:p>
          <a:p>
            <a:pPr marL="220828" indent="-220828">
              <a:buFontTx/>
              <a:buAutoNum type="arabicPeriod"/>
              <a:defRPr/>
            </a:pPr>
            <a:r>
              <a:rPr lang="ko-KR" altLang="en-US" dirty="0">
                <a:solidFill>
                  <a:srgbClr val="000000"/>
                </a:solidFill>
                <a:latin typeface="나눔고딕" panose="020D0604000000000000" pitchFamily="50" charset="-127"/>
                <a:ea typeface="나눔고딕" panose="020D0604000000000000" pitchFamily="50" charset="-127"/>
              </a:rPr>
              <a:t>사용하는 원료나 연료를 변경하는 경우</a:t>
            </a:r>
            <a:endParaRPr lang="en-US" altLang="ko-KR" dirty="0">
              <a:solidFill>
                <a:srgbClr val="000000"/>
              </a:solidFill>
              <a:latin typeface="나눔고딕" panose="020D0604000000000000" pitchFamily="50" charset="-127"/>
              <a:ea typeface="나눔고딕" panose="020D0604000000000000" pitchFamily="50" charset="-127"/>
            </a:endParaRPr>
          </a:p>
          <a:p>
            <a:pPr marL="220828" indent="-220828">
              <a:buFontTx/>
              <a:buAutoNum type="arabicPeriod"/>
              <a:defRPr/>
            </a:pPr>
            <a:r>
              <a:rPr lang="ko-KR" altLang="en-US" dirty="0">
                <a:solidFill>
                  <a:srgbClr val="000000"/>
                </a:solidFill>
                <a:latin typeface="나눔고딕" panose="020D0604000000000000" pitchFamily="50" charset="-127"/>
                <a:ea typeface="나눔고딕" panose="020D0604000000000000" pitchFamily="50" charset="-127"/>
              </a:rPr>
              <a:t>배출시설 또는 방지시설을 임대하는 경우</a:t>
            </a:r>
          </a:p>
          <a:p>
            <a:pPr marL="220828" indent="-220828">
              <a:buFontTx/>
              <a:buAutoNum type="arabicPeriod"/>
              <a:defRPr/>
            </a:pPr>
            <a:r>
              <a:rPr lang="ko-KR" altLang="en-US" dirty="0">
                <a:solidFill>
                  <a:srgbClr val="000000"/>
                </a:solidFill>
                <a:latin typeface="나눔고딕" panose="020D0604000000000000" pitchFamily="50" charset="-127"/>
                <a:ea typeface="나눔고딕" panose="020D0604000000000000" pitchFamily="50" charset="-127"/>
              </a:rPr>
              <a:t>그 밖의 경우로서 배출시설 설치허가증에 적힌 허가사항 및 </a:t>
            </a:r>
            <a:r>
              <a:rPr lang="ko-KR" altLang="en-US" dirty="0" err="1">
                <a:solidFill>
                  <a:srgbClr val="000000"/>
                </a:solidFill>
                <a:latin typeface="나눔고딕" panose="020D0604000000000000" pitchFamily="50" charset="-127"/>
                <a:ea typeface="나눔고딕" panose="020D0604000000000000" pitchFamily="50" charset="-127"/>
              </a:rPr>
              <a:t>일일조업시간을</a:t>
            </a:r>
            <a:r>
              <a:rPr lang="ko-KR" altLang="en-US" dirty="0">
                <a:solidFill>
                  <a:srgbClr val="000000"/>
                </a:solidFill>
                <a:latin typeface="나눔고딕" panose="020D0604000000000000" pitchFamily="50" charset="-127"/>
                <a:ea typeface="나눔고딕" panose="020D0604000000000000" pitchFamily="50" charset="-127"/>
              </a:rPr>
              <a:t> 변경하는 경우</a:t>
            </a:r>
          </a:p>
          <a:p>
            <a:pPr marL="220828" indent="-220828">
              <a:buFontTx/>
              <a:buAutoNum type="arabicPeriod"/>
              <a:defRPr/>
            </a:pPr>
            <a:endParaRPr lang="ko-KR" altLang="en-US" dirty="0"/>
          </a:p>
        </p:txBody>
      </p:sp>
      <p:sp>
        <p:nvSpPr>
          <p:cNvPr id="94212" name="슬라이드 번호 개체 틀 3">
            <a:extLst>
              <a:ext uri="{FF2B5EF4-FFF2-40B4-BE49-F238E27FC236}">
                <a16:creationId xmlns:a16="http://schemas.microsoft.com/office/drawing/2014/main" id="{3B8D1396-B1EC-8E3E-A07A-3B22E925ED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DADAD1EF-EAD2-40A4-9A26-35BB60FE3963}" type="slidenum">
              <a:rPr lang="en-US" altLang="ko-KR" sz="1400">
                <a:latin typeface="굴림" panose="020B0600000101010101" pitchFamily="50" charset="-127"/>
                <a:ea typeface="굴림" panose="020B0600000101010101" pitchFamily="50" charset="-127"/>
              </a:rPr>
              <a:pPr>
                <a:spcBef>
                  <a:spcPct val="0"/>
                </a:spcBef>
              </a:pPr>
              <a:t>44</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슬라이드 이미지 개체 틀 1">
            <a:extLst>
              <a:ext uri="{FF2B5EF4-FFF2-40B4-BE49-F238E27FC236}">
                <a16:creationId xmlns:a16="http://schemas.microsoft.com/office/drawing/2014/main" id="{439753AE-291D-AD3F-0527-86CC7C876BC5}"/>
              </a:ext>
            </a:extLst>
          </p:cNvPr>
          <p:cNvSpPr>
            <a:spLocks noGrp="1" noRot="1" noChangeAspect="1" noTextEdit="1"/>
          </p:cNvSpPr>
          <p:nvPr>
            <p:ph type="sldImg"/>
          </p:nvPr>
        </p:nvSpPr>
        <p:spPr/>
      </p:sp>
      <p:sp>
        <p:nvSpPr>
          <p:cNvPr id="96259" name="슬라이드 노트 개체 틀 2">
            <a:extLst>
              <a:ext uri="{FF2B5EF4-FFF2-40B4-BE49-F238E27FC236}">
                <a16:creationId xmlns:a16="http://schemas.microsoft.com/office/drawing/2014/main" id="{DEE3FA87-3B42-EBF5-4C72-EEA0DD9935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sz="1500" b="1">
                <a:solidFill>
                  <a:srgbClr val="FFFFFF"/>
                </a:solidFill>
                <a:latin typeface="나눔고딕 ExtraBold" pitchFamily="50" charset="-127"/>
                <a:ea typeface="나눔고딕 ExtraBold" pitchFamily="50" charset="-127"/>
              </a:rPr>
              <a:t>신고사업장에서의 변경신고</a:t>
            </a:r>
            <a:r>
              <a:rPr lang="en-US" altLang="ko-KR" b="1">
                <a:solidFill>
                  <a:srgbClr val="FFFFFF"/>
                </a:solidFill>
                <a:ea typeface="나눔고딕" pitchFamily="50" charset="-127"/>
              </a:rPr>
              <a:t>(</a:t>
            </a:r>
            <a:r>
              <a:rPr lang="ko-KR" altLang="en-US" b="1">
                <a:solidFill>
                  <a:srgbClr val="FFFFFF"/>
                </a:solidFill>
                <a:ea typeface="나눔고딕" pitchFamily="50" charset="-127"/>
              </a:rPr>
              <a:t>시행규칙 제</a:t>
            </a:r>
            <a:r>
              <a:rPr lang="en-US" altLang="ko-KR" b="1">
                <a:solidFill>
                  <a:srgbClr val="FFFFFF"/>
                </a:solidFill>
                <a:ea typeface="나눔고딕" pitchFamily="50" charset="-127"/>
              </a:rPr>
              <a:t>27</a:t>
            </a:r>
            <a:r>
              <a:rPr lang="ko-KR" altLang="en-US" b="1">
                <a:solidFill>
                  <a:srgbClr val="FFFFFF"/>
                </a:solidFill>
                <a:ea typeface="나눔고딕" pitchFamily="50" charset="-127"/>
              </a:rPr>
              <a:t>조제</a:t>
            </a:r>
            <a:r>
              <a:rPr lang="en-US" altLang="ko-KR" b="1">
                <a:solidFill>
                  <a:srgbClr val="FFFFFF"/>
                </a:solidFill>
                <a:ea typeface="나눔고딕" pitchFamily="50" charset="-127"/>
              </a:rPr>
              <a:t>3</a:t>
            </a:r>
            <a:r>
              <a:rPr lang="ko-KR" altLang="en-US" b="1">
                <a:solidFill>
                  <a:srgbClr val="FFFFFF"/>
                </a:solidFill>
                <a:ea typeface="나눔고딕" pitchFamily="50" charset="-127"/>
              </a:rPr>
              <a:t>항</a:t>
            </a:r>
            <a:r>
              <a:rPr lang="en-US" altLang="ko-KR" b="1">
                <a:solidFill>
                  <a:srgbClr val="FFFFFF"/>
                </a:solidFill>
                <a:ea typeface="나눔고딕" pitchFamily="50" charset="-127"/>
              </a:rPr>
              <a:t>)</a:t>
            </a:r>
            <a:r>
              <a:rPr lang="ko-KR" altLang="en-US" b="1">
                <a:solidFill>
                  <a:srgbClr val="FFFFFF"/>
                </a:solidFill>
                <a:ea typeface="나눔고딕" pitchFamily="50" charset="-127"/>
              </a:rPr>
              <a:t>입니다</a:t>
            </a:r>
            <a:endParaRPr lang="en-US" altLang="ko-KR" b="1">
              <a:solidFill>
                <a:srgbClr val="FFFFFF"/>
              </a:solidFill>
              <a:ea typeface="나눔고딕" pitchFamily="50" charset="-127"/>
            </a:endParaRPr>
          </a:p>
          <a:p>
            <a:r>
              <a:rPr lang="en-US" altLang="ko-KR">
                <a:solidFill>
                  <a:srgbClr val="000000"/>
                </a:solidFill>
                <a:latin typeface="나눔고딕" pitchFamily="50" charset="-127"/>
                <a:ea typeface="나눔고딕" pitchFamily="50" charset="-127"/>
              </a:rPr>
              <a:t>1. </a:t>
            </a:r>
            <a:r>
              <a:rPr lang="ko-KR" altLang="en-US">
                <a:solidFill>
                  <a:srgbClr val="000000"/>
                </a:solidFill>
                <a:latin typeface="나눔고딕" pitchFamily="50" charset="-127"/>
                <a:ea typeface="나눔고딕" pitchFamily="50" charset="-127"/>
              </a:rPr>
              <a:t>같은 배출구에 연결된 배출시설을 증설 또는 교체하거나 폐쇄하는 경우</a:t>
            </a:r>
            <a:r>
              <a:rPr lang="en-US" altLang="ko-KR">
                <a:solidFill>
                  <a:srgbClr val="000000"/>
                </a:solidFill>
                <a:latin typeface="나눔고딕" pitchFamily="50" charset="-127"/>
                <a:ea typeface="나눔고딕" pitchFamily="50" charset="-127"/>
              </a:rPr>
              <a:t>. </a:t>
            </a:r>
          </a:p>
          <a:p>
            <a:r>
              <a:rPr lang="en-US" altLang="ko-KR">
                <a:solidFill>
                  <a:srgbClr val="000000"/>
                </a:solidFill>
                <a:latin typeface="나눔고딕" pitchFamily="50" charset="-127"/>
                <a:ea typeface="나눔고딕" pitchFamily="50" charset="-127"/>
              </a:rPr>
              <a:t>2. </a:t>
            </a:r>
            <a:r>
              <a:rPr lang="ko-KR" altLang="en-US">
                <a:solidFill>
                  <a:srgbClr val="000000"/>
                </a:solidFill>
                <a:latin typeface="나눔고딕" pitchFamily="50" charset="-127"/>
                <a:ea typeface="나눔고딕" pitchFamily="50" charset="-127"/>
              </a:rPr>
              <a:t>배출시설에서 신고한 대기오염물질 외의 새로운 대기오염물질이 배출되는 경우</a:t>
            </a:r>
            <a:endParaRPr lang="en-US" altLang="ko-KR" b="1">
              <a:solidFill>
                <a:srgbClr val="FFFFFF"/>
              </a:solidFill>
              <a:ea typeface="나눔고딕" pitchFamily="50" charset="-127"/>
            </a:endParaRPr>
          </a:p>
          <a:p>
            <a:r>
              <a:rPr lang="en-US" altLang="ko-KR">
                <a:solidFill>
                  <a:srgbClr val="000000"/>
                </a:solidFill>
                <a:latin typeface="나눔고딕" pitchFamily="50" charset="-127"/>
                <a:ea typeface="나눔고딕" pitchFamily="50" charset="-127"/>
              </a:rPr>
              <a:t>3. </a:t>
            </a:r>
            <a:r>
              <a:rPr lang="ko-KR" altLang="en-US">
                <a:solidFill>
                  <a:srgbClr val="000000"/>
                </a:solidFill>
                <a:latin typeface="나눔고딕" pitchFamily="50" charset="-127"/>
                <a:ea typeface="나눔고딕" pitchFamily="50" charset="-127"/>
              </a:rPr>
              <a:t>방지시설을 증설ㆍ교체하거나 폐쇄하는 경우</a:t>
            </a:r>
            <a:endParaRPr lang="en-US" altLang="ko-KR">
              <a:solidFill>
                <a:srgbClr val="000000"/>
              </a:solidFill>
              <a:latin typeface="나눔고딕" pitchFamily="50" charset="-127"/>
              <a:ea typeface="나눔고딕" pitchFamily="50" charset="-127"/>
            </a:endParaRPr>
          </a:p>
          <a:p>
            <a:r>
              <a:rPr lang="en-US" altLang="ko-KR">
                <a:solidFill>
                  <a:srgbClr val="000000"/>
                </a:solidFill>
                <a:latin typeface="나눔고딕" pitchFamily="50" charset="-127"/>
                <a:ea typeface="나눔고딕" pitchFamily="50" charset="-127"/>
              </a:rPr>
              <a:t>4. </a:t>
            </a:r>
            <a:r>
              <a:rPr lang="ko-KR" altLang="en-US">
                <a:solidFill>
                  <a:srgbClr val="000000"/>
                </a:solidFill>
                <a:latin typeface="나눔고딕" pitchFamily="50" charset="-127"/>
                <a:ea typeface="나눔고딕" pitchFamily="50" charset="-127"/>
              </a:rPr>
              <a:t>사용하는 원료나 연료를 변경하는 경우</a:t>
            </a:r>
            <a:endParaRPr lang="en-US" altLang="ko-KR">
              <a:solidFill>
                <a:srgbClr val="000000"/>
              </a:solidFill>
              <a:latin typeface="나눔고딕" pitchFamily="50" charset="-127"/>
              <a:ea typeface="나눔고딕" pitchFamily="50" charset="-127"/>
            </a:endParaRPr>
          </a:p>
          <a:p>
            <a:pPr algn="just" eaLnBrk="1" hangingPunct="1"/>
            <a:r>
              <a:rPr lang="en-US" altLang="ko-KR">
                <a:solidFill>
                  <a:srgbClr val="000000"/>
                </a:solidFill>
                <a:latin typeface="나눔고딕" pitchFamily="50" charset="-127"/>
                <a:ea typeface="나눔고딕" pitchFamily="50" charset="-127"/>
              </a:rPr>
              <a:t>5. </a:t>
            </a:r>
            <a:r>
              <a:rPr lang="ko-KR" altLang="en-US">
                <a:solidFill>
                  <a:srgbClr val="000000"/>
                </a:solidFill>
                <a:latin typeface="나눔고딕" pitchFamily="50" charset="-127"/>
                <a:ea typeface="나눔고딕" pitchFamily="50" charset="-127"/>
              </a:rPr>
              <a:t>사업장의 명칭이나 대표자를 변경하는 경우</a:t>
            </a:r>
          </a:p>
          <a:p>
            <a:pPr algn="just" eaLnBrk="1" hangingPunct="1"/>
            <a:r>
              <a:rPr lang="en-US" altLang="ko-KR">
                <a:solidFill>
                  <a:srgbClr val="000000"/>
                </a:solidFill>
                <a:latin typeface="나눔고딕" pitchFamily="50" charset="-127"/>
                <a:ea typeface="나눔고딕" pitchFamily="50" charset="-127"/>
              </a:rPr>
              <a:t>6. </a:t>
            </a:r>
            <a:r>
              <a:rPr lang="ko-KR" altLang="en-US">
                <a:solidFill>
                  <a:srgbClr val="000000"/>
                </a:solidFill>
                <a:latin typeface="나눔고딕" pitchFamily="50" charset="-127"/>
                <a:ea typeface="나눔고딕" pitchFamily="50" charset="-127"/>
              </a:rPr>
              <a:t>배출시설 또는 방지시설을 임대하는 경우</a:t>
            </a:r>
          </a:p>
          <a:p>
            <a:pPr algn="just" eaLnBrk="1" hangingPunct="1"/>
            <a:r>
              <a:rPr lang="en-US" altLang="ko-KR">
                <a:solidFill>
                  <a:srgbClr val="000000"/>
                </a:solidFill>
                <a:latin typeface="나눔고딕" pitchFamily="50" charset="-127"/>
                <a:ea typeface="나눔고딕" pitchFamily="50" charset="-127"/>
              </a:rPr>
              <a:t>7. </a:t>
            </a:r>
            <a:r>
              <a:rPr lang="ko-KR" altLang="en-US">
                <a:solidFill>
                  <a:srgbClr val="000000"/>
                </a:solidFill>
                <a:latin typeface="나눔고딕" pitchFamily="50" charset="-127"/>
                <a:ea typeface="나눔고딕" pitchFamily="50" charset="-127"/>
              </a:rPr>
              <a:t>그 밖의 경우로서 배출시설 설치신고증명서에 적힌 신고사항 및 일일조업시간을 변경하는 경우</a:t>
            </a:r>
          </a:p>
          <a:p>
            <a:endParaRPr lang="ko-KR" altLang="en-US"/>
          </a:p>
        </p:txBody>
      </p:sp>
      <p:sp>
        <p:nvSpPr>
          <p:cNvPr id="96260" name="슬라이드 번호 개체 틀 3">
            <a:extLst>
              <a:ext uri="{FF2B5EF4-FFF2-40B4-BE49-F238E27FC236}">
                <a16:creationId xmlns:a16="http://schemas.microsoft.com/office/drawing/2014/main" id="{DDDC91BF-5D00-A695-95C0-07AB886D2F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0A6CEF6E-4D9B-4CB5-B4B5-DEBFDAC47AB2}" type="slidenum">
              <a:rPr lang="en-US" altLang="ko-KR" sz="1400">
                <a:latin typeface="굴림" panose="020B0600000101010101" pitchFamily="50" charset="-127"/>
                <a:ea typeface="굴림" panose="020B0600000101010101" pitchFamily="50" charset="-127"/>
              </a:rPr>
              <a:pPr>
                <a:spcBef>
                  <a:spcPct val="0"/>
                </a:spcBef>
              </a:pPr>
              <a:t>45</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슬라이드 이미지 개체 틀 1">
            <a:extLst>
              <a:ext uri="{FF2B5EF4-FFF2-40B4-BE49-F238E27FC236}">
                <a16:creationId xmlns:a16="http://schemas.microsoft.com/office/drawing/2014/main" id="{6B1FBE51-D697-F51D-9ED3-7CB843FE566E}"/>
              </a:ext>
            </a:extLst>
          </p:cNvPr>
          <p:cNvSpPr>
            <a:spLocks noGrp="1" noRot="1" noChangeAspect="1" noTextEdit="1"/>
          </p:cNvSpPr>
          <p:nvPr>
            <p:ph type="sldImg"/>
          </p:nvPr>
        </p:nvSpPr>
        <p:spPr/>
      </p:sp>
      <p:sp>
        <p:nvSpPr>
          <p:cNvPr id="98307" name="슬라이드 노트 개체 틀 2">
            <a:extLst>
              <a:ext uri="{FF2B5EF4-FFF2-40B4-BE49-F238E27FC236}">
                <a16:creationId xmlns:a16="http://schemas.microsoft.com/office/drawing/2014/main" id="{E3ED2D7F-4AC8-FB53-B038-D13DD3FFF6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허가신고절차입니다</a:t>
            </a:r>
          </a:p>
        </p:txBody>
      </p:sp>
      <p:sp>
        <p:nvSpPr>
          <p:cNvPr id="98308" name="슬라이드 번호 개체 틀 3">
            <a:extLst>
              <a:ext uri="{FF2B5EF4-FFF2-40B4-BE49-F238E27FC236}">
                <a16:creationId xmlns:a16="http://schemas.microsoft.com/office/drawing/2014/main" id="{26ACD0D7-FDEA-868D-491E-D3216AB433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C6AA010D-9858-44D2-B222-AE41E9D5C919}" type="slidenum">
              <a:rPr lang="en-US" altLang="ko-KR" sz="1400">
                <a:latin typeface="굴림" panose="020B0600000101010101" pitchFamily="50" charset="-127"/>
                <a:ea typeface="굴림" panose="020B0600000101010101" pitchFamily="50" charset="-127"/>
              </a:rPr>
              <a:pPr>
                <a:spcBef>
                  <a:spcPct val="0"/>
                </a:spcBef>
              </a:pPr>
              <a:t>46</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9">
            <a:extLst>
              <a:ext uri="{FF2B5EF4-FFF2-40B4-BE49-F238E27FC236}">
                <a16:creationId xmlns:a16="http://schemas.microsoft.com/office/drawing/2014/main" id="{D2E219C9-DF28-A731-3AEA-19057A1974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9A507C70-9415-4434-A233-9642609A7324}" type="slidenum">
              <a:rPr lang="en-US" altLang="ko-KR" sz="1400">
                <a:latin typeface="굴림" panose="020B0600000101010101" pitchFamily="50" charset="-127"/>
                <a:ea typeface="굴림" panose="020B0600000101010101" pitchFamily="50" charset="-127"/>
              </a:rPr>
              <a:pPr>
                <a:spcBef>
                  <a:spcPct val="0"/>
                </a:spcBef>
              </a:pPr>
              <a:t>47</a:t>
            </a:fld>
            <a:endParaRPr lang="en-US" altLang="ko-KR" sz="1400">
              <a:latin typeface="굴림" panose="020B0600000101010101" pitchFamily="50" charset="-127"/>
              <a:ea typeface="굴림" panose="020B0600000101010101" pitchFamily="50" charset="-127"/>
            </a:endParaRPr>
          </a:p>
        </p:txBody>
      </p:sp>
      <p:sp>
        <p:nvSpPr>
          <p:cNvPr id="100355" name="Rectangle 1028">
            <a:extLst>
              <a:ext uri="{FF2B5EF4-FFF2-40B4-BE49-F238E27FC236}">
                <a16:creationId xmlns:a16="http://schemas.microsoft.com/office/drawing/2014/main" id="{238AC83D-509B-D150-04F5-DE8CE465F7DF}"/>
              </a:ext>
            </a:extLst>
          </p:cNvPr>
          <p:cNvSpPr>
            <a:spLocks noChangeAspect="1" noTextEdit="1"/>
          </p:cNvSpPr>
          <p:nvPr>
            <p:ph type="sldImg"/>
          </p:nvPr>
        </p:nvSpPr>
        <p:spPr>
          <a:xfrm>
            <a:off x="808038" y="827088"/>
            <a:ext cx="5300662" cy="3976687"/>
          </a:xfrm>
          <a:solidFill>
            <a:srgbClr val="FFFFFF"/>
          </a:solidFill>
          <a:ln>
            <a:solidFill>
              <a:srgbClr val="000000"/>
            </a:solidFill>
            <a:miter lim="800000"/>
            <a:headEnd/>
            <a:tailEnd/>
          </a:ln>
        </p:spPr>
      </p:sp>
      <p:sp>
        <p:nvSpPr>
          <p:cNvPr id="100356" name="Rectangle 1029">
            <a:extLst>
              <a:ext uri="{FF2B5EF4-FFF2-40B4-BE49-F238E27FC236}">
                <a16:creationId xmlns:a16="http://schemas.microsoft.com/office/drawing/2014/main" id="{785F0800-B3D3-CE09-77CA-8343C80DD6C5}"/>
              </a:ext>
            </a:extLst>
          </p:cNvPr>
          <p:cNvSpPr>
            <a:spLocks noChangeAspect="1"/>
          </p:cNvSpPr>
          <p:nvPr>
            <p:ph type="body" idx="1"/>
          </p:nvPr>
        </p:nvSpPr>
        <p:spPr>
          <a:solidFill>
            <a:srgbClr val="FFFFFF"/>
          </a:solidFill>
          <a:ln>
            <a:solidFill>
              <a:srgbClr val="000000"/>
            </a:solidFill>
          </a:ln>
        </p:spPr>
        <p:txBody>
          <a:bodyPr/>
          <a:lstStyle/>
          <a:p>
            <a:pPr eaLnBrk="1" hangingPunct="1"/>
            <a:r>
              <a:rPr lang="ko-KR" altLang="en-US">
                <a:ea typeface="굴림" panose="020B0600000101010101" pitchFamily="50" charset="-127"/>
              </a:rPr>
              <a:t>내용을 입력하십시오</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슬라이드 이미지 개체 틀 1">
            <a:extLst>
              <a:ext uri="{FF2B5EF4-FFF2-40B4-BE49-F238E27FC236}">
                <a16:creationId xmlns:a16="http://schemas.microsoft.com/office/drawing/2014/main" id="{8C5811A8-F93E-9C0E-683B-0FDCB500FAA9}"/>
              </a:ext>
            </a:extLst>
          </p:cNvPr>
          <p:cNvSpPr>
            <a:spLocks noGrp="1" noRot="1" noChangeAspect="1" noTextEdit="1"/>
          </p:cNvSpPr>
          <p:nvPr>
            <p:ph type="sldImg"/>
          </p:nvPr>
        </p:nvSpPr>
        <p:spPr/>
      </p:sp>
      <p:sp>
        <p:nvSpPr>
          <p:cNvPr id="102403" name="슬라이드 노트 개체 틀 2">
            <a:extLst>
              <a:ext uri="{FF2B5EF4-FFF2-40B4-BE49-F238E27FC236}">
                <a16:creationId xmlns:a16="http://schemas.microsoft.com/office/drawing/2014/main" id="{11D8BBF6-9F94-AB0C-A01F-FD46F1573E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sz="1000">
                <a:solidFill>
                  <a:srgbClr val="FFFF00"/>
                </a:solidFill>
                <a:latin typeface="나눔고딕 ExtraBold" pitchFamily="50" charset="-127"/>
                <a:ea typeface="나눔고딕 ExtraBold" pitchFamily="50" charset="-127"/>
              </a:rPr>
              <a:t> </a:t>
            </a:r>
            <a:r>
              <a:rPr lang="ko-KR" altLang="en-US">
                <a:solidFill>
                  <a:srgbClr val="FFFF00"/>
                </a:solidFill>
                <a:latin typeface="나눔고딕 ExtraBold" pitchFamily="50" charset="-127"/>
                <a:ea typeface="나눔고딕 ExtraBold" pitchFamily="50" charset="-127"/>
              </a:rPr>
              <a:t>자가측정입니다</a:t>
            </a:r>
            <a:r>
              <a:rPr lang="en-US" altLang="ko-KR">
                <a:solidFill>
                  <a:srgbClr val="FFFF00"/>
                </a:solidFill>
                <a:latin typeface="나눔고딕 ExtraBold" pitchFamily="50" charset="-127"/>
                <a:ea typeface="나눔고딕 ExtraBold" pitchFamily="50" charset="-127"/>
              </a:rPr>
              <a:t>. </a:t>
            </a:r>
            <a:r>
              <a:rPr lang="ko-KR" altLang="en-US" b="1">
                <a:solidFill>
                  <a:srgbClr val="000000"/>
                </a:solidFill>
                <a:latin typeface="나눔고딕" pitchFamily="50" charset="-127"/>
                <a:ea typeface="나눔고딕" pitchFamily="50" charset="-127"/>
              </a:rPr>
              <a:t>사업자가 그 배출시설을 운영할  때에는 배출되는 오염물질을 자가측정하거나 환경분야시험</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검사 등에 관한 법률 제</a:t>
            </a:r>
            <a:r>
              <a:rPr lang="en-US" altLang="ko-KR" b="1">
                <a:solidFill>
                  <a:srgbClr val="000000"/>
                </a:solidFill>
                <a:latin typeface="나눔고딕" pitchFamily="50" charset="-127"/>
                <a:ea typeface="나눔고딕" pitchFamily="50" charset="-127"/>
              </a:rPr>
              <a:t>16</a:t>
            </a:r>
            <a:r>
              <a:rPr lang="ko-KR" altLang="en-US" b="1">
                <a:solidFill>
                  <a:srgbClr val="000000"/>
                </a:solidFill>
                <a:latin typeface="나눔고딕" pitchFamily="50" charset="-127"/>
                <a:ea typeface="나눔고딕" pitchFamily="50" charset="-127"/>
              </a:rPr>
              <a:t>조에 따른 측정대행업자에게 측정하게 하여 </a:t>
            </a:r>
          </a:p>
          <a:p>
            <a:pPr eaLnBrk="1" hangingPunct="1">
              <a:lnSpc>
                <a:spcPct val="120000"/>
              </a:lnSpc>
            </a:pPr>
            <a:r>
              <a:rPr lang="ko-KR" altLang="en-US" b="1">
                <a:solidFill>
                  <a:srgbClr val="000000"/>
                </a:solidFill>
                <a:latin typeface="나눔고딕" pitchFamily="50" charset="-127"/>
                <a:ea typeface="나눔고딕" pitchFamily="50" charset="-127"/>
              </a:rPr>
              <a:t>그 결과를 사실대로 기록하고 환경부령으로 정하는 바에 따라 보존해야 합니다</a:t>
            </a:r>
          </a:p>
          <a:p>
            <a:pPr eaLnBrk="1" hangingPunct="1">
              <a:lnSpc>
                <a:spcPct val="130000"/>
              </a:lnSpc>
            </a:pPr>
            <a:r>
              <a:rPr lang="en-US" altLang="ko-KR"/>
              <a:t>1. </a:t>
            </a:r>
            <a:r>
              <a:rPr lang="ko-KR" altLang="en-US"/>
              <a:t>측정횟수는 </a:t>
            </a:r>
            <a:r>
              <a:rPr lang="ko-KR" altLang="en-US" b="1">
                <a:solidFill>
                  <a:srgbClr val="000000"/>
                </a:solidFill>
                <a:latin typeface="나눔고딕" pitchFamily="50" charset="-127"/>
                <a:ea typeface="나눔고딕" pitchFamily="50" charset="-127"/>
              </a:rPr>
              <a:t>제</a:t>
            </a:r>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종 배출구 </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매주 </a:t>
            </a:r>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회이상</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제</a:t>
            </a:r>
            <a:r>
              <a:rPr lang="en-US" altLang="ko-KR" b="1">
                <a:solidFill>
                  <a:srgbClr val="000000"/>
                </a:solidFill>
                <a:latin typeface="나눔고딕" pitchFamily="50" charset="-127"/>
                <a:ea typeface="나눔고딕" pitchFamily="50" charset="-127"/>
              </a:rPr>
              <a:t>2</a:t>
            </a:r>
            <a:r>
              <a:rPr lang="ko-KR" altLang="en-US" b="1">
                <a:solidFill>
                  <a:srgbClr val="000000"/>
                </a:solidFill>
                <a:latin typeface="나눔고딕" pitchFamily="50" charset="-127"/>
                <a:ea typeface="나눔고딕" pitchFamily="50" charset="-127"/>
              </a:rPr>
              <a:t>종 배출구 </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매월 </a:t>
            </a:r>
            <a:r>
              <a:rPr lang="en-US" altLang="ko-KR" b="1">
                <a:solidFill>
                  <a:srgbClr val="000000"/>
                </a:solidFill>
                <a:latin typeface="나눔고딕" pitchFamily="50" charset="-127"/>
                <a:ea typeface="나눔고딕" pitchFamily="50" charset="-127"/>
              </a:rPr>
              <a:t>2</a:t>
            </a:r>
            <a:r>
              <a:rPr lang="ko-KR" altLang="en-US" b="1">
                <a:solidFill>
                  <a:srgbClr val="000000"/>
                </a:solidFill>
                <a:latin typeface="나눔고딕" pitchFamily="50" charset="-127"/>
                <a:ea typeface="나눔고딕" pitchFamily="50" charset="-127"/>
              </a:rPr>
              <a:t>회 이상</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제</a:t>
            </a:r>
            <a:r>
              <a:rPr lang="en-US" altLang="ko-KR" b="1">
                <a:solidFill>
                  <a:srgbClr val="000000"/>
                </a:solidFill>
                <a:latin typeface="나눔고딕" pitchFamily="50" charset="-127"/>
                <a:ea typeface="나눔고딕" pitchFamily="50" charset="-127"/>
              </a:rPr>
              <a:t>3</a:t>
            </a:r>
            <a:r>
              <a:rPr lang="ko-KR" altLang="en-US" b="1">
                <a:solidFill>
                  <a:srgbClr val="000000"/>
                </a:solidFill>
                <a:latin typeface="나눔고딕" pitchFamily="50" charset="-127"/>
                <a:ea typeface="나눔고딕" pitchFamily="50" charset="-127"/>
              </a:rPr>
              <a:t>종 배출구 </a:t>
            </a:r>
            <a:r>
              <a:rPr lang="en-US" altLang="ko-KR" b="1">
                <a:solidFill>
                  <a:srgbClr val="000000"/>
                </a:solidFill>
                <a:latin typeface="나눔고딕" pitchFamily="50" charset="-127"/>
                <a:ea typeface="나눔고딕" pitchFamily="50" charset="-127"/>
              </a:rPr>
              <a:t>: 2</a:t>
            </a:r>
            <a:r>
              <a:rPr lang="ko-KR" altLang="en-US" b="1">
                <a:solidFill>
                  <a:srgbClr val="000000"/>
                </a:solidFill>
                <a:latin typeface="나눔고딕" pitchFamily="50" charset="-127"/>
                <a:ea typeface="나눔고딕" pitchFamily="50" charset="-127"/>
              </a:rPr>
              <a:t>개월마다 </a:t>
            </a:r>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회이상</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제</a:t>
            </a:r>
            <a:r>
              <a:rPr lang="en-US" altLang="ko-KR" b="1">
                <a:solidFill>
                  <a:srgbClr val="000000"/>
                </a:solidFill>
                <a:latin typeface="나눔고딕" pitchFamily="50" charset="-127"/>
                <a:ea typeface="나눔고딕" pitchFamily="50" charset="-127"/>
              </a:rPr>
              <a:t>4</a:t>
            </a:r>
            <a:r>
              <a:rPr lang="ko-KR" altLang="en-US" b="1">
                <a:solidFill>
                  <a:srgbClr val="000000"/>
                </a:solidFill>
                <a:latin typeface="나눔고딕" pitchFamily="50" charset="-127"/>
                <a:ea typeface="나눔고딕" pitchFamily="50" charset="-127"/>
              </a:rPr>
              <a:t>종 배출구 </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반기마다 </a:t>
            </a:r>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회이상</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제</a:t>
            </a:r>
            <a:r>
              <a:rPr lang="en-US" altLang="ko-KR" b="1">
                <a:solidFill>
                  <a:srgbClr val="000000"/>
                </a:solidFill>
                <a:latin typeface="나눔고딕" pitchFamily="50" charset="-127"/>
                <a:ea typeface="나눔고딕" pitchFamily="50" charset="-127"/>
              </a:rPr>
              <a:t>5</a:t>
            </a:r>
            <a:r>
              <a:rPr lang="ko-KR" altLang="en-US" b="1">
                <a:solidFill>
                  <a:srgbClr val="000000"/>
                </a:solidFill>
                <a:latin typeface="나눔고딕" pitchFamily="50" charset="-127"/>
                <a:ea typeface="나눔고딕" pitchFamily="50" charset="-127"/>
              </a:rPr>
              <a:t>종 배출구 </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반기마다 </a:t>
            </a:r>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회이상</a:t>
            </a:r>
          </a:p>
          <a:p>
            <a:pPr eaLnBrk="1" hangingPunct="1">
              <a:lnSpc>
                <a:spcPct val="130000"/>
              </a:lnSpc>
            </a:pPr>
            <a:r>
              <a:rPr lang="ko-KR" altLang="en-US" b="1">
                <a:solidFill>
                  <a:srgbClr val="000000"/>
                </a:solidFill>
                <a:latin typeface="나눔고딕" pitchFamily="50" charset="-127"/>
                <a:ea typeface="나눔고딕" pitchFamily="50" charset="-127"/>
              </a:rPr>
              <a:t>특정대기유해물질 배출되는 </a:t>
            </a:r>
            <a:r>
              <a:rPr lang="en-US" altLang="ko-KR" b="1">
                <a:solidFill>
                  <a:srgbClr val="000000"/>
                </a:solidFill>
                <a:latin typeface="나눔고딕" pitchFamily="50" charset="-127"/>
                <a:ea typeface="나눔고딕" pitchFamily="50" charset="-127"/>
              </a:rPr>
              <a:t>3~5</a:t>
            </a:r>
            <a:r>
              <a:rPr lang="ko-KR" altLang="en-US" b="1">
                <a:solidFill>
                  <a:srgbClr val="000000"/>
                </a:solidFill>
                <a:latin typeface="나눔고딕" pitchFamily="50" charset="-127"/>
                <a:ea typeface="나눔고딕" pitchFamily="50" charset="-127"/>
              </a:rPr>
              <a:t>종 배출구 </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매월 </a:t>
            </a:r>
            <a:r>
              <a:rPr lang="en-US" altLang="ko-KR" b="1">
                <a:solidFill>
                  <a:srgbClr val="000000"/>
                </a:solidFill>
                <a:latin typeface="나눔고딕" pitchFamily="50" charset="-127"/>
                <a:ea typeface="나눔고딕" pitchFamily="50" charset="-127"/>
              </a:rPr>
              <a:t>2</a:t>
            </a:r>
            <a:r>
              <a:rPr lang="ko-KR" altLang="en-US" b="1">
                <a:solidFill>
                  <a:srgbClr val="000000"/>
                </a:solidFill>
                <a:latin typeface="나눔고딕" pitchFamily="50" charset="-127"/>
                <a:ea typeface="나눔고딕" pitchFamily="50" charset="-127"/>
              </a:rPr>
              <a:t>회 이상 측정해야 합니다</a:t>
            </a:r>
            <a:r>
              <a:rPr lang="en-US" altLang="ko-KR" b="1">
                <a:solidFill>
                  <a:srgbClr val="000000"/>
                </a:solidFill>
                <a:latin typeface="나눔고딕" pitchFamily="50" charset="-127"/>
                <a:ea typeface="나눔고딕" pitchFamily="50" charset="-127"/>
              </a:rPr>
              <a:t>. </a:t>
            </a:r>
          </a:p>
          <a:p>
            <a:pPr eaLnBrk="1" hangingPunct="1">
              <a:lnSpc>
                <a:spcPct val="130000"/>
              </a:lnSpc>
            </a:pPr>
            <a:r>
              <a:rPr lang="en-US" altLang="ko-KR" b="1">
                <a:solidFill>
                  <a:srgbClr val="000000"/>
                </a:solidFill>
                <a:latin typeface="나눔고딕" pitchFamily="50" charset="-127"/>
                <a:ea typeface="나눔고딕" pitchFamily="50" charset="-127"/>
              </a:rPr>
              <a:t>2. </a:t>
            </a:r>
            <a:r>
              <a:rPr lang="ko-KR" altLang="en-US" b="1">
                <a:solidFill>
                  <a:srgbClr val="000000"/>
                </a:solidFill>
                <a:latin typeface="나눔고딕" pitchFamily="50" charset="-127"/>
                <a:ea typeface="나눔고딕" pitchFamily="50" charset="-127"/>
              </a:rPr>
              <a:t>방지시설설치면제배출시설은 연</a:t>
            </a:r>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회이상 자가측정의무가 있으며</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특정대기유해물질중 다환방향족탄화수소는 반기</a:t>
            </a:r>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회이상 측정주기가 조정되었습니다</a:t>
            </a:r>
            <a:r>
              <a:rPr lang="en-US" altLang="ko-KR" b="1">
                <a:solidFill>
                  <a:srgbClr val="000000"/>
                </a:solidFill>
                <a:latin typeface="나눔고딕" pitchFamily="50" charset="-127"/>
                <a:ea typeface="나눔고딕" pitchFamily="50" charset="-127"/>
              </a:rPr>
              <a:t>.</a:t>
            </a:r>
            <a:endParaRPr lang="ko-KR" altLang="en-US" b="1">
              <a:solidFill>
                <a:srgbClr val="000000"/>
              </a:solidFill>
              <a:latin typeface="나눔고딕" pitchFamily="50" charset="-127"/>
              <a:ea typeface="나눔고딕" pitchFamily="50" charset="-127"/>
            </a:endParaRPr>
          </a:p>
        </p:txBody>
      </p:sp>
      <p:sp>
        <p:nvSpPr>
          <p:cNvPr id="102404" name="슬라이드 번호 개체 틀 3">
            <a:extLst>
              <a:ext uri="{FF2B5EF4-FFF2-40B4-BE49-F238E27FC236}">
                <a16:creationId xmlns:a16="http://schemas.microsoft.com/office/drawing/2014/main" id="{AEF887DB-04B7-75CF-0CEB-90048D03A5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79D24826-E64A-4904-8415-300171F59E19}" type="slidenum">
              <a:rPr lang="en-US" altLang="ko-KR" sz="1400">
                <a:latin typeface="굴림" panose="020B0600000101010101" pitchFamily="50" charset="-127"/>
                <a:ea typeface="굴림" panose="020B0600000101010101" pitchFamily="50" charset="-127"/>
              </a:rPr>
              <a:pPr>
                <a:spcBef>
                  <a:spcPct val="0"/>
                </a:spcBef>
              </a:pPr>
              <a:t>48</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슬라이드 이미지 개체 틀 1">
            <a:extLst>
              <a:ext uri="{FF2B5EF4-FFF2-40B4-BE49-F238E27FC236}">
                <a16:creationId xmlns:a16="http://schemas.microsoft.com/office/drawing/2014/main" id="{6A712E15-81B6-1D2B-4E0B-13D0399C6DEB}"/>
              </a:ext>
            </a:extLst>
          </p:cNvPr>
          <p:cNvSpPr>
            <a:spLocks noGrp="1" noRot="1" noChangeAspect="1" noTextEdit="1"/>
          </p:cNvSpPr>
          <p:nvPr>
            <p:ph type="sldImg"/>
          </p:nvPr>
        </p:nvSpPr>
        <p:spPr/>
      </p:sp>
      <p:sp>
        <p:nvSpPr>
          <p:cNvPr id="104451" name="슬라이드 노트 개체 틀 2">
            <a:extLst>
              <a:ext uri="{FF2B5EF4-FFF2-40B4-BE49-F238E27FC236}">
                <a16:creationId xmlns:a16="http://schemas.microsoft.com/office/drawing/2014/main" id="{0B953FE8-C67E-754A-7C72-86FEA697A4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22</a:t>
            </a:r>
            <a:r>
              <a:rPr lang="ko-KR" altLang="en-US"/>
              <a:t>년 </a:t>
            </a:r>
            <a:r>
              <a:rPr lang="en-US" altLang="ko-KR"/>
              <a:t>2</a:t>
            </a:r>
            <a:r>
              <a:rPr lang="ko-KR" altLang="en-US"/>
              <a:t>월</a:t>
            </a:r>
            <a:r>
              <a:rPr lang="en-US" altLang="ko-KR"/>
              <a:t>11</a:t>
            </a:r>
            <a:r>
              <a:rPr lang="ko-KR" altLang="en-US"/>
              <a:t>일 여수국가산단 내 여천</a:t>
            </a:r>
            <a:r>
              <a:rPr lang="en-US" altLang="ko-KR"/>
              <a:t>NCC 3</a:t>
            </a:r>
            <a:r>
              <a:rPr lang="ko-KR" altLang="en-US"/>
              <a:t>공장에서 열교환기 기밀시험 도중 폭발사고가 발생해 노동자 </a:t>
            </a:r>
            <a:r>
              <a:rPr lang="en-US" altLang="ko-KR"/>
              <a:t>4</a:t>
            </a:r>
            <a:r>
              <a:rPr lang="ko-KR" altLang="en-US"/>
              <a:t>명이 숨지고 </a:t>
            </a:r>
            <a:r>
              <a:rPr lang="en-US" altLang="ko-KR"/>
              <a:t>4</a:t>
            </a:r>
            <a:r>
              <a:rPr lang="ko-KR" altLang="en-US"/>
              <a:t>명이 부상을 입는 사고가 발생했습니다</a:t>
            </a:r>
            <a:r>
              <a:rPr lang="en-US" altLang="ko-KR"/>
              <a:t>. </a:t>
            </a:r>
            <a:r>
              <a:rPr lang="ko-KR" altLang="en-US"/>
              <a:t>사망자는 여천</a:t>
            </a:r>
            <a:r>
              <a:rPr lang="en-US" altLang="ko-KR"/>
              <a:t>NCC </a:t>
            </a:r>
            <a:r>
              <a:rPr lang="ko-KR" altLang="en-US"/>
              <a:t>소속 직원 </a:t>
            </a:r>
            <a:r>
              <a:rPr lang="en-US" altLang="ko-KR"/>
              <a:t>1</a:t>
            </a:r>
            <a:r>
              <a:rPr lang="ko-KR" altLang="en-US"/>
              <a:t>명이고 나머지 사상자 </a:t>
            </a:r>
            <a:r>
              <a:rPr lang="en-US" altLang="ko-KR"/>
              <a:t>7</a:t>
            </a:r>
            <a:r>
              <a:rPr lang="ko-KR" altLang="en-US"/>
              <a:t>명은 하청노동자였습니다</a:t>
            </a:r>
            <a:r>
              <a:rPr lang="en-US" altLang="ko-KR"/>
              <a:t>. </a:t>
            </a:r>
            <a:r>
              <a:rPr lang="ko-KR" altLang="en-US"/>
              <a:t>여천</a:t>
            </a:r>
            <a:r>
              <a:rPr lang="en-US" altLang="ko-KR"/>
              <a:t>NCC</a:t>
            </a:r>
            <a:r>
              <a:rPr lang="ko-KR" altLang="en-US"/>
              <a:t>는 </a:t>
            </a:r>
            <a:r>
              <a:rPr lang="en-US" altLang="ko-KR"/>
              <a:t>1999</a:t>
            </a:r>
            <a:r>
              <a:rPr lang="ko-KR" altLang="en-US"/>
              <a:t>년 한화솔루션과 </a:t>
            </a:r>
            <a:r>
              <a:rPr lang="en-US" altLang="ko-KR"/>
              <a:t>DL</a:t>
            </a:r>
            <a:r>
              <a:rPr lang="ko-KR" altLang="en-US"/>
              <a:t>케미칼</a:t>
            </a:r>
            <a:r>
              <a:rPr lang="en-US" altLang="ko-KR"/>
              <a:t>(</a:t>
            </a:r>
            <a:r>
              <a:rPr lang="ko-KR" altLang="en-US"/>
              <a:t>옛 대림산업 석유화학부문</a:t>
            </a:r>
            <a:r>
              <a:rPr lang="en-US" altLang="ko-KR"/>
              <a:t>)</a:t>
            </a:r>
            <a:r>
              <a:rPr lang="ko-KR" altLang="en-US"/>
              <a:t>이 지분 </a:t>
            </a:r>
            <a:r>
              <a:rPr lang="en-US" altLang="ko-KR"/>
              <a:t>50%</a:t>
            </a:r>
            <a:r>
              <a:rPr lang="ko-KR" altLang="en-US"/>
              <a:t>씩을 투자해 설립한 석유화학 기업으로</a:t>
            </a:r>
            <a:r>
              <a:rPr lang="en-US" altLang="ko-KR"/>
              <a:t> </a:t>
            </a:r>
            <a:r>
              <a:rPr lang="ko-KR" altLang="en-US"/>
              <a:t>폭발사고가 난 </a:t>
            </a:r>
            <a:r>
              <a:rPr lang="en-US" altLang="ko-KR"/>
              <a:t>3</a:t>
            </a:r>
            <a:r>
              <a:rPr lang="ko-KR" altLang="en-US"/>
              <a:t>공장은 </a:t>
            </a:r>
            <a:r>
              <a:rPr lang="en-US" altLang="ko-KR"/>
              <a:t>2011</a:t>
            </a:r>
            <a:r>
              <a:rPr lang="ko-KR" altLang="en-US"/>
              <a:t>년 </a:t>
            </a:r>
            <a:r>
              <a:rPr lang="en-US" altLang="ko-KR"/>
              <a:t>10</a:t>
            </a:r>
            <a:r>
              <a:rPr lang="ko-KR" altLang="en-US"/>
              <a:t>월에도 비슷한 폭발사고가 발생해 </a:t>
            </a:r>
            <a:r>
              <a:rPr lang="en-US" altLang="ko-KR"/>
              <a:t>1</a:t>
            </a:r>
            <a:r>
              <a:rPr lang="ko-KR" altLang="en-US"/>
              <a:t>명이 숨지고 </a:t>
            </a:r>
            <a:r>
              <a:rPr lang="en-US" altLang="ko-KR"/>
              <a:t>1</a:t>
            </a:r>
            <a:r>
              <a:rPr lang="ko-KR" altLang="en-US"/>
              <a:t>명이 중상을 입었던 사업장이었습니다</a:t>
            </a:r>
            <a:r>
              <a:rPr lang="en-US" altLang="ko-KR"/>
              <a:t>. </a:t>
            </a:r>
            <a:r>
              <a:rPr lang="ko-KR" altLang="en-US"/>
              <a:t>여천</a:t>
            </a:r>
            <a:r>
              <a:rPr lang="en-US" altLang="ko-KR"/>
              <a:t>NCC 1·2 </a:t>
            </a:r>
            <a:r>
              <a:rPr lang="ko-KR" altLang="en-US"/>
              <a:t>공장에서도 </a:t>
            </a:r>
            <a:r>
              <a:rPr lang="en-US" altLang="ko-KR"/>
              <a:t>2006</a:t>
            </a:r>
            <a:r>
              <a:rPr lang="ko-KR" altLang="en-US"/>
              <a:t>년 </a:t>
            </a:r>
            <a:r>
              <a:rPr lang="en-US" altLang="ko-KR"/>
              <a:t>1</a:t>
            </a:r>
            <a:r>
              <a:rPr lang="ko-KR" altLang="en-US"/>
              <a:t>월과 </a:t>
            </a:r>
            <a:r>
              <a:rPr lang="en-US" altLang="ko-KR"/>
              <a:t>2008</a:t>
            </a:r>
            <a:r>
              <a:rPr lang="ko-KR" altLang="en-US"/>
              <a:t>년 </a:t>
            </a:r>
            <a:r>
              <a:rPr lang="en-US" altLang="ko-KR"/>
              <a:t>5</a:t>
            </a:r>
            <a:r>
              <a:rPr lang="ko-KR" altLang="en-US"/>
              <a:t>월 유해물질 누출로 인해 각각 </a:t>
            </a:r>
            <a:r>
              <a:rPr lang="en-US" altLang="ko-KR"/>
              <a:t>2</a:t>
            </a:r>
            <a:r>
              <a:rPr lang="ko-KR" altLang="en-US"/>
              <a:t>명이 부상을 입는 사고가 있었습니다</a:t>
            </a:r>
            <a:r>
              <a:rPr lang="en-US" altLang="ko-KR"/>
              <a:t>. </a:t>
            </a:r>
            <a:br>
              <a:rPr lang="ko-KR" altLang="en-US"/>
            </a:br>
            <a:r>
              <a:rPr lang="ko-KR" altLang="en-US"/>
              <a:t>광주노동청과 경찰은 폭발사고 발생 사흘 후인 </a:t>
            </a:r>
            <a:r>
              <a:rPr lang="en-US" altLang="ko-KR"/>
              <a:t>2</a:t>
            </a:r>
            <a:r>
              <a:rPr lang="ko-KR" altLang="en-US"/>
              <a:t>월</a:t>
            </a:r>
            <a:r>
              <a:rPr lang="en-US" altLang="ko-KR"/>
              <a:t>14</a:t>
            </a:r>
            <a:r>
              <a:rPr lang="ko-KR" altLang="en-US"/>
              <a:t>일 여천</a:t>
            </a:r>
            <a:r>
              <a:rPr lang="en-US" altLang="ko-KR"/>
              <a:t>NCC</a:t>
            </a:r>
            <a:r>
              <a:rPr lang="ko-KR" altLang="en-US"/>
              <a:t>에 대한 압수수색을 실시하고 사고 관련자 </a:t>
            </a:r>
            <a:r>
              <a:rPr lang="en-US" altLang="ko-KR"/>
              <a:t>22</a:t>
            </a:r>
            <a:r>
              <a:rPr lang="ko-KR" altLang="en-US"/>
              <a:t>명을 입건했습니다</a:t>
            </a:r>
            <a:r>
              <a:rPr lang="en-US" altLang="ko-KR"/>
              <a:t>. </a:t>
            </a:r>
            <a:r>
              <a:rPr lang="ko-KR" altLang="en-US"/>
              <a:t>출처 </a:t>
            </a:r>
            <a:r>
              <a:rPr lang="en-US" altLang="ko-KR"/>
              <a:t>: </a:t>
            </a:r>
            <a:r>
              <a:rPr lang="ko-KR" altLang="en-US"/>
              <a:t>매일노동뉴스</a:t>
            </a:r>
            <a:r>
              <a:rPr lang="en-US" altLang="ko-KR"/>
              <a:t>(http://www.labortoday.co.kr)</a:t>
            </a:r>
            <a:endParaRPr lang="ko-KR" altLang="en-US"/>
          </a:p>
        </p:txBody>
      </p:sp>
      <p:sp>
        <p:nvSpPr>
          <p:cNvPr id="104452" name="슬라이드 번호 개체 틀 3">
            <a:extLst>
              <a:ext uri="{FF2B5EF4-FFF2-40B4-BE49-F238E27FC236}">
                <a16:creationId xmlns:a16="http://schemas.microsoft.com/office/drawing/2014/main" id="{F82F210B-61B3-56C2-4532-9270CDAD17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92DEE7C3-8FB9-4B9F-905A-C0179C8ED968}" type="slidenum">
              <a:rPr lang="en-US" altLang="ko-KR" sz="1400">
                <a:latin typeface="굴림" panose="020B0600000101010101" pitchFamily="50" charset="-127"/>
                <a:ea typeface="굴림" panose="020B0600000101010101" pitchFamily="50" charset="-127"/>
              </a:rPr>
              <a:pPr>
                <a:spcBef>
                  <a:spcPct val="0"/>
                </a:spcBef>
              </a:pPr>
              <a:t>49</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슬라이드 이미지 개체 틀 1">
            <a:extLst>
              <a:ext uri="{FF2B5EF4-FFF2-40B4-BE49-F238E27FC236}">
                <a16:creationId xmlns:a16="http://schemas.microsoft.com/office/drawing/2014/main" id="{F904BC45-AEF5-98CD-386C-C0F70B37795C}"/>
              </a:ext>
            </a:extLst>
          </p:cNvPr>
          <p:cNvSpPr>
            <a:spLocks noGrp="1" noRot="1" noChangeAspect="1" noTextEdit="1"/>
          </p:cNvSpPr>
          <p:nvPr>
            <p:ph type="sldImg"/>
          </p:nvPr>
        </p:nvSpPr>
        <p:spPr/>
      </p:sp>
      <p:sp>
        <p:nvSpPr>
          <p:cNvPr id="14339" name="슬라이드 노트 개체 틀 2">
            <a:extLst>
              <a:ext uri="{FF2B5EF4-FFF2-40B4-BE49-F238E27FC236}">
                <a16:creationId xmlns:a16="http://schemas.microsoft.com/office/drawing/2014/main" id="{8A93DB1F-C525-1374-43F1-43F7D549A2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10Um</a:t>
            </a:r>
            <a:r>
              <a:rPr lang="ko-KR" altLang="en-US"/>
              <a:t>이상은 기관까지 도달</a:t>
            </a:r>
            <a:r>
              <a:rPr lang="en-US" altLang="ko-KR"/>
              <a:t>, 2.5</a:t>
            </a:r>
            <a:r>
              <a:rPr lang="ko-KR" altLang="en-US"/>
              <a:t>는 기관지나 세기관지에 도달하고</a:t>
            </a:r>
            <a:r>
              <a:rPr lang="en-US" altLang="ko-KR"/>
              <a:t>, 1um</a:t>
            </a:r>
            <a:r>
              <a:rPr lang="ko-KR" altLang="en-US"/>
              <a:t>는 폐포까지 침투합니다</a:t>
            </a:r>
            <a:r>
              <a:rPr lang="en-US" altLang="ko-KR"/>
              <a:t>. </a:t>
            </a:r>
            <a:r>
              <a:rPr lang="ko-KR" altLang="en-US"/>
              <a:t>특히 </a:t>
            </a:r>
            <a:r>
              <a:rPr lang="en-US" altLang="ko-KR"/>
              <a:t>0.um</a:t>
            </a:r>
            <a:r>
              <a:rPr lang="ko-KR" altLang="en-US"/>
              <a:t>이하 미세먼지는 폐에 침투한다음 혈관을 타고 온몸으로 퍼지기도 합니다</a:t>
            </a:r>
            <a:r>
              <a:rPr lang="en-US" altLang="ko-KR"/>
              <a:t>. </a:t>
            </a:r>
            <a:endParaRPr lang="ko-KR" altLang="en-US"/>
          </a:p>
        </p:txBody>
      </p:sp>
      <p:sp>
        <p:nvSpPr>
          <p:cNvPr id="14340" name="슬라이드 번호 개체 틀 3">
            <a:extLst>
              <a:ext uri="{FF2B5EF4-FFF2-40B4-BE49-F238E27FC236}">
                <a16:creationId xmlns:a16="http://schemas.microsoft.com/office/drawing/2014/main" id="{541584DD-D4EB-1C25-4AC5-D660F9E849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0828E453-D049-4E82-8F4D-1E3E20296C7A}" type="slidenum">
              <a:rPr lang="en-US" altLang="ko-KR" sz="1400">
                <a:latin typeface="굴림" panose="020B0600000101010101" pitchFamily="50" charset="-127"/>
                <a:ea typeface="굴림" panose="020B0600000101010101" pitchFamily="50" charset="-127"/>
              </a:rPr>
              <a:pPr>
                <a:spcBef>
                  <a:spcPct val="0"/>
                </a:spcBef>
              </a:pPr>
              <a:t>5</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슬라이드 이미지 개체 틀 1">
            <a:extLst>
              <a:ext uri="{FF2B5EF4-FFF2-40B4-BE49-F238E27FC236}">
                <a16:creationId xmlns:a16="http://schemas.microsoft.com/office/drawing/2014/main" id="{C9A381BB-BA2B-571E-D854-C90722980B15}"/>
              </a:ext>
            </a:extLst>
          </p:cNvPr>
          <p:cNvSpPr>
            <a:spLocks noGrp="1" noRot="1" noChangeAspect="1" noTextEdit="1"/>
          </p:cNvSpPr>
          <p:nvPr>
            <p:ph type="sldImg"/>
          </p:nvPr>
        </p:nvSpPr>
        <p:spPr/>
      </p:sp>
      <p:sp>
        <p:nvSpPr>
          <p:cNvPr id="106499" name="슬라이드 노트 개체 틀 2">
            <a:extLst>
              <a:ext uri="{FF2B5EF4-FFF2-40B4-BE49-F238E27FC236}">
                <a16:creationId xmlns:a16="http://schemas.microsoft.com/office/drawing/2014/main" id="{75B1BF2D-570C-C473-100D-87B55EA951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06500" name="슬라이드 번호 개체 틀 3">
            <a:extLst>
              <a:ext uri="{FF2B5EF4-FFF2-40B4-BE49-F238E27FC236}">
                <a16:creationId xmlns:a16="http://schemas.microsoft.com/office/drawing/2014/main" id="{4CAF4C51-66F7-C9C1-A53A-23CB39EF97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98F9BEDD-771F-443D-86FB-9DE2D955CB0E}" type="slidenum">
              <a:rPr lang="en-US" altLang="ko-KR" sz="1400">
                <a:latin typeface="굴림" panose="020B0600000101010101" pitchFamily="50" charset="-127"/>
                <a:ea typeface="굴림" panose="020B0600000101010101" pitchFamily="50" charset="-127"/>
              </a:rPr>
              <a:pPr>
                <a:spcBef>
                  <a:spcPct val="0"/>
                </a:spcBef>
              </a:pPr>
              <a:t>50</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슬라이드 이미지 개체 틀 1">
            <a:extLst>
              <a:ext uri="{FF2B5EF4-FFF2-40B4-BE49-F238E27FC236}">
                <a16:creationId xmlns:a16="http://schemas.microsoft.com/office/drawing/2014/main" id="{E94C944E-203E-650B-9D62-5DE192A6D0C2}"/>
              </a:ext>
            </a:extLst>
          </p:cNvPr>
          <p:cNvSpPr>
            <a:spLocks noGrp="1" noRot="1" noChangeAspect="1" noTextEdit="1"/>
          </p:cNvSpPr>
          <p:nvPr>
            <p:ph type="sldImg"/>
          </p:nvPr>
        </p:nvSpPr>
        <p:spPr/>
      </p:sp>
      <p:sp>
        <p:nvSpPr>
          <p:cNvPr id="108547" name="슬라이드 노트 개체 틀 2">
            <a:extLst>
              <a:ext uri="{FF2B5EF4-FFF2-40B4-BE49-F238E27FC236}">
                <a16:creationId xmlns:a16="http://schemas.microsoft.com/office/drawing/2014/main" id="{3D1224FF-26EE-3ABE-BAE1-14480F5811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이제 방지시설 설치면제사업장도 년</a:t>
            </a:r>
            <a:r>
              <a:rPr lang="en-US" altLang="ko-KR"/>
              <a:t>1</a:t>
            </a:r>
            <a:r>
              <a:rPr lang="ko-KR" altLang="en-US"/>
              <a:t>회이상 자가측정을 하게 되었습니다</a:t>
            </a:r>
          </a:p>
        </p:txBody>
      </p:sp>
      <p:sp>
        <p:nvSpPr>
          <p:cNvPr id="108548" name="슬라이드 번호 개체 틀 3">
            <a:extLst>
              <a:ext uri="{FF2B5EF4-FFF2-40B4-BE49-F238E27FC236}">
                <a16:creationId xmlns:a16="http://schemas.microsoft.com/office/drawing/2014/main" id="{FE5EBA29-0D8D-8C3F-3401-89CD7FE834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E65ADED7-0442-4A59-8FD6-83F0D32C7B50}" type="slidenum">
              <a:rPr lang="en-US" altLang="ko-KR" sz="1400">
                <a:latin typeface="굴림" panose="020B0600000101010101" pitchFamily="50" charset="-127"/>
                <a:ea typeface="굴림" panose="020B0600000101010101" pitchFamily="50" charset="-127"/>
              </a:rPr>
              <a:pPr>
                <a:spcBef>
                  <a:spcPct val="0"/>
                </a:spcBef>
              </a:pPr>
              <a:t>51</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9">
            <a:extLst>
              <a:ext uri="{FF2B5EF4-FFF2-40B4-BE49-F238E27FC236}">
                <a16:creationId xmlns:a16="http://schemas.microsoft.com/office/drawing/2014/main" id="{9F38DB88-A411-9EE4-0566-C65D077FA3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060854FA-337E-4C62-B8AF-2371AFFCED3D}" type="slidenum">
              <a:rPr lang="en-US" altLang="ko-KR" sz="1400">
                <a:latin typeface="굴림" panose="020B0600000101010101" pitchFamily="50" charset="-127"/>
                <a:ea typeface="굴림" panose="020B0600000101010101" pitchFamily="50" charset="-127"/>
              </a:rPr>
              <a:pPr>
                <a:spcBef>
                  <a:spcPct val="0"/>
                </a:spcBef>
              </a:pPr>
              <a:t>52</a:t>
            </a:fld>
            <a:endParaRPr lang="en-US" altLang="ko-KR" sz="1400">
              <a:latin typeface="굴림" panose="020B0600000101010101" pitchFamily="50" charset="-127"/>
              <a:ea typeface="굴림" panose="020B0600000101010101" pitchFamily="50" charset="-127"/>
            </a:endParaRPr>
          </a:p>
        </p:txBody>
      </p:sp>
      <p:sp>
        <p:nvSpPr>
          <p:cNvPr id="110595" name="Rectangle 1028">
            <a:extLst>
              <a:ext uri="{FF2B5EF4-FFF2-40B4-BE49-F238E27FC236}">
                <a16:creationId xmlns:a16="http://schemas.microsoft.com/office/drawing/2014/main" id="{15F98C9E-8F67-877E-B659-34F5E6B60F9E}"/>
              </a:ext>
            </a:extLst>
          </p:cNvPr>
          <p:cNvSpPr>
            <a:spLocks noChangeAspect="1" noTextEdit="1"/>
          </p:cNvSpPr>
          <p:nvPr>
            <p:ph type="sldImg"/>
          </p:nvPr>
        </p:nvSpPr>
        <p:spPr>
          <a:xfrm>
            <a:off x="808038" y="827088"/>
            <a:ext cx="5300662" cy="3976687"/>
          </a:xfrm>
          <a:solidFill>
            <a:srgbClr val="FFFFFF"/>
          </a:solidFill>
          <a:ln>
            <a:solidFill>
              <a:srgbClr val="000000"/>
            </a:solidFill>
            <a:miter lim="800000"/>
            <a:headEnd/>
            <a:tailEnd/>
          </a:ln>
        </p:spPr>
      </p:sp>
      <p:sp>
        <p:nvSpPr>
          <p:cNvPr id="110596" name="Rectangle 1029">
            <a:extLst>
              <a:ext uri="{FF2B5EF4-FFF2-40B4-BE49-F238E27FC236}">
                <a16:creationId xmlns:a16="http://schemas.microsoft.com/office/drawing/2014/main" id="{60F08471-9A9D-708F-10B0-4063153AF449}"/>
              </a:ext>
            </a:extLst>
          </p:cNvPr>
          <p:cNvSpPr>
            <a:spLocks noChangeAspect="1"/>
          </p:cNvSpPr>
          <p:nvPr>
            <p:ph type="body" idx="1"/>
          </p:nvPr>
        </p:nvSpPr>
        <p:spPr>
          <a:solidFill>
            <a:srgbClr val="FFFFFF"/>
          </a:solidFill>
          <a:ln>
            <a:solidFill>
              <a:srgbClr val="000000"/>
            </a:solidFill>
          </a:ln>
        </p:spPr>
        <p:txBody>
          <a:bodyPr/>
          <a:lstStyle/>
          <a:p>
            <a:pPr eaLnBrk="1" hangingPunct="1"/>
            <a:r>
              <a:rPr lang="ko-KR" altLang="en-US">
                <a:ea typeface="굴림" panose="020B0600000101010101" pitchFamily="50" charset="-127"/>
              </a:rPr>
              <a:t>내용을 입력하십시오</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9">
            <a:extLst>
              <a:ext uri="{FF2B5EF4-FFF2-40B4-BE49-F238E27FC236}">
                <a16:creationId xmlns:a16="http://schemas.microsoft.com/office/drawing/2014/main" id="{A72C20C9-B1F6-988E-4DE2-6BCDC8E8FA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FBCFF03C-07FD-4DFB-BBD4-7FA061D37CE0}" type="slidenum">
              <a:rPr lang="en-US" altLang="ko-KR" sz="1400">
                <a:latin typeface="굴림" panose="020B0600000101010101" pitchFamily="50" charset="-127"/>
                <a:ea typeface="굴림" panose="020B0600000101010101" pitchFamily="50" charset="-127"/>
              </a:rPr>
              <a:pPr>
                <a:spcBef>
                  <a:spcPct val="0"/>
                </a:spcBef>
              </a:pPr>
              <a:t>53</a:t>
            </a:fld>
            <a:endParaRPr lang="en-US" altLang="ko-KR" sz="1400">
              <a:latin typeface="굴림" panose="020B0600000101010101" pitchFamily="50" charset="-127"/>
              <a:ea typeface="굴림" panose="020B0600000101010101" pitchFamily="50" charset="-127"/>
            </a:endParaRPr>
          </a:p>
        </p:txBody>
      </p:sp>
      <p:sp>
        <p:nvSpPr>
          <p:cNvPr id="112643" name="Rectangle 1028">
            <a:extLst>
              <a:ext uri="{FF2B5EF4-FFF2-40B4-BE49-F238E27FC236}">
                <a16:creationId xmlns:a16="http://schemas.microsoft.com/office/drawing/2014/main" id="{2C2198D2-AF31-45FC-C08E-075E08BF9CCE}"/>
              </a:ext>
            </a:extLst>
          </p:cNvPr>
          <p:cNvSpPr>
            <a:spLocks noChangeAspect="1" noTextEdit="1"/>
          </p:cNvSpPr>
          <p:nvPr>
            <p:ph type="sldImg"/>
          </p:nvPr>
        </p:nvSpPr>
        <p:spPr>
          <a:xfrm>
            <a:off x="808038" y="827088"/>
            <a:ext cx="5300662" cy="3976687"/>
          </a:xfrm>
          <a:solidFill>
            <a:srgbClr val="FFFFFF"/>
          </a:solidFill>
          <a:ln>
            <a:solidFill>
              <a:srgbClr val="000000"/>
            </a:solidFill>
            <a:miter lim="800000"/>
            <a:headEnd/>
            <a:tailEnd/>
          </a:ln>
        </p:spPr>
      </p:sp>
      <p:sp>
        <p:nvSpPr>
          <p:cNvPr id="112644" name="Rectangle 1029">
            <a:extLst>
              <a:ext uri="{FF2B5EF4-FFF2-40B4-BE49-F238E27FC236}">
                <a16:creationId xmlns:a16="http://schemas.microsoft.com/office/drawing/2014/main" id="{34156616-9D4D-8FF5-D0C1-8466ADC722F9}"/>
              </a:ext>
            </a:extLst>
          </p:cNvPr>
          <p:cNvSpPr>
            <a:spLocks noChangeAspect="1"/>
          </p:cNvSpPr>
          <p:nvPr>
            <p:ph type="body" idx="1"/>
          </p:nvPr>
        </p:nvSpPr>
        <p:spPr>
          <a:solidFill>
            <a:srgbClr val="FFFFFF"/>
          </a:solidFill>
          <a:ln>
            <a:solidFill>
              <a:srgbClr val="000000"/>
            </a:solidFill>
          </a:ln>
        </p:spPr>
        <p:txBody>
          <a:bodyPr/>
          <a:lstStyle/>
          <a:p>
            <a:pPr eaLnBrk="1" hangingPunct="1"/>
            <a:r>
              <a:rPr lang="ko-KR" altLang="en-US">
                <a:ea typeface="굴림" panose="020B0600000101010101" pitchFamily="50" charset="-127"/>
              </a:rPr>
              <a:t>내용을 입력하십시오</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슬라이드 이미지 개체 틀 1">
            <a:extLst>
              <a:ext uri="{FF2B5EF4-FFF2-40B4-BE49-F238E27FC236}">
                <a16:creationId xmlns:a16="http://schemas.microsoft.com/office/drawing/2014/main" id="{DF5D8306-9C5A-20CE-0BF1-B2E9493F40A0}"/>
              </a:ext>
            </a:extLst>
          </p:cNvPr>
          <p:cNvSpPr>
            <a:spLocks noGrp="1" noRot="1" noChangeAspect="1" noTextEdit="1"/>
          </p:cNvSpPr>
          <p:nvPr>
            <p:ph type="sldImg"/>
          </p:nvPr>
        </p:nvSpPr>
        <p:spPr/>
      </p:sp>
      <p:sp>
        <p:nvSpPr>
          <p:cNvPr id="114691" name="슬라이드 노트 개체 틀 2">
            <a:extLst>
              <a:ext uri="{FF2B5EF4-FFF2-40B4-BE49-F238E27FC236}">
                <a16:creationId xmlns:a16="http://schemas.microsoft.com/office/drawing/2014/main" id="{85109FB0-3AF6-5C58-5D0E-7729A2317B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14692" name="슬라이드 번호 개체 틀 3">
            <a:extLst>
              <a:ext uri="{FF2B5EF4-FFF2-40B4-BE49-F238E27FC236}">
                <a16:creationId xmlns:a16="http://schemas.microsoft.com/office/drawing/2014/main" id="{4D0574D7-217B-75E2-C0F9-57EA5E57F3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5750"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8600"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8600"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7400" indent="-228600"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19C96AA9-0CF4-4291-90CB-7C24A6959233}" type="slidenum">
              <a:rPr lang="en-US" altLang="ko-KR" sz="1400">
                <a:latin typeface="굴림" panose="020B0600000101010101" pitchFamily="50" charset="-127"/>
                <a:ea typeface="굴림" panose="020B0600000101010101" pitchFamily="50" charset="-127"/>
              </a:rPr>
              <a:pPr>
                <a:spcBef>
                  <a:spcPct val="0"/>
                </a:spcBef>
              </a:pPr>
              <a:t>54</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슬라이드 이미지 개체 틀 1">
            <a:extLst>
              <a:ext uri="{FF2B5EF4-FFF2-40B4-BE49-F238E27FC236}">
                <a16:creationId xmlns:a16="http://schemas.microsoft.com/office/drawing/2014/main" id="{F3B4899F-25F3-63A2-EA68-24F1C8613686}"/>
              </a:ext>
            </a:extLst>
          </p:cNvPr>
          <p:cNvSpPr>
            <a:spLocks noGrp="1" noRot="1" noChangeAspect="1" noTextEdit="1"/>
          </p:cNvSpPr>
          <p:nvPr>
            <p:ph type="sldImg"/>
          </p:nvPr>
        </p:nvSpPr>
        <p:spPr/>
      </p:sp>
      <p:sp>
        <p:nvSpPr>
          <p:cNvPr id="116739" name="슬라이드 노트 개체 틀 2">
            <a:extLst>
              <a:ext uri="{FF2B5EF4-FFF2-40B4-BE49-F238E27FC236}">
                <a16:creationId xmlns:a16="http://schemas.microsoft.com/office/drawing/2014/main" id="{226ACDD3-24A6-698C-2E76-61D2E9DADF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16740" name="슬라이드 번호 개체 틀 3">
            <a:extLst>
              <a:ext uri="{FF2B5EF4-FFF2-40B4-BE49-F238E27FC236}">
                <a16:creationId xmlns:a16="http://schemas.microsoft.com/office/drawing/2014/main" id="{75A6C084-908A-4F44-5CF0-40A8CB8FCF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5750"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8600"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8600"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7400" indent="-228600"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0C8EA511-3D58-471E-9204-994737576257}" type="slidenum">
              <a:rPr lang="en-US" altLang="ko-KR" sz="1400">
                <a:latin typeface="굴림" panose="020B0600000101010101" pitchFamily="50" charset="-127"/>
                <a:ea typeface="굴림" panose="020B0600000101010101" pitchFamily="50" charset="-127"/>
              </a:rPr>
              <a:pPr>
                <a:spcBef>
                  <a:spcPct val="0"/>
                </a:spcBef>
              </a:pPr>
              <a:t>55</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슬라이드 이미지 개체 틀 1">
            <a:extLst>
              <a:ext uri="{FF2B5EF4-FFF2-40B4-BE49-F238E27FC236}">
                <a16:creationId xmlns:a16="http://schemas.microsoft.com/office/drawing/2014/main" id="{E85A1CFE-9290-A2E3-F176-7D072FBCE0FD}"/>
              </a:ext>
            </a:extLst>
          </p:cNvPr>
          <p:cNvSpPr>
            <a:spLocks noGrp="1" noRot="1" noChangeAspect="1" noTextEdit="1"/>
          </p:cNvSpPr>
          <p:nvPr>
            <p:ph type="sldImg"/>
          </p:nvPr>
        </p:nvSpPr>
        <p:spPr/>
      </p:sp>
      <p:sp>
        <p:nvSpPr>
          <p:cNvPr id="118787" name="슬라이드 노트 개체 틀 2">
            <a:extLst>
              <a:ext uri="{FF2B5EF4-FFF2-40B4-BE49-F238E27FC236}">
                <a16:creationId xmlns:a16="http://schemas.microsoft.com/office/drawing/2014/main" id="{C1C07CEB-BF6B-A8F7-2CE9-C6EDE42195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18788" name="슬라이드 번호 개체 틀 3">
            <a:extLst>
              <a:ext uri="{FF2B5EF4-FFF2-40B4-BE49-F238E27FC236}">
                <a16:creationId xmlns:a16="http://schemas.microsoft.com/office/drawing/2014/main" id="{C110F9FF-5E3A-A0AC-0FDD-913E5CB134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DBACF26C-E778-41FF-9B3F-5B8A1DC6FF04}" type="slidenum">
              <a:rPr lang="en-US" altLang="ko-KR" sz="1400">
                <a:latin typeface="굴림" panose="020B0600000101010101" pitchFamily="50" charset="-127"/>
                <a:ea typeface="굴림" panose="020B0600000101010101" pitchFamily="50" charset="-127"/>
              </a:rPr>
              <a:pPr>
                <a:spcBef>
                  <a:spcPct val="0"/>
                </a:spcBef>
              </a:pPr>
              <a:t>56</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슬라이드 이미지 개체 틀 1">
            <a:extLst>
              <a:ext uri="{FF2B5EF4-FFF2-40B4-BE49-F238E27FC236}">
                <a16:creationId xmlns:a16="http://schemas.microsoft.com/office/drawing/2014/main" id="{A68A52E2-24F6-F9B8-C70B-F81370115F5C}"/>
              </a:ext>
            </a:extLst>
          </p:cNvPr>
          <p:cNvSpPr>
            <a:spLocks noGrp="1" noRot="1" noChangeAspect="1" noTextEdit="1"/>
          </p:cNvSpPr>
          <p:nvPr>
            <p:ph type="sldImg"/>
          </p:nvPr>
        </p:nvSpPr>
        <p:spPr/>
      </p:sp>
      <p:sp>
        <p:nvSpPr>
          <p:cNvPr id="120835" name="슬라이드 노트 개체 틀 2">
            <a:extLst>
              <a:ext uri="{FF2B5EF4-FFF2-40B4-BE49-F238E27FC236}">
                <a16:creationId xmlns:a16="http://schemas.microsoft.com/office/drawing/2014/main" id="{1A5ACBEE-8F88-61B6-E556-BC86DDF7CC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환경기술인 선임입니다 </a:t>
            </a:r>
          </a:p>
        </p:txBody>
      </p:sp>
      <p:sp>
        <p:nvSpPr>
          <p:cNvPr id="120836" name="슬라이드 번호 개체 틀 3">
            <a:extLst>
              <a:ext uri="{FF2B5EF4-FFF2-40B4-BE49-F238E27FC236}">
                <a16:creationId xmlns:a16="http://schemas.microsoft.com/office/drawing/2014/main" id="{281EBCBA-8021-B9EB-3016-457FCB07E7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9404AA01-7EE8-41A0-A87F-8475EE9CF4ED}" type="slidenum">
              <a:rPr lang="en-US" altLang="ko-KR" sz="1400">
                <a:latin typeface="굴림" panose="020B0600000101010101" pitchFamily="50" charset="-127"/>
                <a:ea typeface="굴림" panose="020B0600000101010101" pitchFamily="50" charset="-127"/>
              </a:rPr>
              <a:pPr>
                <a:spcBef>
                  <a:spcPct val="0"/>
                </a:spcBef>
              </a:pPr>
              <a:t>57</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9">
            <a:extLst>
              <a:ext uri="{FF2B5EF4-FFF2-40B4-BE49-F238E27FC236}">
                <a16:creationId xmlns:a16="http://schemas.microsoft.com/office/drawing/2014/main" id="{A6E3F92F-E103-BF8B-3A5C-5EF278E321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42950" indent="-2841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430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600200"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2058988" indent="-22701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5161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733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4305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87788" indent="-22701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56C56D1E-2B97-4A80-9D3C-D7A7B932BA1F}" type="slidenum">
              <a:rPr lang="en-US" altLang="ko-KR" sz="1400">
                <a:latin typeface="굴림" panose="020B0600000101010101" pitchFamily="50" charset="-127"/>
                <a:ea typeface="굴림" panose="020B0600000101010101" pitchFamily="50" charset="-127"/>
              </a:rPr>
              <a:pPr>
                <a:spcBef>
                  <a:spcPct val="0"/>
                </a:spcBef>
              </a:pPr>
              <a:t>58</a:t>
            </a:fld>
            <a:endParaRPr lang="en-US" altLang="ko-KR" sz="1400">
              <a:latin typeface="굴림" panose="020B0600000101010101" pitchFamily="50" charset="-127"/>
              <a:ea typeface="굴림" panose="020B0600000101010101" pitchFamily="50" charset="-127"/>
            </a:endParaRPr>
          </a:p>
        </p:txBody>
      </p:sp>
      <p:sp>
        <p:nvSpPr>
          <p:cNvPr id="122883" name="Rectangle 1028">
            <a:extLst>
              <a:ext uri="{FF2B5EF4-FFF2-40B4-BE49-F238E27FC236}">
                <a16:creationId xmlns:a16="http://schemas.microsoft.com/office/drawing/2014/main" id="{9B6EFD86-FC06-0267-8910-F23CD333D918}"/>
              </a:ext>
            </a:extLst>
          </p:cNvPr>
          <p:cNvSpPr>
            <a:spLocks noChangeAspect="1" noTextEdit="1"/>
          </p:cNvSpPr>
          <p:nvPr>
            <p:ph type="sldImg"/>
          </p:nvPr>
        </p:nvSpPr>
        <p:spPr>
          <a:xfrm>
            <a:off x="808038" y="827088"/>
            <a:ext cx="5300662" cy="3976687"/>
          </a:xfrm>
          <a:solidFill>
            <a:srgbClr val="FFFFFF"/>
          </a:solidFill>
          <a:ln>
            <a:solidFill>
              <a:srgbClr val="000000"/>
            </a:solidFill>
            <a:miter lim="800000"/>
            <a:headEnd/>
            <a:tailEnd/>
          </a:ln>
        </p:spPr>
      </p:sp>
      <p:sp>
        <p:nvSpPr>
          <p:cNvPr id="122884" name="Rectangle 1029">
            <a:extLst>
              <a:ext uri="{FF2B5EF4-FFF2-40B4-BE49-F238E27FC236}">
                <a16:creationId xmlns:a16="http://schemas.microsoft.com/office/drawing/2014/main" id="{B6CD8C16-C66F-FBF0-01C8-1BC537650C41}"/>
              </a:ext>
            </a:extLst>
          </p:cNvPr>
          <p:cNvSpPr>
            <a:spLocks noChangeAspect="1"/>
          </p:cNvSpPr>
          <p:nvPr>
            <p:ph type="body" idx="1"/>
          </p:nvPr>
        </p:nvSpPr>
        <p:spPr>
          <a:solidFill>
            <a:srgbClr val="FFFFFF"/>
          </a:solidFill>
          <a:ln>
            <a:solidFill>
              <a:srgbClr val="000000"/>
            </a:solidFill>
          </a:ln>
        </p:spPr>
        <p:txBody>
          <a:bodyPr/>
          <a:lstStyle/>
          <a:p>
            <a:pPr eaLnBrk="1" hangingPunct="1"/>
            <a:r>
              <a:rPr lang="ko-KR" altLang="en-US">
                <a:ea typeface="굴림" panose="020B0600000101010101" pitchFamily="50" charset="-127"/>
              </a:rPr>
              <a:t>내용을 입력하십시오</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슬라이드 이미지 개체 틀 1">
            <a:extLst>
              <a:ext uri="{FF2B5EF4-FFF2-40B4-BE49-F238E27FC236}">
                <a16:creationId xmlns:a16="http://schemas.microsoft.com/office/drawing/2014/main" id="{AF186055-9F90-8844-47D0-7B0246252798}"/>
              </a:ext>
            </a:extLst>
          </p:cNvPr>
          <p:cNvSpPr>
            <a:spLocks noGrp="1" noRot="1" noChangeAspect="1" noTextEdit="1"/>
          </p:cNvSpPr>
          <p:nvPr>
            <p:ph type="sldImg"/>
          </p:nvPr>
        </p:nvSpPr>
        <p:spPr/>
      </p:sp>
      <p:sp>
        <p:nvSpPr>
          <p:cNvPr id="124931" name="슬라이드 노트 개체 틀 2">
            <a:extLst>
              <a:ext uri="{FF2B5EF4-FFF2-40B4-BE49-F238E27FC236}">
                <a16:creationId xmlns:a16="http://schemas.microsoft.com/office/drawing/2014/main" id="{6C8D45DD-9186-ABFF-431F-5024238B5D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24932" name="슬라이드 번호 개체 틀 3">
            <a:extLst>
              <a:ext uri="{FF2B5EF4-FFF2-40B4-BE49-F238E27FC236}">
                <a16:creationId xmlns:a16="http://schemas.microsoft.com/office/drawing/2014/main" id="{138A757D-960A-35B1-A586-6F2946CF01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76516F68-5F4C-4460-A6A6-DD786E4BCF5E}" type="slidenum">
              <a:rPr lang="en-US" altLang="ko-KR" sz="1400">
                <a:latin typeface="굴림" panose="020B0600000101010101" pitchFamily="50" charset="-127"/>
              </a:rPr>
              <a:pPr/>
              <a:t>59</a:t>
            </a:fld>
            <a:endParaRPr lang="en-US" altLang="ko-KR" sz="1400">
              <a:latin typeface="굴림" panose="020B0600000101010101" pitchFamily="50" charset="-12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슬라이드 이미지 개체 틀 1">
            <a:extLst>
              <a:ext uri="{FF2B5EF4-FFF2-40B4-BE49-F238E27FC236}">
                <a16:creationId xmlns:a16="http://schemas.microsoft.com/office/drawing/2014/main" id="{9D166CD2-9A88-09CA-0856-58D1F23E7B08}"/>
              </a:ext>
            </a:extLst>
          </p:cNvPr>
          <p:cNvSpPr>
            <a:spLocks noGrp="1" noRot="1" noChangeAspect="1" noTextEdit="1"/>
          </p:cNvSpPr>
          <p:nvPr>
            <p:ph type="sldImg"/>
          </p:nvPr>
        </p:nvSpPr>
        <p:spPr/>
      </p:sp>
      <p:sp>
        <p:nvSpPr>
          <p:cNvPr id="16387" name="슬라이드 노트 개체 틀 2">
            <a:extLst>
              <a:ext uri="{FF2B5EF4-FFF2-40B4-BE49-F238E27FC236}">
                <a16:creationId xmlns:a16="http://schemas.microsoft.com/office/drawing/2014/main" id="{52ED68A9-BC82-7BD0-152A-B8AB366042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미세먼지로 인한 건강영향도 입니다</a:t>
            </a:r>
            <a:r>
              <a:rPr lang="en-US" altLang="ko-KR"/>
              <a:t>. </a:t>
            </a:r>
            <a:r>
              <a:rPr lang="ko-KR" altLang="en-US"/>
              <a:t>보통 </a:t>
            </a:r>
            <a:r>
              <a:rPr lang="en-US" altLang="ko-KR"/>
              <a:t>50ug/m3</a:t>
            </a:r>
            <a:r>
              <a:rPr lang="ko-KR" altLang="en-US"/>
              <a:t> 이상에서 어린이에게 영향을 주기 시작하며</a:t>
            </a:r>
            <a:r>
              <a:rPr lang="en-US" altLang="ko-KR"/>
              <a:t>, </a:t>
            </a:r>
            <a:r>
              <a:rPr lang="ko-KR" altLang="en-US"/>
              <a:t>성인의 경우 </a:t>
            </a:r>
            <a:r>
              <a:rPr lang="en-US" altLang="ko-KR"/>
              <a:t>70</a:t>
            </a:r>
            <a:r>
              <a:rPr lang="ko-KR" altLang="en-US"/>
              <a:t>이상은 아주 나쁨</a:t>
            </a:r>
            <a:r>
              <a:rPr lang="en-US" altLang="ko-KR"/>
              <a:t>, 80</a:t>
            </a:r>
            <a:r>
              <a:rPr lang="ko-KR" altLang="en-US"/>
              <a:t>이상은 위험으로 사망률이 </a:t>
            </a:r>
            <a:r>
              <a:rPr lang="en-US" altLang="ko-KR"/>
              <a:t>10%</a:t>
            </a:r>
            <a:r>
              <a:rPr lang="ko-KR" altLang="en-US"/>
              <a:t>증가한다고 보고되고 있습니다</a:t>
            </a:r>
          </a:p>
        </p:txBody>
      </p:sp>
      <p:sp>
        <p:nvSpPr>
          <p:cNvPr id="16388" name="슬라이드 번호 개체 틀 3">
            <a:extLst>
              <a:ext uri="{FF2B5EF4-FFF2-40B4-BE49-F238E27FC236}">
                <a16:creationId xmlns:a16="http://schemas.microsoft.com/office/drawing/2014/main" id="{F69F6BC9-414E-CCA5-D1A0-775B03F3B2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EC8015CD-9737-40A8-9997-98739BCE31B4}" type="slidenum">
              <a:rPr lang="en-US" altLang="ko-KR" sz="1400">
                <a:latin typeface="굴림" panose="020B0600000101010101" pitchFamily="50" charset="-127"/>
                <a:ea typeface="굴림" panose="020B0600000101010101" pitchFamily="50" charset="-127"/>
              </a:rPr>
              <a:pPr>
                <a:spcBef>
                  <a:spcPct val="0"/>
                </a:spcBef>
              </a:pPr>
              <a:t>6</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슬라이드 이미지 개체 틀 1">
            <a:extLst>
              <a:ext uri="{FF2B5EF4-FFF2-40B4-BE49-F238E27FC236}">
                <a16:creationId xmlns:a16="http://schemas.microsoft.com/office/drawing/2014/main" id="{B40902DC-83A1-13E2-5085-482186B4B509}"/>
              </a:ext>
            </a:extLst>
          </p:cNvPr>
          <p:cNvSpPr>
            <a:spLocks noGrp="1" noRot="1" noChangeAspect="1" noTextEdit="1"/>
          </p:cNvSpPr>
          <p:nvPr>
            <p:ph type="sldImg"/>
          </p:nvPr>
        </p:nvSpPr>
        <p:spPr/>
      </p:sp>
      <p:sp>
        <p:nvSpPr>
          <p:cNvPr id="126979" name="슬라이드 노트 개체 틀 2">
            <a:extLst>
              <a:ext uri="{FF2B5EF4-FFF2-40B4-BE49-F238E27FC236}">
                <a16:creationId xmlns:a16="http://schemas.microsoft.com/office/drawing/2014/main" id="{E8F3053A-1ECF-1D31-2F1E-3D7D87E56C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26980" name="슬라이드 번호 개체 틀 3">
            <a:extLst>
              <a:ext uri="{FF2B5EF4-FFF2-40B4-BE49-F238E27FC236}">
                <a16:creationId xmlns:a16="http://schemas.microsoft.com/office/drawing/2014/main" id="{FDE1F5CE-087F-F6E3-289D-B0903CE41C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D5ECA3CF-F34D-4373-BF37-85F6AD950181}" type="slidenum">
              <a:rPr lang="en-US" altLang="ko-KR" sz="1400">
                <a:latin typeface="굴림" panose="020B0600000101010101" pitchFamily="50" charset="-127"/>
              </a:rPr>
              <a:pPr/>
              <a:t>60</a:t>
            </a:fld>
            <a:endParaRPr lang="en-US" altLang="ko-KR" sz="1400">
              <a:latin typeface="굴림" panose="020B0600000101010101" pitchFamily="50" charset="-127"/>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슬라이드 이미지 개체 틀 1">
            <a:extLst>
              <a:ext uri="{FF2B5EF4-FFF2-40B4-BE49-F238E27FC236}">
                <a16:creationId xmlns:a16="http://schemas.microsoft.com/office/drawing/2014/main" id="{CA36A221-3A6E-50F5-30F4-FCD82C4468E6}"/>
              </a:ext>
            </a:extLst>
          </p:cNvPr>
          <p:cNvSpPr>
            <a:spLocks noGrp="1" noRot="1" noChangeAspect="1" noTextEdit="1"/>
          </p:cNvSpPr>
          <p:nvPr>
            <p:ph type="sldImg"/>
          </p:nvPr>
        </p:nvSpPr>
        <p:spPr/>
      </p:sp>
      <p:sp>
        <p:nvSpPr>
          <p:cNvPr id="129027" name="슬라이드 노트 개체 틀 2">
            <a:extLst>
              <a:ext uri="{FF2B5EF4-FFF2-40B4-BE49-F238E27FC236}">
                <a16:creationId xmlns:a16="http://schemas.microsoft.com/office/drawing/2014/main" id="{0E13A8C9-DF0B-8553-BE12-5E71A1C0D9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29028" name="슬라이드 번호 개체 틀 3">
            <a:extLst>
              <a:ext uri="{FF2B5EF4-FFF2-40B4-BE49-F238E27FC236}">
                <a16:creationId xmlns:a16="http://schemas.microsoft.com/office/drawing/2014/main" id="{991ABE4A-C0FF-41F0-1B8C-778E07DC27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21E450DD-DE4A-46E8-9D4F-7F277722EE8B}" type="slidenum">
              <a:rPr lang="en-US" altLang="ko-KR" sz="1400">
                <a:latin typeface="굴림" panose="020B0600000101010101" pitchFamily="50" charset="-127"/>
              </a:rPr>
              <a:pPr/>
              <a:t>61</a:t>
            </a:fld>
            <a:endParaRPr lang="en-US" altLang="ko-KR" sz="1400">
              <a:latin typeface="굴림" panose="020B0600000101010101" pitchFamily="50" charset="-127"/>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슬라이드 이미지 개체 틀 1">
            <a:extLst>
              <a:ext uri="{FF2B5EF4-FFF2-40B4-BE49-F238E27FC236}">
                <a16:creationId xmlns:a16="http://schemas.microsoft.com/office/drawing/2014/main" id="{E01734D4-806B-1586-DCFD-10B2A17C6466}"/>
              </a:ext>
            </a:extLst>
          </p:cNvPr>
          <p:cNvSpPr>
            <a:spLocks noGrp="1" noRot="1" noChangeAspect="1" noTextEdit="1"/>
          </p:cNvSpPr>
          <p:nvPr>
            <p:ph type="sldImg"/>
          </p:nvPr>
        </p:nvSpPr>
        <p:spPr/>
      </p:sp>
      <p:sp>
        <p:nvSpPr>
          <p:cNvPr id="131075" name="슬라이드 노트 개체 틀 2">
            <a:extLst>
              <a:ext uri="{FF2B5EF4-FFF2-40B4-BE49-F238E27FC236}">
                <a16:creationId xmlns:a16="http://schemas.microsoft.com/office/drawing/2014/main" id="{41FE9262-9B4E-F24E-51AA-0E3B7E15AD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31076" name="슬라이드 번호 개체 틀 3">
            <a:extLst>
              <a:ext uri="{FF2B5EF4-FFF2-40B4-BE49-F238E27FC236}">
                <a16:creationId xmlns:a16="http://schemas.microsoft.com/office/drawing/2014/main" id="{90E27CAD-CD62-C14A-0121-58C47750F5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D4283A1E-17CC-445D-90BF-3D839AA76172}" type="slidenum">
              <a:rPr lang="en-US" altLang="ko-KR" sz="1400">
                <a:latin typeface="굴림" panose="020B0600000101010101" pitchFamily="50" charset="-127"/>
              </a:rPr>
              <a:pPr/>
              <a:t>62</a:t>
            </a:fld>
            <a:endParaRPr lang="en-US" altLang="ko-KR" sz="1400">
              <a:latin typeface="굴림" panose="020B0600000101010101" pitchFamily="50" charset="-127"/>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슬라이드 이미지 개체 틀 1">
            <a:extLst>
              <a:ext uri="{FF2B5EF4-FFF2-40B4-BE49-F238E27FC236}">
                <a16:creationId xmlns:a16="http://schemas.microsoft.com/office/drawing/2014/main" id="{A777D6D8-7035-741F-E077-88DA436E641E}"/>
              </a:ext>
            </a:extLst>
          </p:cNvPr>
          <p:cNvSpPr>
            <a:spLocks noGrp="1" noRot="1" noChangeAspect="1" noTextEdit="1"/>
          </p:cNvSpPr>
          <p:nvPr>
            <p:ph type="sldImg"/>
          </p:nvPr>
        </p:nvSpPr>
        <p:spPr/>
      </p:sp>
      <p:sp>
        <p:nvSpPr>
          <p:cNvPr id="133123" name="슬라이드 노트 개체 틀 2">
            <a:extLst>
              <a:ext uri="{FF2B5EF4-FFF2-40B4-BE49-F238E27FC236}">
                <a16:creationId xmlns:a16="http://schemas.microsoft.com/office/drawing/2014/main" id="{50C37A95-918E-48FB-20D7-836EDF1E76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33124" name="슬라이드 번호 개체 틀 3">
            <a:extLst>
              <a:ext uri="{FF2B5EF4-FFF2-40B4-BE49-F238E27FC236}">
                <a16:creationId xmlns:a16="http://schemas.microsoft.com/office/drawing/2014/main" id="{CB60F480-2D1A-C1E8-2C84-0E77408F39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E6C82DDE-EC12-478B-A86A-70EF4616663B}" type="slidenum">
              <a:rPr lang="en-US" altLang="ko-KR" sz="1400">
                <a:latin typeface="굴림" panose="020B0600000101010101" pitchFamily="50" charset="-127"/>
              </a:rPr>
              <a:pPr/>
              <a:t>63</a:t>
            </a:fld>
            <a:endParaRPr lang="en-US" altLang="ko-KR" sz="1400">
              <a:latin typeface="굴림" panose="020B0600000101010101" pitchFamily="50" charset="-127"/>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슬라이드 이미지 개체 틀 1">
            <a:extLst>
              <a:ext uri="{FF2B5EF4-FFF2-40B4-BE49-F238E27FC236}">
                <a16:creationId xmlns:a16="http://schemas.microsoft.com/office/drawing/2014/main" id="{2BF45443-E652-D69E-E463-A7EE060E8178}"/>
              </a:ext>
            </a:extLst>
          </p:cNvPr>
          <p:cNvSpPr>
            <a:spLocks noGrp="1" noRot="1" noChangeAspect="1" noTextEdit="1"/>
          </p:cNvSpPr>
          <p:nvPr>
            <p:ph type="sldImg"/>
          </p:nvPr>
        </p:nvSpPr>
        <p:spPr/>
      </p:sp>
      <p:sp>
        <p:nvSpPr>
          <p:cNvPr id="135171" name="슬라이드 노트 개체 틀 2">
            <a:extLst>
              <a:ext uri="{FF2B5EF4-FFF2-40B4-BE49-F238E27FC236}">
                <a16:creationId xmlns:a16="http://schemas.microsoft.com/office/drawing/2014/main" id="{3CB0E6D2-CE91-63F3-0979-8293DB61BA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b="1">
                <a:solidFill>
                  <a:srgbClr val="FF0000"/>
                </a:solidFill>
                <a:latin typeface="나눔고딕" pitchFamily="50" charset="-127"/>
                <a:ea typeface="나눔고딕" pitchFamily="50" charset="-127"/>
              </a:rPr>
              <a:t>법 제</a:t>
            </a:r>
            <a:r>
              <a:rPr lang="en-US" altLang="ko-KR" b="1">
                <a:solidFill>
                  <a:srgbClr val="FF0000"/>
                </a:solidFill>
                <a:latin typeface="나눔고딕" pitchFamily="50" charset="-127"/>
                <a:ea typeface="나눔고딕" pitchFamily="50" charset="-127"/>
              </a:rPr>
              <a:t>36</a:t>
            </a:r>
            <a:r>
              <a:rPr lang="ko-KR" altLang="en-US" b="1">
                <a:solidFill>
                  <a:srgbClr val="0070C0"/>
                </a:solidFill>
                <a:latin typeface="나눔고딕" pitchFamily="50" charset="-127"/>
                <a:ea typeface="나눔고딕" pitchFamily="50" charset="-127"/>
              </a:rPr>
              <a:t>조</a:t>
            </a:r>
            <a:r>
              <a:rPr lang="ko-KR" altLang="en-US" b="1">
                <a:solidFill>
                  <a:srgbClr val="FF0000"/>
                </a:solidFill>
                <a:latin typeface="나눔고딕" pitchFamily="50" charset="-127"/>
                <a:ea typeface="나눔고딕" pitchFamily="50" charset="-127"/>
              </a:rPr>
              <a:t>에 따른 배출시설의 폐쇄나 조업정지에 관한 명령을 위반한 자에 대한 벌칙내용이 추가되었습니다</a:t>
            </a:r>
            <a:r>
              <a:rPr lang="en-US" altLang="ko-KR" b="1">
                <a:solidFill>
                  <a:srgbClr val="FF0000"/>
                </a:solidFill>
                <a:latin typeface="나눔고딕" pitchFamily="50" charset="-127"/>
                <a:ea typeface="나눔고딕" pitchFamily="50" charset="-127"/>
              </a:rPr>
              <a:t>. </a:t>
            </a:r>
          </a:p>
          <a:p>
            <a:r>
              <a:rPr lang="ko-KR" altLang="en-US" b="1">
                <a:solidFill>
                  <a:srgbClr val="FF0000"/>
                </a:solidFill>
                <a:latin typeface="나눔고딕" pitchFamily="50" charset="-127"/>
                <a:ea typeface="나눔고딕" pitchFamily="50" charset="-127"/>
              </a:rPr>
              <a:t>또한 </a:t>
            </a:r>
            <a:r>
              <a:rPr lang="ko-KR" altLang="en-US"/>
              <a:t>사업자가 제</a:t>
            </a:r>
            <a:r>
              <a:rPr lang="en-US" altLang="ko-KR"/>
              <a:t>1</a:t>
            </a:r>
            <a:r>
              <a:rPr lang="ko-KR" altLang="en-US"/>
              <a:t>항제</a:t>
            </a:r>
            <a:r>
              <a:rPr lang="en-US" altLang="ko-KR"/>
              <a:t>19</a:t>
            </a:r>
            <a:r>
              <a:rPr lang="ko-KR" altLang="en-US"/>
              <a:t>호 또는 같은 항 제</a:t>
            </a:r>
            <a:r>
              <a:rPr lang="en-US" altLang="ko-KR"/>
              <a:t>20</a:t>
            </a:r>
            <a:r>
              <a:rPr lang="ko-KR" altLang="en-US"/>
              <a:t>호에 따른 배출시설의 설치허가 또는 변경허가의 취소나 폐쇄 명령의 요건에 해당하는지를 확인하기 위하여 필요한 경우 관할 세무서장에게 사업자의 폐업신고 여부 또는 사업자등록 말소에 관한 정보의 제공을 요청할 수 있게 하였습니다</a:t>
            </a:r>
            <a:r>
              <a:rPr lang="en-US" altLang="ko-KR"/>
              <a:t>.</a:t>
            </a:r>
          </a:p>
          <a:p>
            <a:r>
              <a:rPr lang="ko-KR" altLang="en-US" b="1">
                <a:solidFill>
                  <a:srgbClr val="FF0000"/>
                </a:solidFill>
                <a:latin typeface="나눔고딕" pitchFamily="50" charset="-127"/>
                <a:ea typeface="나눔고딕" pitchFamily="50" charset="-127"/>
              </a:rPr>
              <a:t>그동안 배출시설의 폐쇄를 알 수 없었기때문에 직접 현장 출장을 가거나 수시점검을 통해서 관리하다보니 실제 폐업까지 결정되는 것이 장기간 소요되는 문제가 있었습니다</a:t>
            </a:r>
            <a:r>
              <a:rPr lang="en-US" altLang="ko-KR" b="1">
                <a:solidFill>
                  <a:srgbClr val="FF0000"/>
                </a:solidFill>
                <a:latin typeface="나눔고딕" pitchFamily="50" charset="-127"/>
                <a:ea typeface="나눔고딕" pitchFamily="50" charset="-127"/>
              </a:rPr>
              <a:t>. </a:t>
            </a:r>
          </a:p>
          <a:p>
            <a:endParaRPr lang="ko-KR" altLang="en-US"/>
          </a:p>
        </p:txBody>
      </p:sp>
      <p:sp>
        <p:nvSpPr>
          <p:cNvPr id="135172" name="슬라이드 번호 개체 틀 3">
            <a:extLst>
              <a:ext uri="{FF2B5EF4-FFF2-40B4-BE49-F238E27FC236}">
                <a16:creationId xmlns:a16="http://schemas.microsoft.com/office/drawing/2014/main" id="{CE76D293-6FAB-1732-12F2-D13B171423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7A6B47E1-6359-460C-A054-73CF08C7ED9E}" type="slidenum">
              <a:rPr lang="en-US" altLang="ko-KR" sz="1400">
                <a:latin typeface="굴림" panose="020B0600000101010101" pitchFamily="50" charset="-127"/>
                <a:ea typeface="굴림" panose="020B0600000101010101" pitchFamily="50" charset="-127"/>
              </a:rPr>
              <a:pPr>
                <a:spcBef>
                  <a:spcPct val="0"/>
                </a:spcBef>
              </a:pPr>
              <a:t>64</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슬라이드 이미지 개체 틀 1">
            <a:extLst>
              <a:ext uri="{FF2B5EF4-FFF2-40B4-BE49-F238E27FC236}">
                <a16:creationId xmlns:a16="http://schemas.microsoft.com/office/drawing/2014/main" id="{9FA53BFB-D46D-181E-1F3B-D3E8BB543231}"/>
              </a:ext>
            </a:extLst>
          </p:cNvPr>
          <p:cNvSpPr>
            <a:spLocks noGrp="1" noRot="1" noChangeAspect="1" noTextEdit="1"/>
          </p:cNvSpPr>
          <p:nvPr>
            <p:ph type="sldImg"/>
          </p:nvPr>
        </p:nvSpPr>
        <p:spPr/>
      </p:sp>
      <p:sp>
        <p:nvSpPr>
          <p:cNvPr id="137219" name="슬라이드 노트 개체 틀 2">
            <a:extLst>
              <a:ext uri="{FF2B5EF4-FFF2-40B4-BE49-F238E27FC236}">
                <a16:creationId xmlns:a16="http://schemas.microsoft.com/office/drawing/2014/main" id="{D94FBF8B-A7BF-FE19-BD67-97D0FB037D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37220" name="슬라이드 번호 개체 틀 3">
            <a:extLst>
              <a:ext uri="{FF2B5EF4-FFF2-40B4-BE49-F238E27FC236}">
                <a16:creationId xmlns:a16="http://schemas.microsoft.com/office/drawing/2014/main" id="{DD413E26-2E88-E199-F168-25B57B0961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EE7934B3-98E1-448A-8AEB-B699ACBE4464}" type="slidenum">
              <a:rPr lang="en-US" altLang="ko-KR" sz="1400">
                <a:latin typeface="굴림" panose="020B0600000101010101" pitchFamily="50" charset="-127"/>
              </a:rPr>
              <a:pPr/>
              <a:t>65</a:t>
            </a:fld>
            <a:endParaRPr lang="en-US" altLang="ko-KR" sz="1400">
              <a:latin typeface="굴림" panose="020B0600000101010101" pitchFamily="50" charset="-127"/>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슬라이드 이미지 개체 틀 1">
            <a:extLst>
              <a:ext uri="{FF2B5EF4-FFF2-40B4-BE49-F238E27FC236}">
                <a16:creationId xmlns:a16="http://schemas.microsoft.com/office/drawing/2014/main" id="{82058827-2E89-A1EB-DCE3-920816FF05A2}"/>
              </a:ext>
            </a:extLst>
          </p:cNvPr>
          <p:cNvSpPr>
            <a:spLocks noGrp="1" noRot="1" noChangeAspect="1" noTextEdit="1"/>
          </p:cNvSpPr>
          <p:nvPr>
            <p:ph type="sldImg"/>
          </p:nvPr>
        </p:nvSpPr>
        <p:spPr/>
      </p:sp>
      <p:sp>
        <p:nvSpPr>
          <p:cNvPr id="139267" name="슬라이드 노트 개체 틀 2">
            <a:extLst>
              <a:ext uri="{FF2B5EF4-FFF2-40B4-BE49-F238E27FC236}">
                <a16:creationId xmlns:a16="http://schemas.microsoft.com/office/drawing/2014/main" id="{5A245212-6E46-1763-1EB3-7E418877DB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solidFill>
                  <a:srgbClr val="0070C0"/>
                </a:solidFill>
                <a:latin typeface="나눔고딕" pitchFamily="50" charset="-127"/>
                <a:ea typeface="나눔고딕" pitchFamily="50" charset="-127"/>
              </a:rPr>
              <a:t>제</a:t>
            </a:r>
            <a:r>
              <a:rPr lang="en-US" altLang="ko-KR">
                <a:solidFill>
                  <a:srgbClr val="0070C0"/>
                </a:solidFill>
                <a:latin typeface="나눔고딕" pitchFamily="50" charset="-127"/>
                <a:ea typeface="나눔고딕" pitchFamily="50" charset="-127"/>
              </a:rPr>
              <a:t>39</a:t>
            </a:r>
            <a:r>
              <a:rPr lang="ko-KR" altLang="en-US">
                <a:solidFill>
                  <a:srgbClr val="0070C0"/>
                </a:solidFill>
                <a:latin typeface="나눔고딕" pitchFamily="50" charset="-127"/>
                <a:ea typeface="나눔고딕" pitchFamily="50" charset="-127"/>
              </a:rPr>
              <a:t>조제</a:t>
            </a:r>
            <a:r>
              <a:rPr lang="en-US" altLang="ko-KR">
                <a:solidFill>
                  <a:srgbClr val="0070C0"/>
                </a:solidFill>
                <a:latin typeface="나눔고딕" pitchFamily="50" charset="-127"/>
                <a:ea typeface="나눔고딕" pitchFamily="50" charset="-127"/>
              </a:rPr>
              <a:t>1</a:t>
            </a:r>
            <a:r>
              <a:rPr lang="ko-KR" altLang="en-US">
                <a:solidFill>
                  <a:srgbClr val="0070C0"/>
                </a:solidFill>
                <a:latin typeface="나눔고딕" pitchFamily="50" charset="-127"/>
                <a:ea typeface="나눔고딕" pitchFamily="50" charset="-127"/>
              </a:rPr>
              <a:t>항을 위반하여 오염물질을 측정하지 아니한 자 또는 측정결과를 거짓으로 기록하거나 기록ㆍ보존하지 아니한 자가 </a:t>
            </a:r>
            <a:r>
              <a:rPr lang="en-US" altLang="ko-KR">
                <a:solidFill>
                  <a:srgbClr val="0070C0"/>
                </a:solidFill>
                <a:latin typeface="나눔고딕" pitchFamily="50" charset="-127"/>
                <a:ea typeface="나눔고딕" pitchFamily="50" charset="-127"/>
              </a:rPr>
              <a:t>2020</a:t>
            </a:r>
            <a:r>
              <a:rPr lang="ko-KR" altLang="en-US">
                <a:solidFill>
                  <a:srgbClr val="0070C0"/>
                </a:solidFill>
                <a:latin typeface="나눔고딕" pitchFamily="50" charset="-127"/>
                <a:ea typeface="나눔고딕" pitchFamily="50" charset="-127"/>
              </a:rPr>
              <a:t>년 </a:t>
            </a:r>
            <a:r>
              <a:rPr lang="en-US" altLang="ko-KR">
                <a:solidFill>
                  <a:srgbClr val="0070C0"/>
                </a:solidFill>
                <a:latin typeface="나눔고딕" pitchFamily="50" charset="-127"/>
                <a:ea typeface="나눔고딕" pitchFamily="50" charset="-127"/>
              </a:rPr>
              <a:t>12</a:t>
            </a:r>
            <a:r>
              <a:rPr lang="ko-KR" altLang="en-US">
                <a:solidFill>
                  <a:srgbClr val="0070C0"/>
                </a:solidFill>
                <a:latin typeface="나눔고딕" pitchFamily="50" charset="-127"/>
                <a:ea typeface="나눔고딕" pitchFamily="50" charset="-127"/>
              </a:rPr>
              <a:t>월 개정되어 시행되고 있습니다</a:t>
            </a:r>
            <a:r>
              <a:rPr lang="en-US" altLang="ko-KR">
                <a:solidFill>
                  <a:srgbClr val="0070C0"/>
                </a:solidFill>
                <a:latin typeface="나눔고딕" pitchFamily="50" charset="-127"/>
                <a:ea typeface="나눔고딕" pitchFamily="50" charset="-127"/>
              </a:rPr>
              <a:t>. </a:t>
            </a:r>
            <a:endParaRPr lang="ko-KR" altLang="en-US">
              <a:solidFill>
                <a:srgbClr val="0070C0"/>
              </a:solidFill>
              <a:latin typeface="나눔고딕" pitchFamily="50" charset="-127"/>
              <a:ea typeface="나눔고딕" pitchFamily="50" charset="-127"/>
            </a:endParaRPr>
          </a:p>
          <a:p>
            <a:endParaRPr lang="ko-KR" altLang="en-US"/>
          </a:p>
        </p:txBody>
      </p:sp>
      <p:sp>
        <p:nvSpPr>
          <p:cNvPr id="139268" name="슬라이드 번호 개체 틀 3">
            <a:extLst>
              <a:ext uri="{FF2B5EF4-FFF2-40B4-BE49-F238E27FC236}">
                <a16:creationId xmlns:a16="http://schemas.microsoft.com/office/drawing/2014/main" id="{370489CB-6E4D-E90C-6DF6-13DE4D3D16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2A6F20DA-CC30-48B5-BF1E-E93C6433FD8B}" type="slidenum">
              <a:rPr lang="en-US" altLang="ko-KR" sz="1400">
                <a:latin typeface="굴림" panose="020B0600000101010101" pitchFamily="50" charset="-127"/>
                <a:ea typeface="굴림" panose="020B0600000101010101" pitchFamily="50" charset="-127"/>
              </a:rPr>
              <a:pPr>
                <a:spcBef>
                  <a:spcPct val="0"/>
                </a:spcBef>
              </a:pPr>
              <a:t>66</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슬라이드 이미지 개체 틀 1">
            <a:extLst>
              <a:ext uri="{FF2B5EF4-FFF2-40B4-BE49-F238E27FC236}">
                <a16:creationId xmlns:a16="http://schemas.microsoft.com/office/drawing/2014/main" id="{8132688E-A9E1-70A8-74A1-78D3C451CDAB}"/>
              </a:ext>
            </a:extLst>
          </p:cNvPr>
          <p:cNvSpPr>
            <a:spLocks noGrp="1" noRot="1" noChangeAspect="1" noTextEdit="1"/>
          </p:cNvSpPr>
          <p:nvPr>
            <p:ph type="sldImg"/>
          </p:nvPr>
        </p:nvSpPr>
        <p:spPr/>
      </p:sp>
      <p:sp>
        <p:nvSpPr>
          <p:cNvPr id="141315" name="슬라이드 노트 개체 틀 2">
            <a:extLst>
              <a:ext uri="{FF2B5EF4-FFF2-40B4-BE49-F238E27FC236}">
                <a16:creationId xmlns:a16="http://schemas.microsoft.com/office/drawing/2014/main" id="{7157809B-F293-A086-D287-AB9405F8C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41316" name="슬라이드 번호 개체 틀 3">
            <a:extLst>
              <a:ext uri="{FF2B5EF4-FFF2-40B4-BE49-F238E27FC236}">
                <a16:creationId xmlns:a16="http://schemas.microsoft.com/office/drawing/2014/main" id="{4B49C8C9-E7A6-36D5-9E30-79FA00A47A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136560C2-A05F-4D93-B926-DEB6E4A15653}" type="slidenum">
              <a:rPr lang="en-US" altLang="ko-KR" sz="1400">
                <a:latin typeface="굴림" panose="020B0600000101010101" pitchFamily="50" charset="-127"/>
              </a:rPr>
              <a:pPr/>
              <a:t>67</a:t>
            </a:fld>
            <a:endParaRPr lang="en-US" altLang="ko-KR" sz="1400">
              <a:latin typeface="굴림" panose="020B0600000101010101" pitchFamily="50" charset="-127"/>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슬라이드 이미지 개체 틀 1">
            <a:extLst>
              <a:ext uri="{FF2B5EF4-FFF2-40B4-BE49-F238E27FC236}">
                <a16:creationId xmlns:a16="http://schemas.microsoft.com/office/drawing/2014/main" id="{F3A47DEC-FA92-4213-ED30-DAFADD67B337}"/>
              </a:ext>
            </a:extLst>
          </p:cNvPr>
          <p:cNvSpPr>
            <a:spLocks noGrp="1" noRot="1" noChangeAspect="1" noTextEdit="1"/>
          </p:cNvSpPr>
          <p:nvPr>
            <p:ph type="sldImg"/>
          </p:nvPr>
        </p:nvSpPr>
        <p:spPr/>
      </p:sp>
      <p:sp>
        <p:nvSpPr>
          <p:cNvPr id="143363" name="슬라이드 노트 개체 틀 2">
            <a:extLst>
              <a:ext uri="{FF2B5EF4-FFF2-40B4-BE49-F238E27FC236}">
                <a16:creationId xmlns:a16="http://schemas.microsoft.com/office/drawing/2014/main" id="{60667F69-28C1-05AF-C3AF-5D4116E49A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43364" name="슬라이드 번호 개체 틀 3">
            <a:extLst>
              <a:ext uri="{FF2B5EF4-FFF2-40B4-BE49-F238E27FC236}">
                <a16:creationId xmlns:a16="http://schemas.microsoft.com/office/drawing/2014/main" id="{5E9C7516-B669-46A1-FF72-BE24253F63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B4E68D1D-37CB-476A-AEE4-9890D137049E}" type="slidenum">
              <a:rPr lang="en-US" altLang="ko-KR" sz="1400">
                <a:latin typeface="굴림" panose="020B0600000101010101" pitchFamily="50" charset="-127"/>
              </a:rPr>
              <a:pPr/>
              <a:t>68</a:t>
            </a:fld>
            <a:endParaRPr lang="en-US" altLang="ko-KR" sz="1400">
              <a:latin typeface="굴림" panose="020B0600000101010101" pitchFamily="50" charset="-127"/>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슬라이드 이미지 개체 틀 1">
            <a:extLst>
              <a:ext uri="{FF2B5EF4-FFF2-40B4-BE49-F238E27FC236}">
                <a16:creationId xmlns:a16="http://schemas.microsoft.com/office/drawing/2014/main" id="{F7A4D5AE-D8A8-E261-CB28-BC78F66C5BD1}"/>
              </a:ext>
            </a:extLst>
          </p:cNvPr>
          <p:cNvSpPr>
            <a:spLocks noGrp="1" noRot="1" noChangeAspect="1" noTextEdit="1"/>
          </p:cNvSpPr>
          <p:nvPr>
            <p:ph type="sldImg"/>
          </p:nvPr>
        </p:nvSpPr>
        <p:spPr/>
      </p:sp>
      <p:sp>
        <p:nvSpPr>
          <p:cNvPr id="145411" name="슬라이드 노트 개체 틀 2">
            <a:extLst>
              <a:ext uri="{FF2B5EF4-FFF2-40B4-BE49-F238E27FC236}">
                <a16:creationId xmlns:a16="http://schemas.microsoft.com/office/drawing/2014/main" id="{E7F7F426-BACC-ED8A-7BB3-958907403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45412" name="슬라이드 번호 개체 틀 3">
            <a:extLst>
              <a:ext uri="{FF2B5EF4-FFF2-40B4-BE49-F238E27FC236}">
                <a16:creationId xmlns:a16="http://schemas.microsoft.com/office/drawing/2014/main" id="{D2549BEB-9847-EF58-B7ED-4A77128D2F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A29F6283-060A-4CE1-9F4C-1ACD5F8C3391}" type="slidenum">
              <a:rPr lang="en-US" altLang="ko-KR" sz="1400">
                <a:latin typeface="굴림" panose="020B0600000101010101" pitchFamily="50" charset="-127"/>
              </a:rPr>
              <a:pPr/>
              <a:t>69</a:t>
            </a:fld>
            <a:endParaRPr lang="en-US" altLang="ko-KR" sz="1400">
              <a:latin typeface="굴림" panose="020B0600000101010101" pitchFamily="50" charset="-12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슬라이드 이미지 개체 틀 1">
            <a:extLst>
              <a:ext uri="{FF2B5EF4-FFF2-40B4-BE49-F238E27FC236}">
                <a16:creationId xmlns:a16="http://schemas.microsoft.com/office/drawing/2014/main" id="{49C90A4D-5A21-E7CE-9C1E-EBB0E932274F}"/>
              </a:ext>
            </a:extLst>
          </p:cNvPr>
          <p:cNvSpPr>
            <a:spLocks noGrp="1" noRot="1" noChangeAspect="1" noTextEdit="1"/>
          </p:cNvSpPr>
          <p:nvPr>
            <p:ph type="sldImg"/>
          </p:nvPr>
        </p:nvSpPr>
        <p:spPr/>
      </p:sp>
      <p:sp>
        <p:nvSpPr>
          <p:cNvPr id="18435" name="슬라이드 노트 개체 틀 2">
            <a:extLst>
              <a:ext uri="{FF2B5EF4-FFF2-40B4-BE49-F238E27FC236}">
                <a16:creationId xmlns:a16="http://schemas.microsoft.com/office/drawing/2014/main" id="{99C7C3F4-1B02-24EF-0865-6B6F7BB476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우리나라 대기환경기준입니다</a:t>
            </a:r>
            <a:r>
              <a:rPr lang="en-US" altLang="ko-KR"/>
              <a:t>. </a:t>
            </a:r>
            <a:r>
              <a:rPr lang="ko-KR" altLang="en-US"/>
              <a:t>아황산가스</a:t>
            </a:r>
            <a:r>
              <a:rPr lang="en-US" altLang="ko-KR"/>
              <a:t>, </a:t>
            </a:r>
            <a:r>
              <a:rPr lang="ko-KR" altLang="en-US"/>
              <a:t>일산화탄소</a:t>
            </a:r>
            <a:r>
              <a:rPr lang="en-US" altLang="ko-KR"/>
              <a:t>, </a:t>
            </a:r>
            <a:r>
              <a:rPr lang="ko-KR" altLang="en-US"/>
              <a:t>이산화질소</a:t>
            </a:r>
            <a:r>
              <a:rPr lang="en-US" altLang="ko-KR"/>
              <a:t>, </a:t>
            </a:r>
            <a:r>
              <a:rPr lang="ko-KR" altLang="en-US"/>
              <a:t>미세먼지</a:t>
            </a:r>
            <a:r>
              <a:rPr lang="en-US" altLang="ko-KR"/>
              <a:t>, </a:t>
            </a:r>
            <a:r>
              <a:rPr lang="ko-KR" altLang="en-US"/>
              <a:t>초미세먼지</a:t>
            </a:r>
            <a:r>
              <a:rPr lang="en-US" altLang="ko-KR"/>
              <a:t>, </a:t>
            </a:r>
            <a:r>
              <a:rPr lang="ko-KR" altLang="en-US"/>
              <a:t>납</a:t>
            </a:r>
            <a:r>
              <a:rPr lang="en-US" altLang="ko-KR"/>
              <a:t>, </a:t>
            </a:r>
            <a:r>
              <a:rPr lang="ko-KR" altLang="en-US"/>
              <a:t>벤젠 등 총</a:t>
            </a:r>
            <a:r>
              <a:rPr lang="en-US" altLang="ko-KR"/>
              <a:t>7</a:t>
            </a:r>
            <a:r>
              <a:rPr lang="ko-KR" altLang="en-US"/>
              <a:t>개 항목이 있습니다</a:t>
            </a:r>
            <a:r>
              <a:rPr lang="en-US" altLang="ko-KR"/>
              <a:t>. </a:t>
            </a:r>
            <a:r>
              <a:rPr lang="ko-KR" altLang="en-US"/>
              <a:t>기준은 참고하시면 되겠습니다</a:t>
            </a:r>
            <a:r>
              <a:rPr lang="en-US" altLang="ko-KR"/>
              <a:t>. </a:t>
            </a:r>
            <a:endParaRPr lang="ko-KR" altLang="en-US"/>
          </a:p>
        </p:txBody>
      </p:sp>
      <p:sp>
        <p:nvSpPr>
          <p:cNvPr id="18436" name="슬라이드 번호 개체 틀 3">
            <a:extLst>
              <a:ext uri="{FF2B5EF4-FFF2-40B4-BE49-F238E27FC236}">
                <a16:creationId xmlns:a16="http://schemas.microsoft.com/office/drawing/2014/main" id="{9A004EED-08CB-D977-3276-3B9904F0DD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67143F82-A291-4D13-A6AF-C5931E226CBC}" type="slidenum">
              <a:rPr lang="en-US" altLang="ko-KR" sz="1400">
                <a:latin typeface="굴림" panose="020B0600000101010101" pitchFamily="50" charset="-127"/>
                <a:ea typeface="굴림" panose="020B0600000101010101" pitchFamily="50" charset="-127"/>
              </a:rPr>
              <a:pPr>
                <a:spcBef>
                  <a:spcPct val="0"/>
                </a:spcBef>
              </a:pPr>
              <a:t>7</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슬라이드 이미지 개체 틀 1">
            <a:extLst>
              <a:ext uri="{FF2B5EF4-FFF2-40B4-BE49-F238E27FC236}">
                <a16:creationId xmlns:a16="http://schemas.microsoft.com/office/drawing/2014/main" id="{4B3B6830-7DCA-FF50-81B5-3096B026655D}"/>
              </a:ext>
            </a:extLst>
          </p:cNvPr>
          <p:cNvSpPr>
            <a:spLocks noGrp="1" noRot="1" noChangeAspect="1" noTextEdit="1"/>
          </p:cNvSpPr>
          <p:nvPr>
            <p:ph type="sldImg"/>
          </p:nvPr>
        </p:nvSpPr>
        <p:spPr/>
      </p:sp>
      <p:sp>
        <p:nvSpPr>
          <p:cNvPr id="147459" name="슬라이드 노트 개체 틀 2">
            <a:extLst>
              <a:ext uri="{FF2B5EF4-FFF2-40B4-BE49-F238E27FC236}">
                <a16:creationId xmlns:a16="http://schemas.microsoft.com/office/drawing/2014/main" id="{DBF74095-C5E0-411C-41DF-30FF79AA33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47460" name="슬라이드 번호 개체 틀 3">
            <a:extLst>
              <a:ext uri="{FF2B5EF4-FFF2-40B4-BE49-F238E27FC236}">
                <a16:creationId xmlns:a16="http://schemas.microsoft.com/office/drawing/2014/main" id="{104F21A0-DE78-B46F-2F85-992EDC12E8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3E234618-B339-49AE-AB1C-F8C7146D2306}" type="slidenum">
              <a:rPr lang="en-US" altLang="ko-KR" sz="1400">
                <a:latin typeface="굴림" panose="020B0600000101010101" pitchFamily="50" charset="-127"/>
              </a:rPr>
              <a:pPr/>
              <a:t>70</a:t>
            </a:fld>
            <a:endParaRPr lang="en-US" altLang="ko-KR" sz="1400">
              <a:latin typeface="굴림" panose="020B0600000101010101" pitchFamily="50" charset="-127"/>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슬라이드 이미지 개체 틀 1">
            <a:extLst>
              <a:ext uri="{FF2B5EF4-FFF2-40B4-BE49-F238E27FC236}">
                <a16:creationId xmlns:a16="http://schemas.microsoft.com/office/drawing/2014/main" id="{74FA0E2C-97A7-C4A6-5FBD-A9A13342326B}"/>
              </a:ext>
            </a:extLst>
          </p:cNvPr>
          <p:cNvSpPr>
            <a:spLocks noGrp="1" noRot="1" noChangeAspect="1" noTextEdit="1"/>
          </p:cNvSpPr>
          <p:nvPr>
            <p:ph type="sldImg"/>
          </p:nvPr>
        </p:nvSpPr>
        <p:spPr/>
      </p:sp>
      <p:sp>
        <p:nvSpPr>
          <p:cNvPr id="149507" name="슬라이드 노트 개체 틀 2">
            <a:extLst>
              <a:ext uri="{FF2B5EF4-FFF2-40B4-BE49-F238E27FC236}">
                <a16:creationId xmlns:a16="http://schemas.microsoft.com/office/drawing/2014/main" id="{2D1224CF-6ACC-A84E-59DB-C3085D39E5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49508" name="슬라이드 번호 개체 틀 3">
            <a:extLst>
              <a:ext uri="{FF2B5EF4-FFF2-40B4-BE49-F238E27FC236}">
                <a16:creationId xmlns:a16="http://schemas.microsoft.com/office/drawing/2014/main" id="{5BB5BF56-9FC3-6C6E-4AC3-08AE23FABA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F1410A17-0D7A-44E0-ADEF-199B78F2AFD5}" type="slidenum">
              <a:rPr lang="en-US" altLang="ko-KR" sz="1400">
                <a:latin typeface="굴림" panose="020B0600000101010101" pitchFamily="50" charset="-127"/>
              </a:rPr>
              <a:pPr/>
              <a:t>71</a:t>
            </a:fld>
            <a:endParaRPr lang="en-US" altLang="ko-KR" sz="1400">
              <a:latin typeface="굴림" panose="020B0600000101010101" pitchFamily="50" charset="-127"/>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슬라이드 이미지 개체 틀 1">
            <a:extLst>
              <a:ext uri="{FF2B5EF4-FFF2-40B4-BE49-F238E27FC236}">
                <a16:creationId xmlns:a16="http://schemas.microsoft.com/office/drawing/2014/main" id="{CF514280-519A-2877-503B-70290AE3CDD7}"/>
              </a:ext>
            </a:extLst>
          </p:cNvPr>
          <p:cNvSpPr>
            <a:spLocks noGrp="1" noRot="1" noChangeAspect="1" noTextEdit="1"/>
          </p:cNvSpPr>
          <p:nvPr>
            <p:ph type="sldImg"/>
          </p:nvPr>
        </p:nvSpPr>
        <p:spPr/>
      </p:sp>
      <p:sp>
        <p:nvSpPr>
          <p:cNvPr id="151555" name="슬라이드 노트 개체 틀 2">
            <a:extLst>
              <a:ext uri="{FF2B5EF4-FFF2-40B4-BE49-F238E27FC236}">
                <a16:creationId xmlns:a16="http://schemas.microsoft.com/office/drawing/2014/main" id="{68995E5A-F294-0697-B8D8-7CB8CB42D3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다음은 광주시 지도점검방향입니다</a:t>
            </a:r>
            <a:r>
              <a:rPr lang="en-US" altLang="ko-KR"/>
              <a:t>.</a:t>
            </a:r>
            <a:endParaRPr lang="ko-KR" altLang="en-US"/>
          </a:p>
        </p:txBody>
      </p:sp>
      <p:sp>
        <p:nvSpPr>
          <p:cNvPr id="151556" name="슬라이드 번호 개체 틀 3">
            <a:extLst>
              <a:ext uri="{FF2B5EF4-FFF2-40B4-BE49-F238E27FC236}">
                <a16:creationId xmlns:a16="http://schemas.microsoft.com/office/drawing/2014/main" id="{00A82CEE-3E9E-01B6-D1A8-E0A8B82034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A0DC76AF-AA65-4DDB-BB8C-1F34A400E429}" type="slidenum">
              <a:rPr lang="en-US" altLang="ko-KR" sz="1400">
                <a:latin typeface="굴림" panose="020B0600000101010101" pitchFamily="50" charset="-127"/>
                <a:ea typeface="굴림" panose="020B0600000101010101" pitchFamily="50" charset="-127"/>
              </a:rPr>
              <a:pPr>
                <a:spcBef>
                  <a:spcPct val="0"/>
                </a:spcBef>
              </a:pPr>
              <a:t>72</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슬라이드 이미지 개체 틀 1">
            <a:extLst>
              <a:ext uri="{FF2B5EF4-FFF2-40B4-BE49-F238E27FC236}">
                <a16:creationId xmlns:a16="http://schemas.microsoft.com/office/drawing/2014/main" id="{797599AD-6B16-35B5-DDCC-9AC00EC55945}"/>
              </a:ext>
            </a:extLst>
          </p:cNvPr>
          <p:cNvSpPr>
            <a:spLocks noGrp="1" noRot="1" noChangeAspect="1" noTextEdit="1"/>
          </p:cNvSpPr>
          <p:nvPr>
            <p:ph type="sldImg"/>
          </p:nvPr>
        </p:nvSpPr>
        <p:spPr/>
      </p:sp>
      <p:sp>
        <p:nvSpPr>
          <p:cNvPr id="153603" name="슬라이드 노트 개체 틀 2">
            <a:extLst>
              <a:ext uri="{FF2B5EF4-FFF2-40B4-BE49-F238E27FC236}">
                <a16:creationId xmlns:a16="http://schemas.microsoft.com/office/drawing/2014/main" id="{EC5965E6-2A35-AB92-1C0D-BD0E32EEA4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지도점검대상 현황입니다</a:t>
            </a:r>
            <a:r>
              <a:rPr lang="en-US" altLang="ko-KR"/>
              <a:t>. </a:t>
            </a:r>
            <a:r>
              <a:rPr lang="ko-KR" altLang="en-US"/>
              <a:t>단독사업장은 </a:t>
            </a:r>
            <a:r>
              <a:rPr lang="en-US" altLang="ko-KR"/>
              <a:t>1,503</a:t>
            </a:r>
            <a:r>
              <a:rPr lang="ko-KR" altLang="en-US"/>
              <a:t>개소이고</a:t>
            </a:r>
            <a:r>
              <a:rPr lang="en-US" altLang="ko-KR"/>
              <a:t>, </a:t>
            </a:r>
            <a:r>
              <a:rPr lang="ko-KR" altLang="en-US"/>
              <a:t>대기는 </a:t>
            </a:r>
            <a:r>
              <a:rPr lang="en-US" altLang="ko-KR"/>
              <a:t>593</a:t>
            </a:r>
            <a:r>
              <a:rPr lang="ko-KR" altLang="en-US"/>
              <a:t>개소</a:t>
            </a:r>
            <a:r>
              <a:rPr lang="en-US" altLang="ko-KR"/>
              <a:t>, </a:t>
            </a:r>
            <a:r>
              <a:rPr lang="ko-KR" altLang="en-US"/>
              <a:t>폐수는 </a:t>
            </a:r>
            <a:r>
              <a:rPr lang="en-US" altLang="ko-KR"/>
              <a:t>910</a:t>
            </a:r>
            <a:r>
              <a:rPr lang="ko-KR" altLang="en-US"/>
              <a:t>개소이며</a:t>
            </a:r>
            <a:r>
              <a:rPr lang="en-US" altLang="ko-KR"/>
              <a:t>, </a:t>
            </a:r>
            <a:r>
              <a:rPr lang="ko-KR" altLang="en-US"/>
              <a:t>대기와 폐수배출시설이 공통인 시설은 </a:t>
            </a:r>
            <a:r>
              <a:rPr lang="en-US" altLang="ko-KR"/>
              <a:t>351</a:t>
            </a:r>
            <a:r>
              <a:rPr lang="ko-KR" altLang="en-US"/>
              <a:t>개소입니다</a:t>
            </a:r>
            <a:r>
              <a:rPr lang="en-US" altLang="ko-KR"/>
              <a:t>. </a:t>
            </a:r>
            <a:endParaRPr lang="ko-KR" altLang="en-US"/>
          </a:p>
        </p:txBody>
      </p:sp>
      <p:sp>
        <p:nvSpPr>
          <p:cNvPr id="153604" name="슬라이드 번호 개체 틀 3">
            <a:extLst>
              <a:ext uri="{FF2B5EF4-FFF2-40B4-BE49-F238E27FC236}">
                <a16:creationId xmlns:a16="http://schemas.microsoft.com/office/drawing/2014/main" id="{E9FC6BFF-9285-D18E-E817-4EFD74B279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BC34FF8C-2C28-49F6-884D-CF19CE106ED8}" type="slidenum">
              <a:rPr lang="en-US" altLang="ko-KR" sz="1400">
                <a:latin typeface="굴림" panose="020B0600000101010101" pitchFamily="50" charset="-127"/>
                <a:ea typeface="굴림" panose="020B0600000101010101" pitchFamily="50" charset="-127"/>
              </a:rPr>
              <a:pPr>
                <a:spcBef>
                  <a:spcPct val="0"/>
                </a:spcBef>
              </a:pPr>
              <a:t>73</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슬라이드 이미지 개체 틀 1">
            <a:extLst>
              <a:ext uri="{FF2B5EF4-FFF2-40B4-BE49-F238E27FC236}">
                <a16:creationId xmlns:a16="http://schemas.microsoft.com/office/drawing/2014/main" id="{13C2A7B3-97FD-B416-26D8-4BED0498BFF6}"/>
              </a:ext>
            </a:extLst>
          </p:cNvPr>
          <p:cNvSpPr>
            <a:spLocks noGrp="1" noRot="1" noChangeAspect="1" noTextEdit="1"/>
          </p:cNvSpPr>
          <p:nvPr>
            <p:ph type="sldImg"/>
          </p:nvPr>
        </p:nvSpPr>
        <p:spPr/>
      </p:sp>
      <p:sp>
        <p:nvSpPr>
          <p:cNvPr id="155651" name="슬라이드 노트 개체 틀 2">
            <a:extLst>
              <a:ext uri="{FF2B5EF4-FFF2-40B4-BE49-F238E27FC236}">
                <a16:creationId xmlns:a16="http://schemas.microsoft.com/office/drawing/2014/main" id="{F77E1E90-63BC-A5A5-229C-69CD38D1D0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총 정기점검대상업소는 </a:t>
            </a:r>
            <a:r>
              <a:rPr lang="en-US" altLang="ko-KR"/>
              <a:t>767</a:t>
            </a:r>
            <a:r>
              <a:rPr lang="ko-KR" altLang="en-US"/>
              <a:t>개소이고 대기배출시설 </a:t>
            </a:r>
            <a:r>
              <a:rPr lang="en-US" altLang="ko-KR"/>
              <a:t>266</a:t>
            </a:r>
            <a:r>
              <a:rPr lang="ko-KR" altLang="en-US"/>
              <a:t>개소</a:t>
            </a:r>
            <a:r>
              <a:rPr lang="en-US" altLang="ko-KR"/>
              <a:t>, </a:t>
            </a:r>
            <a:r>
              <a:rPr lang="ko-KR" altLang="en-US"/>
              <a:t>폐수배출시설 </a:t>
            </a:r>
            <a:r>
              <a:rPr lang="en-US" altLang="ko-KR"/>
              <a:t>344</a:t>
            </a:r>
            <a:r>
              <a:rPr lang="ko-KR" altLang="en-US"/>
              <a:t>개소</a:t>
            </a:r>
            <a:r>
              <a:rPr lang="en-US" altLang="ko-KR"/>
              <a:t>, </a:t>
            </a:r>
            <a:r>
              <a:rPr lang="ko-KR" altLang="en-US"/>
              <a:t>공통 </a:t>
            </a:r>
            <a:r>
              <a:rPr lang="en-US" altLang="ko-KR"/>
              <a:t>157</a:t>
            </a:r>
            <a:r>
              <a:rPr lang="ko-KR" altLang="en-US"/>
              <a:t>개소입니다</a:t>
            </a:r>
            <a:r>
              <a:rPr lang="en-US" altLang="ko-KR"/>
              <a:t>.</a:t>
            </a:r>
          </a:p>
          <a:p>
            <a:r>
              <a:rPr lang="ko-KR" altLang="en-US"/>
              <a:t>정기점검횟수는 </a:t>
            </a:r>
            <a:r>
              <a:rPr lang="en-US" altLang="ko-KR"/>
              <a:t>992</a:t>
            </a:r>
            <a:r>
              <a:rPr lang="ko-KR" altLang="en-US"/>
              <a:t>회이고 대기 </a:t>
            </a:r>
            <a:r>
              <a:rPr lang="en-US" altLang="ko-KR"/>
              <a:t>676</a:t>
            </a:r>
            <a:r>
              <a:rPr lang="ko-KR" altLang="en-US"/>
              <a:t>회</a:t>
            </a:r>
            <a:r>
              <a:rPr lang="en-US" altLang="ko-KR"/>
              <a:t>, </a:t>
            </a:r>
            <a:r>
              <a:rPr lang="ko-KR" altLang="en-US"/>
              <a:t>수질</a:t>
            </a:r>
            <a:r>
              <a:rPr lang="en-US" altLang="ko-KR"/>
              <a:t>316</a:t>
            </a:r>
            <a:r>
              <a:rPr lang="ko-KR" altLang="en-US"/>
              <a:t>회입니다</a:t>
            </a:r>
            <a:r>
              <a:rPr lang="en-US" altLang="ko-KR"/>
              <a:t>. </a:t>
            </a:r>
            <a:r>
              <a:rPr lang="ko-KR" altLang="en-US"/>
              <a:t>이중 점검면제사업장은 자율점검업소 </a:t>
            </a:r>
            <a:r>
              <a:rPr lang="en-US" altLang="ko-KR"/>
              <a:t>313</a:t>
            </a:r>
            <a:r>
              <a:rPr lang="ko-KR" altLang="en-US"/>
              <a:t>개소</a:t>
            </a:r>
            <a:r>
              <a:rPr lang="en-US" altLang="ko-KR"/>
              <a:t>, </a:t>
            </a:r>
            <a:r>
              <a:rPr lang="ko-KR" altLang="en-US"/>
              <a:t>녹색기업</a:t>
            </a:r>
            <a:r>
              <a:rPr lang="en-US" altLang="ko-KR"/>
              <a:t>1</a:t>
            </a:r>
            <a:r>
              <a:rPr lang="ko-KR" altLang="en-US"/>
              <a:t>개소</a:t>
            </a:r>
            <a:r>
              <a:rPr lang="en-US" altLang="ko-KR"/>
              <a:t>, </a:t>
            </a:r>
            <a:r>
              <a:rPr lang="ko-KR" altLang="en-US"/>
              <a:t>휴폐업 </a:t>
            </a:r>
            <a:r>
              <a:rPr lang="en-US" altLang="ko-KR"/>
              <a:t>92</a:t>
            </a:r>
            <a:r>
              <a:rPr lang="ko-KR" altLang="en-US"/>
              <a:t>개소</a:t>
            </a:r>
            <a:r>
              <a:rPr lang="en-US" altLang="ko-KR"/>
              <a:t>, </a:t>
            </a:r>
            <a:r>
              <a:rPr lang="ko-KR" altLang="en-US"/>
              <a:t>기타 </a:t>
            </a:r>
            <a:r>
              <a:rPr lang="en-US" altLang="ko-KR"/>
              <a:t>2</a:t>
            </a:r>
            <a:r>
              <a:rPr lang="ko-KR" altLang="en-US"/>
              <a:t>개소로 총</a:t>
            </a:r>
            <a:r>
              <a:rPr lang="en-US" altLang="ko-KR"/>
              <a:t>1,087</a:t>
            </a:r>
            <a:r>
              <a:rPr lang="ko-KR" altLang="en-US"/>
              <a:t>개소입니다</a:t>
            </a:r>
          </a:p>
        </p:txBody>
      </p:sp>
      <p:sp>
        <p:nvSpPr>
          <p:cNvPr id="155652" name="슬라이드 번호 개체 틀 3">
            <a:extLst>
              <a:ext uri="{FF2B5EF4-FFF2-40B4-BE49-F238E27FC236}">
                <a16:creationId xmlns:a16="http://schemas.microsoft.com/office/drawing/2014/main" id="{23F7413F-B22F-0832-C091-DC112F4156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E2B63EF2-486F-4460-8777-FD9F8C864EF5}" type="slidenum">
              <a:rPr lang="en-US" altLang="ko-KR" sz="1400">
                <a:latin typeface="굴림" panose="020B0600000101010101" pitchFamily="50" charset="-127"/>
                <a:ea typeface="굴림" panose="020B0600000101010101" pitchFamily="50" charset="-127"/>
              </a:rPr>
              <a:pPr>
                <a:spcBef>
                  <a:spcPct val="0"/>
                </a:spcBef>
              </a:pPr>
              <a:t>74</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슬라이드 이미지 개체 틀 1">
            <a:extLst>
              <a:ext uri="{FF2B5EF4-FFF2-40B4-BE49-F238E27FC236}">
                <a16:creationId xmlns:a16="http://schemas.microsoft.com/office/drawing/2014/main" id="{8E465291-A991-1D43-B7D3-B742FA1D3A2A}"/>
              </a:ext>
            </a:extLst>
          </p:cNvPr>
          <p:cNvSpPr>
            <a:spLocks noGrp="1" noRot="1" noChangeAspect="1" noTextEdit="1"/>
          </p:cNvSpPr>
          <p:nvPr>
            <p:ph type="sldImg"/>
          </p:nvPr>
        </p:nvSpPr>
        <p:spPr/>
      </p:sp>
      <p:sp>
        <p:nvSpPr>
          <p:cNvPr id="157699" name="슬라이드 노트 개체 틀 2">
            <a:extLst>
              <a:ext uri="{FF2B5EF4-FFF2-40B4-BE49-F238E27FC236}">
                <a16:creationId xmlns:a16="http://schemas.microsoft.com/office/drawing/2014/main" id="{21CA1B86-4A6D-4706-B854-E6620EDEA8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지도점검방향은 </a:t>
            </a:r>
            <a:r>
              <a:rPr lang="en-US" altLang="ko-KR"/>
              <a:t>1. </a:t>
            </a:r>
            <a:r>
              <a:rPr lang="ko-KR" altLang="en-US"/>
              <a:t>입체과학적 환경관리로 감시효과 및 대응능력 제고</a:t>
            </a:r>
            <a:r>
              <a:rPr lang="en-US" altLang="ko-KR"/>
              <a:t>/ </a:t>
            </a:r>
            <a:r>
              <a:rPr lang="en-US" altLang="ko-KR" b="1">
                <a:solidFill>
                  <a:schemeClr val="tx2"/>
                </a:solidFill>
                <a:latin typeface="경기천년바탕 Regular"/>
                <a:ea typeface="경기천년바탕 Regular"/>
                <a:cs typeface="경기천년바탕 Regular"/>
              </a:rPr>
              <a:t>2. </a:t>
            </a:r>
            <a:r>
              <a:rPr lang="ko-KR" altLang="en-US" b="1">
                <a:solidFill>
                  <a:schemeClr val="tx2"/>
                </a:solidFill>
                <a:latin typeface="경기천년바탕 Regular"/>
                <a:ea typeface="경기천년바탕 Regular"/>
                <a:cs typeface="경기천년바탕 Regular"/>
              </a:rPr>
              <a:t>지역주민</a:t>
            </a:r>
            <a:r>
              <a:rPr lang="en-US" altLang="ko-KR" b="1">
                <a:solidFill>
                  <a:schemeClr val="tx2"/>
                </a:solidFill>
                <a:latin typeface="경기천년바탕 Regular"/>
                <a:ea typeface="경기천년바탕 Regular"/>
                <a:cs typeface="경기천년바탕 Regular"/>
              </a:rPr>
              <a:t>, </a:t>
            </a:r>
            <a:r>
              <a:rPr lang="ko-KR" altLang="en-US" b="1">
                <a:solidFill>
                  <a:schemeClr val="tx2"/>
                </a:solidFill>
                <a:latin typeface="경기천년바탕 Regular"/>
                <a:ea typeface="경기천년바탕 Regular"/>
                <a:cs typeface="경기천년바탕 Regular"/>
              </a:rPr>
              <a:t>시민단체 등 민간환경감시 참여 활성화</a:t>
            </a:r>
            <a:r>
              <a:rPr lang="en-US" altLang="ko-KR" b="1">
                <a:solidFill>
                  <a:schemeClr val="tx2"/>
                </a:solidFill>
                <a:latin typeface="경기천년바탕 Regular"/>
                <a:ea typeface="경기천년바탕 Regular"/>
                <a:cs typeface="경기천년바탕 Regular"/>
              </a:rPr>
              <a:t>, / 3. </a:t>
            </a:r>
            <a:r>
              <a:rPr lang="ko-KR" altLang="en-US" b="1">
                <a:solidFill>
                  <a:schemeClr val="tx2"/>
                </a:solidFill>
                <a:latin typeface="경기천년바탕 Regular"/>
                <a:ea typeface="경기천년바탕 Regular"/>
                <a:cs typeface="경기천년바탕 Regular"/>
              </a:rPr>
              <a:t>취약기간 배출사업장 밀착 관리</a:t>
            </a:r>
            <a:endParaRPr lang="en-US" altLang="ko-KR" b="1">
              <a:solidFill>
                <a:schemeClr val="tx2"/>
              </a:solidFill>
              <a:latin typeface="경기천년바탕 Regular"/>
              <a:ea typeface="경기천년바탕 Regular"/>
              <a:cs typeface="경기천년바탕 Regular"/>
            </a:endParaRPr>
          </a:p>
          <a:p>
            <a:r>
              <a:rPr lang="en-US" altLang="ko-KR" b="1">
                <a:solidFill>
                  <a:schemeClr val="tx2"/>
                </a:solidFill>
                <a:latin typeface="경기천년바탕 Regular"/>
                <a:ea typeface="경기천년바탕 Regular"/>
                <a:cs typeface="경기천년바탕 Regular"/>
              </a:rPr>
              <a:t>4.</a:t>
            </a:r>
            <a:r>
              <a:rPr lang="ko-KR" altLang="en-US" b="1">
                <a:solidFill>
                  <a:schemeClr val="tx2"/>
                </a:solidFill>
                <a:latin typeface="경기천년바탕 Regular"/>
                <a:ea typeface="경기천년바탕 Regular"/>
                <a:cs typeface="경기천년바탕 Regular"/>
              </a:rPr>
              <a:t> 기업의 자율관리</a:t>
            </a:r>
            <a:r>
              <a:rPr lang="en-US" altLang="ko-KR" b="1">
                <a:solidFill>
                  <a:schemeClr val="tx2"/>
                </a:solidFill>
                <a:latin typeface="경기천년바탕 Regular"/>
                <a:ea typeface="경기천년바탕 Regular"/>
                <a:cs typeface="경기천년바탕 Regular"/>
              </a:rPr>
              <a:t>, </a:t>
            </a:r>
            <a:r>
              <a:rPr lang="ko-KR" altLang="en-US" b="1">
                <a:solidFill>
                  <a:schemeClr val="tx2"/>
                </a:solidFill>
                <a:latin typeface="경기천년바탕 Regular"/>
                <a:ea typeface="경기천년바탕 Regular"/>
                <a:cs typeface="경기천년바탕 Regular"/>
              </a:rPr>
              <a:t>자발적 환경오염저감 풍토조성</a:t>
            </a:r>
            <a:r>
              <a:rPr lang="en-US" altLang="ko-KR" b="1">
                <a:solidFill>
                  <a:schemeClr val="tx2"/>
                </a:solidFill>
                <a:latin typeface="경기천년바탕 Regular"/>
                <a:ea typeface="경기천년바탕 Regular"/>
                <a:cs typeface="경기천년바탕 Regular"/>
              </a:rPr>
              <a:t>, / 5. </a:t>
            </a:r>
            <a:r>
              <a:rPr lang="ko-KR" altLang="en-US" b="1">
                <a:solidFill>
                  <a:schemeClr val="tx2"/>
                </a:solidFill>
                <a:latin typeface="경기천년바탕 Regular"/>
                <a:ea typeface="경기천년바탕 Regular"/>
                <a:cs typeface="경기천년바탕 Regular"/>
              </a:rPr>
              <a:t>관계기관 합동점검으로 유기적공조 및 협업 구축입니다</a:t>
            </a:r>
          </a:p>
          <a:p>
            <a:endParaRPr lang="ko-KR" altLang="en-US" b="1">
              <a:solidFill>
                <a:schemeClr val="tx2"/>
              </a:solidFill>
              <a:latin typeface="경기천년바탕 Regular"/>
              <a:ea typeface="경기천년바탕 Regular"/>
              <a:cs typeface="경기천년바탕 Regular"/>
            </a:endParaRPr>
          </a:p>
          <a:p>
            <a:endParaRPr lang="ko-KR" altLang="en-US" b="1">
              <a:solidFill>
                <a:schemeClr val="tx2"/>
              </a:solidFill>
              <a:latin typeface="경기천년바탕 Regular"/>
              <a:ea typeface="경기천년바탕 Regular"/>
              <a:cs typeface="경기천년바탕 Regular"/>
            </a:endParaRPr>
          </a:p>
          <a:p>
            <a:endParaRPr lang="ko-KR" altLang="en-US" b="1">
              <a:solidFill>
                <a:schemeClr val="tx2"/>
              </a:solidFill>
              <a:latin typeface="경기천년바탕 Regular"/>
              <a:ea typeface="경기천년바탕 Regular"/>
              <a:cs typeface="경기천년바탕 Regular"/>
            </a:endParaRPr>
          </a:p>
          <a:p>
            <a:endParaRPr lang="ko-KR" altLang="en-US" b="1">
              <a:solidFill>
                <a:schemeClr val="tx2"/>
              </a:solidFill>
              <a:latin typeface="경기천년바탕 Regular"/>
              <a:ea typeface="경기천년바탕 Regular"/>
              <a:cs typeface="경기천년바탕 Regular"/>
            </a:endParaRPr>
          </a:p>
          <a:p>
            <a:endParaRPr lang="ko-KR" altLang="en-US"/>
          </a:p>
        </p:txBody>
      </p:sp>
      <p:sp>
        <p:nvSpPr>
          <p:cNvPr id="157700" name="슬라이드 번호 개체 틀 3">
            <a:extLst>
              <a:ext uri="{FF2B5EF4-FFF2-40B4-BE49-F238E27FC236}">
                <a16:creationId xmlns:a16="http://schemas.microsoft.com/office/drawing/2014/main" id="{6258F732-F2FF-B43E-9F00-663A5BC3BA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B88C8B0A-2FD4-43A8-88F9-B49A5FFFBE8A}" type="slidenum">
              <a:rPr lang="en-US" altLang="ko-KR" sz="1400">
                <a:latin typeface="굴림" panose="020B0600000101010101" pitchFamily="50" charset="-127"/>
                <a:ea typeface="굴림" panose="020B0600000101010101" pitchFamily="50" charset="-127"/>
              </a:rPr>
              <a:pPr>
                <a:spcBef>
                  <a:spcPct val="0"/>
                </a:spcBef>
              </a:pPr>
              <a:t>75</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슬라이드 이미지 개체 틀 1">
            <a:extLst>
              <a:ext uri="{FF2B5EF4-FFF2-40B4-BE49-F238E27FC236}">
                <a16:creationId xmlns:a16="http://schemas.microsoft.com/office/drawing/2014/main" id="{D3570EAD-355D-A73F-52F1-D416EC83EDED}"/>
              </a:ext>
            </a:extLst>
          </p:cNvPr>
          <p:cNvSpPr>
            <a:spLocks noGrp="1" noRot="1" noChangeAspect="1" noTextEdit="1"/>
          </p:cNvSpPr>
          <p:nvPr>
            <p:ph type="sldImg"/>
          </p:nvPr>
        </p:nvSpPr>
        <p:spPr/>
      </p:sp>
      <p:sp>
        <p:nvSpPr>
          <p:cNvPr id="159747" name="슬라이드 노트 개체 틀 2">
            <a:extLst>
              <a:ext uri="{FF2B5EF4-FFF2-40B4-BE49-F238E27FC236}">
                <a16:creationId xmlns:a16="http://schemas.microsoft.com/office/drawing/2014/main" id="{65F12197-9296-8174-8B37-3168BEE16A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수시지도점검방향입니다</a:t>
            </a:r>
            <a:r>
              <a:rPr lang="en-US" altLang="ko-KR"/>
              <a:t>. </a:t>
            </a:r>
          </a:p>
          <a:p>
            <a:r>
              <a:rPr lang="en-US" altLang="ko-KR"/>
              <a:t>1. </a:t>
            </a:r>
            <a:r>
              <a:rPr lang="ko-KR" altLang="en-US">
                <a:latin typeface="경기천년바탕 Regular"/>
                <a:ea typeface="경기천년바탕 Regular"/>
                <a:cs typeface="경기천년바탕 Regular"/>
              </a:rPr>
              <a:t>우수</a:t>
            </a:r>
            <a:r>
              <a:rPr lang="en-US" altLang="ko-KR">
                <a:latin typeface="경기천년바탕 Regular"/>
                <a:ea typeface="경기천년바탕 Regular"/>
                <a:cs typeface="경기천년바탕 Regular"/>
              </a:rPr>
              <a:t>, </a:t>
            </a:r>
            <a:r>
              <a:rPr lang="ko-KR" altLang="en-US">
                <a:latin typeface="경기천년바탕 Regular"/>
                <a:ea typeface="경기천년바탕 Regular"/>
                <a:cs typeface="경기천년바탕 Regular"/>
              </a:rPr>
              <a:t>일반</a:t>
            </a:r>
            <a:r>
              <a:rPr lang="en-US" altLang="ko-KR">
                <a:latin typeface="경기천년바탕 Regular"/>
                <a:ea typeface="경기천년바탕 Regular"/>
                <a:cs typeface="경기천년바탕 Regular"/>
              </a:rPr>
              <a:t>, </a:t>
            </a:r>
            <a:r>
              <a:rPr lang="ko-KR" altLang="en-US">
                <a:latin typeface="경기천년바탕 Regular"/>
                <a:ea typeface="경기천년바탕 Regular"/>
                <a:cs typeface="경기천년바탕 Regular"/>
              </a:rPr>
              <a:t>중점관리 사업장으로 구분하여 차등 점검 실시</a:t>
            </a:r>
            <a:r>
              <a:rPr lang="en-US" altLang="ko-KR">
                <a:latin typeface="경기천년바탕 Regular"/>
                <a:ea typeface="경기천년바탕 Regular"/>
                <a:cs typeface="경기천년바탕 Regular"/>
              </a:rPr>
              <a:t>(1~4</a:t>
            </a:r>
            <a:r>
              <a:rPr lang="ko-KR" altLang="en-US">
                <a:latin typeface="경기천년바탕 Regular"/>
                <a:ea typeface="경기천년바탕 Regular"/>
                <a:cs typeface="경기천년바탕 Regular"/>
              </a:rPr>
              <a:t>회</a:t>
            </a:r>
            <a:r>
              <a:rPr lang="en-US" altLang="ko-KR">
                <a:latin typeface="경기천년바탕 Regular"/>
                <a:ea typeface="경기천년바탕 Regular"/>
                <a:cs typeface="경기천년바탕 Regular"/>
              </a:rPr>
              <a:t>/</a:t>
            </a:r>
            <a:r>
              <a:rPr lang="ko-KR" altLang="en-US">
                <a:latin typeface="경기천년바탕 Regular"/>
                <a:ea typeface="경기천년바탕 Regular"/>
                <a:cs typeface="경기천년바탕 Regular"/>
              </a:rPr>
              <a:t>년</a:t>
            </a:r>
            <a:r>
              <a:rPr lang="en-US" altLang="ko-KR">
                <a:latin typeface="경기천년바탕 Regular"/>
                <a:ea typeface="경기천년바탕 Regular"/>
                <a:cs typeface="경기천년바탕 Regular"/>
              </a:rPr>
              <a:t>)</a:t>
            </a:r>
          </a:p>
          <a:p>
            <a:r>
              <a:rPr lang="en-US" altLang="ko-KR"/>
              <a:t>2. </a:t>
            </a:r>
            <a:r>
              <a:rPr lang="ko-KR" altLang="en-US">
                <a:latin typeface="경기천년바탕 Regular"/>
                <a:ea typeface="경기천년바탕 Regular"/>
                <a:cs typeface="경기천년바탕 Regular"/>
              </a:rPr>
              <a:t>오염피해 민원 사업장</a:t>
            </a:r>
            <a:r>
              <a:rPr lang="en-US" altLang="ko-KR">
                <a:latin typeface="경기천년바탕 Regular"/>
                <a:ea typeface="경기천년바탕 Regular"/>
                <a:cs typeface="경기천년바탕 Regular"/>
              </a:rPr>
              <a:t>, </a:t>
            </a:r>
            <a:r>
              <a:rPr lang="ko-KR" altLang="en-US">
                <a:latin typeface="경기천년바탕 Regular"/>
                <a:ea typeface="경기천년바탕 Regular"/>
                <a:cs typeface="경기천년바탕 Regular"/>
              </a:rPr>
              <a:t>가뭄</a:t>
            </a:r>
            <a:r>
              <a:rPr lang="en-US" altLang="ko-KR">
                <a:latin typeface="경기천년바탕 Regular"/>
                <a:ea typeface="경기천년바탕 Regular"/>
                <a:cs typeface="경기천년바탕 Regular"/>
              </a:rPr>
              <a:t>, </a:t>
            </a:r>
            <a:r>
              <a:rPr lang="ko-KR" altLang="en-US">
                <a:latin typeface="경기천년바탕 Regular"/>
                <a:ea typeface="경기천년바탕 Regular"/>
                <a:cs typeface="경기천년바탕 Regular"/>
              </a:rPr>
              <a:t>장마철 등 환경오염 취약시기 수시 점검을 위주로 할 계획입니다</a:t>
            </a:r>
            <a:r>
              <a:rPr lang="en-US" altLang="ko-KR">
                <a:latin typeface="경기천년바탕 Regular"/>
                <a:ea typeface="경기천년바탕 Regular"/>
                <a:cs typeface="경기천년바탕 Regular"/>
              </a:rPr>
              <a:t>.</a:t>
            </a:r>
            <a:endParaRPr lang="ko-KR" altLang="en-US">
              <a:latin typeface="경기천년바탕 Regular"/>
              <a:ea typeface="경기천년바탕 Regular"/>
              <a:cs typeface="경기천년바탕 Regular"/>
            </a:endParaRPr>
          </a:p>
          <a:p>
            <a:endParaRPr lang="ko-KR" altLang="en-US"/>
          </a:p>
        </p:txBody>
      </p:sp>
      <p:sp>
        <p:nvSpPr>
          <p:cNvPr id="159748" name="슬라이드 번호 개체 틀 3">
            <a:extLst>
              <a:ext uri="{FF2B5EF4-FFF2-40B4-BE49-F238E27FC236}">
                <a16:creationId xmlns:a16="http://schemas.microsoft.com/office/drawing/2014/main" id="{80397746-7029-1F52-8D79-A61FBEE64D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AFD5C7C9-A71B-4E12-BA17-1F407FD11B8B}" type="slidenum">
              <a:rPr lang="en-US" altLang="ko-KR" sz="1400">
                <a:latin typeface="굴림" panose="020B0600000101010101" pitchFamily="50" charset="-127"/>
                <a:ea typeface="굴림" panose="020B0600000101010101" pitchFamily="50" charset="-127"/>
              </a:rPr>
              <a:pPr>
                <a:spcBef>
                  <a:spcPct val="0"/>
                </a:spcBef>
              </a:pPr>
              <a:t>76</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슬라이드 이미지 개체 틀 1">
            <a:extLst>
              <a:ext uri="{FF2B5EF4-FFF2-40B4-BE49-F238E27FC236}">
                <a16:creationId xmlns:a16="http://schemas.microsoft.com/office/drawing/2014/main" id="{4821EAA5-3266-EB1C-0670-2BFA626430CA}"/>
              </a:ext>
            </a:extLst>
          </p:cNvPr>
          <p:cNvSpPr>
            <a:spLocks noGrp="1" noRot="1" noChangeAspect="1" noTextEdit="1"/>
          </p:cNvSpPr>
          <p:nvPr>
            <p:ph type="sldImg"/>
          </p:nvPr>
        </p:nvSpPr>
        <p:spPr/>
      </p:sp>
      <p:sp>
        <p:nvSpPr>
          <p:cNvPr id="161795" name="슬라이드 노트 개체 틀 2">
            <a:extLst>
              <a:ext uri="{FF2B5EF4-FFF2-40B4-BE49-F238E27FC236}">
                <a16:creationId xmlns:a16="http://schemas.microsoft.com/office/drawing/2014/main" id="{3669D15D-522F-2414-2847-5A0470E6AF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61796" name="슬라이드 번호 개체 틀 3">
            <a:extLst>
              <a:ext uri="{FF2B5EF4-FFF2-40B4-BE49-F238E27FC236}">
                <a16:creationId xmlns:a16="http://schemas.microsoft.com/office/drawing/2014/main" id="{1A113928-A75B-F33D-B3FD-4FDD21A8EF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DB2CBC3B-DD7E-4487-B73F-ECEDC2054358}" type="slidenum">
              <a:rPr lang="en-US" altLang="ko-KR" sz="1400">
                <a:latin typeface="굴림" panose="020B0600000101010101" pitchFamily="50" charset="-127"/>
                <a:ea typeface="굴림" panose="020B0600000101010101" pitchFamily="50" charset="-127"/>
              </a:rPr>
              <a:pPr>
                <a:spcBef>
                  <a:spcPct val="0"/>
                </a:spcBef>
              </a:pPr>
              <a:t>77</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슬라이드 이미지 개체 틀 1">
            <a:extLst>
              <a:ext uri="{FF2B5EF4-FFF2-40B4-BE49-F238E27FC236}">
                <a16:creationId xmlns:a16="http://schemas.microsoft.com/office/drawing/2014/main" id="{484985B6-9F7E-8DBD-BCBB-2166B4099CF8}"/>
              </a:ext>
            </a:extLst>
          </p:cNvPr>
          <p:cNvSpPr>
            <a:spLocks noGrp="1" noRot="1" noChangeAspect="1" noTextEdit="1"/>
          </p:cNvSpPr>
          <p:nvPr>
            <p:ph type="sldImg"/>
          </p:nvPr>
        </p:nvSpPr>
        <p:spPr/>
      </p:sp>
      <p:sp>
        <p:nvSpPr>
          <p:cNvPr id="163843" name="슬라이드 노트 개체 틀 2">
            <a:extLst>
              <a:ext uri="{FF2B5EF4-FFF2-40B4-BE49-F238E27FC236}">
                <a16:creationId xmlns:a16="http://schemas.microsoft.com/office/drawing/2014/main" id="{37F5715C-92A6-65FB-9759-90F380567F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solidFill>
                  <a:srgbClr val="FFFF00"/>
                </a:solidFill>
                <a:latin typeface="나눔고딕 ExtraBold" pitchFamily="50" charset="-127"/>
                <a:ea typeface="나눔고딕 ExtraBold" pitchFamily="50" charset="-127"/>
              </a:rPr>
              <a:t> </a:t>
            </a:r>
            <a:endParaRPr lang="ko-KR" altLang="en-US"/>
          </a:p>
        </p:txBody>
      </p:sp>
      <p:sp>
        <p:nvSpPr>
          <p:cNvPr id="163844" name="슬라이드 번호 개체 틀 3">
            <a:extLst>
              <a:ext uri="{FF2B5EF4-FFF2-40B4-BE49-F238E27FC236}">
                <a16:creationId xmlns:a16="http://schemas.microsoft.com/office/drawing/2014/main" id="{4D74AF1A-025B-3C6C-16B1-2C9CE4BB30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35F06501-59E1-4645-AC7B-BBB5907558FE}" type="slidenum">
              <a:rPr lang="en-US" altLang="ko-KR" sz="1400">
                <a:latin typeface="굴림" panose="020B0600000101010101" pitchFamily="50" charset="-127"/>
                <a:ea typeface="굴림" panose="020B0600000101010101" pitchFamily="50" charset="-127"/>
              </a:rPr>
              <a:pPr>
                <a:spcBef>
                  <a:spcPct val="0"/>
                </a:spcBef>
              </a:pPr>
              <a:t>78</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슬라이드 이미지 개체 틀 1">
            <a:extLst>
              <a:ext uri="{FF2B5EF4-FFF2-40B4-BE49-F238E27FC236}">
                <a16:creationId xmlns:a16="http://schemas.microsoft.com/office/drawing/2014/main" id="{C93F41C4-5BDE-5CC1-5251-D464B5B06B22}"/>
              </a:ext>
            </a:extLst>
          </p:cNvPr>
          <p:cNvSpPr>
            <a:spLocks noGrp="1" noRot="1" noChangeAspect="1" noTextEdit="1"/>
          </p:cNvSpPr>
          <p:nvPr>
            <p:ph type="sldImg"/>
          </p:nvPr>
        </p:nvSpPr>
        <p:spPr/>
      </p:sp>
      <p:sp>
        <p:nvSpPr>
          <p:cNvPr id="3" name="슬라이드 노트 개체 틀 2">
            <a:extLst>
              <a:ext uri="{FF2B5EF4-FFF2-40B4-BE49-F238E27FC236}">
                <a16:creationId xmlns:a16="http://schemas.microsoft.com/office/drawing/2014/main" id="{7B9C0643-547B-7FAF-CFEE-1151D739E39C}"/>
              </a:ext>
            </a:extLst>
          </p:cNvPr>
          <p:cNvSpPr>
            <a:spLocks noGrp="1"/>
          </p:cNvSpPr>
          <p:nvPr>
            <p:ph type="body" idx="1"/>
          </p:nvPr>
        </p:nvSpPr>
        <p:spPr/>
        <p:txBody>
          <a:bodyPr/>
          <a:lstStyle/>
          <a:p>
            <a:pPr>
              <a:defRPr/>
            </a:pPr>
            <a:r>
              <a:rPr lang="en-US" altLang="ko-KR" dirty="0">
                <a:solidFill>
                  <a:srgbClr val="FFC000"/>
                </a:solidFill>
                <a:latin typeface="나눔고딕 ExtraBold" panose="020D0904000000000000" pitchFamily="50" charset="-127"/>
                <a:ea typeface="나눔고딕 ExtraBold" panose="020D0904000000000000" pitchFamily="50" charset="-127"/>
              </a:rPr>
              <a:t> </a:t>
            </a:r>
            <a:r>
              <a:rPr lang="ko-KR" altLang="en-US" dirty="0">
                <a:solidFill>
                  <a:srgbClr val="FFC000"/>
                </a:solidFill>
                <a:latin typeface="나눔고딕 ExtraBold" panose="020D0904000000000000" pitchFamily="50" charset="-127"/>
                <a:ea typeface="나눔고딕 ExtraBold" panose="020D0904000000000000" pitchFamily="50" charset="-127"/>
              </a:rPr>
              <a:t>코로나 장기화에 따른 사업장관리</a:t>
            </a:r>
            <a:r>
              <a:rPr lang="ko-KR" altLang="en-US" dirty="0">
                <a:solidFill>
                  <a:srgbClr val="FFFF00"/>
                </a:solidFill>
                <a:latin typeface="나눔고딕 ExtraBold" panose="020D0904000000000000" pitchFamily="50" charset="-127"/>
                <a:ea typeface="나눔고딕 ExtraBold" panose="020D0904000000000000" pitchFamily="50" charset="-127"/>
              </a:rPr>
              <a:t>입니다</a:t>
            </a:r>
            <a:endParaRPr lang="en-US" altLang="ko-KR" dirty="0">
              <a:solidFill>
                <a:srgbClr val="FFFF00"/>
              </a:solidFill>
              <a:latin typeface="나눔고딕 ExtraBold" panose="020D0904000000000000" pitchFamily="50" charset="-127"/>
              <a:ea typeface="나눔고딕 ExtraBold" panose="020D0904000000000000" pitchFamily="50" charset="-127"/>
            </a:endParaRPr>
          </a:p>
          <a:p>
            <a:pPr marL="220828" indent="-220828">
              <a:buFontTx/>
              <a:buAutoNum type="arabicPeriod"/>
              <a:defRPr/>
            </a:pPr>
            <a:r>
              <a:rPr lang="ko-KR" altLang="en-US" dirty="0">
                <a:solidFill>
                  <a:srgbClr val="FFFF00"/>
                </a:solidFill>
                <a:latin typeface="나눔고딕 ExtraBold" panose="020D0904000000000000" pitchFamily="50" charset="-127"/>
                <a:ea typeface="나눔고딕 ExtraBold" panose="020D0904000000000000" pitchFamily="50" charset="-127"/>
              </a:rPr>
              <a:t>비대면 점검관리를 심각단계 </a:t>
            </a:r>
            <a:r>
              <a:rPr lang="ko-KR" altLang="en-US" dirty="0" err="1">
                <a:solidFill>
                  <a:srgbClr val="FFFF00"/>
                </a:solidFill>
                <a:latin typeface="나눔고딕 ExtraBold" panose="020D0904000000000000" pitchFamily="50" charset="-127"/>
                <a:ea typeface="나눔고딕 ExtraBold" panose="020D0904000000000000" pitchFamily="50" charset="-127"/>
              </a:rPr>
              <a:t>해제시</a:t>
            </a:r>
            <a:r>
              <a:rPr lang="ko-KR" altLang="en-US" dirty="0">
                <a:solidFill>
                  <a:srgbClr val="FFFF00"/>
                </a:solidFill>
                <a:latin typeface="나눔고딕 ExtraBold" panose="020D0904000000000000" pitchFamily="50" charset="-127"/>
                <a:ea typeface="나눔고딕 ExtraBold" panose="020D0904000000000000" pitchFamily="50" charset="-127"/>
              </a:rPr>
              <a:t> 까지 시행할 계획입니다</a:t>
            </a:r>
            <a:r>
              <a:rPr lang="en-US" altLang="ko-KR" dirty="0">
                <a:solidFill>
                  <a:srgbClr val="FFFF00"/>
                </a:solidFill>
                <a:latin typeface="나눔고딕 ExtraBold" panose="020D0904000000000000" pitchFamily="50" charset="-127"/>
                <a:ea typeface="나눔고딕 ExtraBold" panose="020D0904000000000000" pitchFamily="50" charset="-127"/>
              </a:rPr>
              <a:t>. </a:t>
            </a:r>
          </a:p>
          <a:p>
            <a:pPr marL="220828" indent="-220828">
              <a:buFontTx/>
              <a:buAutoNum type="arabicPeriod"/>
              <a:defRPr/>
            </a:pPr>
            <a:r>
              <a:rPr lang="ko-KR" altLang="en-US" dirty="0">
                <a:solidFill>
                  <a:srgbClr val="FFFF00"/>
                </a:solidFill>
                <a:latin typeface="나눔고딕 ExtraBold" panose="020D0904000000000000" pitchFamily="50" charset="-127"/>
                <a:ea typeface="나눔고딕 ExtraBold" panose="020D0904000000000000" pitchFamily="50" charset="-127"/>
              </a:rPr>
              <a:t>과학적 장비를 활용한 오염원을 감시할 계획이며 </a:t>
            </a:r>
            <a:r>
              <a:rPr lang="ko-KR" altLang="en-US" dirty="0" err="1">
                <a:solidFill>
                  <a:srgbClr val="FFFF00"/>
                </a:solidFill>
                <a:latin typeface="나눔고딕 ExtraBold" panose="020D0904000000000000" pitchFamily="50" charset="-127"/>
                <a:ea typeface="나눔고딕 ExtraBold" panose="020D0904000000000000" pitchFamily="50" charset="-127"/>
              </a:rPr>
              <a:t>산단위주</a:t>
            </a:r>
            <a:r>
              <a:rPr lang="ko-KR" altLang="en-US" dirty="0">
                <a:solidFill>
                  <a:srgbClr val="FFFF00"/>
                </a:solidFill>
                <a:latin typeface="나눔고딕 ExtraBold" panose="020D0904000000000000" pitchFamily="50" charset="-127"/>
                <a:ea typeface="나눔고딕 ExtraBold" panose="020D0904000000000000" pitchFamily="50" charset="-127"/>
              </a:rPr>
              <a:t> 이동측정차량을 활용해 주변을 집중적으로 점검할 계획입니다</a:t>
            </a:r>
            <a:r>
              <a:rPr lang="en-US" altLang="ko-KR" dirty="0">
                <a:solidFill>
                  <a:srgbClr val="FFFF00"/>
                </a:solidFill>
                <a:latin typeface="나눔고딕 ExtraBold" panose="020D0904000000000000" pitchFamily="50" charset="-127"/>
                <a:ea typeface="나눔고딕 ExtraBold" panose="020D0904000000000000" pitchFamily="50" charset="-127"/>
              </a:rPr>
              <a:t>. </a:t>
            </a:r>
          </a:p>
          <a:p>
            <a:pPr marL="220828" indent="-220828">
              <a:buFontTx/>
              <a:buAutoNum type="arabicPeriod"/>
              <a:defRPr/>
            </a:pPr>
            <a:r>
              <a:rPr lang="ko-KR" altLang="en-US" dirty="0">
                <a:solidFill>
                  <a:srgbClr val="FFFF00"/>
                </a:solidFill>
                <a:latin typeface="나눔고딕 ExtraBold" panose="020D0904000000000000" pitchFamily="50" charset="-127"/>
                <a:ea typeface="나눔고딕 ExtraBold" panose="020D0904000000000000" pitchFamily="50" charset="-127"/>
              </a:rPr>
              <a:t>중점관리등급 위주의 사업장 관리입니다</a:t>
            </a:r>
            <a:r>
              <a:rPr lang="en-US" altLang="ko-KR" dirty="0">
                <a:solidFill>
                  <a:srgbClr val="FFFF00"/>
                </a:solidFill>
                <a:latin typeface="나눔고딕 ExtraBold" panose="020D0904000000000000" pitchFamily="50" charset="-127"/>
                <a:ea typeface="나눔고딕 ExtraBold" panose="020D0904000000000000" pitchFamily="50" charset="-127"/>
              </a:rPr>
              <a:t>. </a:t>
            </a:r>
            <a:r>
              <a:rPr lang="ko-KR" altLang="en-US" dirty="0">
                <a:solidFill>
                  <a:srgbClr val="FFFF00"/>
                </a:solidFill>
                <a:latin typeface="나눔고딕 ExtraBold" panose="020D0904000000000000" pitchFamily="50" charset="-127"/>
                <a:ea typeface="나눔고딕 ExtraBold" panose="020D0904000000000000" pitchFamily="50" charset="-127"/>
              </a:rPr>
              <a:t>사업장 스스로 배출시설 및 방지시설을 관리하도록 하고 문제시 </a:t>
            </a:r>
            <a:r>
              <a:rPr lang="ko-KR" altLang="en-US" dirty="0" err="1">
                <a:solidFill>
                  <a:srgbClr val="FFFF00"/>
                </a:solidFill>
                <a:latin typeface="나눔고딕 ExtraBold" panose="020D0904000000000000" pitchFamily="50" charset="-127"/>
                <a:ea typeface="나눔고딕 ExtraBold" panose="020D0904000000000000" pitchFamily="50" charset="-127"/>
              </a:rPr>
              <a:t>집중점검할</a:t>
            </a:r>
            <a:r>
              <a:rPr lang="ko-KR" altLang="en-US" dirty="0">
                <a:solidFill>
                  <a:srgbClr val="FFFF00"/>
                </a:solidFill>
                <a:latin typeface="나눔고딕 ExtraBold" panose="020D0904000000000000" pitchFamily="50" charset="-127"/>
                <a:ea typeface="나눔고딕 ExtraBold" panose="020D0904000000000000" pitchFamily="50" charset="-127"/>
              </a:rPr>
              <a:t> 계획입니다</a:t>
            </a:r>
            <a:r>
              <a:rPr lang="en-US" altLang="ko-KR" dirty="0">
                <a:solidFill>
                  <a:srgbClr val="FFFF00"/>
                </a:solidFill>
                <a:latin typeface="나눔고딕 ExtraBold" panose="020D0904000000000000" pitchFamily="50" charset="-127"/>
                <a:ea typeface="나눔고딕 ExtraBold" panose="020D0904000000000000" pitchFamily="50" charset="-127"/>
              </a:rPr>
              <a:t>. </a:t>
            </a:r>
            <a:endParaRPr lang="ko-KR" altLang="en-US" dirty="0"/>
          </a:p>
        </p:txBody>
      </p:sp>
      <p:sp>
        <p:nvSpPr>
          <p:cNvPr id="165892" name="슬라이드 번호 개체 틀 3">
            <a:extLst>
              <a:ext uri="{FF2B5EF4-FFF2-40B4-BE49-F238E27FC236}">
                <a16:creationId xmlns:a16="http://schemas.microsoft.com/office/drawing/2014/main" id="{CCA670E9-C392-2E4B-C650-7106BE8D46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3A8F1496-EE4E-4BF6-A251-F15BB88AA6BE}" type="slidenum">
              <a:rPr lang="en-US" altLang="ko-KR" sz="1400">
                <a:latin typeface="굴림" panose="020B0600000101010101" pitchFamily="50" charset="-127"/>
                <a:ea typeface="굴림" panose="020B0600000101010101" pitchFamily="50" charset="-127"/>
              </a:rPr>
              <a:pPr>
                <a:spcBef>
                  <a:spcPct val="0"/>
                </a:spcBef>
              </a:pPr>
              <a:t>79</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슬라이드 이미지 개체 틀 1">
            <a:extLst>
              <a:ext uri="{FF2B5EF4-FFF2-40B4-BE49-F238E27FC236}">
                <a16:creationId xmlns:a16="http://schemas.microsoft.com/office/drawing/2014/main" id="{5CA3A50F-1665-A06B-1393-D1C708BDAA8F}"/>
              </a:ext>
            </a:extLst>
          </p:cNvPr>
          <p:cNvSpPr>
            <a:spLocks noGrp="1" noRot="1" noChangeAspect="1" noTextEdit="1"/>
          </p:cNvSpPr>
          <p:nvPr>
            <p:ph type="sldImg"/>
          </p:nvPr>
        </p:nvSpPr>
        <p:spPr/>
      </p:sp>
      <p:sp>
        <p:nvSpPr>
          <p:cNvPr id="20483" name="슬라이드 노트 개체 틀 2">
            <a:extLst>
              <a:ext uri="{FF2B5EF4-FFF2-40B4-BE49-F238E27FC236}">
                <a16:creationId xmlns:a16="http://schemas.microsoft.com/office/drawing/2014/main" id="{801E8984-C85A-45AB-C3B0-32983486D8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대기유해물질중 독성이 심한 특정대기유해물질로서 벤젠은 적혈구</a:t>
            </a:r>
            <a:r>
              <a:rPr lang="en-US" altLang="ko-KR"/>
              <a:t>, </a:t>
            </a:r>
            <a:r>
              <a:rPr lang="ko-KR" altLang="en-US"/>
              <a:t>백혈구</a:t>
            </a:r>
            <a:r>
              <a:rPr lang="en-US" altLang="ko-KR"/>
              <a:t>, </a:t>
            </a:r>
            <a:r>
              <a:rPr lang="ko-KR" altLang="en-US"/>
              <a:t>혈소판의 감소와 혈액암의 발생율을 증가시킵니다</a:t>
            </a:r>
            <a:r>
              <a:rPr lang="en-US" altLang="ko-KR"/>
              <a:t>. </a:t>
            </a:r>
          </a:p>
          <a:p>
            <a:r>
              <a:rPr lang="en-US" altLang="ko-KR"/>
              <a:t>-</a:t>
            </a:r>
            <a:r>
              <a:rPr lang="ko-KR" altLang="en-US"/>
              <a:t>수은은 </a:t>
            </a:r>
            <a:r>
              <a:rPr lang="ko-KR" altLang="en-US">
                <a:solidFill>
                  <a:srgbClr val="000000"/>
                </a:solidFill>
                <a:latin typeface="나눔고딕" pitchFamily="50" charset="-127"/>
                <a:ea typeface="나눔고딕" pitchFamily="50" charset="-127"/>
              </a:rPr>
              <a:t>호흡기 및 소화기 경로로 인체에 침입하면 </a:t>
            </a:r>
            <a:r>
              <a:rPr lang="en-US" altLang="ko-KR">
                <a:solidFill>
                  <a:srgbClr val="000000"/>
                </a:solidFill>
                <a:latin typeface="나눔고딕" pitchFamily="50" charset="-127"/>
                <a:ea typeface="나눔고딕" pitchFamily="50" charset="-127"/>
              </a:rPr>
              <a:t>80%</a:t>
            </a:r>
            <a:r>
              <a:rPr lang="ko-KR" altLang="en-US">
                <a:solidFill>
                  <a:srgbClr val="000000"/>
                </a:solidFill>
                <a:latin typeface="나눔고딕" pitchFamily="50" charset="-127"/>
                <a:ea typeface="나눔고딕" pitchFamily="50" charset="-127"/>
              </a:rPr>
              <a:t>정도가 신장 및 간 등에 축척되어 소뇌의 기능을 마비시키며</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카드뮴은 뼈의 관절부의 이상을 초래</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신경</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간장 호흡기</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순환기 계통 질환을 일으킴</a:t>
            </a:r>
            <a:endParaRPr lang="en-US" altLang="ko-KR">
              <a:solidFill>
                <a:srgbClr val="000000"/>
              </a:solidFill>
              <a:latin typeface="나눔고딕" pitchFamily="50" charset="-127"/>
              <a:ea typeface="나눔고딕" pitchFamily="50" charset="-127"/>
            </a:endParaRPr>
          </a:p>
          <a:p>
            <a:pPr eaLnBrk="1" hangingPunct="1">
              <a:lnSpc>
                <a:spcPct val="130000"/>
              </a:lnSpc>
              <a:spcBef>
                <a:spcPct val="0"/>
              </a:spcBef>
              <a:buFontTx/>
              <a:buChar char="-"/>
            </a:pPr>
            <a:r>
              <a:rPr lang="ko-KR" altLang="en-US">
                <a:solidFill>
                  <a:srgbClr val="000000"/>
                </a:solidFill>
                <a:latin typeface="나눔고딕" pitchFamily="50" charset="-127"/>
                <a:ea typeface="나눔고딕" pitchFamily="50" charset="-127"/>
              </a:rPr>
              <a:t>납은 소화기</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호흡기</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음식물</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피부로 흡수</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체내에 축척</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빈혈을 수반</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조혈기관 및 소화기</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중추</a:t>
            </a:r>
            <a:r>
              <a:rPr lang="en-US" altLang="ko-KR">
                <a:solidFill>
                  <a:srgbClr val="000000"/>
                </a:solidFill>
                <a:latin typeface="나눔고딕" pitchFamily="50" charset="-127"/>
                <a:ea typeface="나눔고딕" pitchFamily="50" charset="-127"/>
              </a:rPr>
              <a:t>  </a:t>
            </a:r>
            <a:r>
              <a:rPr lang="ko-KR" altLang="en-US">
                <a:solidFill>
                  <a:srgbClr val="000000"/>
                </a:solidFill>
                <a:latin typeface="나눔고딕" pitchFamily="50" charset="-127"/>
                <a:ea typeface="나눔고딕" pitchFamily="50" charset="-127"/>
              </a:rPr>
              <a:t>신경계 장애를 일으킵니다</a:t>
            </a:r>
            <a:r>
              <a:rPr lang="en-US" altLang="ko-KR">
                <a:solidFill>
                  <a:srgbClr val="000000"/>
                </a:solidFill>
                <a:latin typeface="나눔고딕" pitchFamily="50" charset="-127"/>
                <a:ea typeface="나눔고딕" pitchFamily="50" charset="-127"/>
              </a:rPr>
              <a:t>.</a:t>
            </a:r>
            <a:endParaRPr lang="ko-KR" altLang="en-US">
              <a:solidFill>
                <a:srgbClr val="000000"/>
              </a:solidFill>
              <a:latin typeface="나눔고딕" pitchFamily="50" charset="-127"/>
              <a:ea typeface="나눔고딕" pitchFamily="50" charset="-127"/>
            </a:endParaRPr>
          </a:p>
          <a:p>
            <a:endParaRPr lang="ko-KR" altLang="en-US">
              <a:solidFill>
                <a:srgbClr val="000000"/>
              </a:solidFill>
              <a:latin typeface="나눔고딕" pitchFamily="50" charset="-127"/>
              <a:ea typeface="나눔고딕" pitchFamily="50" charset="-127"/>
            </a:endParaRPr>
          </a:p>
          <a:p>
            <a:endParaRPr lang="ko-KR" altLang="en-US"/>
          </a:p>
        </p:txBody>
      </p:sp>
      <p:sp>
        <p:nvSpPr>
          <p:cNvPr id="20484" name="슬라이드 번호 개체 틀 3">
            <a:extLst>
              <a:ext uri="{FF2B5EF4-FFF2-40B4-BE49-F238E27FC236}">
                <a16:creationId xmlns:a16="http://schemas.microsoft.com/office/drawing/2014/main" id="{A4BE190B-0142-3414-C7FC-6EA159D6EA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70595678-C0E7-4B89-AE4F-17B3D8482D2D}" type="slidenum">
              <a:rPr lang="en-US" altLang="ko-KR" sz="1400">
                <a:latin typeface="굴림" panose="020B0600000101010101" pitchFamily="50" charset="-127"/>
                <a:ea typeface="굴림" panose="020B0600000101010101" pitchFamily="50" charset="-127"/>
              </a:rPr>
              <a:pPr>
                <a:spcBef>
                  <a:spcPct val="0"/>
                </a:spcBef>
              </a:pPr>
              <a:t>8</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슬라이드 이미지 개체 틀 1">
            <a:extLst>
              <a:ext uri="{FF2B5EF4-FFF2-40B4-BE49-F238E27FC236}">
                <a16:creationId xmlns:a16="http://schemas.microsoft.com/office/drawing/2014/main" id="{81B9E97F-0F56-E033-0803-27759D29C4F0}"/>
              </a:ext>
            </a:extLst>
          </p:cNvPr>
          <p:cNvSpPr>
            <a:spLocks noGrp="1" noRot="1" noChangeAspect="1" noTextEdit="1"/>
          </p:cNvSpPr>
          <p:nvPr>
            <p:ph type="sldImg"/>
          </p:nvPr>
        </p:nvSpPr>
        <p:spPr/>
      </p:sp>
      <p:sp>
        <p:nvSpPr>
          <p:cNvPr id="167939" name="슬라이드 노트 개체 틀 2">
            <a:extLst>
              <a:ext uri="{FF2B5EF4-FFF2-40B4-BE49-F238E27FC236}">
                <a16:creationId xmlns:a16="http://schemas.microsoft.com/office/drawing/2014/main" id="{5EA8AF88-FE3C-A274-EE4D-435455F1F1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하절기 집중호우를 틈탄 오염물질 무단배출 및 공공수역 유입우려 사업장 </a:t>
            </a:r>
            <a:r>
              <a:rPr lang="en-US" altLang="ko-KR"/>
              <a:t>54</a:t>
            </a:r>
            <a:r>
              <a:rPr lang="ko-KR" altLang="en-US"/>
              <a:t>개소에 대해 집중단속한 결과 </a:t>
            </a:r>
            <a:r>
              <a:rPr lang="en-US" altLang="ko-KR"/>
              <a:t>14</a:t>
            </a:r>
            <a:r>
              <a:rPr lang="ko-KR" altLang="en-US"/>
              <a:t>개소를 적발했는데</a:t>
            </a:r>
            <a:r>
              <a:rPr lang="en-US" altLang="ko-KR"/>
              <a:t>, </a:t>
            </a:r>
          </a:p>
          <a:p>
            <a:r>
              <a:rPr lang="ko-KR" altLang="en-US"/>
              <a:t>이번 단속은 시민 건강을 위협하는 환경오염물질 배출사업장</a:t>
            </a:r>
            <a:r>
              <a:rPr lang="en-US" altLang="ko-KR"/>
              <a:t>, </a:t>
            </a:r>
            <a:r>
              <a:rPr lang="ko-KR" altLang="en-US"/>
              <a:t>미신고 대기배출사업장과 비산먼지 날림공사장 등을 대상으로 실시했으며 </a:t>
            </a:r>
            <a:endParaRPr lang="en-US" altLang="ko-KR"/>
          </a:p>
          <a:p>
            <a:r>
              <a:rPr lang="ko-KR" altLang="en-US"/>
              <a:t>주요단속 사항은 공공수역 환경오염행위</a:t>
            </a:r>
            <a:r>
              <a:rPr lang="en-US" altLang="ko-KR"/>
              <a:t>, </a:t>
            </a:r>
            <a:r>
              <a:rPr lang="ko-KR" altLang="en-US"/>
              <a:t>무허가 배출시설 설치운영여부</a:t>
            </a:r>
            <a:r>
              <a:rPr lang="en-US" altLang="ko-KR"/>
              <a:t>, </a:t>
            </a:r>
            <a:r>
              <a:rPr lang="ko-KR" altLang="en-US"/>
              <a:t>배출시설 및 방지시설 부적정 운영여부</a:t>
            </a:r>
            <a:r>
              <a:rPr lang="en-US" altLang="ko-KR"/>
              <a:t>, </a:t>
            </a:r>
            <a:r>
              <a:rPr lang="ko-KR" altLang="en-US"/>
              <a:t>비산먼지 억제시설 미설치 운영여부 등이었음</a:t>
            </a:r>
            <a:endParaRPr lang="en-US" altLang="ko-KR"/>
          </a:p>
          <a:p>
            <a:r>
              <a:rPr lang="ko-KR" altLang="en-US"/>
              <a:t>위반사항으로는 북구 모사업장은 대기배출시설을 불법운영하면서 대기중으로 오염물질을 무단으로 배출했으며</a:t>
            </a:r>
            <a:r>
              <a:rPr lang="en-US" altLang="ko-KR"/>
              <a:t>, </a:t>
            </a:r>
            <a:r>
              <a:rPr lang="ko-KR" altLang="en-US"/>
              <a:t>광산구 모사업장은 공동주택 도장공사를 진행하면서 비산먼지 억제조치를 하지않다가 적발되었음</a:t>
            </a:r>
            <a:endParaRPr lang="en-US" altLang="ko-KR"/>
          </a:p>
        </p:txBody>
      </p:sp>
      <p:sp>
        <p:nvSpPr>
          <p:cNvPr id="167940" name="슬라이드 번호 개체 틀 3">
            <a:extLst>
              <a:ext uri="{FF2B5EF4-FFF2-40B4-BE49-F238E27FC236}">
                <a16:creationId xmlns:a16="http://schemas.microsoft.com/office/drawing/2014/main" id="{B385A2F2-7477-4EDE-416F-E84C3E308F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0FF6E1F8-4DDF-4BEA-AA55-D6C5DC043FD6}" type="slidenum">
              <a:rPr lang="en-US" altLang="ko-KR" sz="1400">
                <a:latin typeface="굴림" panose="020B0600000101010101" pitchFamily="50" charset="-127"/>
                <a:ea typeface="굴림" panose="020B0600000101010101" pitchFamily="50" charset="-127"/>
              </a:rPr>
              <a:pPr>
                <a:spcBef>
                  <a:spcPct val="0"/>
                </a:spcBef>
              </a:pPr>
              <a:t>80</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슬라이드 이미지 개체 틀 1">
            <a:extLst>
              <a:ext uri="{FF2B5EF4-FFF2-40B4-BE49-F238E27FC236}">
                <a16:creationId xmlns:a16="http://schemas.microsoft.com/office/drawing/2014/main" id="{BD2A6670-90DC-A5E6-4BEA-FB0D03A7947F}"/>
              </a:ext>
            </a:extLst>
          </p:cNvPr>
          <p:cNvSpPr>
            <a:spLocks noGrp="1" noRot="1" noChangeAspect="1" noTextEdit="1"/>
          </p:cNvSpPr>
          <p:nvPr>
            <p:ph type="sldImg"/>
          </p:nvPr>
        </p:nvSpPr>
        <p:spPr/>
      </p:sp>
      <p:sp>
        <p:nvSpPr>
          <p:cNvPr id="3" name="슬라이드 노트 개체 틀 2">
            <a:extLst>
              <a:ext uri="{FF2B5EF4-FFF2-40B4-BE49-F238E27FC236}">
                <a16:creationId xmlns:a16="http://schemas.microsoft.com/office/drawing/2014/main" id="{CF99B3DA-E159-3E04-A702-837ED46511A8}"/>
              </a:ext>
            </a:extLst>
          </p:cNvPr>
          <p:cNvSpPr>
            <a:spLocks noGrp="1"/>
          </p:cNvSpPr>
          <p:nvPr>
            <p:ph type="body" idx="1"/>
          </p:nvPr>
        </p:nvSpPr>
        <p:spPr/>
        <p:txBody>
          <a:bodyPr/>
          <a:lstStyle/>
          <a:p>
            <a:pPr>
              <a:defRPr/>
            </a:pPr>
            <a:r>
              <a:rPr lang="en-US" altLang="ko-KR" dirty="0">
                <a:solidFill>
                  <a:srgbClr val="FFC000"/>
                </a:solidFill>
                <a:latin typeface="나눔고딕 ExtraBold" panose="020D0904000000000000" pitchFamily="50" charset="-127"/>
                <a:ea typeface="나눔고딕 ExtraBold" panose="020D0904000000000000" pitchFamily="50" charset="-127"/>
              </a:rPr>
              <a:t> </a:t>
            </a:r>
            <a:r>
              <a:rPr lang="ko-KR" altLang="en-US" dirty="0">
                <a:solidFill>
                  <a:srgbClr val="FFC000"/>
                </a:solidFill>
                <a:latin typeface="나눔고딕 ExtraBold" panose="020D0904000000000000" pitchFamily="50" charset="-127"/>
                <a:ea typeface="나눔고딕 ExtraBold" panose="020D0904000000000000" pitchFamily="50" charset="-127"/>
              </a:rPr>
              <a:t>대기 및 폐수방지시설 부실운영  사업장 중점관리</a:t>
            </a:r>
            <a:r>
              <a:rPr lang="ko-KR" altLang="en-US" dirty="0">
                <a:solidFill>
                  <a:srgbClr val="FFFF00"/>
                </a:solidFill>
                <a:latin typeface="나눔고딕 ExtraBold" panose="020D0904000000000000" pitchFamily="50" charset="-127"/>
                <a:ea typeface="나눔고딕 ExtraBold" panose="020D0904000000000000" pitchFamily="50" charset="-127"/>
              </a:rPr>
              <a:t>입니다</a:t>
            </a:r>
            <a:endParaRPr lang="en-US" altLang="ko-KR" dirty="0">
              <a:solidFill>
                <a:srgbClr val="FFFF00"/>
              </a:solidFill>
              <a:latin typeface="나눔고딕 ExtraBold" panose="020D0904000000000000" pitchFamily="50" charset="-127"/>
              <a:ea typeface="나눔고딕 ExtraBold" panose="020D0904000000000000" pitchFamily="50" charset="-127"/>
            </a:endParaRPr>
          </a:p>
          <a:p>
            <a:pPr marL="220828" indent="-220828">
              <a:buFontTx/>
              <a:buAutoNum type="arabicPeriod"/>
              <a:defRPr/>
            </a:pPr>
            <a:r>
              <a:rPr lang="ko-KR" altLang="en-US" dirty="0">
                <a:solidFill>
                  <a:srgbClr val="FFFF00"/>
                </a:solidFill>
                <a:latin typeface="나눔고딕 ExtraBold" panose="020D0904000000000000" pitchFamily="50" charset="-127"/>
                <a:ea typeface="나눔고딕 ExtraBold" panose="020D0904000000000000" pitchFamily="50" charset="-127"/>
              </a:rPr>
              <a:t>대상사업장 수시점검으로는 흡수제 교체실적이 없거나 장기간 교환실적이 없는 사업장과 폐수사용량에 비해 약품 등 사용량이 적은 사업장 위주로 관리할 계획입니다</a:t>
            </a:r>
            <a:r>
              <a:rPr lang="en-US" altLang="ko-KR" dirty="0">
                <a:solidFill>
                  <a:srgbClr val="FFFF00"/>
                </a:solidFill>
                <a:latin typeface="나눔고딕 ExtraBold" panose="020D0904000000000000" pitchFamily="50" charset="-127"/>
                <a:ea typeface="나눔고딕 ExtraBold" panose="020D0904000000000000" pitchFamily="50" charset="-127"/>
              </a:rPr>
              <a:t>. </a:t>
            </a:r>
          </a:p>
          <a:p>
            <a:pPr marL="220828" indent="-220828">
              <a:buFontTx/>
              <a:buAutoNum type="arabicPeriod"/>
              <a:defRPr/>
            </a:pPr>
            <a:r>
              <a:rPr lang="ko-KR" altLang="en-US" dirty="0">
                <a:solidFill>
                  <a:srgbClr val="FFFF00"/>
                </a:solidFill>
                <a:latin typeface="나눔고딕 ExtraBold" panose="020D0904000000000000" pitchFamily="50" charset="-127"/>
                <a:ea typeface="나눔고딕 ExtraBold" panose="020D0904000000000000" pitchFamily="50" charset="-127"/>
              </a:rPr>
              <a:t>무허가 사업장관리로는 공장등록 인허가 부서와 협조하여 환경관계법 준수 등 사전홍보 및 계도를 병행하고 무허가 의심사업장에 대해서는 특별단속을 실시할 계획입니다</a:t>
            </a:r>
            <a:r>
              <a:rPr lang="en-US" altLang="ko-KR" dirty="0">
                <a:solidFill>
                  <a:srgbClr val="FFFF00"/>
                </a:solidFill>
                <a:latin typeface="나눔고딕 ExtraBold" panose="020D0904000000000000" pitchFamily="50" charset="-127"/>
                <a:ea typeface="나눔고딕 ExtraBold" panose="020D0904000000000000" pitchFamily="50" charset="-127"/>
              </a:rPr>
              <a:t>.  </a:t>
            </a:r>
          </a:p>
          <a:p>
            <a:pPr marL="220828" indent="-220828">
              <a:buFontTx/>
              <a:buAutoNum type="arabicPeriod"/>
              <a:defRPr/>
            </a:pPr>
            <a:r>
              <a:rPr lang="ko-KR" altLang="en-US" dirty="0">
                <a:solidFill>
                  <a:srgbClr val="FFFF00"/>
                </a:solidFill>
                <a:latin typeface="나눔고딕 ExtraBold" panose="020D0904000000000000" pitchFamily="50" charset="-127"/>
                <a:ea typeface="나눔고딕 ExtraBold" panose="020D0904000000000000" pitchFamily="50" charset="-127"/>
              </a:rPr>
              <a:t>부실사업장관리로는 최근 </a:t>
            </a:r>
            <a:r>
              <a:rPr lang="en-US" altLang="ko-KR" dirty="0">
                <a:solidFill>
                  <a:srgbClr val="FFFF00"/>
                </a:solidFill>
                <a:latin typeface="나눔고딕 ExtraBold" panose="020D0904000000000000" pitchFamily="50" charset="-127"/>
                <a:ea typeface="나눔고딕 ExtraBold" panose="020D0904000000000000" pitchFamily="50" charset="-127"/>
              </a:rPr>
              <a:t>2</a:t>
            </a:r>
            <a:r>
              <a:rPr lang="ko-KR" altLang="en-US" dirty="0">
                <a:solidFill>
                  <a:srgbClr val="FFFF00"/>
                </a:solidFill>
                <a:latin typeface="나눔고딕 ExtraBold" panose="020D0904000000000000" pitchFamily="50" charset="-127"/>
                <a:ea typeface="나눔고딕 ExtraBold" panose="020D0904000000000000" pitchFamily="50" charset="-127"/>
              </a:rPr>
              <a:t>년간 배출허용기준 초과사업장과 중점점검대상인 부실운영사업장</a:t>
            </a:r>
            <a:r>
              <a:rPr lang="en-US" altLang="ko-KR" dirty="0">
                <a:solidFill>
                  <a:srgbClr val="FFFF00"/>
                </a:solidFill>
                <a:latin typeface="나눔고딕 ExtraBold" panose="020D0904000000000000" pitchFamily="50" charset="-127"/>
                <a:ea typeface="나눔고딕 ExtraBold" panose="020D0904000000000000" pitchFamily="50" charset="-127"/>
              </a:rPr>
              <a:t>(19</a:t>
            </a:r>
            <a:r>
              <a:rPr lang="ko-KR" altLang="en-US" dirty="0">
                <a:solidFill>
                  <a:srgbClr val="FFFF00"/>
                </a:solidFill>
                <a:latin typeface="나눔고딕 ExtraBold" panose="020D0904000000000000" pitchFamily="50" charset="-127"/>
                <a:ea typeface="나눔고딕 ExtraBold" panose="020D0904000000000000" pitchFamily="50" charset="-127"/>
              </a:rPr>
              <a:t>개소</a:t>
            </a:r>
            <a:r>
              <a:rPr lang="en-US" altLang="ko-KR" dirty="0">
                <a:solidFill>
                  <a:srgbClr val="FFFF00"/>
                </a:solidFill>
                <a:latin typeface="나눔고딕 ExtraBold" panose="020D0904000000000000" pitchFamily="50" charset="-127"/>
                <a:ea typeface="나눔고딕 ExtraBold" panose="020D0904000000000000" pitchFamily="50" charset="-127"/>
              </a:rPr>
              <a:t>)</a:t>
            </a:r>
            <a:r>
              <a:rPr lang="ko-KR" altLang="en-US" dirty="0">
                <a:solidFill>
                  <a:srgbClr val="FFFF00"/>
                </a:solidFill>
                <a:latin typeface="나눔고딕 ExtraBold" panose="020D0904000000000000" pitchFamily="50" charset="-127"/>
                <a:ea typeface="나눔고딕 ExtraBold" panose="020D0904000000000000" pitchFamily="50" charset="-127"/>
              </a:rPr>
              <a:t>입니다</a:t>
            </a:r>
            <a:r>
              <a:rPr lang="en-US" altLang="ko-KR" dirty="0">
                <a:solidFill>
                  <a:srgbClr val="FFFF00"/>
                </a:solidFill>
                <a:latin typeface="나눔고딕 ExtraBold" panose="020D0904000000000000" pitchFamily="50" charset="-127"/>
                <a:ea typeface="나눔고딕 ExtraBold" panose="020D0904000000000000" pitchFamily="50" charset="-127"/>
              </a:rPr>
              <a:t>. </a:t>
            </a:r>
            <a:endParaRPr lang="ko-KR" altLang="en-US" dirty="0"/>
          </a:p>
        </p:txBody>
      </p:sp>
      <p:sp>
        <p:nvSpPr>
          <p:cNvPr id="169988" name="슬라이드 번호 개체 틀 3">
            <a:extLst>
              <a:ext uri="{FF2B5EF4-FFF2-40B4-BE49-F238E27FC236}">
                <a16:creationId xmlns:a16="http://schemas.microsoft.com/office/drawing/2014/main" id="{4CDD9A7B-2921-DF3C-233E-574FC090CD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0820358B-E3AB-4266-BC65-0937C6BAE27B}" type="slidenum">
              <a:rPr lang="en-US" altLang="ko-KR" sz="1400">
                <a:latin typeface="굴림" panose="020B0600000101010101" pitchFamily="50" charset="-127"/>
                <a:ea typeface="굴림" panose="020B0600000101010101" pitchFamily="50" charset="-127"/>
              </a:rPr>
              <a:pPr>
                <a:spcBef>
                  <a:spcPct val="0"/>
                </a:spcBef>
              </a:pPr>
              <a:t>81</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슬라이드 이미지 개체 틀 1">
            <a:extLst>
              <a:ext uri="{FF2B5EF4-FFF2-40B4-BE49-F238E27FC236}">
                <a16:creationId xmlns:a16="http://schemas.microsoft.com/office/drawing/2014/main" id="{7E0AB1FE-DE90-F753-C686-3BE7F9F2ED79}"/>
              </a:ext>
            </a:extLst>
          </p:cNvPr>
          <p:cNvSpPr>
            <a:spLocks noGrp="1" noRot="1" noChangeAspect="1" noTextEdit="1"/>
          </p:cNvSpPr>
          <p:nvPr>
            <p:ph type="sldImg"/>
          </p:nvPr>
        </p:nvSpPr>
        <p:spPr/>
      </p:sp>
      <p:sp>
        <p:nvSpPr>
          <p:cNvPr id="172035" name="슬라이드 노트 개체 틀 2">
            <a:extLst>
              <a:ext uri="{FF2B5EF4-FFF2-40B4-BE49-F238E27FC236}">
                <a16:creationId xmlns:a16="http://schemas.microsoft.com/office/drawing/2014/main" id="{45A339E8-6A89-499C-97FD-77BA447986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72036" name="슬라이드 번호 개체 틀 3">
            <a:extLst>
              <a:ext uri="{FF2B5EF4-FFF2-40B4-BE49-F238E27FC236}">
                <a16:creationId xmlns:a16="http://schemas.microsoft.com/office/drawing/2014/main" id="{426FF630-444C-7CBD-9B61-7EDDDA672C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313BAE62-2DBD-478D-B687-8FA39D764B10}" type="slidenum">
              <a:rPr lang="en-US" altLang="ko-KR" sz="1400">
                <a:latin typeface="굴림" panose="020B0600000101010101" pitchFamily="50" charset="-127"/>
                <a:ea typeface="굴림" panose="020B0600000101010101" pitchFamily="50" charset="-127"/>
              </a:rPr>
              <a:pPr>
                <a:spcBef>
                  <a:spcPct val="0"/>
                </a:spcBef>
              </a:pPr>
              <a:t>82</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슬라이드 이미지 개체 틀 1">
            <a:extLst>
              <a:ext uri="{FF2B5EF4-FFF2-40B4-BE49-F238E27FC236}">
                <a16:creationId xmlns:a16="http://schemas.microsoft.com/office/drawing/2014/main" id="{564D7FAB-63ED-42BC-A766-33E16EC27833}"/>
              </a:ext>
            </a:extLst>
          </p:cNvPr>
          <p:cNvSpPr>
            <a:spLocks noGrp="1" noRot="1" noChangeAspect="1" noTextEdit="1"/>
          </p:cNvSpPr>
          <p:nvPr>
            <p:ph type="sldImg"/>
          </p:nvPr>
        </p:nvSpPr>
        <p:spPr/>
      </p:sp>
      <p:sp>
        <p:nvSpPr>
          <p:cNvPr id="174083" name="슬라이드 노트 개체 틀 2">
            <a:extLst>
              <a:ext uri="{FF2B5EF4-FFF2-40B4-BE49-F238E27FC236}">
                <a16:creationId xmlns:a16="http://schemas.microsoft.com/office/drawing/2014/main" id="{04885DD0-76EC-BDA4-F72B-FB51480BF3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환경오염시설 민관합동점검 추진입니다</a:t>
            </a:r>
            <a:r>
              <a:rPr lang="en-US" altLang="ko-KR"/>
              <a:t>. </a:t>
            </a:r>
          </a:p>
          <a:p>
            <a:r>
              <a:rPr lang="en-US" altLang="ko-KR" b="1">
                <a:solidFill>
                  <a:srgbClr val="000000"/>
                </a:solidFill>
                <a:latin typeface="나눔고딕" pitchFamily="50" charset="-127"/>
                <a:ea typeface="나눔고딕" pitchFamily="50" charset="-127"/>
              </a:rPr>
              <a:t> - </a:t>
            </a:r>
            <a:r>
              <a:rPr lang="ko-KR" altLang="en-US" b="1">
                <a:solidFill>
                  <a:srgbClr val="000000"/>
                </a:solidFill>
                <a:latin typeface="나눔고딕" pitchFamily="50" charset="-127"/>
                <a:ea typeface="나눔고딕" pitchFamily="50" charset="-127"/>
              </a:rPr>
              <a:t>점검횟수 </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반기 </a:t>
            </a:r>
            <a:r>
              <a:rPr lang="en-US" altLang="ko-KR" b="1">
                <a:solidFill>
                  <a:srgbClr val="000000"/>
                </a:solidFill>
                <a:latin typeface="나눔고딕" pitchFamily="50" charset="-127"/>
                <a:ea typeface="나눔고딕" pitchFamily="50" charset="-127"/>
              </a:rPr>
              <a:t>1</a:t>
            </a:r>
            <a:r>
              <a:rPr lang="ko-KR" altLang="en-US" b="1">
                <a:solidFill>
                  <a:srgbClr val="000000"/>
                </a:solidFill>
                <a:latin typeface="나눔고딕" pitchFamily="50" charset="-127"/>
                <a:ea typeface="나눔고딕" pitchFamily="50" charset="-127"/>
              </a:rPr>
              <a:t>회 이상 </a:t>
            </a:r>
            <a:endParaRPr lang="en-US" altLang="ko-KR" b="1">
              <a:solidFill>
                <a:srgbClr val="000000"/>
              </a:solidFill>
              <a:latin typeface="나눔고딕" pitchFamily="50" charset="-127"/>
              <a:ea typeface="나눔고딕" pitchFamily="50" charset="-127"/>
            </a:endParaRPr>
          </a:p>
          <a:p>
            <a:r>
              <a:rPr lang="en-US" altLang="ko-KR" b="1">
                <a:solidFill>
                  <a:srgbClr val="000000"/>
                </a:solidFill>
                <a:latin typeface="나눔고딕" pitchFamily="50" charset="-127"/>
                <a:ea typeface="나눔고딕" pitchFamily="50" charset="-127"/>
              </a:rPr>
              <a:t> - </a:t>
            </a:r>
            <a:r>
              <a:rPr lang="ko-KR" altLang="en-US" b="1">
                <a:solidFill>
                  <a:srgbClr val="000000"/>
                </a:solidFill>
                <a:latin typeface="나눔고딕" pitchFamily="50" charset="-127"/>
                <a:ea typeface="나눔고딕" pitchFamily="50" charset="-127"/>
              </a:rPr>
              <a:t>참여기관 </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시민환경단체</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산업체 환경기술인</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시민 등</a:t>
            </a:r>
            <a:endParaRPr lang="en-US" altLang="ko-KR" b="1">
              <a:solidFill>
                <a:srgbClr val="000000"/>
              </a:solidFill>
              <a:latin typeface="나눔고딕" pitchFamily="50" charset="-127"/>
              <a:ea typeface="나눔고딕" pitchFamily="50" charset="-127"/>
            </a:endParaRPr>
          </a:p>
          <a:p>
            <a:r>
              <a:rPr lang="en-US" altLang="ko-KR" b="1">
                <a:solidFill>
                  <a:srgbClr val="000000"/>
                </a:solidFill>
                <a:latin typeface="나눔고딕" pitchFamily="50" charset="-127"/>
                <a:ea typeface="나눔고딕" pitchFamily="50" charset="-127"/>
              </a:rPr>
              <a:t> - </a:t>
            </a:r>
            <a:r>
              <a:rPr lang="ko-KR" altLang="en-US" b="1">
                <a:solidFill>
                  <a:srgbClr val="000000"/>
                </a:solidFill>
                <a:latin typeface="나눔고딕" pitchFamily="50" charset="-127"/>
                <a:ea typeface="나눔고딕" pitchFamily="50" charset="-127"/>
              </a:rPr>
              <a:t>참여인원 </a:t>
            </a:r>
            <a:r>
              <a:rPr lang="en-US" altLang="ko-KR" b="1">
                <a:solidFill>
                  <a:srgbClr val="000000"/>
                </a:solidFill>
                <a:latin typeface="나눔고딕" pitchFamily="50" charset="-127"/>
                <a:ea typeface="나눔고딕" pitchFamily="50" charset="-127"/>
              </a:rPr>
              <a:t>: 15</a:t>
            </a:r>
            <a:r>
              <a:rPr lang="ko-KR" altLang="en-US" b="1">
                <a:solidFill>
                  <a:srgbClr val="000000"/>
                </a:solidFill>
                <a:latin typeface="나눔고딕" pitchFamily="50" charset="-127"/>
                <a:ea typeface="나눔고딕" pitchFamily="50" charset="-127"/>
              </a:rPr>
              <a:t>명  </a:t>
            </a:r>
            <a:endParaRPr lang="en-US" altLang="ko-KR" b="1">
              <a:solidFill>
                <a:srgbClr val="000000"/>
              </a:solidFill>
              <a:latin typeface="나눔고딕" pitchFamily="50" charset="-127"/>
              <a:ea typeface="나눔고딕" pitchFamily="50" charset="-127"/>
            </a:endParaRPr>
          </a:p>
          <a:p>
            <a:r>
              <a:rPr lang="en-US" altLang="ko-KR" b="1">
                <a:solidFill>
                  <a:srgbClr val="000000"/>
                </a:solidFill>
                <a:latin typeface="나눔고딕" pitchFamily="50" charset="-127"/>
                <a:ea typeface="나눔고딕" pitchFamily="50" charset="-127"/>
              </a:rPr>
              <a:t> - </a:t>
            </a:r>
            <a:r>
              <a:rPr lang="ko-KR" altLang="en-US" b="1">
                <a:solidFill>
                  <a:srgbClr val="000000"/>
                </a:solidFill>
                <a:latin typeface="나눔고딕" pitchFamily="50" charset="-127"/>
                <a:ea typeface="나눔고딕" pitchFamily="50" charset="-127"/>
              </a:rPr>
              <a:t>점검결과 </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점검 </a:t>
            </a:r>
            <a:r>
              <a:rPr lang="en-US" altLang="ko-KR" b="1">
                <a:solidFill>
                  <a:srgbClr val="000000"/>
                </a:solidFill>
                <a:latin typeface="나눔고딕" pitchFamily="50" charset="-127"/>
                <a:ea typeface="나눔고딕" pitchFamily="50" charset="-127"/>
              </a:rPr>
              <a:t>22</a:t>
            </a:r>
            <a:r>
              <a:rPr lang="ko-KR" altLang="en-US" b="1">
                <a:solidFill>
                  <a:srgbClr val="000000"/>
                </a:solidFill>
                <a:latin typeface="나눔고딕" pitchFamily="50" charset="-127"/>
                <a:ea typeface="나눔고딕" pitchFamily="50" charset="-127"/>
              </a:rPr>
              <a:t>개소</a:t>
            </a:r>
            <a:r>
              <a:rPr lang="en-US" altLang="ko-KR" b="1">
                <a:solidFill>
                  <a:srgbClr val="000000"/>
                </a:solidFill>
                <a:latin typeface="나눔고딕" pitchFamily="50" charset="-127"/>
                <a:ea typeface="나눔고딕" pitchFamily="50" charset="-127"/>
              </a:rPr>
              <a:t>,  </a:t>
            </a:r>
            <a:r>
              <a:rPr lang="ko-KR" altLang="en-US" b="1">
                <a:solidFill>
                  <a:srgbClr val="000000"/>
                </a:solidFill>
                <a:latin typeface="나눔고딕" pitchFamily="50" charset="-127"/>
                <a:ea typeface="나눔고딕" pitchFamily="50" charset="-127"/>
              </a:rPr>
              <a:t>위반 </a:t>
            </a:r>
            <a:r>
              <a:rPr lang="en-US" altLang="ko-KR" b="1">
                <a:solidFill>
                  <a:srgbClr val="000000"/>
                </a:solidFill>
                <a:latin typeface="나눔고딕" pitchFamily="50" charset="-127"/>
                <a:ea typeface="나눔고딕" pitchFamily="50" charset="-127"/>
              </a:rPr>
              <a:t>2</a:t>
            </a:r>
            <a:r>
              <a:rPr lang="ko-KR" altLang="en-US" b="1">
                <a:solidFill>
                  <a:srgbClr val="000000"/>
                </a:solidFill>
                <a:latin typeface="나눔고딕" pitchFamily="50" charset="-127"/>
                <a:ea typeface="나눔고딕" pitchFamily="50" charset="-127"/>
              </a:rPr>
              <a:t>건</a:t>
            </a:r>
            <a:r>
              <a:rPr lang="en-US" altLang="ko-KR" b="1">
                <a:solidFill>
                  <a:srgbClr val="000000"/>
                </a:solidFill>
                <a:latin typeface="나눔고딕" pitchFamily="50" charset="-127"/>
                <a:ea typeface="나눔고딕" pitchFamily="50" charset="-127"/>
              </a:rPr>
              <a:t>(</a:t>
            </a:r>
            <a:r>
              <a:rPr lang="ko-KR" altLang="en-US" b="1">
                <a:solidFill>
                  <a:srgbClr val="000000"/>
                </a:solidFill>
                <a:latin typeface="나눔고딕" pitchFamily="50" charset="-127"/>
                <a:ea typeface="나눔고딕" pitchFamily="50" charset="-127"/>
              </a:rPr>
              <a:t>행정처분</a:t>
            </a:r>
            <a:r>
              <a:rPr lang="en-US" altLang="ko-KR" b="1">
                <a:solidFill>
                  <a:srgbClr val="000000"/>
                </a:solidFill>
                <a:latin typeface="나눔고딕" pitchFamily="50" charset="-127"/>
                <a:ea typeface="나눔고딕" pitchFamily="50" charset="-127"/>
              </a:rPr>
              <a:t>2)  </a:t>
            </a:r>
            <a:endParaRPr lang="ko-KR" altLang="en-US"/>
          </a:p>
        </p:txBody>
      </p:sp>
      <p:sp>
        <p:nvSpPr>
          <p:cNvPr id="174084" name="슬라이드 번호 개체 틀 3">
            <a:extLst>
              <a:ext uri="{FF2B5EF4-FFF2-40B4-BE49-F238E27FC236}">
                <a16:creationId xmlns:a16="http://schemas.microsoft.com/office/drawing/2014/main" id="{26A76F45-5B3A-E465-05FC-09160FEDFD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9FCDCC52-6E8F-43C6-A246-9077256924C1}" type="slidenum">
              <a:rPr lang="en-US" altLang="ko-KR" sz="1400">
                <a:latin typeface="굴림" panose="020B0600000101010101" pitchFamily="50" charset="-127"/>
                <a:ea typeface="굴림" panose="020B0600000101010101" pitchFamily="50" charset="-127"/>
              </a:rPr>
              <a:pPr>
                <a:spcBef>
                  <a:spcPct val="0"/>
                </a:spcBef>
              </a:pPr>
              <a:t>83</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슬라이드 이미지 개체 틀 1">
            <a:extLst>
              <a:ext uri="{FF2B5EF4-FFF2-40B4-BE49-F238E27FC236}">
                <a16:creationId xmlns:a16="http://schemas.microsoft.com/office/drawing/2014/main" id="{E5D99BAE-696D-4A85-4B71-DB64510AA470}"/>
              </a:ext>
            </a:extLst>
          </p:cNvPr>
          <p:cNvSpPr>
            <a:spLocks noGrp="1" noRot="1" noChangeAspect="1" noTextEdit="1"/>
          </p:cNvSpPr>
          <p:nvPr>
            <p:ph type="sldImg"/>
          </p:nvPr>
        </p:nvSpPr>
        <p:spPr/>
      </p:sp>
      <p:sp>
        <p:nvSpPr>
          <p:cNvPr id="176131" name="슬라이드 노트 개체 틀 2">
            <a:extLst>
              <a:ext uri="{FF2B5EF4-FFF2-40B4-BE49-F238E27FC236}">
                <a16:creationId xmlns:a16="http://schemas.microsoft.com/office/drawing/2014/main" id="{490AA6FD-CD9A-AF7C-85F2-D871B8B224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solidFill>
                  <a:srgbClr val="FFC000"/>
                </a:solidFill>
                <a:latin typeface="나눔고딕 ExtraBold" pitchFamily="50" charset="-127"/>
                <a:ea typeface="나눔고딕 ExtraBold" pitchFamily="50" charset="-127"/>
              </a:rPr>
              <a:t> </a:t>
            </a:r>
            <a:r>
              <a:rPr lang="ko-KR" altLang="en-US">
                <a:solidFill>
                  <a:srgbClr val="FFFF00"/>
                </a:solidFill>
                <a:latin typeface="나눔고딕 ExtraBold" pitchFamily="50" charset="-127"/>
                <a:ea typeface="나눔고딕 ExtraBold" pitchFamily="50" charset="-127"/>
              </a:rPr>
              <a:t>관계기관  유기적 공조 및 협업 시스템 구축</a:t>
            </a:r>
            <a:r>
              <a:rPr lang="en-US" altLang="ko-KR">
                <a:solidFill>
                  <a:srgbClr val="FFFF00"/>
                </a:solidFill>
                <a:latin typeface="나눔고딕 ExtraBold" pitchFamily="50" charset="-127"/>
                <a:ea typeface="나눔고딕 ExtraBold" pitchFamily="50" charset="-127"/>
              </a:rPr>
              <a:t>(</a:t>
            </a:r>
            <a:r>
              <a:rPr lang="ko-KR" altLang="en-US">
                <a:solidFill>
                  <a:srgbClr val="FFFF00"/>
                </a:solidFill>
                <a:latin typeface="나눔고딕 ExtraBold" pitchFamily="50" charset="-127"/>
                <a:ea typeface="나눔고딕 ExtraBold" pitchFamily="50" charset="-127"/>
              </a:rPr>
              <a:t>합동점검</a:t>
            </a:r>
            <a:r>
              <a:rPr lang="en-US" altLang="ko-KR">
                <a:solidFill>
                  <a:srgbClr val="FFFF00"/>
                </a:solidFill>
                <a:latin typeface="나눔고딕 ExtraBold" pitchFamily="50" charset="-127"/>
                <a:ea typeface="나눔고딕 ExtraBold" pitchFamily="50" charset="-127"/>
              </a:rPr>
              <a:t>)</a:t>
            </a:r>
            <a:endParaRPr lang="ko-KR" altLang="en-US"/>
          </a:p>
        </p:txBody>
      </p:sp>
      <p:sp>
        <p:nvSpPr>
          <p:cNvPr id="176132" name="슬라이드 번호 개체 틀 3">
            <a:extLst>
              <a:ext uri="{FF2B5EF4-FFF2-40B4-BE49-F238E27FC236}">
                <a16:creationId xmlns:a16="http://schemas.microsoft.com/office/drawing/2014/main" id="{F6CB9E81-277A-5E33-F166-A90FDC2D86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2F56DE82-622E-45A0-8EE6-29507DC33167}" type="slidenum">
              <a:rPr lang="en-US" altLang="ko-KR" sz="1400">
                <a:latin typeface="굴림" panose="020B0600000101010101" pitchFamily="50" charset="-127"/>
                <a:ea typeface="굴림" panose="020B0600000101010101" pitchFamily="50" charset="-127"/>
              </a:rPr>
              <a:pPr>
                <a:spcBef>
                  <a:spcPct val="0"/>
                </a:spcBef>
              </a:pPr>
              <a:t>84</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슬라이드 이미지 개체 틀 1">
            <a:extLst>
              <a:ext uri="{FF2B5EF4-FFF2-40B4-BE49-F238E27FC236}">
                <a16:creationId xmlns:a16="http://schemas.microsoft.com/office/drawing/2014/main" id="{7F50AD26-6FE9-FCF1-DE78-F2CA7FFBFBFA}"/>
              </a:ext>
            </a:extLst>
          </p:cNvPr>
          <p:cNvSpPr>
            <a:spLocks noGrp="1" noRot="1" noChangeAspect="1" noTextEdit="1"/>
          </p:cNvSpPr>
          <p:nvPr>
            <p:ph type="sldImg"/>
          </p:nvPr>
        </p:nvSpPr>
        <p:spPr/>
      </p:sp>
      <p:sp>
        <p:nvSpPr>
          <p:cNvPr id="178179" name="슬라이드 노트 개체 틀 2">
            <a:extLst>
              <a:ext uri="{FF2B5EF4-FFF2-40B4-BE49-F238E27FC236}">
                <a16:creationId xmlns:a16="http://schemas.microsoft.com/office/drawing/2014/main" id="{669C6C5B-A823-2DA7-6BB8-92F6EA632C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78180" name="슬라이드 번호 개체 틀 3">
            <a:extLst>
              <a:ext uri="{FF2B5EF4-FFF2-40B4-BE49-F238E27FC236}">
                <a16:creationId xmlns:a16="http://schemas.microsoft.com/office/drawing/2014/main" id="{1F11358A-EA0D-3B21-9E83-453DA0892F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1B13360F-C6FA-4396-AB4F-218E589E3574}" type="slidenum">
              <a:rPr lang="en-US" altLang="ko-KR" sz="1400">
                <a:latin typeface="굴림" panose="020B0600000101010101" pitchFamily="50" charset="-127"/>
              </a:rPr>
              <a:pPr/>
              <a:t>85</a:t>
            </a:fld>
            <a:endParaRPr lang="en-US" altLang="ko-KR" sz="1400">
              <a:latin typeface="굴림" panose="020B0600000101010101" pitchFamily="50" charset="-127"/>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슬라이드 이미지 개체 틀 1">
            <a:extLst>
              <a:ext uri="{FF2B5EF4-FFF2-40B4-BE49-F238E27FC236}">
                <a16:creationId xmlns:a16="http://schemas.microsoft.com/office/drawing/2014/main" id="{8F78C4BB-732D-1FDE-DD6E-3133C7689218}"/>
              </a:ext>
            </a:extLst>
          </p:cNvPr>
          <p:cNvSpPr>
            <a:spLocks noGrp="1" noRot="1" noChangeAspect="1" noTextEdit="1"/>
          </p:cNvSpPr>
          <p:nvPr>
            <p:ph type="sldImg"/>
          </p:nvPr>
        </p:nvSpPr>
        <p:spPr/>
      </p:sp>
      <p:sp>
        <p:nvSpPr>
          <p:cNvPr id="180227" name="슬라이드 노트 개체 틀 2">
            <a:extLst>
              <a:ext uri="{FF2B5EF4-FFF2-40B4-BE49-F238E27FC236}">
                <a16:creationId xmlns:a16="http://schemas.microsoft.com/office/drawing/2014/main" id="{5368413A-D4F6-8724-4C91-8AFB673D17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80228" name="슬라이드 번호 개체 틀 3">
            <a:extLst>
              <a:ext uri="{FF2B5EF4-FFF2-40B4-BE49-F238E27FC236}">
                <a16:creationId xmlns:a16="http://schemas.microsoft.com/office/drawing/2014/main" id="{E3CED022-0107-9EBC-F80A-6CE67F4187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BEBCD6AC-2EC0-406E-95A4-15CE0DC9B64B}" type="slidenum">
              <a:rPr lang="en-US" altLang="ko-KR" sz="1400">
                <a:latin typeface="굴림" panose="020B0600000101010101" pitchFamily="50" charset="-127"/>
              </a:rPr>
              <a:pPr/>
              <a:t>86</a:t>
            </a:fld>
            <a:endParaRPr lang="en-US" altLang="ko-KR" sz="1400">
              <a:latin typeface="굴림" panose="020B0600000101010101" pitchFamily="50" charset="-127"/>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슬라이드 이미지 개체 틀 1">
            <a:extLst>
              <a:ext uri="{FF2B5EF4-FFF2-40B4-BE49-F238E27FC236}">
                <a16:creationId xmlns:a16="http://schemas.microsoft.com/office/drawing/2014/main" id="{8F838BB8-F532-5365-B19C-B2EFA28B4665}"/>
              </a:ext>
            </a:extLst>
          </p:cNvPr>
          <p:cNvSpPr>
            <a:spLocks noGrp="1" noRot="1" noChangeAspect="1" noTextEdit="1"/>
          </p:cNvSpPr>
          <p:nvPr>
            <p:ph type="sldImg"/>
          </p:nvPr>
        </p:nvSpPr>
        <p:spPr/>
      </p:sp>
      <p:sp>
        <p:nvSpPr>
          <p:cNvPr id="182275" name="슬라이드 노트 개체 틀 2">
            <a:extLst>
              <a:ext uri="{FF2B5EF4-FFF2-40B4-BE49-F238E27FC236}">
                <a16:creationId xmlns:a16="http://schemas.microsoft.com/office/drawing/2014/main" id="{3582BE15-BA14-FDF8-DBB8-A38FB38419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82276" name="슬라이드 번호 개체 틀 3">
            <a:extLst>
              <a:ext uri="{FF2B5EF4-FFF2-40B4-BE49-F238E27FC236}">
                <a16:creationId xmlns:a16="http://schemas.microsoft.com/office/drawing/2014/main" id="{2CB4C1BF-8232-E38F-1B00-82734A967E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42F7B45F-E286-425A-9498-8D9483B2B841}" type="slidenum">
              <a:rPr lang="en-US" altLang="ko-KR" sz="1400">
                <a:latin typeface="굴림" panose="020B0600000101010101" pitchFamily="50" charset="-127"/>
                <a:ea typeface="굴림" panose="020B0600000101010101" pitchFamily="50" charset="-127"/>
              </a:rPr>
              <a:pPr>
                <a:spcBef>
                  <a:spcPct val="0"/>
                </a:spcBef>
              </a:pPr>
              <a:t>87</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슬라이드 이미지 개체 틀 1">
            <a:extLst>
              <a:ext uri="{FF2B5EF4-FFF2-40B4-BE49-F238E27FC236}">
                <a16:creationId xmlns:a16="http://schemas.microsoft.com/office/drawing/2014/main" id="{16FD6A7F-2D3A-CE45-73E2-0FF7268D0D26}"/>
              </a:ext>
            </a:extLst>
          </p:cNvPr>
          <p:cNvSpPr>
            <a:spLocks noGrp="1" noRot="1" noChangeAspect="1" noTextEdit="1"/>
          </p:cNvSpPr>
          <p:nvPr>
            <p:ph type="sldImg"/>
          </p:nvPr>
        </p:nvSpPr>
        <p:spPr/>
      </p:sp>
      <p:sp>
        <p:nvSpPr>
          <p:cNvPr id="3" name="슬라이드 노트 개체 틀 2">
            <a:extLst>
              <a:ext uri="{FF2B5EF4-FFF2-40B4-BE49-F238E27FC236}">
                <a16:creationId xmlns:a16="http://schemas.microsoft.com/office/drawing/2014/main" id="{EBC8A441-85CC-D788-42E2-3A05AC19DEFC}"/>
              </a:ext>
            </a:extLst>
          </p:cNvPr>
          <p:cNvSpPr>
            <a:spLocks noGrp="1"/>
          </p:cNvSpPr>
          <p:nvPr>
            <p:ph type="body" idx="1"/>
          </p:nvPr>
        </p:nvSpPr>
        <p:spPr/>
        <p:txBody>
          <a:bodyPr/>
          <a:lstStyle/>
          <a:p>
            <a:pPr>
              <a:defRPr/>
            </a:pPr>
            <a:r>
              <a:rPr lang="ko-KR" altLang="en-US" dirty="0">
                <a:solidFill>
                  <a:srgbClr val="FFFF00"/>
                </a:solidFill>
                <a:latin typeface="나눔고딕 ExtraBold" panose="020D0904000000000000" pitchFamily="50" charset="-127"/>
                <a:ea typeface="나눔고딕 ExtraBold" panose="020D0904000000000000" pitchFamily="50" charset="-127"/>
              </a:rPr>
              <a:t>악취 취약사업장 사전 점검을 통한 악취 사전 예방입니다</a:t>
            </a:r>
            <a:r>
              <a:rPr lang="en-US" altLang="ko-KR" dirty="0">
                <a:solidFill>
                  <a:srgbClr val="FFFFFF"/>
                </a:solidFill>
                <a:latin typeface="맑은 고딕" panose="020B0503020000020004" pitchFamily="50" charset="-127"/>
              </a:rPr>
              <a:t> </a:t>
            </a:r>
          </a:p>
          <a:p>
            <a:pPr marL="220828" indent="-220828">
              <a:buFontTx/>
              <a:buAutoNum type="arabicPeriod"/>
              <a:defRPr/>
            </a:pPr>
            <a:r>
              <a:rPr lang="ko-KR" altLang="en-US" b="1" dirty="0">
                <a:solidFill>
                  <a:srgbClr val="000000"/>
                </a:solidFill>
                <a:latin typeface="나눔고딕" panose="020D0604000000000000" pitchFamily="50" charset="-127"/>
                <a:ea typeface="나눔고딕" panose="020D0604000000000000" pitchFamily="50" charset="-127"/>
              </a:rPr>
              <a:t>취약사업장 </a:t>
            </a:r>
            <a:r>
              <a:rPr lang="en-US" altLang="ko-KR" b="1" dirty="0">
                <a:solidFill>
                  <a:srgbClr val="000000"/>
                </a:solidFill>
                <a:latin typeface="나눔고딕" panose="020D0604000000000000" pitchFamily="50" charset="-127"/>
                <a:ea typeface="나눔고딕" panose="020D0604000000000000" pitchFamily="50" charset="-127"/>
              </a:rPr>
              <a:t>: 17</a:t>
            </a:r>
            <a:r>
              <a:rPr lang="ko-KR" altLang="en-US" b="1" dirty="0">
                <a:solidFill>
                  <a:srgbClr val="000000"/>
                </a:solidFill>
                <a:latin typeface="나눔고딕" panose="020D0604000000000000" pitchFamily="50" charset="-127"/>
                <a:ea typeface="나눔고딕" panose="020D0604000000000000" pitchFamily="50" charset="-127"/>
              </a:rPr>
              <a:t>개소</a:t>
            </a:r>
            <a:r>
              <a:rPr lang="en-US" altLang="ko-KR" b="1" dirty="0">
                <a:solidFill>
                  <a:srgbClr val="000000"/>
                </a:solidFill>
                <a:latin typeface="나눔고딕" panose="020D0604000000000000" pitchFamily="50" charset="-127"/>
                <a:ea typeface="나눔고딕" panose="020D0604000000000000" pitchFamily="50" charset="-127"/>
              </a:rPr>
              <a:t>(</a:t>
            </a:r>
            <a:r>
              <a:rPr lang="ko-KR" altLang="en-US" b="1" dirty="0" err="1">
                <a:solidFill>
                  <a:srgbClr val="000000"/>
                </a:solidFill>
                <a:latin typeface="나눔고딕" panose="020D0604000000000000" pitchFamily="50" charset="-127"/>
                <a:ea typeface="나눔고딕" panose="020D0604000000000000" pitchFamily="50" charset="-127"/>
              </a:rPr>
              <a:t>하남산단</a:t>
            </a:r>
            <a:r>
              <a:rPr lang="ko-KR" altLang="en-US" b="1" dirty="0">
                <a:solidFill>
                  <a:srgbClr val="000000"/>
                </a:solidFill>
                <a:latin typeface="나눔고딕" panose="020D0604000000000000" pitchFamily="50" charset="-127"/>
                <a:ea typeface="나눔고딕" panose="020D0604000000000000" pitchFamily="50" charset="-127"/>
              </a:rPr>
              <a:t> </a:t>
            </a:r>
            <a:r>
              <a:rPr lang="en-US" altLang="ko-KR" b="1" dirty="0">
                <a:solidFill>
                  <a:srgbClr val="000000"/>
                </a:solidFill>
                <a:latin typeface="나눔고딕" panose="020D0604000000000000" pitchFamily="50" charset="-127"/>
                <a:ea typeface="나눔고딕" panose="020D0604000000000000" pitchFamily="50" charset="-127"/>
              </a:rPr>
              <a:t>2,  </a:t>
            </a:r>
            <a:r>
              <a:rPr lang="ko-KR" altLang="en-US" b="1" dirty="0" err="1">
                <a:solidFill>
                  <a:srgbClr val="000000"/>
                </a:solidFill>
                <a:latin typeface="나눔고딕" panose="020D0604000000000000" pitchFamily="50" charset="-127"/>
                <a:ea typeface="나눔고딕" panose="020D0604000000000000" pitchFamily="50" charset="-127"/>
              </a:rPr>
              <a:t>산단외</a:t>
            </a:r>
            <a:r>
              <a:rPr lang="ko-KR" altLang="en-US" b="1" dirty="0">
                <a:solidFill>
                  <a:srgbClr val="000000"/>
                </a:solidFill>
                <a:latin typeface="나눔고딕" panose="020D0604000000000000" pitchFamily="50" charset="-127"/>
                <a:ea typeface="나눔고딕" panose="020D0604000000000000" pitchFamily="50" charset="-127"/>
              </a:rPr>
              <a:t> </a:t>
            </a:r>
            <a:r>
              <a:rPr lang="en-US" altLang="ko-KR" b="1" dirty="0">
                <a:solidFill>
                  <a:srgbClr val="000000"/>
                </a:solidFill>
                <a:latin typeface="나눔고딕" panose="020D0604000000000000" pitchFamily="50" charset="-127"/>
                <a:ea typeface="나눔고딕" panose="020D0604000000000000" pitchFamily="50" charset="-127"/>
              </a:rPr>
              <a:t>15)</a:t>
            </a:r>
          </a:p>
          <a:p>
            <a:pPr marL="220828" indent="-220828">
              <a:buFontTx/>
              <a:buAutoNum type="arabicPeriod"/>
              <a:defRPr/>
            </a:pPr>
            <a:r>
              <a:rPr lang="ko-KR" altLang="en-US" b="1" dirty="0">
                <a:solidFill>
                  <a:srgbClr val="000000"/>
                </a:solidFill>
                <a:latin typeface="나눔고딕" panose="020D0604000000000000" pitchFamily="50" charset="-127"/>
                <a:ea typeface="나눔고딕" panose="020D0604000000000000" pitchFamily="50" charset="-127"/>
              </a:rPr>
              <a:t>취약사업장중  악취중점관리사업장  </a:t>
            </a:r>
            <a:r>
              <a:rPr lang="en-US" altLang="ko-KR" b="1" dirty="0">
                <a:solidFill>
                  <a:srgbClr val="000000"/>
                </a:solidFill>
                <a:latin typeface="나눔고딕" panose="020D0604000000000000" pitchFamily="50" charset="-127"/>
                <a:ea typeface="나눔고딕" panose="020D0604000000000000" pitchFamily="50" charset="-127"/>
              </a:rPr>
              <a:t>: 8</a:t>
            </a:r>
            <a:r>
              <a:rPr lang="ko-KR" altLang="en-US" b="1" dirty="0">
                <a:solidFill>
                  <a:srgbClr val="000000"/>
                </a:solidFill>
                <a:latin typeface="나눔고딕" panose="020D0604000000000000" pitchFamily="50" charset="-127"/>
                <a:ea typeface="나눔고딕" panose="020D0604000000000000" pitchFamily="50" charset="-127"/>
              </a:rPr>
              <a:t>개소</a:t>
            </a:r>
            <a:r>
              <a:rPr lang="en-US" altLang="ko-KR" b="1" dirty="0">
                <a:solidFill>
                  <a:srgbClr val="000000"/>
                </a:solidFill>
                <a:latin typeface="나눔고딕" panose="020D0604000000000000" pitchFamily="50" charset="-127"/>
                <a:ea typeface="나눔고딕" panose="020D0604000000000000" pitchFamily="50" charset="-127"/>
              </a:rPr>
              <a:t>(</a:t>
            </a:r>
            <a:r>
              <a:rPr lang="ko-KR" altLang="en-US" b="1" dirty="0">
                <a:solidFill>
                  <a:srgbClr val="000000"/>
                </a:solidFill>
                <a:latin typeface="나눔고딕" panose="020D0604000000000000" pitchFamily="50" charset="-127"/>
                <a:ea typeface="나눔고딕" panose="020D0604000000000000" pitchFamily="50" charset="-127"/>
              </a:rPr>
              <a:t>산단</a:t>
            </a:r>
            <a:r>
              <a:rPr lang="en-US" altLang="ko-KR" b="1" dirty="0">
                <a:solidFill>
                  <a:srgbClr val="000000"/>
                </a:solidFill>
                <a:latin typeface="나눔고딕" panose="020D0604000000000000" pitchFamily="50" charset="-127"/>
                <a:ea typeface="나눔고딕" panose="020D0604000000000000" pitchFamily="50" charset="-127"/>
              </a:rPr>
              <a:t>2, </a:t>
            </a:r>
            <a:r>
              <a:rPr lang="ko-KR" altLang="en-US" b="1" dirty="0" err="1">
                <a:solidFill>
                  <a:srgbClr val="000000"/>
                </a:solidFill>
                <a:latin typeface="나눔고딕" panose="020D0604000000000000" pitchFamily="50" charset="-127"/>
                <a:ea typeface="나눔고딕" panose="020D0604000000000000" pitchFamily="50" charset="-127"/>
              </a:rPr>
              <a:t>산단외</a:t>
            </a:r>
            <a:r>
              <a:rPr lang="en-US" altLang="ko-KR" b="1" dirty="0">
                <a:solidFill>
                  <a:srgbClr val="000000"/>
                </a:solidFill>
                <a:latin typeface="나눔고딕" panose="020D0604000000000000" pitchFamily="50" charset="-127"/>
                <a:ea typeface="나눔고딕" panose="020D0604000000000000" pitchFamily="50" charset="-127"/>
              </a:rPr>
              <a:t>6)</a:t>
            </a:r>
          </a:p>
          <a:p>
            <a:pPr marL="220828" indent="-220828">
              <a:buFontTx/>
              <a:buAutoNum type="arabicPeriod"/>
              <a:defRPr/>
            </a:pPr>
            <a:r>
              <a:rPr lang="ko-KR" altLang="en-US" b="1" dirty="0">
                <a:solidFill>
                  <a:srgbClr val="000000"/>
                </a:solidFill>
                <a:latin typeface="나눔고딕" panose="020D0604000000000000" pitchFamily="50" charset="-127"/>
                <a:ea typeface="나눔고딕" panose="020D0604000000000000" pitchFamily="50" charset="-127"/>
              </a:rPr>
              <a:t>악취 오염도 검사는 </a:t>
            </a:r>
            <a:r>
              <a:rPr lang="en-US" altLang="ko-KR" b="1" dirty="0">
                <a:solidFill>
                  <a:srgbClr val="000000"/>
                </a:solidFill>
                <a:latin typeface="나눔고딕" panose="020D0604000000000000" pitchFamily="50" charset="-127"/>
                <a:ea typeface="나눔고딕" panose="020D0604000000000000" pitchFamily="50" charset="-127"/>
              </a:rPr>
              <a:t> - </a:t>
            </a:r>
            <a:r>
              <a:rPr lang="ko-KR" altLang="en-US" b="1" dirty="0">
                <a:solidFill>
                  <a:srgbClr val="000000"/>
                </a:solidFill>
                <a:latin typeface="나눔고딕" panose="020D0604000000000000" pitchFamily="50" charset="-127"/>
                <a:ea typeface="나눔고딕" panose="020D0604000000000000" pitchFamily="50" charset="-127"/>
              </a:rPr>
              <a:t>악취배출허용기준 </a:t>
            </a:r>
            <a:r>
              <a:rPr lang="en-US" altLang="ko-KR" b="1" dirty="0">
                <a:solidFill>
                  <a:srgbClr val="000000"/>
                </a:solidFill>
                <a:latin typeface="나눔고딕" panose="020D0604000000000000" pitchFamily="50" charset="-127"/>
                <a:ea typeface="나눔고딕" panose="020D0604000000000000" pitchFamily="50" charset="-127"/>
              </a:rPr>
              <a:t>1</a:t>
            </a:r>
            <a:r>
              <a:rPr lang="ko-KR" altLang="en-US" b="1" dirty="0">
                <a:solidFill>
                  <a:srgbClr val="000000"/>
                </a:solidFill>
                <a:latin typeface="나눔고딕" panose="020D0604000000000000" pitchFamily="50" charset="-127"/>
                <a:ea typeface="나눔고딕" panose="020D0604000000000000" pitchFamily="50" charset="-127"/>
              </a:rPr>
              <a:t>회 이상 초과  및 민원발생사업장 </a:t>
            </a:r>
            <a:r>
              <a:rPr lang="en-US" altLang="ko-KR" b="1" dirty="0">
                <a:solidFill>
                  <a:srgbClr val="000000"/>
                </a:solidFill>
                <a:latin typeface="나눔고딕" panose="020D0604000000000000" pitchFamily="50" charset="-127"/>
                <a:ea typeface="나눔고딕" panose="020D0604000000000000" pitchFamily="50" charset="-127"/>
              </a:rPr>
              <a:t>: 2</a:t>
            </a:r>
            <a:r>
              <a:rPr lang="ko-KR" altLang="en-US" b="1" dirty="0">
                <a:solidFill>
                  <a:srgbClr val="000000"/>
                </a:solidFill>
                <a:latin typeface="나눔고딕" panose="020D0604000000000000" pitchFamily="50" charset="-127"/>
                <a:ea typeface="나눔고딕" panose="020D0604000000000000" pitchFamily="50" charset="-127"/>
              </a:rPr>
              <a:t>개월 </a:t>
            </a:r>
            <a:r>
              <a:rPr lang="en-US" altLang="ko-KR" b="1" dirty="0">
                <a:solidFill>
                  <a:srgbClr val="000000"/>
                </a:solidFill>
                <a:latin typeface="나눔고딕" panose="020D0604000000000000" pitchFamily="50" charset="-127"/>
                <a:ea typeface="나눔고딕" panose="020D0604000000000000" pitchFamily="50" charset="-127"/>
              </a:rPr>
              <a:t>1</a:t>
            </a:r>
            <a:r>
              <a:rPr lang="ko-KR" altLang="en-US" b="1" dirty="0">
                <a:solidFill>
                  <a:srgbClr val="000000"/>
                </a:solidFill>
                <a:latin typeface="나눔고딕" panose="020D0604000000000000" pitchFamily="50" charset="-127"/>
                <a:ea typeface="나눔고딕" panose="020D0604000000000000" pitchFamily="50" charset="-127"/>
              </a:rPr>
              <a:t>회 이상 검사토록 할 계획입니다</a:t>
            </a:r>
            <a:r>
              <a:rPr lang="en-US" altLang="ko-KR" b="1" dirty="0">
                <a:solidFill>
                  <a:srgbClr val="000000"/>
                </a:solidFill>
                <a:latin typeface="나눔고딕" panose="020D0604000000000000" pitchFamily="50" charset="-127"/>
                <a:ea typeface="나눔고딕" panose="020D0604000000000000" pitchFamily="50" charset="-127"/>
              </a:rPr>
              <a:t>. </a:t>
            </a:r>
            <a:endParaRPr lang="ko-KR" altLang="en-US" b="1" dirty="0">
              <a:solidFill>
                <a:srgbClr val="000000"/>
              </a:solidFill>
              <a:latin typeface="나눔고딕" panose="020D0604000000000000" pitchFamily="50" charset="-127"/>
              <a:ea typeface="나눔고딕" panose="020D0604000000000000" pitchFamily="50" charset="-127"/>
            </a:endParaRPr>
          </a:p>
          <a:p>
            <a:pPr marL="220828" indent="-220828">
              <a:buFontTx/>
              <a:buAutoNum type="arabicPeriod"/>
              <a:defRPr/>
            </a:pPr>
            <a:endParaRPr lang="en-US" altLang="ko-KR" b="1" dirty="0">
              <a:solidFill>
                <a:srgbClr val="000000"/>
              </a:solidFill>
              <a:latin typeface="나눔고딕" panose="020D0604000000000000" pitchFamily="50" charset="-127"/>
              <a:ea typeface="나눔고딕" panose="020D0604000000000000" pitchFamily="50" charset="-127"/>
            </a:endParaRPr>
          </a:p>
          <a:p>
            <a:pPr>
              <a:defRPr/>
            </a:pPr>
            <a:endParaRPr lang="ko-KR" altLang="en-US" dirty="0"/>
          </a:p>
        </p:txBody>
      </p:sp>
      <p:sp>
        <p:nvSpPr>
          <p:cNvPr id="184324" name="슬라이드 번호 개체 틀 3">
            <a:extLst>
              <a:ext uri="{FF2B5EF4-FFF2-40B4-BE49-F238E27FC236}">
                <a16:creationId xmlns:a16="http://schemas.microsoft.com/office/drawing/2014/main" id="{AA7E53E8-D87F-5654-9FFC-452DE6B78E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7444ABD6-6EAC-47D0-8537-0B0AE998C9F9}" type="slidenum">
              <a:rPr lang="en-US" altLang="ko-KR" sz="1400">
                <a:latin typeface="굴림" panose="020B0600000101010101" pitchFamily="50" charset="-127"/>
                <a:ea typeface="굴림" panose="020B0600000101010101" pitchFamily="50" charset="-127"/>
              </a:rPr>
              <a:pPr>
                <a:spcBef>
                  <a:spcPct val="0"/>
                </a:spcBef>
              </a:pPr>
              <a:t>88</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슬라이드 이미지 개체 틀 1">
            <a:extLst>
              <a:ext uri="{FF2B5EF4-FFF2-40B4-BE49-F238E27FC236}">
                <a16:creationId xmlns:a16="http://schemas.microsoft.com/office/drawing/2014/main" id="{F6F4F4AE-76C9-A849-3821-9184017C1A5E}"/>
              </a:ext>
            </a:extLst>
          </p:cNvPr>
          <p:cNvSpPr>
            <a:spLocks noGrp="1" noRot="1" noChangeAspect="1" noTextEdit="1"/>
          </p:cNvSpPr>
          <p:nvPr>
            <p:ph type="sldImg"/>
          </p:nvPr>
        </p:nvSpPr>
        <p:spPr/>
      </p:sp>
      <p:sp>
        <p:nvSpPr>
          <p:cNvPr id="186371" name="슬라이드 노트 개체 틀 2">
            <a:extLst>
              <a:ext uri="{FF2B5EF4-FFF2-40B4-BE49-F238E27FC236}">
                <a16:creationId xmlns:a16="http://schemas.microsoft.com/office/drawing/2014/main" id="{C9AE0369-DB6E-5D1F-F73F-7B07599C23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이와 함께 악</a:t>
            </a:r>
            <a:r>
              <a:rPr lang="ko-KR" altLang="en-US">
                <a:solidFill>
                  <a:srgbClr val="FFFFFF"/>
                </a:solidFill>
                <a:latin typeface="맑은 고딕" panose="020B0503020000020004" pitchFamily="50" charset="-127"/>
              </a:rPr>
              <a:t>취 중점관리사업장 특별 지도점검과 </a:t>
            </a:r>
            <a:r>
              <a:rPr lang="en-US" altLang="ko-KR">
                <a:solidFill>
                  <a:srgbClr val="FFFFFF"/>
                </a:solidFill>
                <a:latin typeface="맑은 고딕" panose="020B0503020000020004" pitchFamily="50" charset="-127"/>
              </a:rPr>
              <a:t> </a:t>
            </a:r>
            <a:r>
              <a:rPr lang="ko-KR" altLang="en-US">
                <a:solidFill>
                  <a:srgbClr val="FFFFFF"/>
                </a:solidFill>
                <a:latin typeface="맑은 고딕" panose="020B0503020000020004" pitchFamily="50" charset="-127"/>
              </a:rPr>
              <a:t>악취배출사업장 맞춤형 기술지원을 하겠습니다</a:t>
            </a:r>
          </a:p>
          <a:p>
            <a:endParaRPr lang="ko-KR" altLang="en-US"/>
          </a:p>
        </p:txBody>
      </p:sp>
      <p:sp>
        <p:nvSpPr>
          <p:cNvPr id="186372" name="슬라이드 번호 개체 틀 3">
            <a:extLst>
              <a:ext uri="{FF2B5EF4-FFF2-40B4-BE49-F238E27FC236}">
                <a16:creationId xmlns:a16="http://schemas.microsoft.com/office/drawing/2014/main" id="{91BCE353-2017-29EF-2A00-B55DFE91D3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2F5173C0-B9A3-431B-A939-CE82C72A65BE}" type="slidenum">
              <a:rPr lang="en-US" altLang="ko-KR" sz="1400">
                <a:latin typeface="굴림" panose="020B0600000101010101" pitchFamily="50" charset="-127"/>
                <a:ea typeface="굴림" panose="020B0600000101010101" pitchFamily="50" charset="-127"/>
              </a:rPr>
              <a:pPr>
                <a:spcBef>
                  <a:spcPct val="0"/>
                </a:spcBef>
              </a:pPr>
              <a:t>89</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슬라이드 이미지 개체 틀 1">
            <a:extLst>
              <a:ext uri="{FF2B5EF4-FFF2-40B4-BE49-F238E27FC236}">
                <a16:creationId xmlns:a16="http://schemas.microsoft.com/office/drawing/2014/main" id="{E8AFFA87-901B-4866-61C1-95258E558655}"/>
              </a:ext>
            </a:extLst>
          </p:cNvPr>
          <p:cNvSpPr>
            <a:spLocks noGrp="1" noRot="1" noChangeAspect="1" noTextEdit="1"/>
          </p:cNvSpPr>
          <p:nvPr>
            <p:ph type="sldImg"/>
          </p:nvPr>
        </p:nvSpPr>
        <p:spPr/>
      </p:sp>
      <p:sp>
        <p:nvSpPr>
          <p:cNvPr id="22531" name="슬라이드 노트 개체 틀 2">
            <a:extLst>
              <a:ext uri="{FF2B5EF4-FFF2-40B4-BE49-F238E27FC236}">
                <a16:creationId xmlns:a16="http://schemas.microsoft.com/office/drawing/2014/main" id="{B27E3B1F-0B4E-1DEB-0AD2-9B51CC58A3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2018</a:t>
            </a:r>
            <a:r>
              <a:rPr lang="ko-KR" altLang="en-US"/>
              <a:t>년 </a:t>
            </a:r>
            <a:r>
              <a:rPr lang="en-US" altLang="ko-KR"/>
              <a:t>6</a:t>
            </a:r>
            <a:r>
              <a:rPr lang="ko-KR" altLang="en-US"/>
              <a:t>월 인천남동공단 </a:t>
            </a:r>
            <a:r>
              <a:rPr lang="en-US" altLang="ko-KR"/>
              <a:t>23</a:t>
            </a:r>
            <a:r>
              <a:rPr lang="ko-KR" altLang="en-US"/>
              <a:t>세 청년은 업무지시를 받고 도금액을 교체하기 위해 </a:t>
            </a:r>
            <a:r>
              <a:rPr lang="en-US" altLang="ko-KR"/>
              <a:t>2</a:t>
            </a:r>
            <a:r>
              <a:rPr lang="ko-KR" altLang="en-US"/>
              <a:t>개의 도금조에 물과 시안화나트륨을 채웠고</a:t>
            </a:r>
            <a:r>
              <a:rPr lang="en-US" altLang="ko-KR"/>
              <a:t>, </a:t>
            </a:r>
            <a:r>
              <a:rPr lang="ko-KR" altLang="en-US"/>
              <a:t>시안화나트륨은 보관창고에서 바가지로 퍼왔고</a:t>
            </a:r>
            <a:r>
              <a:rPr lang="en-US" altLang="ko-KR"/>
              <a:t>, </a:t>
            </a:r>
            <a:r>
              <a:rPr lang="ko-KR" altLang="en-US"/>
              <a:t>그 과정에서 어떠한 보호구도 없이 작업을 하고 작업이 끝난 후 화장실에 갔다 음료수를 마신 후 작업장에 들어선 순간 쓰러졌고 인근 길병원으로 이송되었지만 결국</a:t>
            </a:r>
            <a:r>
              <a:rPr lang="en-US" altLang="ko-KR"/>
              <a:t> </a:t>
            </a:r>
            <a:r>
              <a:rPr lang="ko-KR" altLang="en-US"/>
              <a:t>뇌사판정을 받았다</a:t>
            </a:r>
            <a:r>
              <a:rPr lang="en-US" altLang="ko-KR"/>
              <a:t>. </a:t>
            </a:r>
          </a:p>
          <a:p>
            <a:r>
              <a:rPr lang="ko-KR" altLang="en-US"/>
              <a:t>그 후 인근 요양병원으로 옮겨졌고 </a:t>
            </a:r>
            <a:r>
              <a:rPr lang="en-US" altLang="ko-KR"/>
              <a:t>6</a:t>
            </a:r>
            <a:r>
              <a:rPr lang="ko-KR" altLang="en-US"/>
              <a:t>월 </a:t>
            </a:r>
            <a:r>
              <a:rPr lang="en-US" altLang="ko-KR"/>
              <a:t>18</a:t>
            </a:r>
            <a:r>
              <a:rPr lang="ko-KR" altLang="en-US"/>
              <a:t>일 </a:t>
            </a:r>
            <a:r>
              <a:rPr lang="en-US" altLang="ko-KR"/>
              <a:t>23</a:t>
            </a:r>
            <a:r>
              <a:rPr lang="ko-KR" altLang="en-US"/>
              <a:t>살의 젊은 노동자는 결국 사망했다</a:t>
            </a:r>
          </a:p>
          <a:p>
            <a:r>
              <a:rPr lang="ko-KR" altLang="en-US"/>
              <a:t>위 사진이 바로 남동공단내 도금공장으로 물과 시안화나트룸을 혼합하는 작업을 하다가 </a:t>
            </a:r>
            <a:r>
              <a:rPr lang="en-US" altLang="ko-KR"/>
              <a:t>23</a:t>
            </a:r>
            <a:r>
              <a:rPr lang="ko-KR" altLang="en-US"/>
              <a:t>세의 청년이 사망한 곳입니다</a:t>
            </a:r>
            <a:r>
              <a:rPr lang="en-US" altLang="ko-KR"/>
              <a:t>. </a:t>
            </a:r>
            <a:r>
              <a:rPr lang="ko-KR" altLang="en-US"/>
              <a:t> 물과 반응한 시안화나트륨은 반응해 시안화수소를 발생시키는데 그 시안화수소는 나치가 유대인을 학살할때 사용한 독성가스입니다</a:t>
            </a:r>
            <a:r>
              <a:rPr lang="en-US" altLang="ko-KR"/>
              <a:t>. </a:t>
            </a:r>
            <a:r>
              <a:rPr lang="ko-KR" altLang="en-US"/>
              <a:t>그만큼 위험한 물질임에도 관리가 전혀 안되었고 사업장 관리자의 부주의가 너무크다고 볼수 있습니다</a:t>
            </a:r>
            <a:r>
              <a:rPr lang="en-US" altLang="ko-KR"/>
              <a:t>. </a:t>
            </a:r>
            <a:r>
              <a:rPr lang="ko-KR" altLang="en-US"/>
              <a:t>작업시 최소한 정보와 안전 장비등을 갖추어 작업하도록 안내해야 했습니다</a:t>
            </a:r>
            <a:r>
              <a:rPr lang="en-US" altLang="ko-KR"/>
              <a:t>. </a:t>
            </a:r>
            <a:r>
              <a:rPr lang="ko-KR" altLang="en-US"/>
              <a:t>안타까운 일이죠</a:t>
            </a:r>
            <a:endParaRPr lang="en-US" altLang="ko-KR"/>
          </a:p>
        </p:txBody>
      </p:sp>
      <p:sp>
        <p:nvSpPr>
          <p:cNvPr id="22532" name="슬라이드 번호 개체 틀 3">
            <a:extLst>
              <a:ext uri="{FF2B5EF4-FFF2-40B4-BE49-F238E27FC236}">
                <a16:creationId xmlns:a16="http://schemas.microsoft.com/office/drawing/2014/main" id="{D6FC53E4-B1B5-9E36-05B2-F732449B1A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447E4AC4-102F-4DCC-8FA5-EC99B2E738DA}" type="slidenum">
              <a:rPr lang="en-US" altLang="ko-KR" sz="1400">
                <a:latin typeface="굴림" panose="020B0600000101010101" pitchFamily="50" charset="-127"/>
                <a:ea typeface="굴림" panose="020B0600000101010101" pitchFamily="50" charset="-127"/>
              </a:rPr>
              <a:pPr>
                <a:spcBef>
                  <a:spcPct val="0"/>
                </a:spcBef>
              </a:pPr>
              <a:t>9</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슬라이드 이미지 개체 틀 1">
            <a:extLst>
              <a:ext uri="{FF2B5EF4-FFF2-40B4-BE49-F238E27FC236}">
                <a16:creationId xmlns:a16="http://schemas.microsoft.com/office/drawing/2014/main" id="{0278D135-39C6-CA4B-31F7-CE4F800DBA58}"/>
              </a:ext>
            </a:extLst>
          </p:cNvPr>
          <p:cNvSpPr>
            <a:spLocks noGrp="1" noRot="1" noChangeAspect="1" noTextEdit="1"/>
          </p:cNvSpPr>
          <p:nvPr>
            <p:ph type="sldImg"/>
          </p:nvPr>
        </p:nvSpPr>
        <p:spPr/>
      </p:sp>
      <p:sp>
        <p:nvSpPr>
          <p:cNvPr id="188419" name="슬라이드 노트 개체 틀 2">
            <a:extLst>
              <a:ext uri="{FF2B5EF4-FFF2-40B4-BE49-F238E27FC236}">
                <a16:creationId xmlns:a16="http://schemas.microsoft.com/office/drawing/2014/main" id="{D49A7F40-E35B-D4BD-2A4C-FA71969C29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이외에도 </a:t>
            </a:r>
            <a:r>
              <a:rPr lang="en-US" altLang="ko-KR">
                <a:solidFill>
                  <a:srgbClr val="FFFFFF"/>
                </a:solidFill>
                <a:latin typeface="맑은 고딕" panose="020B0503020000020004" pitchFamily="50" charset="-127"/>
              </a:rPr>
              <a:t> </a:t>
            </a:r>
            <a:r>
              <a:rPr lang="ko-KR" altLang="en-US">
                <a:solidFill>
                  <a:srgbClr val="FFFFFF"/>
                </a:solidFill>
                <a:latin typeface="맑은 고딕" panose="020B0503020000020004" pitchFamily="50" charset="-127"/>
              </a:rPr>
              <a:t>민관 악취감시반 운영</a:t>
            </a:r>
            <a:r>
              <a:rPr lang="en-US" altLang="ko-KR">
                <a:solidFill>
                  <a:srgbClr val="FFFFFF"/>
                </a:solidFill>
                <a:latin typeface="맑은 고딕" panose="020B0503020000020004" pitchFamily="50" charset="-127"/>
              </a:rPr>
              <a:t>/ </a:t>
            </a:r>
            <a:r>
              <a:rPr lang="ko-KR" altLang="en-US">
                <a:solidFill>
                  <a:srgbClr val="FFFFFF"/>
                </a:solidFill>
                <a:latin typeface="맑은 고딕" panose="020B0503020000020004" pitchFamily="50" charset="-127"/>
              </a:rPr>
              <a:t>취약지역 악취 모니터링 실시</a:t>
            </a:r>
            <a:r>
              <a:rPr lang="en-US" altLang="ko-KR">
                <a:solidFill>
                  <a:srgbClr val="FFFFFF"/>
                </a:solidFill>
                <a:latin typeface="맑은 고딕" panose="020B0503020000020004" pitchFamily="50" charset="-127"/>
              </a:rPr>
              <a:t>/ </a:t>
            </a:r>
            <a:r>
              <a:rPr lang="ko-KR" altLang="en-US">
                <a:solidFill>
                  <a:srgbClr val="FFFFFF"/>
                </a:solidFill>
                <a:latin typeface="맑은 고딕" panose="020B0503020000020004" pitchFamily="50" charset="-127"/>
              </a:rPr>
              <a:t>하남산단 악취방지협의회 운영하겠습니다</a:t>
            </a:r>
          </a:p>
          <a:p>
            <a:endParaRPr lang="ko-KR" altLang="en-US"/>
          </a:p>
        </p:txBody>
      </p:sp>
      <p:sp>
        <p:nvSpPr>
          <p:cNvPr id="188420" name="슬라이드 번호 개체 틀 3">
            <a:extLst>
              <a:ext uri="{FF2B5EF4-FFF2-40B4-BE49-F238E27FC236}">
                <a16:creationId xmlns:a16="http://schemas.microsoft.com/office/drawing/2014/main" id="{94B574DB-405D-35B5-6141-CD2E4A2A67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1pPr>
            <a:lvl2pPr marL="717550" indent="-274638"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2pPr>
            <a:lvl3pPr marL="110331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3pPr>
            <a:lvl4pPr marL="1544638"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4pPr>
            <a:lvl5pPr marL="1985963" indent="-220663" latinLnBrk="1">
              <a:spcBef>
                <a:spcPct val="30000"/>
              </a:spcBef>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5pPr>
            <a:lvl6pPr marL="24431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6pPr>
            <a:lvl7pPr marL="29003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7pPr>
            <a:lvl8pPr marL="33575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8pPr>
            <a:lvl9pPr marL="3814763" indent="-220663" eaLnBrk="0" fontAlgn="base" hangingPunct="0">
              <a:spcBef>
                <a:spcPct val="30000"/>
              </a:spcBef>
              <a:spcAft>
                <a:spcPct val="0"/>
              </a:spcAft>
              <a:defRPr kumimoji="1" sz="1200">
                <a:solidFill>
                  <a:schemeClr val="tx1"/>
                </a:solidFill>
                <a:latin typeface="Arial" panose="020B0604020202020204" pitchFamily="34" charset="0"/>
                <a:ea typeface="맑은 고딕" panose="020B0503020000020004" pitchFamily="50" charset="-127"/>
                <a:cs typeface="Arial" panose="020B0604020202020204" pitchFamily="34" charset="0"/>
              </a:defRPr>
            </a:lvl9pPr>
          </a:lstStyle>
          <a:p>
            <a:pPr>
              <a:spcBef>
                <a:spcPct val="0"/>
              </a:spcBef>
            </a:pPr>
            <a:fld id="{80ACF614-518D-4A8B-A809-A3BDEC934B4B}" type="slidenum">
              <a:rPr lang="en-US" altLang="ko-KR" sz="1400">
                <a:latin typeface="굴림" panose="020B0600000101010101" pitchFamily="50" charset="-127"/>
                <a:ea typeface="굴림" panose="020B0600000101010101" pitchFamily="50" charset="-127"/>
              </a:rPr>
              <a:pPr>
                <a:spcBef>
                  <a:spcPct val="0"/>
                </a:spcBef>
              </a:pPr>
              <a:t>90</a:t>
            </a:fld>
            <a:endParaRPr lang="en-US" altLang="ko-KR" sz="1400">
              <a:latin typeface="굴림" panose="020B0600000101010101" pitchFamily="50" charset="-127"/>
              <a:ea typeface="굴림" panose="020B0600000101010101" pitchFamily="50" charset="-127"/>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슬라이드 이미지 개체 틀 1">
            <a:extLst>
              <a:ext uri="{FF2B5EF4-FFF2-40B4-BE49-F238E27FC236}">
                <a16:creationId xmlns:a16="http://schemas.microsoft.com/office/drawing/2014/main" id="{52EA4D62-A689-6BFD-573B-C90772F1F91E}"/>
              </a:ext>
            </a:extLst>
          </p:cNvPr>
          <p:cNvSpPr>
            <a:spLocks noGrp="1" noRot="1" noChangeAspect="1" noTextEdit="1"/>
          </p:cNvSpPr>
          <p:nvPr>
            <p:ph type="sldImg"/>
          </p:nvPr>
        </p:nvSpPr>
        <p:spPr/>
      </p:sp>
      <p:sp>
        <p:nvSpPr>
          <p:cNvPr id="190467" name="슬라이드 노트 개체 틀 2">
            <a:extLst>
              <a:ext uri="{FF2B5EF4-FFF2-40B4-BE49-F238E27FC236}">
                <a16:creationId xmlns:a16="http://schemas.microsoft.com/office/drawing/2014/main" id="{DB31EE46-2D13-AFD8-A16A-9D4619435B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90468" name="슬라이드 번호 개체 틀 3">
            <a:extLst>
              <a:ext uri="{FF2B5EF4-FFF2-40B4-BE49-F238E27FC236}">
                <a16:creationId xmlns:a16="http://schemas.microsoft.com/office/drawing/2014/main" id="{E3234BC5-3CA1-B64B-5384-3ABDD384D5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73B2D9D4-41BF-4C37-B949-F8167D12FA92}" type="slidenum">
              <a:rPr lang="en-US" altLang="ko-KR" sz="1400">
                <a:latin typeface="굴림" panose="020B0600000101010101" pitchFamily="50" charset="-127"/>
              </a:rPr>
              <a:pPr/>
              <a:t>91</a:t>
            </a:fld>
            <a:endParaRPr lang="en-US" altLang="ko-KR" sz="1400">
              <a:latin typeface="굴림" panose="020B0600000101010101" pitchFamily="50" charset="-127"/>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슬라이드 이미지 개체 틀 1">
            <a:extLst>
              <a:ext uri="{FF2B5EF4-FFF2-40B4-BE49-F238E27FC236}">
                <a16:creationId xmlns:a16="http://schemas.microsoft.com/office/drawing/2014/main" id="{1C3CCE8E-4A1A-BB92-6702-0920D71F2DA4}"/>
              </a:ext>
            </a:extLst>
          </p:cNvPr>
          <p:cNvSpPr>
            <a:spLocks noGrp="1" noRot="1" noChangeAspect="1" noTextEdit="1"/>
          </p:cNvSpPr>
          <p:nvPr>
            <p:ph type="sldImg"/>
          </p:nvPr>
        </p:nvSpPr>
        <p:spPr/>
      </p:sp>
      <p:sp>
        <p:nvSpPr>
          <p:cNvPr id="192515" name="슬라이드 노트 개체 틀 2">
            <a:extLst>
              <a:ext uri="{FF2B5EF4-FFF2-40B4-BE49-F238E27FC236}">
                <a16:creationId xmlns:a16="http://schemas.microsoft.com/office/drawing/2014/main" id="{25377311-051C-2EE4-88F3-64EA962694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92516" name="슬라이드 번호 개체 틀 3">
            <a:extLst>
              <a:ext uri="{FF2B5EF4-FFF2-40B4-BE49-F238E27FC236}">
                <a16:creationId xmlns:a16="http://schemas.microsoft.com/office/drawing/2014/main" id="{2027FB3D-F36D-3653-319B-77B4F78056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AE836296-190A-4A61-8557-4996285C1454}" type="slidenum">
              <a:rPr lang="en-US" altLang="ko-KR" sz="1400">
                <a:latin typeface="굴림" panose="020B0600000101010101" pitchFamily="50" charset="-127"/>
              </a:rPr>
              <a:pPr/>
              <a:t>92</a:t>
            </a:fld>
            <a:endParaRPr lang="en-US" altLang="ko-KR" sz="1400">
              <a:latin typeface="굴림" panose="020B0600000101010101" pitchFamily="50" charset="-127"/>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슬라이드 이미지 개체 틀 1">
            <a:extLst>
              <a:ext uri="{FF2B5EF4-FFF2-40B4-BE49-F238E27FC236}">
                <a16:creationId xmlns:a16="http://schemas.microsoft.com/office/drawing/2014/main" id="{BB116D9D-46BC-49B9-7A2D-6012D01282C6}"/>
              </a:ext>
            </a:extLst>
          </p:cNvPr>
          <p:cNvSpPr>
            <a:spLocks noGrp="1" noRot="1" noChangeAspect="1" noTextEdit="1"/>
          </p:cNvSpPr>
          <p:nvPr>
            <p:ph type="sldImg"/>
          </p:nvPr>
        </p:nvSpPr>
        <p:spPr/>
      </p:sp>
      <p:sp>
        <p:nvSpPr>
          <p:cNvPr id="194563" name="슬라이드 노트 개체 틀 2">
            <a:extLst>
              <a:ext uri="{FF2B5EF4-FFF2-40B4-BE49-F238E27FC236}">
                <a16:creationId xmlns:a16="http://schemas.microsoft.com/office/drawing/2014/main" id="{1B2DA1D6-072F-CB3A-F3B4-CA601F2287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94564" name="슬라이드 번호 개체 틀 3">
            <a:extLst>
              <a:ext uri="{FF2B5EF4-FFF2-40B4-BE49-F238E27FC236}">
                <a16:creationId xmlns:a16="http://schemas.microsoft.com/office/drawing/2014/main" id="{F1BCCB16-E695-1C5A-4AB9-FCFB7105FA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E65B3DFD-8796-4531-AF81-13B167FC09D0}" type="slidenum">
              <a:rPr lang="en-US" altLang="ko-KR" sz="1400">
                <a:latin typeface="굴림" panose="020B0600000101010101" pitchFamily="50" charset="-127"/>
              </a:rPr>
              <a:pPr/>
              <a:t>93</a:t>
            </a:fld>
            <a:endParaRPr lang="en-US" altLang="ko-KR" sz="1400">
              <a:latin typeface="굴림" panose="020B0600000101010101" pitchFamily="50" charset="-127"/>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슬라이드 이미지 개체 틀 1">
            <a:extLst>
              <a:ext uri="{FF2B5EF4-FFF2-40B4-BE49-F238E27FC236}">
                <a16:creationId xmlns:a16="http://schemas.microsoft.com/office/drawing/2014/main" id="{430046E6-73DF-EAE7-F670-CA2E526C8C07}"/>
              </a:ext>
            </a:extLst>
          </p:cNvPr>
          <p:cNvSpPr>
            <a:spLocks noGrp="1" noRot="1" noChangeAspect="1" noTextEdit="1"/>
          </p:cNvSpPr>
          <p:nvPr>
            <p:ph type="sldImg"/>
          </p:nvPr>
        </p:nvSpPr>
        <p:spPr/>
      </p:sp>
      <p:sp>
        <p:nvSpPr>
          <p:cNvPr id="196611" name="슬라이드 노트 개체 틀 2">
            <a:extLst>
              <a:ext uri="{FF2B5EF4-FFF2-40B4-BE49-F238E27FC236}">
                <a16:creationId xmlns:a16="http://schemas.microsoft.com/office/drawing/2014/main" id="{0690F67B-8F2A-751A-EAA3-00A874D9BE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96612" name="슬라이드 번호 개체 틀 3">
            <a:extLst>
              <a:ext uri="{FF2B5EF4-FFF2-40B4-BE49-F238E27FC236}">
                <a16:creationId xmlns:a16="http://schemas.microsoft.com/office/drawing/2014/main" id="{C33ED5F7-788B-A143-B04C-9ED1B86593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0F0A43F7-0815-44CE-A12B-1A44C74DB799}" type="slidenum">
              <a:rPr lang="en-US" altLang="ko-KR" sz="1400">
                <a:latin typeface="굴림" panose="020B0600000101010101" pitchFamily="50" charset="-127"/>
              </a:rPr>
              <a:pPr/>
              <a:t>94</a:t>
            </a:fld>
            <a:endParaRPr lang="en-US" altLang="ko-KR" sz="1400">
              <a:latin typeface="굴림" panose="020B0600000101010101" pitchFamily="50" charset="-127"/>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슬라이드 이미지 개체 틀 1">
            <a:extLst>
              <a:ext uri="{FF2B5EF4-FFF2-40B4-BE49-F238E27FC236}">
                <a16:creationId xmlns:a16="http://schemas.microsoft.com/office/drawing/2014/main" id="{67C99888-AC65-C189-4FE6-CD4EE731DA31}"/>
              </a:ext>
            </a:extLst>
          </p:cNvPr>
          <p:cNvSpPr>
            <a:spLocks noGrp="1" noRot="1" noChangeAspect="1" noTextEdit="1"/>
          </p:cNvSpPr>
          <p:nvPr>
            <p:ph type="sldImg"/>
          </p:nvPr>
        </p:nvSpPr>
        <p:spPr/>
      </p:sp>
      <p:sp>
        <p:nvSpPr>
          <p:cNvPr id="198659" name="슬라이드 노트 개체 틀 2">
            <a:extLst>
              <a:ext uri="{FF2B5EF4-FFF2-40B4-BE49-F238E27FC236}">
                <a16:creationId xmlns:a16="http://schemas.microsoft.com/office/drawing/2014/main" id="{99452BB1-C102-0BB4-F55D-71BBDDC5E3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98660" name="슬라이드 번호 개체 틀 3">
            <a:extLst>
              <a:ext uri="{FF2B5EF4-FFF2-40B4-BE49-F238E27FC236}">
                <a16:creationId xmlns:a16="http://schemas.microsoft.com/office/drawing/2014/main" id="{0762513D-745F-8B86-349C-49BBD8FF48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A50DA537-FF82-4EE9-B92A-13C79D1E6462}" type="slidenum">
              <a:rPr lang="en-US" altLang="ko-KR" sz="1400">
                <a:latin typeface="굴림" panose="020B0600000101010101" pitchFamily="50" charset="-127"/>
              </a:rPr>
              <a:pPr/>
              <a:t>95</a:t>
            </a:fld>
            <a:endParaRPr lang="en-US" altLang="ko-KR" sz="1400">
              <a:latin typeface="굴림" panose="020B0600000101010101" pitchFamily="50" charset="-127"/>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슬라이드 이미지 개체 틀 1">
            <a:extLst>
              <a:ext uri="{FF2B5EF4-FFF2-40B4-BE49-F238E27FC236}">
                <a16:creationId xmlns:a16="http://schemas.microsoft.com/office/drawing/2014/main" id="{33DAF79D-DC64-95D8-236E-DC17C99F12F1}"/>
              </a:ext>
            </a:extLst>
          </p:cNvPr>
          <p:cNvSpPr>
            <a:spLocks noGrp="1" noRot="1" noChangeAspect="1" noTextEdit="1"/>
          </p:cNvSpPr>
          <p:nvPr>
            <p:ph type="sldImg"/>
          </p:nvPr>
        </p:nvSpPr>
        <p:spPr/>
      </p:sp>
      <p:sp>
        <p:nvSpPr>
          <p:cNvPr id="200707" name="슬라이드 노트 개체 틀 2">
            <a:extLst>
              <a:ext uri="{FF2B5EF4-FFF2-40B4-BE49-F238E27FC236}">
                <a16:creationId xmlns:a16="http://schemas.microsoft.com/office/drawing/2014/main" id="{CF15DDA4-8D83-41EE-7AC1-60C30857D6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200708" name="슬라이드 번호 개체 틀 3">
            <a:extLst>
              <a:ext uri="{FF2B5EF4-FFF2-40B4-BE49-F238E27FC236}">
                <a16:creationId xmlns:a16="http://schemas.microsoft.com/office/drawing/2014/main" id="{4EC821A3-9443-20D1-029B-7F34EE58A5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2E64598C-DAF4-4D78-9A0B-AC91E3686717}" type="slidenum">
              <a:rPr lang="en-US" altLang="ko-KR" sz="1400">
                <a:latin typeface="굴림" panose="020B0600000101010101" pitchFamily="50" charset="-127"/>
              </a:rPr>
              <a:pPr/>
              <a:t>96</a:t>
            </a:fld>
            <a:endParaRPr lang="en-US" altLang="ko-KR" sz="1400">
              <a:latin typeface="굴림" panose="020B0600000101010101" pitchFamily="50" charset="-127"/>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슬라이드 이미지 개체 틀 1">
            <a:extLst>
              <a:ext uri="{FF2B5EF4-FFF2-40B4-BE49-F238E27FC236}">
                <a16:creationId xmlns:a16="http://schemas.microsoft.com/office/drawing/2014/main" id="{FBEECC86-46F8-C6AD-4CAA-BF86827ECFC5}"/>
              </a:ext>
            </a:extLst>
          </p:cNvPr>
          <p:cNvSpPr>
            <a:spLocks noGrp="1" noRot="1" noChangeAspect="1" noTextEdit="1"/>
          </p:cNvSpPr>
          <p:nvPr>
            <p:ph type="sldImg"/>
          </p:nvPr>
        </p:nvSpPr>
        <p:spPr/>
      </p:sp>
      <p:sp>
        <p:nvSpPr>
          <p:cNvPr id="202755" name="슬라이드 노트 개체 틀 2">
            <a:extLst>
              <a:ext uri="{FF2B5EF4-FFF2-40B4-BE49-F238E27FC236}">
                <a16:creationId xmlns:a16="http://schemas.microsoft.com/office/drawing/2014/main" id="{37E0FF09-BAD1-A571-B2C9-1B97277016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202756" name="슬라이드 번호 개체 틀 3">
            <a:extLst>
              <a:ext uri="{FF2B5EF4-FFF2-40B4-BE49-F238E27FC236}">
                <a16:creationId xmlns:a16="http://schemas.microsoft.com/office/drawing/2014/main" id="{2C307FFE-85A9-8482-9EC2-2A28CE3F6C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B7BAA2E6-A41D-4F60-A70E-701539F88ADE}" type="slidenum">
              <a:rPr lang="en-US" altLang="ko-KR" sz="1400">
                <a:latin typeface="굴림" panose="020B0600000101010101" pitchFamily="50" charset="-127"/>
              </a:rPr>
              <a:pPr/>
              <a:t>97</a:t>
            </a:fld>
            <a:endParaRPr lang="en-US" altLang="ko-KR" sz="1400">
              <a:latin typeface="굴림" panose="020B0600000101010101" pitchFamily="50" charset="-127"/>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슬라이드 이미지 개체 틀 1">
            <a:extLst>
              <a:ext uri="{FF2B5EF4-FFF2-40B4-BE49-F238E27FC236}">
                <a16:creationId xmlns:a16="http://schemas.microsoft.com/office/drawing/2014/main" id="{E3B69DFF-C01D-82D4-6947-1AD1BE828792}"/>
              </a:ext>
            </a:extLst>
          </p:cNvPr>
          <p:cNvSpPr>
            <a:spLocks noGrp="1" noRot="1" noChangeAspect="1" noTextEdit="1"/>
          </p:cNvSpPr>
          <p:nvPr>
            <p:ph type="sldImg"/>
          </p:nvPr>
        </p:nvSpPr>
        <p:spPr/>
      </p:sp>
      <p:sp>
        <p:nvSpPr>
          <p:cNvPr id="204803" name="슬라이드 노트 개체 틀 2">
            <a:extLst>
              <a:ext uri="{FF2B5EF4-FFF2-40B4-BE49-F238E27FC236}">
                <a16:creationId xmlns:a16="http://schemas.microsoft.com/office/drawing/2014/main" id="{F6335A40-ECC3-BBD1-0839-7CBA12BB5F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204804" name="슬라이드 번호 개체 틀 3">
            <a:extLst>
              <a:ext uri="{FF2B5EF4-FFF2-40B4-BE49-F238E27FC236}">
                <a16:creationId xmlns:a16="http://schemas.microsoft.com/office/drawing/2014/main" id="{D8B98A94-D4E1-8117-5326-F64A144316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EE71473B-B408-474C-B24C-3B332D7B3876}" type="slidenum">
              <a:rPr lang="en-US" altLang="ko-KR" sz="1400">
                <a:latin typeface="굴림" panose="020B0600000101010101" pitchFamily="50" charset="-127"/>
              </a:rPr>
              <a:pPr/>
              <a:t>98</a:t>
            </a:fld>
            <a:endParaRPr lang="en-US" altLang="ko-KR" sz="1400">
              <a:latin typeface="굴림" panose="020B0600000101010101" pitchFamily="50" charset="-127"/>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슬라이드 이미지 개체 틀 1">
            <a:extLst>
              <a:ext uri="{FF2B5EF4-FFF2-40B4-BE49-F238E27FC236}">
                <a16:creationId xmlns:a16="http://schemas.microsoft.com/office/drawing/2014/main" id="{79CDF7EA-B1EC-97D6-A520-56EB243BCF7D}"/>
              </a:ext>
            </a:extLst>
          </p:cNvPr>
          <p:cNvSpPr>
            <a:spLocks noGrp="1" noRot="1" noChangeAspect="1" noTextEdit="1"/>
          </p:cNvSpPr>
          <p:nvPr>
            <p:ph type="sldImg"/>
          </p:nvPr>
        </p:nvSpPr>
        <p:spPr/>
      </p:sp>
      <p:sp>
        <p:nvSpPr>
          <p:cNvPr id="206851" name="슬라이드 노트 개체 틀 2">
            <a:extLst>
              <a:ext uri="{FF2B5EF4-FFF2-40B4-BE49-F238E27FC236}">
                <a16:creationId xmlns:a16="http://schemas.microsoft.com/office/drawing/2014/main" id="{98B45FB9-F377-8AF1-C21E-330C9840B9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206852" name="슬라이드 번호 개체 틀 3">
            <a:extLst>
              <a:ext uri="{FF2B5EF4-FFF2-40B4-BE49-F238E27FC236}">
                <a16:creationId xmlns:a16="http://schemas.microsoft.com/office/drawing/2014/main" id="{DFA9462F-3126-8839-C1A1-19B6BB202C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굴림" panose="020B0600000101010101" pitchFamily="50" charset="-127"/>
              </a:defRPr>
            </a:lvl1pPr>
            <a:lvl2pPr marL="717550" indent="-274638">
              <a:defRPr kumimoji="1" sz="2400">
                <a:solidFill>
                  <a:schemeClr val="tx1"/>
                </a:solidFill>
                <a:latin typeface="Arial" panose="020B0604020202020204" pitchFamily="34" charset="0"/>
                <a:ea typeface="굴림" panose="020B0600000101010101" pitchFamily="50" charset="-127"/>
              </a:defRPr>
            </a:lvl2pPr>
            <a:lvl3pPr marL="1103313" indent="-220663">
              <a:defRPr kumimoji="1" sz="2400">
                <a:solidFill>
                  <a:schemeClr val="tx1"/>
                </a:solidFill>
                <a:latin typeface="Arial" panose="020B0604020202020204" pitchFamily="34" charset="0"/>
                <a:ea typeface="굴림" panose="020B0600000101010101" pitchFamily="50" charset="-127"/>
              </a:defRPr>
            </a:lvl3pPr>
            <a:lvl4pPr marL="1544638" indent="-220663">
              <a:defRPr kumimoji="1" sz="2400">
                <a:solidFill>
                  <a:schemeClr val="tx1"/>
                </a:solidFill>
                <a:latin typeface="Arial" panose="020B0604020202020204" pitchFamily="34" charset="0"/>
                <a:ea typeface="굴림" panose="020B0600000101010101" pitchFamily="50" charset="-127"/>
              </a:defRPr>
            </a:lvl4pPr>
            <a:lvl5pPr marL="1985963" indent="-220663">
              <a:defRPr kumimoji="1" sz="2400">
                <a:solidFill>
                  <a:schemeClr val="tx1"/>
                </a:solidFill>
                <a:latin typeface="Arial" panose="020B0604020202020204" pitchFamily="34" charset="0"/>
                <a:ea typeface="굴림" panose="020B0600000101010101" pitchFamily="50" charset="-127"/>
              </a:defRPr>
            </a:lvl5pPr>
            <a:lvl6pPr marL="24431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003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3575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14763" indent="-2206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fld id="{8D8B8650-E88D-4B1F-8448-516A423B0D5A}" type="slidenum">
              <a:rPr lang="en-US" altLang="ko-KR" sz="1400">
                <a:latin typeface="굴림" panose="020B0600000101010101" pitchFamily="50" charset="-127"/>
              </a:rPr>
              <a:pPr/>
              <a:t>99</a:t>
            </a:fld>
            <a:endParaRPr lang="en-US" altLang="ko-KR" sz="1400">
              <a:latin typeface="굴림" panose="020B0600000101010101" pitchFamily="50" charset="-127"/>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28838"/>
            <a:ext cx="7769225"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4613"/>
            <a:ext cx="6397625" cy="175101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
        <p:nvSpPr>
          <p:cNvPr id="4" name="Rectangle 4">
            <a:extLst>
              <a:ext uri="{FF2B5EF4-FFF2-40B4-BE49-F238E27FC236}">
                <a16:creationId xmlns:a16="http://schemas.microsoft.com/office/drawing/2014/main" id="{A03B0FAF-76EE-D3AF-7340-07EBE5BE9F95}"/>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45D3544A-6220-FF5A-5A6C-19CB7622A5FC}"/>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7F6D5599-C2F3-13FB-F414-190D15339138}"/>
              </a:ext>
            </a:extLst>
          </p:cNvPr>
          <p:cNvSpPr>
            <a:spLocks noGrp="1" noChangeArrowheads="1"/>
          </p:cNvSpPr>
          <p:nvPr>
            <p:ph type="sldNum" sz="quarter" idx="12"/>
          </p:nvPr>
        </p:nvSpPr>
        <p:spPr>
          <a:ln/>
        </p:spPr>
        <p:txBody>
          <a:bodyPr/>
          <a:lstStyle>
            <a:lvl1pPr>
              <a:defRPr/>
            </a:lvl1pPr>
          </a:lstStyle>
          <a:p>
            <a:fld id="{91B9E6C5-2871-42F3-97E3-6CBF38777E29}" type="slidenum">
              <a:rPr lang="en-US" altLang="ko-KR"/>
              <a:pPr/>
              <a:t>‹#›</a:t>
            </a:fld>
            <a:endParaRPr lang="en-US" altLang="ko-KR"/>
          </a:p>
        </p:txBody>
      </p:sp>
    </p:spTree>
    <p:extLst>
      <p:ext uri="{BB962C8B-B14F-4D97-AF65-F5344CB8AC3E}">
        <p14:creationId xmlns:p14="http://schemas.microsoft.com/office/powerpoint/2010/main" val="323302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a:extLst>
              <a:ext uri="{FF2B5EF4-FFF2-40B4-BE49-F238E27FC236}">
                <a16:creationId xmlns:a16="http://schemas.microsoft.com/office/drawing/2014/main" id="{20672100-6A09-0F78-C050-DE499106B6C7}"/>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E8FAF7B4-C9E2-EF65-E688-AE5C38315AA6}"/>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5A066FDA-0BFB-AA8F-EC60-2AF28B779410}"/>
              </a:ext>
            </a:extLst>
          </p:cNvPr>
          <p:cNvSpPr>
            <a:spLocks noGrp="1" noChangeArrowheads="1"/>
          </p:cNvSpPr>
          <p:nvPr>
            <p:ph type="sldNum" sz="quarter" idx="12"/>
          </p:nvPr>
        </p:nvSpPr>
        <p:spPr>
          <a:ln/>
        </p:spPr>
        <p:txBody>
          <a:bodyPr/>
          <a:lstStyle>
            <a:lvl1pPr>
              <a:defRPr/>
            </a:lvl1pPr>
          </a:lstStyle>
          <a:p>
            <a:fld id="{30D102CA-CEDF-4AF1-97E0-27782B759FD0}" type="slidenum">
              <a:rPr lang="en-US" altLang="ko-KR"/>
              <a:pPr/>
              <a:t>‹#›</a:t>
            </a:fld>
            <a:endParaRPr lang="en-US" altLang="ko-KR"/>
          </a:p>
        </p:txBody>
      </p:sp>
    </p:spTree>
    <p:extLst>
      <p:ext uri="{BB962C8B-B14F-4D97-AF65-F5344CB8AC3E}">
        <p14:creationId xmlns:p14="http://schemas.microsoft.com/office/powerpoint/2010/main" val="94250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7813" y="273050"/>
            <a:ext cx="2057400" cy="5853113"/>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5613" y="273050"/>
            <a:ext cx="6019800" cy="5853113"/>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a:extLst>
              <a:ext uri="{FF2B5EF4-FFF2-40B4-BE49-F238E27FC236}">
                <a16:creationId xmlns:a16="http://schemas.microsoft.com/office/drawing/2014/main" id="{44547D25-A2E0-3145-09C2-5DCE5D99CB1E}"/>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048B526C-FDEF-3FFD-2123-9585C74A48A9}"/>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AEB5CDED-94A0-7B28-6EA6-40DFC3F6125C}"/>
              </a:ext>
            </a:extLst>
          </p:cNvPr>
          <p:cNvSpPr>
            <a:spLocks noGrp="1" noChangeArrowheads="1"/>
          </p:cNvSpPr>
          <p:nvPr>
            <p:ph type="sldNum" sz="quarter" idx="12"/>
          </p:nvPr>
        </p:nvSpPr>
        <p:spPr>
          <a:ln/>
        </p:spPr>
        <p:txBody>
          <a:bodyPr/>
          <a:lstStyle>
            <a:lvl1pPr>
              <a:defRPr/>
            </a:lvl1pPr>
          </a:lstStyle>
          <a:p>
            <a:fld id="{1E7276D3-EFB4-4E10-A80E-1B947A11EED6}" type="slidenum">
              <a:rPr lang="en-US" altLang="ko-KR"/>
              <a:pPr/>
              <a:t>‹#›</a:t>
            </a:fld>
            <a:endParaRPr lang="en-US" altLang="ko-KR"/>
          </a:p>
        </p:txBody>
      </p:sp>
    </p:spTree>
    <p:extLst>
      <p:ext uri="{BB962C8B-B14F-4D97-AF65-F5344CB8AC3E}">
        <p14:creationId xmlns:p14="http://schemas.microsoft.com/office/powerpoint/2010/main" val="1844158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a:xfrm>
            <a:off x="455613" y="273050"/>
            <a:ext cx="8229600" cy="1143000"/>
          </a:xfrm>
        </p:spPr>
        <p:txBody>
          <a:bodyPr/>
          <a:lstStyle/>
          <a:p>
            <a:r>
              <a:rPr lang="ko-KR" altLang="en-US"/>
              <a:t>마스터 제목 스타일 편집</a:t>
            </a:r>
          </a:p>
        </p:txBody>
      </p:sp>
      <p:sp>
        <p:nvSpPr>
          <p:cNvPr id="3" name="Rectangle 4">
            <a:extLst>
              <a:ext uri="{FF2B5EF4-FFF2-40B4-BE49-F238E27FC236}">
                <a16:creationId xmlns:a16="http://schemas.microsoft.com/office/drawing/2014/main" id="{EF34D36D-35A9-4AFC-71C7-E00DA4D401C5}"/>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a:extLst>
              <a:ext uri="{FF2B5EF4-FFF2-40B4-BE49-F238E27FC236}">
                <a16:creationId xmlns:a16="http://schemas.microsoft.com/office/drawing/2014/main" id="{3D6247F6-F3EA-E40E-56EB-2A43AEB6079D}"/>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a:extLst>
              <a:ext uri="{FF2B5EF4-FFF2-40B4-BE49-F238E27FC236}">
                <a16:creationId xmlns:a16="http://schemas.microsoft.com/office/drawing/2014/main" id="{161BE687-F4F0-51D2-9BAC-C95EEDCD1BB1}"/>
              </a:ext>
            </a:extLst>
          </p:cNvPr>
          <p:cNvSpPr>
            <a:spLocks noGrp="1" noChangeArrowheads="1"/>
          </p:cNvSpPr>
          <p:nvPr>
            <p:ph type="sldNum" sz="quarter" idx="12"/>
          </p:nvPr>
        </p:nvSpPr>
        <p:spPr>
          <a:ln/>
        </p:spPr>
        <p:txBody>
          <a:bodyPr/>
          <a:lstStyle>
            <a:lvl1pPr>
              <a:defRPr/>
            </a:lvl1pPr>
          </a:lstStyle>
          <a:p>
            <a:fld id="{D219FBB4-B989-4512-8738-FCE561A8B5EC}" type="slidenum">
              <a:rPr lang="en-US" altLang="ko-KR"/>
              <a:pPr/>
              <a:t>‹#›</a:t>
            </a:fld>
            <a:endParaRPr lang="en-US" altLang="ko-KR"/>
          </a:p>
        </p:txBody>
      </p:sp>
    </p:spTree>
    <p:extLst>
      <p:ext uri="{BB962C8B-B14F-4D97-AF65-F5344CB8AC3E}">
        <p14:creationId xmlns:p14="http://schemas.microsoft.com/office/powerpoint/2010/main" val="4204961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28838"/>
            <a:ext cx="7769225"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4613"/>
            <a:ext cx="6397625" cy="175101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
        <p:nvSpPr>
          <p:cNvPr id="4" name="Rectangle 6">
            <a:extLst>
              <a:ext uri="{FF2B5EF4-FFF2-40B4-BE49-F238E27FC236}">
                <a16:creationId xmlns:a16="http://schemas.microsoft.com/office/drawing/2014/main" id="{137E1783-B6DF-D4B8-1A1D-2FE99C355812}"/>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7">
            <a:extLst>
              <a:ext uri="{FF2B5EF4-FFF2-40B4-BE49-F238E27FC236}">
                <a16:creationId xmlns:a16="http://schemas.microsoft.com/office/drawing/2014/main" id="{4166EF7E-6C6A-F8E3-A156-A846B38D89F5}"/>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8">
            <a:extLst>
              <a:ext uri="{FF2B5EF4-FFF2-40B4-BE49-F238E27FC236}">
                <a16:creationId xmlns:a16="http://schemas.microsoft.com/office/drawing/2014/main" id="{7A55EB70-8A1F-A03A-5121-7C109F012565}"/>
              </a:ext>
            </a:extLst>
          </p:cNvPr>
          <p:cNvSpPr>
            <a:spLocks noGrp="1" noChangeArrowheads="1"/>
          </p:cNvSpPr>
          <p:nvPr>
            <p:ph type="sldNum" sz="quarter" idx="12"/>
          </p:nvPr>
        </p:nvSpPr>
        <p:spPr>
          <a:ln/>
        </p:spPr>
        <p:txBody>
          <a:bodyPr/>
          <a:lstStyle>
            <a:lvl1pPr>
              <a:defRPr/>
            </a:lvl1pPr>
          </a:lstStyle>
          <a:p>
            <a:fld id="{62B27332-17E0-4A28-B2B8-A4C51A823574}" type="slidenum">
              <a:rPr lang="en-US" altLang="ko-KR"/>
              <a:pPr/>
              <a:t>‹#›</a:t>
            </a:fld>
            <a:endParaRPr lang="en-US" altLang="ko-KR"/>
          </a:p>
        </p:txBody>
      </p:sp>
    </p:spTree>
    <p:extLst>
      <p:ext uri="{BB962C8B-B14F-4D97-AF65-F5344CB8AC3E}">
        <p14:creationId xmlns:p14="http://schemas.microsoft.com/office/powerpoint/2010/main" val="1169593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6">
            <a:extLst>
              <a:ext uri="{FF2B5EF4-FFF2-40B4-BE49-F238E27FC236}">
                <a16:creationId xmlns:a16="http://schemas.microsoft.com/office/drawing/2014/main" id="{B8F36129-7BD2-D5E5-232F-5B7B5D559823}"/>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7">
            <a:extLst>
              <a:ext uri="{FF2B5EF4-FFF2-40B4-BE49-F238E27FC236}">
                <a16:creationId xmlns:a16="http://schemas.microsoft.com/office/drawing/2014/main" id="{8BE64DFB-E3CD-C941-641F-B3FD5614B861}"/>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8">
            <a:extLst>
              <a:ext uri="{FF2B5EF4-FFF2-40B4-BE49-F238E27FC236}">
                <a16:creationId xmlns:a16="http://schemas.microsoft.com/office/drawing/2014/main" id="{33D66042-2325-212C-24D7-FF80B86176C6}"/>
              </a:ext>
            </a:extLst>
          </p:cNvPr>
          <p:cNvSpPr>
            <a:spLocks noGrp="1" noChangeArrowheads="1"/>
          </p:cNvSpPr>
          <p:nvPr>
            <p:ph type="sldNum" sz="quarter" idx="12"/>
          </p:nvPr>
        </p:nvSpPr>
        <p:spPr>
          <a:ln/>
        </p:spPr>
        <p:txBody>
          <a:bodyPr/>
          <a:lstStyle>
            <a:lvl1pPr>
              <a:defRPr/>
            </a:lvl1pPr>
          </a:lstStyle>
          <a:p>
            <a:fld id="{ABC3688D-6FE5-4E4E-B614-09CF20FC22B7}" type="slidenum">
              <a:rPr lang="en-US" altLang="ko-KR"/>
              <a:pPr/>
              <a:t>‹#›</a:t>
            </a:fld>
            <a:endParaRPr lang="en-US" altLang="ko-KR"/>
          </a:p>
        </p:txBody>
      </p:sp>
    </p:spTree>
    <p:extLst>
      <p:ext uri="{BB962C8B-B14F-4D97-AF65-F5344CB8AC3E}">
        <p14:creationId xmlns:p14="http://schemas.microsoft.com/office/powerpoint/2010/main" val="851029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5313"/>
            <a:ext cx="7769225" cy="1360487"/>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5125"/>
            <a:ext cx="7769225"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
        <p:nvSpPr>
          <p:cNvPr id="4" name="Rectangle 6">
            <a:extLst>
              <a:ext uri="{FF2B5EF4-FFF2-40B4-BE49-F238E27FC236}">
                <a16:creationId xmlns:a16="http://schemas.microsoft.com/office/drawing/2014/main" id="{5FA08E99-49CE-9E31-FC52-1342A5211B96}"/>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7">
            <a:extLst>
              <a:ext uri="{FF2B5EF4-FFF2-40B4-BE49-F238E27FC236}">
                <a16:creationId xmlns:a16="http://schemas.microsoft.com/office/drawing/2014/main" id="{F6176470-34D8-2B9A-2AC0-4423744BEECA}"/>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8">
            <a:extLst>
              <a:ext uri="{FF2B5EF4-FFF2-40B4-BE49-F238E27FC236}">
                <a16:creationId xmlns:a16="http://schemas.microsoft.com/office/drawing/2014/main" id="{E06309CF-FBAD-6C8F-F11E-CFEAAE04718D}"/>
              </a:ext>
            </a:extLst>
          </p:cNvPr>
          <p:cNvSpPr>
            <a:spLocks noGrp="1" noChangeArrowheads="1"/>
          </p:cNvSpPr>
          <p:nvPr>
            <p:ph type="sldNum" sz="quarter" idx="12"/>
          </p:nvPr>
        </p:nvSpPr>
        <p:spPr>
          <a:ln/>
        </p:spPr>
        <p:txBody>
          <a:bodyPr/>
          <a:lstStyle>
            <a:lvl1pPr>
              <a:defRPr/>
            </a:lvl1pPr>
          </a:lstStyle>
          <a:p>
            <a:fld id="{A02214E6-8E4E-458B-9538-FF38DD69F0B8}" type="slidenum">
              <a:rPr lang="en-US" altLang="ko-KR"/>
              <a:pPr/>
              <a:t>‹#›</a:t>
            </a:fld>
            <a:endParaRPr lang="en-US" altLang="ko-KR"/>
          </a:p>
        </p:txBody>
      </p:sp>
    </p:spTree>
    <p:extLst>
      <p:ext uri="{BB962C8B-B14F-4D97-AF65-F5344CB8AC3E}">
        <p14:creationId xmlns:p14="http://schemas.microsoft.com/office/powerpoint/2010/main" val="2952665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5613"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6613"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6">
            <a:extLst>
              <a:ext uri="{FF2B5EF4-FFF2-40B4-BE49-F238E27FC236}">
                <a16:creationId xmlns:a16="http://schemas.microsoft.com/office/drawing/2014/main" id="{9238A1D5-5AFA-9C05-30DD-6418D49737D9}"/>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7">
            <a:extLst>
              <a:ext uri="{FF2B5EF4-FFF2-40B4-BE49-F238E27FC236}">
                <a16:creationId xmlns:a16="http://schemas.microsoft.com/office/drawing/2014/main" id="{C3710D40-C726-1871-DF7A-7A6102900065}"/>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8">
            <a:extLst>
              <a:ext uri="{FF2B5EF4-FFF2-40B4-BE49-F238E27FC236}">
                <a16:creationId xmlns:a16="http://schemas.microsoft.com/office/drawing/2014/main" id="{2A69F644-1DB3-A838-AC11-698BECE97194}"/>
              </a:ext>
            </a:extLst>
          </p:cNvPr>
          <p:cNvSpPr>
            <a:spLocks noGrp="1" noChangeArrowheads="1"/>
          </p:cNvSpPr>
          <p:nvPr>
            <p:ph type="sldNum" sz="quarter" idx="12"/>
          </p:nvPr>
        </p:nvSpPr>
        <p:spPr>
          <a:ln/>
        </p:spPr>
        <p:txBody>
          <a:bodyPr/>
          <a:lstStyle>
            <a:lvl1pPr>
              <a:defRPr/>
            </a:lvl1pPr>
          </a:lstStyle>
          <a:p>
            <a:fld id="{55FA8E76-6263-4432-B3A4-41637DDDD59B}" type="slidenum">
              <a:rPr lang="en-US" altLang="ko-KR"/>
              <a:pPr/>
              <a:t>‹#›</a:t>
            </a:fld>
            <a:endParaRPr lang="en-US" altLang="ko-KR"/>
          </a:p>
        </p:txBody>
      </p:sp>
    </p:spTree>
    <p:extLst>
      <p:ext uri="{BB962C8B-B14F-4D97-AF65-F5344CB8AC3E}">
        <p14:creationId xmlns:p14="http://schemas.microsoft.com/office/powerpoint/2010/main" val="3637103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6425" cy="1143000"/>
          </a:xfr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38600"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3288"/>
            <a:ext cx="4038600"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3438" y="1535113"/>
            <a:ext cx="4040187"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3438" y="2173288"/>
            <a:ext cx="4040187"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Rectangle 6">
            <a:extLst>
              <a:ext uri="{FF2B5EF4-FFF2-40B4-BE49-F238E27FC236}">
                <a16:creationId xmlns:a16="http://schemas.microsoft.com/office/drawing/2014/main" id="{AF30F4E9-ABE2-4193-5E09-A913630F87D0}"/>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7">
            <a:extLst>
              <a:ext uri="{FF2B5EF4-FFF2-40B4-BE49-F238E27FC236}">
                <a16:creationId xmlns:a16="http://schemas.microsoft.com/office/drawing/2014/main" id="{FCF6E209-565A-45A9-6DF8-97A822A543B4}"/>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8">
            <a:extLst>
              <a:ext uri="{FF2B5EF4-FFF2-40B4-BE49-F238E27FC236}">
                <a16:creationId xmlns:a16="http://schemas.microsoft.com/office/drawing/2014/main" id="{6C28A9F4-24D0-E154-8595-A4C7777ADF20}"/>
              </a:ext>
            </a:extLst>
          </p:cNvPr>
          <p:cNvSpPr>
            <a:spLocks noGrp="1" noChangeArrowheads="1"/>
          </p:cNvSpPr>
          <p:nvPr>
            <p:ph type="sldNum" sz="quarter" idx="12"/>
          </p:nvPr>
        </p:nvSpPr>
        <p:spPr>
          <a:ln/>
        </p:spPr>
        <p:txBody>
          <a:bodyPr/>
          <a:lstStyle>
            <a:lvl1pPr>
              <a:defRPr/>
            </a:lvl1pPr>
          </a:lstStyle>
          <a:p>
            <a:fld id="{6BF62E53-BC30-44E4-9F74-4D4DB03A17AC}" type="slidenum">
              <a:rPr lang="en-US" altLang="ko-KR"/>
              <a:pPr/>
              <a:t>‹#›</a:t>
            </a:fld>
            <a:endParaRPr lang="en-US" altLang="ko-KR"/>
          </a:p>
        </p:txBody>
      </p:sp>
    </p:spTree>
    <p:extLst>
      <p:ext uri="{BB962C8B-B14F-4D97-AF65-F5344CB8AC3E}">
        <p14:creationId xmlns:p14="http://schemas.microsoft.com/office/powerpoint/2010/main" val="530131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Rectangle 6">
            <a:extLst>
              <a:ext uri="{FF2B5EF4-FFF2-40B4-BE49-F238E27FC236}">
                <a16:creationId xmlns:a16="http://schemas.microsoft.com/office/drawing/2014/main" id="{35735DE7-2E51-D74F-3DA2-ABCE3222B6FC}"/>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7">
            <a:extLst>
              <a:ext uri="{FF2B5EF4-FFF2-40B4-BE49-F238E27FC236}">
                <a16:creationId xmlns:a16="http://schemas.microsoft.com/office/drawing/2014/main" id="{A7CD1543-93D6-CAED-1E92-BF51B0A15D18}"/>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8">
            <a:extLst>
              <a:ext uri="{FF2B5EF4-FFF2-40B4-BE49-F238E27FC236}">
                <a16:creationId xmlns:a16="http://schemas.microsoft.com/office/drawing/2014/main" id="{0AC67A4F-F89A-4B6A-80D2-E0FF6499612B}"/>
              </a:ext>
            </a:extLst>
          </p:cNvPr>
          <p:cNvSpPr>
            <a:spLocks noGrp="1" noChangeArrowheads="1"/>
          </p:cNvSpPr>
          <p:nvPr>
            <p:ph type="sldNum" sz="quarter" idx="12"/>
          </p:nvPr>
        </p:nvSpPr>
        <p:spPr>
          <a:ln/>
        </p:spPr>
        <p:txBody>
          <a:bodyPr/>
          <a:lstStyle>
            <a:lvl1pPr>
              <a:defRPr/>
            </a:lvl1pPr>
          </a:lstStyle>
          <a:p>
            <a:fld id="{AD7212BC-664A-4663-B181-3A469A1E693A}" type="slidenum">
              <a:rPr lang="en-US" altLang="ko-KR"/>
              <a:pPr/>
              <a:t>‹#›</a:t>
            </a:fld>
            <a:endParaRPr lang="en-US" altLang="ko-KR"/>
          </a:p>
        </p:txBody>
      </p:sp>
    </p:spTree>
    <p:extLst>
      <p:ext uri="{BB962C8B-B14F-4D97-AF65-F5344CB8AC3E}">
        <p14:creationId xmlns:p14="http://schemas.microsoft.com/office/powerpoint/2010/main" val="330618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F24B356-14CD-28F2-66E5-21613F25E41D}"/>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7">
            <a:extLst>
              <a:ext uri="{FF2B5EF4-FFF2-40B4-BE49-F238E27FC236}">
                <a16:creationId xmlns:a16="http://schemas.microsoft.com/office/drawing/2014/main" id="{F94C6AB5-D738-4955-853B-9A192F4058B4}"/>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8">
            <a:extLst>
              <a:ext uri="{FF2B5EF4-FFF2-40B4-BE49-F238E27FC236}">
                <a16:creationId xmlns:a16="http://schemas.microsoft.com/office/drawing/2014/main" id="{87FB6DD1-B000-33F7-ABD0-A52C816AF164}"/>
              </a:ext>
            </a:extLst>
          </p:cNvPr>
          <p:cNvSpPr>
            <a:spLocks noGrp="1" noChangeArrowheads="1"/>
          </p:cNvSpPr>
          <p:nvPr>
            <p:ph type="sldNum" sz="quarter" idx="12"/>
          </p:nvPr>
        </p:nvSpPr>
        <p:spPr>
          <a:ln/>
        </p:spPr>
        <p:txBody>
          <a:bodyPr/>
          <a:lstStyle>
            <a:lvl1pPr>
              <a:defRPr/>
            </a:lvl1pPr>
          </a:lstStyle>
          <a:p>
            <a:fld id="{1C259190-D723-4053-A5B3-3372FC202493}" type="slidenum">
              <a:rPr lang="en-US" altLang="ko-KR"/>
              <a:pPr/>
              <a:t>‹#›</a:t>
            </a:fld>
            <a:endParaRPr lang="en-US" altLang="ko-KR"/>
          </a:p>
        </p:txBody>
      </p:sp>
    </p:spTree>
    <p:extLst>
      <p:ext uri="{BB962C8B-B14F-4D97-AF65-F5344CB8AC3E}">
        <p14:creationId xmlns:p14="http://schemas.microsoft.com/office/powerpoint/2010/main" val="1455374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a:extLst>
              <a:ext uri="{FF2B5EF4-FFF2-40B4-BE49-F238E27FC236}">
                <a16:creationId xmlns:a16="http://schemas.microsoft.com/office/drawing/2014/main" id="{B2A90928-2A78-B680-C120-34E6E3A285C6}"/>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470C05F6-0A0A-C58C-B063-4342B35622E5}"/>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182A5F2D-3C93-5BDF-4020-200C4A3F21D6}"/>
              </a:ext>
            </a:extLst>
          </p:cNvPr>
          <p:cNvSpPr>
            <a:spLocks noGrp="1" noChangeArrowheads="1"/>
          </p:cNvSpPr>
          <p:nvPr>
            <p:ph type="sldNum" sz="quarter" idx="12"/>
          </p:nvPr>
        </p:nvSpPr>
        <p:spPr>
          <a:ln/>
        </p:spPr>
        <p:txBody>
          <a:bodyPr/>
          <a:lstStyle>
            <a:lvl1pPr>
              <a:defRPr/>
            </a:lvl1pPr>
          </a:lstStyle>
          <a:p>
            <a:fld id="{D4C58E19-F749-4C87-A0DD-9341F6ED2C17}" type="slidenum">
              <a:rPr lang="en-US" altLang="ko-KR"/>
              <a:pPr/>
              <a:t>‹#›</a:t>
            </a:fld>
            <a:endParaRPr lang="en-US" altLang="ko-KR"/>
          </a:p>
        </p:txBody>
      </p:sp>
    </p:spTree>
    <p:extLst>
      <p:ext uri="{BB962C8B-B14F-4D97-AF65-F5344CB8AC3E}">
        <p14:creationId xmlns:p14="http://schemas.microsoft.com/office/powerpoint/2010/main" val="2764740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6725"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3463" y="273050"/>
            <a:ext cx="5110162" cy="58499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6725" cy="468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6">
            <a:extLst>
              <a:ext uri="{FF2B5EF4-FFF2-40B4-BE49-F238E27FC236}">
                <a16:creationId xmlns:a16="http://schemas.microsoft.com/office/drawing/2014/main" id="{0808E3BA-2077-6632-E866-8EF090FCC8B6}"/>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7">
            <a:extLst>
              <a:ext uri="{FF2B5EF4-FFF2-40B4-BE49-F238E27FC236}">
                <a16:creationId xmlns:a16="http://schemas.microsoft.com/office/drawing/2014/main" id="{F8A6F924-FF27-EAB7-E052-99281CF2C1DF}"/>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8">
            <a:extLst>
              <a:ext uri="{FF2B5EF4-FFF2-40B4-BE49-F238E27FC236}">
                <a16:creationId xmlns:a16="http://schemas.microsoft.com/office/drawing/2014/main" id="{7D427F72-57E9-EEEF-8D6F-C8E213504538}"/>
              </a:ext>
            </a:extLst>
          </p:cNvPr>
          <p:cNvSpPr>
            <a:spLocks noGrp="1" noChangeArrowheads="1"/>
          </p:cNvSpPr>
          <p:nvPr>
            <p:ph type="sldNum" sz="quarter" idx="12"/>
          </p:nvPr>
        </p:nvSpPr>
        <p:spPr>
          <a:ln/>
        </p:spPr>
        <p:txBody>
          <a:bodyPr/>
          <a:lstStyle>
            <a:lvl1pPr>
              <a:defRPr/>
            </a:lvl1pPr>
          </a:lstStyle>
          <a:p>
            <a:fld id="{0AB0E19A-8BC9-440D-9D6E-09804B3F310B}" type="slidenum">
              <a:rPr lang="en-US" altLang="ko-KR"/>
              <a:pPr/>
              <a:t>‹#›</a:t>
            </a:fld>
            <a:endParaRPr lang="en-US" altLang="ko-KR"/>
          </a:p>
        </p:txBody>
      </p:sp>
    </p:spTree>
    <p:extLst>
      <p:ext uri="{BB962C8B-B14F-4D97-AF65-F5344CB8AC3E}">
        <p14:creationId xmlns:p14="http://schemas.microsoft.com/office/powerpoint/2010/main" val="331851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799013"/>
            <a:ext cx="5483225" cy="565150"/>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3225" cy="4113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sym typeface="굴림" pitchFamily="50" charset="-127"/>
            </a:endParaRPr>
          </a:p>
        </p:txBody>
      </p:sp>
      <p:sp>
        <p:nvSpPr>
          <p:cNvPr id="4" name="텍스트 개체 틀 3"/>
          <p:cNvSpPr>
            <a:spLocks noGrp="1"/>
          </p:cNvSpPr>
          <p:nvPr>
            <p:ph type="body" sz="half" idx="2"/>
          </p:nvPr>
        </p:nvSpPr>
        <p:spPr>
          <a:xfrm>
            <a:off x="1792288" y="5364163"/>
            <a:ext cx="54832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6">
            <a:extLst>
              <a:ext uri="{FF2B5EF4-FFF2-40B4-BE49-F238E27FC236}">
                <a16:creationId xmlns:a16="http://schemas.microsoft.com/office/drawing/2014/main" id="{45FF2758-27A2-CBF9-1841-5956DCFDC791}"/>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7">
            <a:extLst>
              <a:ext uri="{FF2B5EF4-FFF2-40B4-BE49-F238E27FC236}">
                <a16:creationId xmlns:a16="http://schemas.microsoft.com/office/drawing/2014/main" id="{5AD9B61C-3ED2-9102-7065-8E7A574008CF}"/>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8">
            <a:extLst>
              <a:ext uri="{FF2B5EF4-FFF2-40B4-BE49-F238E27FC236}">
                <a16:creationId xmlns:a16="http://schemas.microsoft.com/office/drawing/2014/main" id="{AEECA7CD-0317-E3ED-C8FD-B64CCCD91E42}"/>
              </a:ext>
            </a:extLst>
          </p:cNvPr>
          <p:cNvSpPr>
            <a:spLocks noGrp="1" noChangeArrowheads="1"/>
          </p:cNvSpPr>
          <p:nvPr>
            <p:ph type="sldNum" sz="quarter" idx="12"/>
          </p:nvPr>
        </p:nvSpPr>
        <p:spPr>
          <a:ln/>
        </p:spPr>
        <p:txBody>
          <a:bodyPr/>
          <a:lstStyle>
            <a:lvl1pPr>
              <a:defRPr/>
            </a:lvl1pPr>
          </a:lstStyle>
          <a:p>
            <a:fld id="{91B954E9-E616-4DAB-B6B7-C55301494FCE}" type="slidenum">
              <a:rPr lang="en-US" altLang="ko-KR"/>
              <a:pPr/>
              <a:t>‹#›</a:t>
            </a:fld>
            <a:endParaRPr lang="en-US" altLang="ko-KR"/>
          </a:p>
        </p:txBody>
      </p:sp>
    </p:spTree>
    <p:extLst>
      <p:ext uri="{BB962C8B-B14F-4D97-AF65-F5344CB8AC3E}">
        <p14:creationId xmlns:p14="http://schemas.microsoft.com/office/powerpoint/2010/main" val="4063436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6">
            <a:extLst>
              <a:ext uri="{FF2B5EF4-FFF2-40B4-BE49-F238E27FC236}">
                <a16:creationId xmlns:a16="http://schemas.microsoft.com/office/drawing/2014/main" id="{B636DE59-5B12-254E-464D-E9F70A6F5138}"/>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7">
            <a:extLst>
              <a:ext uri="{FF2B5EF4-FFF2-40B4-BE49-F238E27FC236}">
                <a16:creationId xmlns:a16="http://schemas.microsoft.com/office/drawing/2014/main" id="{8C685077-9E9D-0EA1-073B-F8C4D48BEB5E}"/>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8">
            <a:extLst>
              <a:ext uri="{FF2B5EF4-FFF2-40B4-BE49-F238E27FC236}">
                <a16:creationId xmlns:a16="http://schemas.microsoft.com/office/drawing/2014/main" id="{BD45DC41-FF98-D5F3-8FDF-736D1C0B6C3D}"/>
              </a:ext>
            </a:extLst>
          </p:cNvPr>
          <p:cNvSpPr>
            <a:spLocks noGrp="1" noChangeArrowheads="1"/>
          </p:cNvSpPr>
          <p:nvPr>
            <p:ph type="sldNum" sz="quarter" idx="12"/>
          </p:nvPr>
        </p:nvSpPr>
        <p:spPr>
          <a:ln/>
        </p:spPr>
        <p:txBody>
          <a:bodyPr/>
          <a:lstStyle>
            <a:lvl1pPr>
              <a:defRPr/>
            </a:lvl1pPr>
          </a:lstStyle>
          <a:p>
            <a:fld id="{93AF8F69-3060-48FF-93C4-011F21E8BED9}" type="slidenum">
              <a:rPr lang="en-US" altLang="ko-KR"/>
              <a:pPr/>
              <a:t>‹#›</a:t>
            </a:fld>
            <a:endParaRPr lang="en-US" altLang="ko-KR"/>
          </a:p>
        </p:txBody>
      </p:sp>
    </p:spTree>
    <p:extLst>
      <p:ext uri="{BB962C8B-B14F-4D97-AF65-F5344CB8AC3E}">
        <p14:creationId xmlns:p14="http://schemas.microsoft.com/office/powerpoint/2010/main" val="2728227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7813" y="273050"/>
            <a:ext cx="2057400" cy="5853113"/>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5613" y="273050"/>
            <a:ext cx="6019800" cy="5853113"/>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6">
            <a:extLst>
              <a:ext uri="{FF2B5EF4-FFF2-40B4-BE49-F238E27FC236}">
                <a16:creationId xmlns:a16="http://schemas.microsoft.com/office/drawing/2014/main" id="{9F1C7A30-8770-33B1-5045-06C17051D96F}"/>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7">
            <a:extLst>
              <a:ext uri="{FF2B5EF4-FFF2-40B4-BE49-F238E27FC236}">
                <a16:creationId xmlns:a16="http://schemas.microsoft.com/office/drawing/2014/main" id="{3C50A0A5-D9CB-4A8A-4A06-BFF0154D27E8}"/>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8">
            <a:extLst>
              <a:ext uri="{FF2B5EF4-FFF2-40B4-BE49-F238E27FC236}">
                <a16:creationId xmlns:a16="http://schemas.microsoft.com/office/drawing/2014/main" id="{5C6F0BC2-2852-AD80-B292-3A5137C3AEDB}"/>
              </a:ext>
            </a:extLst>
          </p:cNvPr>
          <p:cNvSpPr>
            <a:spLocks noGrp="1" noChangeArrowheads="1"/>
          </p:cNvSpPr>
          <p:nvPr>
            <p:ph type="sldNum" sz="quarter" idx="12"/>
          </p:nvPr>
        </p:nvSpPr>
        <p:spPr>
          <a:ln/>
        </p:spPr>
        <p:txBody>
          <a:bodyPr/>
          <a:lstStyle>
            <a:lvl1pPr>
              <a:defRPr/>
            </a:lvl1pPr>
          </a:lstStyle>
          <a:p>
            <a:fld id="{0A01DABD-C4CD-431F-89F8-7176615A8896}" type="slidenum">
              <a:rPr lang="en-US" altLang="ko-KR"/>
              <a:pPr/>
              <a:t>‹#›</a:t>
            </a:fld>
            <a:endParaRPr lang="en-US" altLang="ko-KR"/>
          </a:p>
        </p:txBody>
      </p:sp>
    </p:spTree>
    <p:extLst>
      <p:ext uri="{BB962C8B-B14F-4D97-AF65-F5344CB8AC3E}">
        <p14:creationId xmlns:p14="http://schemas.microsoft.com/office/powerpoint/2010/main" val="1760359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제목 슬라이드">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00985863-10B1-936C-EBBB-CABE63F88626}"/>
              </a:ext>
            </a:extLst>
          </p:cNvPr>
          <p:cNvSpPr/>
          <p:nvPr userDrawn="1"/>
        </p:nvSpPr>
        <p:spPr>
          <a:xfrm>
            <a:off x="0" y="-26988"/>
            <a:ext cx="9140825" cy="1223963"/>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215"/>
          </a:p>
        </p:txBody>
      </p:sp>
      <p:cxnSp>
        <p:nvCxnSpPr>
          <p:cNvPr id="3" name="직선 연결선 2">
            <a:extLst>
              <a:ext uri="{FF2B5EF4-FFF2-40B4-BE49-F238E27FC236}">
                <a16:creationId xmlns:a16="http://schemas.microsoft.com/office/drawing/2014/main" id="{1E535820-C7B6-2359-E190-122449C4FE03}"/>
              </a:ext>
            </a:extLst>
          </p:cNvPr>
          <p:cNvCxnSpPr>
            <a:cxnSpLocks/>
          </p:cNvCxnSpPr>
          <p:nvPr userDrawn="1"/>
        </p:nvCxnSpPr>
        <p:spPr>
          <a:xfrm>
            <a:off x="547688" y="476250"/>
            <a:ext cx="8275637"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4" name="슬라이드 번호 개체 틀 5">
            <a:extLst>
              <a:ext uri="{FF2B5EF4-FFF2-40B4-BE49-F238E27FC236}">
                <a16:creationId xmlns:a16="http://schemas.microsoft.com/office/drawing/2014/main" id="{44330FFD-39C8-6E9E-4A6D-FAE550814545}"/>
              </a:ext>
            </a:extLst>
          </p:cNvPr>
          <p:cNvSpPr txBox="1">
            <a:spLocks noGrp="1"/>
          </p:cNvSpPr>
          <p:nvPr userDrawn="1"/>
        </p:nvSpPr>
        <p:spPr bwMode="auto">
          <a:xfrm>
            <a:off x="4148138" y="6597650"/>
            <a:ext cx="844550" cy="227013"/>
          </a:xfrm>
          <a:prstGeom prst="rect">
            <a:avLst/>
          </a:prstGeom>
          <a:noFill/>
          <a:ln w="9525">
            <a:noFill/>
            <a:miter lim="800000"/>
            <a:headEnd/>
            <a:tailEnd/>
          </a:ln>
        </p:spPr>
        <p:txBody>
          <a:bodyPr lIns="0" tIns="0" rIns="0" bIns="0" anchor="ctr"/>
          <a:lstStyle>
            <a:lvl1pPr defTabSz="842963">
              <a:defRPr kumimoji="1" sz="2400">
                <a:solidFill>
                  <a:schemeClr val="tx1"/>
                </a:solidFill>
                <a:latin typeface="Arial" panose="020B0604020202020204" pitchFamily="34" charset="0"/>
                <a:ea typeface="굴림" panose="020B0600000101010101" pitchFamily="50" charset="-127"/>
              </a:defRPr>
            </a:lvl1pPr>
            <a:lvl2pPr marL="742950" indent="-285750" defTabSz="842963">
              <a:defRPr kumimoji="1" sz="2400">
                <a:solidFill>
                  <a:schemeClr val="tx1"/>
                </a:solidFill>
                <a:latin typeface="Arial" panose="020B0604020202020204" pitchFamily="34" charset="0"/>
                <a:ea typeface="굴림" panose="020B0600000101010101" pitchFamily="50" charset="-127"/>
              </a:defRPr>
            </a:lvl2pPr>
            <a:lvl3pPr marL="1143000" indent="-228600" defTabSz="842963">
              <a:defRPr kumimoji="1" sz="2400">
                <a:solidFill>
                  <a:schemeClr val="tx1"/>
                </a:solidFill>
                <a:latin typeface="Arial" panose="020B0604020202020204" pitchFamily="34" charset="0"/>
                <a:ea typeface="굴림" panose="020B0600000101010101" pitchFamily="50" charset="-127"/>
              </a:defRPr>
            </a:lvl3pPr>
            <a:lvl4pPr marL="1600200" indent="-228600" defTabSz="842963">
              <a:defRPr kumimoji="1" sz="2400">
                <a:solidFill>
                  <a:schemeClr val="tx1"/>
                </a:solidFill>
                <a:latin typeface="Arial" panose="020B0604020202020204" pitchFamily="34" charset="0"/>
                <a:ea typeface="굴림" panose="020B0600000101010101" pitchFamily="50" charset="-127"/>
              </a:defRPr>
            </a:lvl4pPr>
            <a:lvl5pPr marL="2057400" indent="-228600" defTabSz="842963">
              <a:defRPr kumimoji="1" sz="2400">
                <a:solidFill>
                  <a:schemeClr val="tx1"/>
                </a:solidFill>
                <a:latin typeface="Arial" panose="020B0604020202020204" pitchFamily="34" charset="0"/>
                <a:ea typeface="굴림" panose="020B0600000101010101" pitchFamily="50" charset="-127"/>
              </a:defRPr>
            </a:lvl5pPr>
            <a:lvl6pPr marL="2514600" indent="-228600" defTabSz="8429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71800" indent="-228600" defTabSz="8429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429000" indent="-228600" defTabSz="8429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86200" indent="-228600" defTabSz="842963"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pPr algn="ctr"/>
            <a:r>
              <a:rPr lang="en-US" altLang="ko-KR" sz="1000">
                <a:solidFill>
                  <a:srgbClr val="7F7F7F"/>
                </a:solidFill>
                <a:latin typeface="LG스마트체 Regular"/>
                <a:ea typeface="LG스마트체 Regular"/>
                <a:cs typeface="LG스마트체 Regular"/>
              </a:rPr>
              <a:t>- </a:t>
            </a:r>
            <a:fld id="{24F6245F-0D80-431A-98C3-FABB11463A3A}" type="slidenum">
              <a:rPr lang="en-US" altLang="ko-KR" sz="1000">
                <a:solidFill>
                  <a:srgbClr val="7F7F7F"/>
                </a:solidFill>
                <a:latin typeface="LG스마트체 Regular"/>
                <a:ea typeface="LG스마트체 Regular"/>
                <a:cs typeface="LG스마트체 Regular"/>
              </a:rPr>
              <a:pPr algn="ctr"/>
              <a:t>‹#›</a:t>
            </a:fld>
            <a:r>
              <a:rPr lang="en-US" altLang="ko-KR" sz="1000">
                <a:solidFill>
                  <a:srgbClr val="7F7F7F"/>
                </a:solidFill>
                <a:latin typeface="LG스마트체 Regular"/>
                <a:ea typeface="LG스마트체 Regular"/>
                <a:cs typeface="LG스마트체 Regular"/>
              </a:rPr>
              <a:t> -</a:t>
            </a:r>
          </a:p>
        </p:txBody>
      </p:sp>
    </p:spTree>
    <p:extLst>
      <p:ext uri="{BB962C8B-B14F-4D97-AF65-F5344CB8AC3E}">
        <p14:creationId xmlns:p14="http://schemas.microsoft.com/office/powerpoint/2010/main" val="1553140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5313"/>
            <a:ext cx="7769225" cy="1360487"/>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5125"/>
            <a:ext cx="7769225"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
        <p:nvSpPr>
          <p:cNvPr id="4" name="Rectangle 4">
            <a:extLst>
              <a:ext uri="{FF2B5EF4-FFF2-40B4-BE49-F238E27FC236}">
                <a16:creationId xmlns:a16="http://schemas.microsoft.com/office/drawing/2014/main" id="{27EFB205-5A99-E407-14FB-BB68E00A81BD}"/>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A3CB1B04-E221-17C0-0E13-38A3AF2C98A3}"/>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6017757E-BD82-18FA-5B19-5FEC7C74B2C5}"/>
              </a:ext>
            </a:extLst>
          </p:cNvPr>
          <p:cNvSpPr>
            <a:spLocks noGrp="1" noChangeArrowheads="1"/>
          </p:cNvSpPr>
          <p:nvPr>
            <p:ph type="sldNum" sz="quarter" idx="12"/>
          </p:nvPr>
        </p:nvSpPr>
        <p:spPr>
          <a:ln/>
        </p:spPr>
        <p:txBody>
          <a:bodyPr/>
          <a:lstStyle>
            <a:lvl1pPr>
              <a:defRPr/>
            </a:lvl1pPr>
          </a:lstStyle>
          <a:p>
            <a:fld id="{939F11CE-8159-4929-B6A1-8C1096C64C09}" type="slidenum">
              <a:rPr lang="en-US" altLang="ko-KR"/>
              <a:pPr/>
              <a:t>‹#›</a:t>
            </a:fld>
            <a:endParaRPr lang="en-US" altLang="ko-KR"/>
          </a:p>
        </p:txBody>
      </p:sp>
    </p:spTree>
    <p:extLst>
      <p:ext uri="{BB962C8B-B14F-4D97-AF65-F5344CB8AC3E}">
        <p14:creationId xmlns:p14="http://schemas.microsoft.com/office/powerpoint/2010/main" val="2502506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5613"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6613"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4">
            <a:extLst>
              <a:ext uri="{FF2B5EF4-FFF2-40B4-BE49-F238E27FC236}">
                <a16:creationId xmlns:a16="http://schemas.microsoft.com/office/drawing/2014/main" id="{2EE8D5F8-EBB8-B405-DB9C-AE11C83F6A00}"/>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a:extLst>
              <a:ext uri="{FF2B5EF4-FFF2-40B4-BE49-F238E27FC236}">
                <a16:creationId xmlns:a16="http://schemas.microsoft.com/office/drawing/2014/main" id="{4848B04E-76AA-1C85-C769-5DDE0A8EFDCC}"/>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a:extLst>
              <a:ext uri="{FF2B5EF4-FFF2-40B4-BE49-F238E27FC236}">
                <a16:creationId xmlns:a16="http://schemas.microsoft.com/office/drawing/2014/main" id="{AFCD5FE3-9DF7-F464-5295-04151C5F55EF}"/>
              </a:ext>
            </a:extLst>
          </p:cNvPr>
          <p:cNvSpPr>
            <a:spLocks noGrp="1" noChangeArrowheads="1"/>
          </p:cNvSpPr>
          <p:nvPr>
            <p:ph type="sldNum" sz="quarter" idx="12"/>
          </p:nvPr>
        </p:nvSpPr>
        <p:spPr>
          <a:ln/>
        </p:spPr>
        <p:txBody>
          <a:bodyPr/>
          <a:lstStyle>
            <a:lvl1pPr>
              <a:defRPr/>
            </a:lvl1pPr>
          </a:lstStyle>
          <a:p>
            <a:fld id="{FB29D842-70B7-411E-98DE-0CABA64329B7}" type="slidenum">
              <a:rPr lang="en-US" altLang="ko-KR"/>
              <a:pPr/>
              <a:t>‹#›</a:t>
            </a:fld>
            <a:endParaRPr lang="en-US" altLang="ko-KR"/>
          </a:p>
        </p:txBody>
      </p:sp>
    </p:spTree>
    <p:extLst>
      <p:ext uri="{BB962C8B-B14F-4D97-AF65-F5344CB8AC3E}">
        <p14:creationId xmlns:p14="http://schemas.microsoft.com/office/powerpoint/2010/main" val="3135649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6425" cy="1143000"/>
          </a:xfr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38600"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3288"/>
            <a:ext cx="4038600"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3438" y="1535113"/>
            <a:ext cx="4040187"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3438" y="2173288"/>
            <a:ext cx="4040187"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Rectangle 4">
            <a:extLst>
              <a:ext uri="{FF2B5EF4-FFF2-40B4-BE49-F238E27FC236}">
                <a16:creationId xmlns:a16="http://schemas.microsoft.com/office/drawing/2014/main" id="{9AAF002B-BA18-641C-DABA-9765DBB34C01}"/>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a:extLst>
              <a:ext uri="{FF2B5EF4-FFF2-40B4-BE49-F238E27FC236}">
                <a16:creationId xmlns:a16="http://schemas.microsoft.com/office/drawing/2014/main" id="{A4D414BC-8A05-676D-645A-1248DD449FEC}"/>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a:extLst>
              <a:ext uri="{FF2B5EF4-FFF2-40B4-BE49-F238E27FC236}">
                <a16:creationId xmlns:a16="http://schemas.microsoft.com/office/drawing/2014/main" id="{4F13C653-D34D-E2C5-1A28-E816EE90822C}"/>
              </a:ext>
            </a:extLst>
          </p:cNvPr>
          <p:cNvSpPr>
            <a:spLocks noGrp="1" noChangeArrowheads="1"/>
          </p:cNvSpPr>
          <p:nvPr>
            <p:ph type="sldNum" sz="quarter" idx="12"/>
          </p:nvPr>
        </p:nvSpPr>
        <p:spPr>
          <a:ln/>
        </p:spPr>
        <p:txBody>
          <a:bodyPr/>
          <a:lstStyle>
            <a:lvl1pPr>
              <a:defRPr/>
            </a:lvl1pPr>
          </a:lstStyle>
          <a:p>
            <a:fld id="{E6BBFB4F-874C-454F-A4AC-D6058F2DA26F}" type="slidenum">
              <a:rPr lang="en-US" altLang="ko-KR"/>
              <a:pPr/>
              <a:t>‹#›</a:t>
            </a:fld>
            <a:endParaRPr lang="en-US" altLang="ko-KR"/>
          </a:p>
        </p:txBody>
      </p:sp>
    </p:spTree>
    <p:extLst>
      <p:ext uri="{BB962C8B-B14F-4D97-AF65-F5344CB8AC3E}">
        <p14:creationId xmlns:p14="http://schemas.microsoft.com/office/powerpoint/2010/main" val="777069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Rectangle 4">
            <a:extLst>
              <a:ext uri="{FF2B5EF4-FFF2-40B4-BE49-F238E27FC236}">
                <a16:creationId xmlns:a16="http://schemas.microsoft.com/office/drawing/2014/main" id="{30F329D5-E86C-3751-7988-88A4F925014F}"/>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a:extLst>
              <a:ext uri="{FF2B5EF4-FFF2-40B4-BE49-F238E27FC236}">
                <a16:creationId xmlns:a16="http://schemas.microsoft.com/office/drawing/2014/main" id="{1403CA1C-765A-1E89-58BA-84F92802DE39}"/>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a:extLst>
              <a:ext uri="{FF2B5EF4-FFF2-40B4-BE49-F238E27FC236}">
                <a16:creationId xmlns:a16="http://schemas.microsoft.com/office/drawing/2014/main" id="{145529A4-85D5-B800-AD7F-3BEEE2FC8A21}"/>
              </a:ext>
            </a:extLst>
          </p:cNvPr>
          <p:cNvSpPr>
            <a:spLocks noGrp="1" noChangeArrowheads="1"/>
          </p:cNvSpPr>
          <p:nvPr>
            <p:ph type="sldNum" sz="quarter" idx="12"/>
          </p:nvPr>
        </p:nvSpPr>
        <p:spPr>
          <a:ln/>
        </p:spPr>
        <p:txBody>
          <a:bodyPr/>
          <a:lstStyle>
            <a:lvl1pPr>
              <a:defRPr/>
            </a:lvl1pPr>
          </a:lstStyle>
          <a:p>
            <a:fld id="{F7282734-AC2E-496E-B227-7AF10701E798}" type="slidenum">
              <a:rPr lang="en-US" altLang="ko-KR"/>
              <a:pPr/>
              <a:t>‹#›</a:t>
            </a:fld>
            <a:endParaRPr lang="en-US" altLang="ko-KR"/>
          </a:p>
        </p:txBody>
      </p:sp>
    </p:spTree>
    <p:extLst>
      <p:ext uri="{BB962C8B-B14F-4D97-AF65-F5344CB8AC3E}">
        <p14:creationId xmlns:p14="http://schemas.microsoft.com/office/powerpoint/2010/main" val="1529858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10E466-C1FA-602C-5E65-5B62536DF39C}"/>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a:extLst>
              <a:ext uri="{FF2B5EF4-FFF2-40B4-BE49-F238E27FC236}">
                <a16:creationId xmlns:a16="http://schemas.microsoft.com/office/drawing/2014/main" id="{4BCB8251-B614-3E76-8FA0-BB175C358092}"/>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a:extLst>
              <a:ext uri="{FF2B5EF4-FFF2-40B4-BE49-F238E27FC236}">
                <a16:creationId xmlns:a16="http://schemas.microsoft.com/office/drawing/2014/main" id="{92C2D5A2-94B5-652E-794F-57826DAF3101}"/>
              </a:ext>
            </a:extLst>
          </p:cNvPr>
          <p:cNvSpPr>
            <a:spLocks noGrp="1" noChangeArrowheads="1"/>
          </p:cNvSpPr>
          <p:nvPr>
            <p:ph type="sldNum" sz="quarter" idx="12"/>
          </p:nvPr>
        </p:nvSpPr>
        <p:spPr>
          <a:ln/>
        </p:spPr>
        <p:txBody>
          <a:bodyPr/>
          <a:lstStyle>
            <a:lvl1pPr>
              <a:defRPr/>
            </a:lvl1pPr>
          </a:lstStyle>
          <a:p>
            <a:fld id="{FB5C7416-91DB-4AE6-B7EF-8B5B25115EC5}" type="slidenum">
              <a:rPr lang="en-US" altLang="ko-KR"/>
              <a:pPr/>
              <a:t>‹#›</a:t>
            </a:fld>
            <a:endParaRPr lang="en-US" altLang="ko-KR"/>
          </a:p>
        </p:txBody>
      </p:sp>
    </p:spTree>
    <p:extLst>
      <p:ext uri="{BB962C8B-B14F-4D97-AF65-F5344CB8AC3E}">
        <p14:creationId xmlns:p14="http://schemas.microsoft.com/office/powerpoint/2010/main" val="319732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6725"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3463" y="273050"/>
            <a:ext cx="5110162" cy="58499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6725" cy="468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4">
            <a:extLst>
              <a:ext uri="{FF2B5EF4-FFF2-40B4-BE49-F238E27FC236}">
                <a16:creationId xmlns:a16="http://schemas.microsoft.com/office/drawing/2014/main" id="{C72849DC-BA16-AD47-346F-FB9B4BF39664}"/>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a:extLst>
              <a:ext uri="{FF2B5EF4-FFF2-40B4-BE49-F238E27FC236}">
                <a16:creationId xmlns:a16="http://schemas.microsoft.com/office/drawing/2014/main" id="{541C1C71-7875-993F-1473-AC4F6B3234A9}"/>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a:extLst>
              <a:ext uri="{FF2B5EF4-FFF2-40B4-BE49-F238E27FC236}">
                <a16:creationId xmlns:a16="http://schemas.microsoft.com/office/drawing/2014/main" id="{DDD2D98D-7D45-17E9-CD75-1CF1FC608CF4}"/>
              </a:ext>
            </a:extLst>
          </p:cNvPr>
          <p:cNvSpPr>
            <a:spLocks noGrp="1" noChangeArrowheads="1"/>
          </p:cNvSpPr>
          <p:nvPr>
            <p:ph type="sldNum" sz="quarter" idx="12"/>
          </p:nvPr>
        </p:nvSpPr>
        <p:spPr>
          <a:ln/>
        </p:spPr>
        <p:txBody>
          <a:bodyPr/>
          <a:lstStyle>
            <a:lvl1pPr>
              <a:defRPr/>
            </a:lvl1pPr>
          </a:lstStyle>
          <a:p>
            <a:fld id="{35EB7DF6-3D5D-458F-B62C-C1606F43EF16}" type="slidenum">
              <a:rPr lang="en-US" altLang="ko-KR"/>
              <a:pPr/>
              <a:t>‹#›</a:t>
            </a:fld>
            <a:endParaRPr lang="en-US" altLang="ko-KR"/>
          </a:p>
        </p:txBody>
      </p:sp>
    </p:spTree>
    <p:extLst>
      <p:ext uri="{BB962C8B-B14F-4D97-AF65-F5344CB8AC3E}">
        <p14:creationId xmlns:p14="http://schemas.microsoft.com/office/powerpoint/2010/main" val="193615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799013"/>
            <a:ext cx="5483225" cy="565150"/>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3225" cy="4113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sym typeface="굴림" pitchFamily="50" charset="-127"/>
            </a:endParaRPr>
          </a:p>
        </p:txBody>
      </p:sp>
      <p:sp>
        <p:nvSpPr>
          <p:cNvPr id="4" name="텍스트 개체 틀 3"/>
          <p:cNvSpPr>
            <a:spLocks noGrp="1"/>
          </p:cNvSpPr>
          <p:nvPr>
            <p:ph type="body" sz="half" idx="2"/>
          </p:nvPr>
        </p:nvSpPr>
        <p:spPr>
          <a:xfrm>
            <a:off x="1792288" y="5364163"/>
            <a:ext cx="54832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4">
            <a:extLst>
              <a:ext uri="{FF2B5EF4-FFF2-40B4-BE49-F238E27FC236}">
                <a16:creationId xmlns:a16="http://schemas.microsoft.com/office/drawing/2014/main" id="{96E9726A-6820-233B-015A-BF6004114DD1}"/>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a:extLst>
              <a:ext uri="{FF2B5EF4-FFF2-40B4-BE49-F238E27FC236}">
                <a16:creationId xmlns:a16="http://schemas.microsoft.com/office/drawing/2014/main" id="{25DDECD8-5A1B-8683-E5B1-F68B5F8DE86E}"/>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a:extLst>
              <a:ext uri="{FF2B5EF4-FFF2-40B4-BE49-F238E27FC236}">
                <a16:creationId xmlns:a16="http://schemas.microsoft.com/office/drawing/2014/main" id="{1ECF6ECD-666C-1E36-1F65-925E96010836}"/>
              </a:ext>
            </a:extLst>
          </p:cNvPr>
          <p:cNvSpPr>
            <a:spLocks noGrp="1" noChangeArrowheads="1"/>
          </p:cNvSpPr>
          <p:nvPr>
            <p:ph type="sldNum" sz="quarter" idx="12"/>
          </p:nvPr>
        </p:nvSpPr>
        <p:spPr>
          <a:ln/>
        </p:spPr>
        <p:txBody>
          <a:bodyPr/>
          <a:lstStyle>
            <a:lvl1pPr>
              <a:defRPr/>
            </a:lvl1pPr>
          </a:lstStyle>
          <a:p>
            <a:fld id="{CFDE6B65-E8B5-4C78-AF24-5BA0AAD4AD9C}" type="slidenum">
              <a:rPr lang="en-US" altLang="ko-KR"/>
              <a:pPr/>
              <a:t>‹#›</a:t>
            </a:fld>
            <a:endParaRPr lang="en-US" altLang="ko-KR"/>
          </a:p>
        </p:txBody>
      </p:sp>
    </p:spTree>
    <p:extLst>
      <p:ext uri="{BB962C8B-B14F-4D97-AF65-F5344CB8AC3E}">
        <p14:creationId xmlns:p14="http://schemas.microsoft.com/office/powerpoint/2010/main" val="156118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9B207BA-7D76-EE01-3722-21B3337593D1}"/>
              </a:ext>
            </a:extLst>
          </p:cNvPr>
          <p:cNvSpPr>
            <a:spLocks noGrp="1" noChangeArrowheads="1"/>
          </p:cNvSpPr>
          <p:nvPr>
            <p:ph type="title"/>
          </p:nvPr>
        </p:nvSpPr>
        <p:spPr bwMode="auto">
          <a:xfrm>
            <a:off x="455613" y="2730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66" tIns="46769" rIns="89966" bIns="46769" numCol="1" anchor="ctr" anchorCtr="0" compatLnSpc="1">
            <a:prstTxWarp prst="textNoShape">
              <a:avLst/>
            </a:prstTxWarp>
          </a:bodyPr>
          <a:lstStyle/>
          <a:p>
            <a:pPr lvl="0"/>
            <a:r>
              <a:rPr lang="ko-KR" altLang="en-US">
                <a:sym typeface="굴림" panose="020B0600000101010101" pitchFamily="50" charset="-127"/>
              </a:rPr>
              <a:t>마스터 제목 스타일 편집</a:t>
            </a:r>
          </a:p>
        </p:txBody>
      </p:sp>
      <p:sp>
        <p:nvSpPr>
          <p:cNvPr id="1027" name="Rectangle 3">
            <a:extLst>
              <a:ext uri="{FF2B5EF4-FFF2-40B4-BE49-F238E27FC236}">
                <a16:creationId xmlns:a16="http://schemas.microsoft.com/office/drawing/2014/main" id="{755C07C2-2E25-DC83-A52C-F47ABFF3F6B9}"/>
              </a:ext>
            </a:extLst>
          </p:cNvPr>
          <p:cNvSpPr>
            <a:spLocks noGrp="1" noChangeArrowheads="1"/>
          </p:cNvSpPr>
          <p:nvPr>
            <p:ph type="body" idx="1"/>
          </p:nvPr>
        </p:nvSpPr>
        <p:spPr bwMode="auto">
          <a:xfrm>
            <a:off x="455613"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66" tIns="46769" rIns="89966" bIns="46769" numCol="1" anchor="t" anchorCtr="0" compatLnSpc="1">
            <a:prstTxWarp prst="textNoShape">
              <a:avLst/>
            </a:prstTxWarp>
          </a:bodyPr>
          <a:lstStyle/>
          <a:p>
            <a:pPr lvl="0"/>
            <a:r>
              <a:rPr lang="ko-KR" altLang="en-US">
                <a:sym typeface="굴림" panose="020B0600000101010101" pitchFamily="50" charset="-127"/>
              </a:rPr>
              <a:t>마스터 텍스트 스타일을 편집합니다</a:t>
            </a:r>
          </a:p>
          <a:p>
            <a:pPr lvl="1"/>
            <a:r>
              <a:rPr lang="ko-KR" altLang="en-US">
                <a:sym typeface="굴림" panose="020B0600000101010101" pitchFamily="50" charset="-127"/>
              </a:rPr>
              <a:t>둘째 수준</a:t>
            </a:r>
          </a:p>
          <a:p>
            <a:pPr lvl="2"/>
            <a:r>
              <a:rPr lang="ko-KR" altLang="en-US">
                <a:sym typeface="굴림" panose="020B0600000101010101" pitchFamily="50" charset="-127"/>
              </a:rPr>
              <a:t>셋째 수준</a:t>
            </a:r>
          </a:p>
          <a:p>
            <a:pPr lvl="3"/>
            <a:r>
              <a:rPr lang="ko-KR" altLang="en-US">
                <a:sym typeface="굴림" panose="020B0600000101010101" pitchFamily="50" charset="-127"/>
              </a:rPr>
              <a:t>넷째 수준</a:t>
            </a:r>
          </a:p>
          <a:p>
            <a:pPr lvl="4"/>
            <a:r>
              <a:rPr lang="ko-KR" altLang="en-US">
                <a:sym typeface="굴림" panose="020B0600000101010101" pitchFamily="50" charset="-127"/>
              </a:rPr>
              <a:t>다섯째 수준</a:t>
            </a:r>
          </a:p>
        </p:txBody>
      </p:sp>
      <p:sp>
        <p:nvSpPr>
          <p:cNvPr id="1028" name="Rectangle 4">
            <a:extLst>
              <a:ext uri="{FF2B5EF4-FFF2-40B4-BE49-F238E27FC236}">
                <a16:creationId xmlns:a16="http://schemas.microsoft.com/office/drawing/2014/main" id="{A21DE3E7-949E-762F-1B4D-F5251EA2FE18}"/>
              </a:ext>
            </a:extLst>
          </p:cNvPr>
          <p:cNvSpPr>
            <a:spLocks noGrp="1" noChangeArrowheads="1"/>
          </p:cNvSpPr>
          <p:nvPr>
            <p:ph type="dt" sz="half" idx="2"/>
          </p:nvPr>
        </p:nvSpPr>
        <p:spPr bwMode="auto">
          <a:xfrm>
            <a:off x="455613" y="6213475"/>
            <a:ext cx="2133600" cy="503238"/>
          </a:xfrm>
          <a:prstGeom prst="rect">
            <a:avLst/>
          </a:prstGeom>
          <a:noFill/>
          <a:ln w="9525" cmpd="sng">
            <a:noFill/>
            <a:miter lim="800000"/>
            <a:headEnd/>
            <a:tailEnd/>
          </a:ln>
          <a:effectLst/>
        </p:spPr>
        <p:txBody>
          <a:bodyPr vert="horz" wrap="square" lIns="91440" tIns="45720" rIns="91440" bIns="45720" numCol="1" anchor="ctr" anchorCtr="0" compatLnSpc="1">
            <a:prstTxWarp prst="textNoShape">
              <a:avLst/>
            </a:prstTxWarp>
          </a:bodyPr>
          <a:lstStyle>
            <a:lvl1pPr algn="ctr" eaLnBrk="1" latinLnBrk="1" hangingPunct="1">
              <a:lnSpc>
                <a:spcPct val="110000"/>
              </a:lnSpc>
              <a:defRPr sz="1400">
                <a:latin typeface="굴림" pitchFamily="50" charset="-127"/>
              </a:defRPr>
            </a:lvl1pPr>
          </a:lstStyle>
          <a:p>
            <a:pPr>
              <a:defRPr/>
            </a:pPr>
            <a:endParaRPr lang="en-US" altLang="ko-KR"/>
          </a:p>
        </p:txBody>
      </p:sp>
      <p:sp>
        <p:nvSpPr>
          <p:cNvPr id="1029" name="Rectangle 5">
            <a:extLst>
              <a:ext uri="{FF2B5EF4-FFF2-40B4-BE49-F238E27FC236}">
                <a16:creationId xmlns:a16="http://schemas.microsoft.com/office/drawing/2014/main" id="{B82513FF-CC14-4D73-1542-70F8837BB624}"/>
              </a:ext>
            </a:extLst>
          </p:cNvPr>
          <p:cNvSpPr>
            <a:spLocks noGrp="1" noChangeArrowheads="1"/>
          </p:cNvSpPr>
          <p:nvPr>
            <p:ph type="ftr" sz="quarter" idx="3"/>
          </p:nvPr>
        </p:nvSpPr>
        <p:spPr bwMode="auto">
          <a:xfrm>
            <a:off x="3122613" y="6213475"/>
            <a:ext cx="2895600" cy="503238"/>
          </a:xfrm>
          <a:prstGeom prst="rect">
            <a:avLst/>
          </a:prstGeom>
          <a:noFill/>
          <a:ln w="9525" cmpd="sng">
            <a:noFill/>
            <a:miter lim="800000"/>
            <a:headEnd/>
            <a:tailEnd/>
          </a:ln>
          <a:effectLst/>
        </p:spPr>
        <p:txBody>
          <a:bodyPr vert="horz" wrap="square" lIns="91440" tIns="45720" rIns="91440" bIns="45720" numCol="1" anchor="ctr" anchorCtr="0" compatLnSpc="1">
            <a:prstTxWarp prst="textNoShape">
              <a:avLst/>
            </a:prstTxWarp>
          </a:bodyPr>
          <a:lstStyle>
            <a:lvl1pPr algn="ctr" eaLnBrk="1" latinLnBrk="1" hangingPunct="1">
              <a:lnSpc>
                <a:spcPct val="110000"/>
              </a:lnSpc>
              <a:defRPr sz="1400">
                <a:latin typeface="굴림" pitchFamily="50" charset="-127"/>
              </a:defRPr>
            </a:lvl1pPr>
          </a:lstStyle>
          <a:p>
            <a:pPr>
              <a:defRPr/>
            </a:pPr>
            <a:endParaRPr lang="en-US" altLang="ko-KR"/>
          </a:p>
        </p:txBody>
      </p:sp>
      <p:sp>
        <p:nvSpPr>
          <p:cNvPr id="1030" name="Rectangle 6">
            <a:extLst>
              <a:ext uri="{FF2B5EF4-FFF2-40B4-BE49-F238E27FC236}">
                <a16:creationId xmlns:a16="http://schemas.microsoft.com/office/drawing/2014/main" id="{0A0313F8-A05A-EB21-5F2B-65EF7133ADC2}"/>
              </a:ext>
            </a:extLst>
          </p:cNvPr>
          <p:cNvSpPr>
            <a:spLocks noGrp="1" noChangeArrowheads="1"/>
          </p:cNvSpPr>
          <p:nvPr>
            <p:ph type="sldNum" sz="quarter" idx="4"/>
          </p:nvPr>
        </p:nvSpPr>
        <p:spPr bwMode="auto">
          <a:xfrm>
            <a:off x="6551613" y="6213475"/>
            <a:ext cx="2133600" cy="503238"/>
          </a:xfrm>
          <a:prstGeom prst="rect">
            <a:avLst/>
          </a:prstGeom>
          <a:noFill/>
          <a:ln w="9525" cmpd="sng">
            <a:noFill/>
            <a:miter lim="800000"/>
            <a:headEnd/>
            <a:tailEnd/>
          </a:ln>
          <a:effectLst/>
        </p:spPr>
        <p:txBody>
          <a:bodyPr vert="horz" wrap="square" lIns="91440" tIns="45720" rIns="91440" bIns="45720" numCol="1" anchor="ctr" anchorCtr="0" compatLnSpc="1">
            <a:prstTxWarp prst="textNoShape">
              <a:avLst/>
            </a:prstTxWarp>
          </a:bodyPr>
          <a:lstStyle>
            <a:lvl1pPr algn="ctr" eaLnBrk="1" latinLnBrk="1" hangingPunct="1">
              <a:lnSpc>
                <a:spcPct val="110000"/>
              </a:lnSpc>
              <a:defRPr sz="1400">
                <a:latin typeface="굴림" panose="020B0600000101010101" pitchFamily="50" charset="-127"/>
              </a:defRPr>
            </a:lvl1pPr>
          </a:lstStyle>
          <a:p>
            <a:fld id="{442401BD-0959-46B7-A607-A98BC552D280}" type="slidenum">
              <a:rPr lang="en-US" altLang="ko-KR"/>
              <a:pPr/>
              <a:t>‹#›</a:t>
            </a:fld>
            <a:endParaRPr lang="en-US" altLang="ko-K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rtl="0" eaLnBrk="0" fontAlgn="base" latinLnBrk="1" hangingPunct="0">
        <a:lnSpc>
          <a:spcPct val="110000"/>
        </a:lnSpc>
        <a:spcBef>
          <a:spcPct val="0"/>
        </a:spcBef>
        <a:spcAft>
          <a:spcPct val="0"/>
        </a:spcAft>
        <a:defRPr sz="4400">
          <a:solidFill>
            <a:schemeClr val="tx2"/>
          </a:solidFill>
          <a:latin typeface="+mj-lt"/>
          <a:ea typeface="+mj-ea"/>
          <a:cs typeface="+mj-cs"/>
          <a:sym typeface="굴림" panose="020B0600000101010101" pitchFamily="50" charset="-127"/>
        </a:defRPr>
      </a:lvl1pPr>
      <a:lvl2pPr algn="ctr" rtl="0" eaLnBrk="0" fontAlgn="base" latinLnBrk="1" hangingPunct="0">
        <a:lnSpc>
          <a:spcPct val="110000"/>
        </a:lnSpc>
        <a:spcBef>
          <a:spcPct val="0"/>
        </a:spcBef>
        <a:spcAft>
          <a:spcPct val="0"/>
        </a:spcAft>
        <a:defRPr sz="4400">
          <a:solidFill>
            <a:schemeClr val="tx2"/>
          </a:solidFill>
          <a:latin typeface="굴림" pitchFamily="50" charset="-127"/>
          <a:ea typeface="굴림" pitchFamily="50" charset="-127"/>
          <a:sym typeface="굴림" panose="020B0600000101010101" pitchFamily="50" charset="-127"/>
        </a:defRPr>
      </a:lvl2pPr>
      <a:lvl3pPr algn="ctr" rtl="0" eaLnBrk="0" fontAlgn="base" latinLnBrk="1" hangingPunct="0">
        <a:lnSpc>
          <a:spcPct val="110000"/>
        </a:lnSpc>
        <a:spcBef>
          <a:spcPct val="0"/>
        </a:spcBef>
        <a:spcAft>
          <a:spcPct val="0"/>
        </a:spcAft>
        <a:defRPr sz="4400">
          <a:solidFill>
            <a:schemeClr val="tx2"/>
          </a:solidFill>
          <a:latin typeface="굴림" pitchFamily="50" charset="-127"/>
          <a:ea typeface="굴림" pitchFamily="50" charset="-127"/>
          <a:sym typeface="굴림" panose="020B0600000101010101" pitchFamily="50" charset="-127"/>
        </a:defRPr>
      </a:lvl3pPr>
      <a:lvl4pPr algn="ctr" rtl="0" eaLnBrk="0" fontAlgn="base" latinLnBrk="1" hangingPunct="0">
        <a:lnSpc>
          <a:spcPct val="110000"/>
        </a:lnSpc>
        <a:spcBef>
          <a:spcPct val="0"/>
        </a:spcBef>
        <a:spcAft>
          <a:spcPct val="0"/>
        </a:spcAft>
        <a:defRPr sz="4400">
          <a:solidFill>
            <a:schemeClr val="tx2"/>
          </a:solidFill>
          <a:latin typeface="굴림" pitchFamily="50" charset="-127"/>
          <a:ea typeface="굴림" pitchFamily="50" charset="-127"/>
          <a:sym typeface="굴림" panose="020B0600000101010101" pitchFamily="50" charset="-127"/>
        </a:defRPr>
      </a:lvl4pPr>
      <a:lvl5pPr algn="ctr" rtl="0" eaLnBrk="0" fontAlgn="base" latinLnBrk="1" hangingPunct="0">
        <a:lnSpc>
          <a:spcPct val="110000"/>
        </a:lnSpc>
        <a:spcBef>
          <a:spcPct val="0"/>
        </a:spcBef>
        <a:spcAft>
          <a:spcPct val="0"/>
        </a:spcAft>
        <a:defRPr sz="4400">
          <a:solidFill>
            <a:schemeClr val="tx2"/>
          </a:solidFill>
          <a:latin typeface="굴림" pitchFamily="50" charset="-127"/>
          <a:ea typeface="굴림" pitchFamily="50" charset="-127"/>
          <a:sym typeface="굴림" panose="020B0600000101010101" pitchFamily="50" charset="-127"/>
        </a:defRPr>
      </a:lvl5pPr>
      <a:lvl6pPr marL="457200" algn="ctr" rtl="0" fontAlgn="base" latinLnBrk="1">
        <a:lnSpc>
          <a:spcPct val="110000"/>
        </a:lnSpc>
        <a:spcBef>
          <a:spcPct val="0"/>
        </a:spcBef>
        <a:spcAft>
          <a:spcPct val="0"/>
        </a:spcAft>
        <a:defRPr sz="4400">
          <a:solidFill>
            <a:schemeClr val="tx2"/>
          </a:solidFill>
          <a:latin typeface="굴림" pitchFamily="50" charset="-127"/>
          <a:ea typeface="굴림" pitchFamily="50" charset="-127"/>
          <a:sym typeface="굴림" pitchFamily="50" charset="-127"/>
        </a:defRPr>
      </a:lvl6pPr>
      <a:lvl7pPr marL="914400" algn="ctr" rtl="0" fontAlgn="base" latinLnBrk="1">
        <a:lnSpc>
          <a:spcPct val="110000"/>
        </a:lnSpc>
        <a:spcBef>
          <a:spcPct val="0"/>
        </a:spcBef>
        <a:spcAft>
          <a:spcPct val="0"/>
        </a:spcAft>
        <a:defRPr sz="4400">
          <a:solidFill>
            <a:schemeClr val="tx2"/>
          </a:solidFill>
          <a:latin typeface="굴림" pitchFamily="50" charset="-127"/>
          <a:ea typeface="굴림" pitchFamily="50" charset="-127"/>
          <a:sym typeface="굴림" pitchFamily="50" charset="-127"/>
        </a:defRPr>
      </a:lvl7pPr>
      <a:lvl8pPr marL="1371600" algn="ctr" rtl="0" fontAlgn="base" latinLnBrk="1">
        <a:lnSpc>
          <a:spcPct val="110000"/>
        </a:lnSpc>
        <a:spcBef>
          <a:spcPct val="0"/>
        </a:spcBef>
        <a:spcAft>
          <a:spcPct val="0"/>
        </a:spcAft>
        <a:defRPr sz="4400">
          <a:solidFill>
            <a:schemeClr val="tx2"/>
          </a:solidFill>
          <a:latin typeface="굴림" pitchFamily="50" charset="-127"/>
          <a:ea typeface="굴림" pitchFamily="50" charset="-127"/>
          <a:sym typeface="굴림" pitchFamily="50" charset="-127"/>
        </a:defRPr>
      </a:lvl8pPr>
      <a:lvl9pPr marL="1828800" algn="ctr" rtl="0" fontAlgn="base" latinLnBrk="1">
        <a:lnSpc>
          <a:spcPct val="110000"/>
        </a:lnSpc>
        <a:spcBef>
          <a:spcPct val="0"/>
        </a:spcBef>
        <a:spcAft>
          <a:spcPct val="0"/>
        </a:spcAft>
        <a:defRPr sz="4400">
          <a:solidFill>
            <a:schemeClr val="tx2"/>
          </a:solidFill>
          <a:latin typeface="굴림" pitchFamily="50" charset="-127"/>
          <a:ea typeface="굴림" pitchFamily="50" charset="-127"/>
          <a:sym typeface="굴림" pitchFamily="50" charset="-127"/>
        </a:defRPr>
      </a:lvl9pPr>
    </p:titleStyle>
    <p:bodyStyle>
      <a:lvl1pPr marL="342900" indent="-342900" algn="l" rtl="0" eaLnBrk="0" fontAlgn="base" latinLnBrk="1" hangingPunct="0">
        <a:lnSpc>
          <a:spcPct val="110000"/>
        </a:lnSpc>
        <a:spcBef>
          <a:spcPct val="0"/>
        </a:spcBef>
        <a:spcAft>
          <a:spcPct val="0"/>
        </a:spcAft>
        <a:buClr>
          <a:schemeClr val="tx1"/>
        </a:buClr>
        <a:buFont typeface="Arial" panose="020B0604020202020204" pitchFamily="34" charset="0"/>
        <a:buChar char="•"/>
        <a:defRPr sz="3200">
          <a:solidFill>
            <a:schemeClr val="tx1"/>
          </a:solidFill>
          <a:latin typeface="+mn-lt"/>
          <a:ea typeface="+mn-ea"/>
          <a:cs typeface="+mn-cs"/>
          <a:sym typeface="굴림" panose="020B0600000101010101" pitchFamily="50" charset="-127"/>
        </a:defRPr>
      </a:lvl1pPr>
      <a:lvl2pPr marL="742950" indent="-285750" algn="l" rtl="0" eaLnBrk="0" fontAlgn="base" latinLnBrk="1" hangingPunct="0">
        <a:lnSpc>
          <a:spcPct val="110000"/>
        </a:lnSpc>
        <a:spcBef>
          <a:spcPct val="0"/>
        </a:spcBef>
        <a:spcAft>
          <a:spcPct val="0"/>
        </a:spcAft>
        <a:buFont typeface="Arial" panose="020B0604020202020204" pitchFamily="34" charset="0"/>
        <a:buChar char="–"/>
        <a:defRPr sz="2800">
          <a:solidFill>
            <a:schemeClr val="tx1"/>
          </a:solidFill>
          <a:latin typeface="+mn-lt"/>
          <a:ea typeface="+mn-ea"/>
          <a:sym typeface="굴림" panose="020B0600000101010101" pitchFamily="50" charset="-127"/>
        </a:defRPr>
      </a:lvl2pPr>
      <a:lvl3pPr marL="1143000" indent="-228600" algn="l" rtl="0" eaLnBrk="0" fontAlgn="base" latinLnBrk="1" hangingPunct="0">
        <a:lnSpc>
          <a:spcPct val="110000"/>
        </a:lnSpc>
        <a:spcBef>
          <a:spcPct val="0"/>
        </a:spcBef>
        <a:spcAft>
          <a:spcPct val="0"/>
        </a:spcAft>
        <a:buClr>
          <a:schemeClr val="tx1"/>
        </a:buClr>
        <a:buFont typeface="Arial" panose="020B0604020202020204" pitchFamily="34" charset="0"/>
        <a:buChar char="•"/>
        <a:defRPr sz="2400">
          <a:solidFill>
            <a:schemeClr val="tx1"/>
          </a:solidFill>
          <a:latin typeface="+mn-lt"/>
          <a:ea typeface="+mn-ea"/>
          <a:sym typeface="굴림" panose="020B0600000101010101" pitchFamily="50" charset="-127"/>
        </a:defRPr>
      </a:lvl3pPr>
      <a:lvl4pPr marL="1600200" indent="-228600" algn="l" rtl="0" eaLnBrk="0" fontAlgn="base" latinLnBrk="1" hangingPunct="0">
        <a:lnSpc>
          <a:spcPct val="110000"/>
        </a:lnSpc>
        <a:spcBef>
          <a:spcPct val="0"/>
        </a:spcBef>
        <a:spcAft>
          <a:spcPct val="0"/>
        </a:spcAft>
        <a:buFont typeface="Arial" panose="020B0604020202020204" pitchFamily="34" charset="0"/>
        <a:buChar char="–"/>
        <a:defRPr sz="2000">
          <a:solidFill>
            <a:schemeClr val="tx1"/>
          </a:solidFill>
          <a:latin typeface="+mn-lt"/>
          <a:ea typeface="+mn-ea"/>
          <a:sym typeface="굴림" panose="020B0600000101010101" pitchFamily="50" charset="-127"/>
        </a:defRPr>
      </a:lvl4pPr>
      <a:lvl5pPr marL="2057400" indent="-228600" algn="l" rtl="0" eaLnBrk="0" fontAlgn="base" latinLnBrk="1" hangingPunct="0">
        <a:lnSpc>
          <a:spcPct val="110000"/>
        </a:lnSpc>
        <a:spcBef>
          <a:spcPct val="0"/>
        </a:spcBef>
        <a:spcAft>
          <a:spcPct val="0"/>
        </a:spcAft>
        <a:buFont typeface="Arial" panose="020B0604020202020204" pitchFamily="34" charset="0"/>
        <a:buChar char="»"/>
        <a:defRPr sz="2000">
          <a:solidFill>
            <a:schemeClr val="tx1"/>
          </a:solidFill>
          <a:latin typeface="+mn-lt"/>
          <a:ea typeface="+mn-ea"/>
          <a:sym typeface="굴림" panose="020B0600000101010101" pitchFamily="50" charset="-127"/>
        </a:defRPr>
      </a:lvl5pPr>
      <a:lvl6pPr marL="2514600" indent="-228600" algn="l" rtl="0" fontAlgn="base" latinLnBrk="1">
        <a:lnSpc>
          <a:spcPct val="110000"/>
        </a:lnSpc>
        <a:spcBef>
          <a:spcPct val="0"/>
        </a:spcBef>
        <a:spcAft>
          <a:spcPct val="0"/>
        </a:spcAft>
        <a:buFont typeface="Arial" pitchFamily="34" charset="0"/>
        <a:buChar char="»"/>
        <a:defRPr sz="2000">
          <a:solidFill>
            <a:schemeClr val="tx1"/>
          </a:solidFill>
          <a:latin typeface="+mn-lt"/>
          <a:ea typeface="+mn-ea"/>
          <a:sym typeface="굴림" pitchFamily="50" charset="-127"/>
        </a:defRPr>
      </a:lvl6pPr>
      <a:lvl7pPr marL="2971800" indent="-228600" algn="l" rtl="0" fontAlgn="base" latinLnBrk="1">
        <a:lnSpc>
          <a:spcPct val="110000"/>
        </a:lnSpc>
        <a:spcBef>
          <a:spcPct val="0"/>
        </a:spcBef>
        <a:spcAft>
          <a:spcPct val="0"/>
        </a:spcAft>
        <a:buFont typeface="Arial" pitchFamily="34" charset="0"/>
        <a:buChar char="»"/>
        <a:defRPr sz="2000">
          <a:solidFill>
            <a:schemeClr val="tx1"/>
          </a:solidFill>
          <a:latin typeface="+mn-lt"/>
          <a:ea typeface="+mn-ea"/>
          <a:sym typeface="굴림" pitchFamily="50" charset="-127"/>
        </a:defRPr>
      </a:lvl7pPr>
      <a:lvl8pPr marL="3429000" indent="-228600" algn="l" rtl="0" fontAlgn="base" latinLnBrk="1">
        <a:lnSpc>
          <a:spcPct val="110000"/>
        </a:lnSpc>
        <a:spcBef>
          <a:spcPct val="0"/>
        </a:spcBef>
        <a:spcAft>
          <a:spcPct val="0"/>
        </a:spcAft>
        <a:buFont typeface="Arial" pitchFamily="34" charset="0"/>
        <a:buChar char="»"/>
        <a:defRPr sz="2000">
          <a:solidFill>
            <a:schemeClr val="tx1"/>
          </a:solidFill>
          <a:latin typeface="+mn-lt"/>
          <a:ea typeface="+mn-ea"/>
          <a:sym typeface="굴림" pitchFamily="50" charset="-127"/>
        </a:defRPr>
      </a:lvl8pPr>
      <a:lvl9pPr marL="3886200" indent="-228600" algn="l" rtl="0" fontAlgn="base" latinLnBrk="1">
        <a:lnSpc>
          <a:spcPct val="110000"/>
        </a:lnSpc>
        <a:spcBef>
          <a:spcPct val="0"/>
        </a:spcBef>
        <a:spcAft>
          <a:spcPct val="0"/>
        </a:spcAft>
        <a:buFont typeface="Arial" pitchFamily="34" charset="0"/>
        <a:buChar char="»"/>
        <a:defRPr sz="2000">
          <a:solidFill>
            <a:schemeClr val="tx1"/>
          </a:solidFill>
          <a:latin typeface="+mn-lt"/>
          <a:ea typeface="+mn-ea"/>
          <a:sym typeface="굴림" pitchFamily="50" charset="-127"/>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4">
            <a:extLst>
              <a:ext uri="{FF2B5EF4-FFF2-40B4-BE49-F238E27FC236}">
                <a16:creationId xmlns:a16="http://schemas.microsoft.com/office/drawing/2014/main" id="{97BD0A7C-5AFE-5734-035A-B546F75B7801}"/>
              </a:ext>
            </a:extLst>
          </p:cNvPr>
          <p:cNvSpPr>
            <a:spLocks noGrp="1" noChangeArrowheads="1"/>
          </p:cNvSpPr>
          <p:nvPr>
            <p:ph type="title"/>
          </p:nvPr>
        </p:nvSpPr>
        <p:spPr bwMode="auto">
          <a:xfrm>
            <a:off x="455613" y="2730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66" tIns="46769" rIns="89966" bIns="46769" numCol="1" anchor="ctr" anchorCtr="0" compatLnSpc="1">
            <a:prstTxWarp prst="textNoShape">
              <a:avLst/>
            </a:prstTxWarp>
          </a:bodyPr>
          <a:lstStyle/>
          <a:p>
            <a:pPr lvl="0"/>
            <a:r>
              <a:rPr lang="ko-KR" altLang="en-US">
                <a:sym typeface="굴림" panose="020B0600000101010101" pitchFamily="50" charset="-127"/>
              </a:rPr>
              <a:t>마스터 제목 스타일 편집</a:t>
            </a:r>
          </a:p>
        </p:txBody>
      </p:sp>
      <p:sp>
        <p:nvSpPr>
          <p:cNvPr id="2051" name="Rectangle 5">
            <a:extLst>
              <a:ext uri="{FF2B5EF4-FFF2-40B4-BE49-F238E27FC236}">
                <a16:creationId xmlns:a16="http://schemas.microsoft.com/office/drawing/2014/main" id="{03EB4380-DE1C-DD3E-54A2-0BA4DDCBF3DA}"/>
              </a:ext>
            </a:extLst>
          </p:cNvPr>
          <p:cNvSpPr>
            <a:spLocks noGrp="1" noChangeArrowheads="1"/>
          </p:cNvSpPr>
          <p:nvPr>
            <p:ph type="body" idx="1"/>
          </p:nvPr>
        </p:nvSpPr>
        <p:spPr bwMode="auto">
          <a:xfrm>
            <a:off x="455613"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66" tIns="46769" rIns="89966" bIns="46769" numCol="1" anchor="t" anchorCtr="0" compatLnSpc="1">
            <a:prstTxWarp prst="textNoShape">
              <a:avLst/>
            </a:prstTxWarp>
          </a:bodyPr>
          <a:lstStyle/>
          <a:p>
            <a:pPr lvl="0"/>
            <a:r>
              <a:rPr lang="ko-KR" altLang="en-US">
                <a:sym typeface="굴림" panose="020B0600000101010101" pitchFamily="50" charset="-127"/>
              </a:rPr>
              <a:t>마스터 텍스트 스타일을 편집합니다</a:t>
            </a:r>
          </a:p>
          <a:p>
            <a:pPr lvl="1"/>
            <a:r>
              <a:rPr lang="ko-KR" altLang="en-US">
                <a:sym typeface="굴림" panose="020B0600000101010101" pitchFamily="50" charset="-127"/>
              </a:rPr>
              <a:t>둘째 수준</a:t>
            </a:r>
          </a:p>
          <a:p>
            <a:pPr lvl="2"/>
            <a:r>
              <a:rPr lang="ko-KR" altLang="en-US">
                <a:sym typeface="굴림" panose="020B0600000101010101" pitchFamily="50" charset="-127"/>
              </a:rPr>
              <a:t>셋째 수준</a:t>
            </a:r>
          </a:p>
          <a:p>
            <a:pPr lvl="3"/>
            <a:r>
              <a:rPr lang="ko-KR" altLang="en-US">
                <a:sym typeface="굴림" panose="020B0600000101010101" pitchFamily="50" charset="-127"/>
              </a:rPr>
              <a:t>넷째 수준</a:t>
            </a:r>
          </a:p>
          <a:p>
            <a:pPr lvl="4"/>
            <a:r>
              <a:rPr lang="ko-KR" altLang="en-US">
                <a:sym typeface="굴림" panose="020B0600000101010101" pitchFamily="50" charset="-127"/>
              </a:rPr>
              <a:t>다섯째 수준</a:t>
            </a:r>
          </a:p>
        </p:txBody>
      </p:sp>
      <p:sp>
        <p:nvSpPr>
          <p:cNvPr id="4102" name="Rectangle 6">
            <a:extLst>
              <a:ext uri="{FF2B5EF4-FFF2-40B4-BE49-F238E27FC236}">
                <a16:creationId xmlns:a16="http://schemas.microsoft.com/office/drawing/2014/main" id="{807164A6-540E-F8A4-C8DD-D0758588AC73}"/>
              </a:ext>
            </a:extLst>
          </p:cNvPr>
          <p:cNvSpPr>
            <a:spLocks noGrp="1" noChangeArrowheads="1"/>
          </p:cNvSpPr>
          <p:nvPr>
            <p:ph type="dt" sz="half" idx="2"/>
          </p:nvPr>
        </p:nvSpPr>
        <p:spPr bwMode="auto">
          <a:xfrm>
            <a:off x="455613" y="6213475"/>
            <a:ext cx="2133600" cy="503238"/>
          </a:xfrm>
          <a:prstGeom prst="rect">
            <a:avLst/>
          </a:prstGeom>
          <a:noFill/>
          <a:ln w="9525" cmpd="sng">
            <a:noFill/>
            <a:miter lim="800000"/>
            <a:headEnd/>
            <a:tailEnd/>
          </a:ln>
          <a:effectLst/>
        </p:spPr>
        <p:txBody>
          <a:bodyPr vert="horz" wrap="square" lIns="91440" tIns="45720" rIns="91440" bIns="45720" numCol="1" anchor="ctr" anchorCtr="0" compatLnSpc="1">
            <a:prstTxWarp prst="textNoShape">
              <a:avLst/>
            </a:prstTxWarp>
          </a:bodyPr>
          <a:lstStyle>
            <a:lvl1pPr algn="ctr" eaLnBrk="1" latinLnBrk="1" hangingPunct="1">
              <a:lnSpc>
                <a:spcPct val="110000"/>
              </a:lnSpc>
              <a:defRPr sz="1400">
                <a:latin typeface="굴림" pitchFamily="50" charset="-127"/>
              </a:defRPr>
            </a:lvl1pPr>
          </a:lstStyle>
          <a:p>
            <a:pPr>
              <a:defRPr/>
            </a:pPr>
            <a:endParaRPr lang="en-US" altLang="ko-KR"/>
          </a:p>
        </p:txBody>
      </p:sp>
      <p:sp>
        <p:nvSpPr>
          <p:cNvPr id="4103" name="Rectangle 7">
            <a:extLst>
              <a:ext uri="{FF2B5EF4-FFF2-40B4-BE49-F238E27FC236}">
                <a16:creationId xmlns:a16="http://schemas.microsoft.com/office/drawing/2014/main" id="{5EF3117E-42F4-FA54-46E8-E42AD8AE4A5E}"/>
              </a:ext>
            </a:extLst>
          </p:cNvPr>
          <p:cNvSpPr>
            <a:spLocks noGrp="1" noChangeArrowheads="1"/>
          </p:cNvSpPr>
          <p:nvPr>
            <p:ph type="ftr" sz="quarter" idx="3"/>
          </p:nvPr>
        </p:nvSpPr>
        <p:spPr bwMode="auto">
          <a:xfrm>
            <a:off x="3122613" y="6213475"/>
            <a:ext cx="2895600" cy="503238"/>
          </a:xfrm>
          <a:prstGeom prst="rect">
            <a:avLst/>
          </a:prstGeom>
          <a:noFill/>
          <a:ln w="9525" cmpd="sng">
            <a:noFill/>
            <a:miter lim="800000"/>
            <a:headEnd/>
            <a:tailEnd/>
          </a:ln>
          <a:effectLst/>
        </p:spPr>
        <p:txBody>
          <a:bodyPr vert="horz" wrap="square" lIns="91440" tIns="45720" rIns="91440" bIns="45720" numCol="1" anchor="ctr" anchorCtr="0" compatLnSpc="1">
            <a:prstTxWarp prst="textNoShape">
              <a:avLst/>
            </a:prstTxWarp>
          </a:bodyPr>
          <a:lstStyle>
            <a:lvl1pPr algn="ctr" eaLnBrk="1" latinLnBrk="1" hangingPunct="1">
              <a:lnSpc>
                <a:spcPct val="110000"/>
              </a:lnSpc>
              <a:defRPr sz="1400">
                <a:latin typeface="굴림" pitchFamily="50" charset="-127"/>
              </a:defRPr>
            </a:lvl1pPr>
          </a:lstStyle>
          <a:p>
            <a:pPr>
              <a:defRPr/>
            </a:pPr>
            <a:endParaRPr lang="en-US" altLang="ko-KR"/>
          </a:p>
        </p:txBody>
      </p:sp>
      <p:sp>
        <p:nvSpPr>
          <p:cNvPr id="4104" name="Rectangle 8">
            <a:extLst>
              <a:ext uri="{FF2B5EF4-FFF2-40B4-BE49-F238E27FC236}">
                <a16:creationId xmlns:a16="http://schemas.microsoft.com/office/drawing/2014/main" id="{9C125F41-C044-FA88-72F2-F607825A9299}"/>
              </a:ext>
            </a:extLst>
          </p:cNvPr>
          <p:cNvSpPr>
            <a:spLocks noGrp="1" noChangeArrowheads="1"/>
          </p:cNvSpPr>
          <p:nvPr>
            <p:ph type="sldNum" sz="quarter" idx="4"/>
          </p:nvPr>
        </p:nvSpPr>
        <p:spPr bwMode="auto">
          <a:xfrm>
            <a:off x="6551613" y="6213475"/>
            <a:ext cx="2133600" cy="503238"/>
          </a:xfrm>
          <a:prstGeom prst="rect">
            <a:avLst/>
          </a:prstGeom>
          <a:noFill/>
          <a:ln w="9525" cmpd="sng">
            <a:noFill/>
            <a:miter lim="800000"/>
            <a:headEnd/>
            <a:tailEnd/>
          </a:ln>
          <a:effectLst/>
        </p:spPr>
        <p:txBody>
          <a:bodyPr vert="horz" wrap="square" lIns="91440" tIns="45720" rIns="91440" bIns="45720" numCol="1" anchor="ctr" anchorCtr="0" compatLnSpc="1">
            <a:prstTxWarp prst="textNoShape">
              <a:avLst/>
            </a:prstTxWarp>
          </a:bodyPr>
          <a:lstStyle>
            <a:lvl1pPr algn="ctr" eaLnBrk="1" latinLnBrk="1" hangingPunct="1">
              <a:lnSpc>
                <a:spcPct val="110000"/>
              </a:lnSpc>
              <a:defRPr sz="1400">
                <a:latin typeface="굴림" panose="020B0600000101010101" pitchFamily="50" charset="-127"/>
              </a:defRPr>
            </a:lvl1pPr>
          </a:lstStyle>
          <a:p>
            <a:fld id="{95775CE2-9D0F-4665-8B7A-1661DFADA1FA}" type="slidenum">
              <a:rPr lang="en-US" altLang="ko-KR"/>
              <a:pPr/>
              <a:t>‹#›</a:t>
            </a:fld>
            <a:endParaRPr lang="en-US" altLang="ko-KR"/>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latinLnBrk="1" hangingPunct="0">
        <a:lnSpc>
          <a:spcPct val="110000"/>
        </a:lnSpc>
        <a:spcBef>
          <a:spcPct val="0"/>
        </a:spcBef>
        <a:spcAft>
          <a:spcPct val="0"/>
        </a:spcAft>
        <a:defRPr sz="4400">
          <a:solidFill>
            <a:schemeClr val="tx2"/>
          </a:solidFill>
          <a:latin typeface="+mj-lt"/>
          <a:ea typeface="+mj-ea"/>
          <a:cs typeface="+mj-cs"/>
          <a:sym typeface="굴림" panose="020B0600000101010101" pitchFamily="50" charset="-127"/>
        </a:defRPr>
      </a:lvl1pPr>
      <a:lvl2pPr algn="ctr" rtl="0" eaLnBrk="0" fontAlgn="base" latinLnBrk="1" hangingPunct="0">
        <a:lnSpc>
          <a:spcPct val="110000"/>
        </a:lnSpc>
        <a:spcBef>
          <a:spcPct val="0"/>
        </a:spcBef>
        <a:spcAft>
          <a:spcPct val="0"/>
        </a:spcAft>
        <a:defRPr sz="4400">
          <a:solidFill>
            <a:schemeClr val="tx2"/>
          </a:solidFill>
          <a:latin typeface="굴림" pitchFamily="50" charset="-127"/>
          <a:ea typeface="굴림" pitchFamily="50" charset="-127"/>
          <a:sym typeface="굴림" panose="020B0600000101010101" pitchFamily="50" charset="-127"/>
        </a:defRPr>
      </a:lvl2pPr>
      <a:lvl3pPr algn="ctr" rtl="0" eaLnBrk="0" fontAlgn="base" latinLnBrk="1" hangingPunct="0">
        <a:lnSpc>
          <a:spcPct val="110000"/>
        </a:lnSpc>
        <a:spcBef>
          <a:spcPct val="0"/>
        </a:spcBef>
        <a:spcAft>
          <a:spcPct val="0"/>
        </a:spcAft>
        <a:defRPr sz="4400">
          <a:solidFill>
            <a:schemeClr val="tx2"/>
          </a:solidFill>
          <a:latin typeface="굴림" pitchFamily="50" charset="-127"/>
          <a:ea typeface="굴림" pitchFamily="50" charset="-127"/>
          <a:sym typeface="굴림" panose="020B0600000101010101" pitchFamily="50" charset="-127"/>
        </a:defRPr>
      </a:lvl3pPr>
      <a:lvl4pPr algn="ctr" rtl="0" eaLnBrk="0" fontAlgn="base" latinLnBrk="1" hangingPunct="0">
        <a:lnSpc>
          <a:spcPct val="110000"/>
        </a:lnSpc>
        <a:spcBef>
          <a:spcPct val="0"/>
        </a:spcBef>
        <a:spcAft>
          <a:spcPct val="0"/>
        </a:spcAft>
        <a:defRPr sz="4400">
          <a:solidFill>
            <a:schemeClr val="tx2"/>
          </a:solidFill>
          <a:latin typeface="굴림" pitchFamily="50" charset="-127"/>
          <a:ea typeface="굴림" pitchFamily="50" charset="-127"/>
          <a:sym typeface="굴림" panose="020B0600000101010101" pitchFamily="50" charset="-127"/>
        </a:defRPr>
      </a:lvl4pPr>
      <a:lvl5pPr algn="ctr" rtl="0" eaLnBrk="0" fontAlgn="base" latinLnBrk="1" hangingPunct="0">
        <a:lnSpc>
          <a:spcPct val="110000"/>
        </a:lnSpc>
        <a:spcBef>
          <a:spcPct val="0"/>
        </a:spcBef>
        <a:spcAft>
          <a:spcPct val="0"/>
        </a:spcAft>
        <a:defRPr sz="4400">
          <a:solidFill>
            <a:schemeClr val="tx2"/>
          </a:solidFill>
          <a:latin typeface="굴림" pitchFamily="50" charset="-127"/>
          <a:ea typeface="굴림" pitchFamily="50" charset="-127"/>
          <a:sym typeface="굴림" panose="020B0600000101010101" pitchFamily="50" charset="-127"/>
        </a:defRPr>
      </a:lvl5pPr>
      <a:lvl6pPr marL="457200" algn="ctr" rtl="0" fontAlgn="base" latinLnBrk="1">
        <a:lnSpc>
          <a:spcPct val="110000"/>
        </a:lnSpc>
        <a:spcBef>
          <a:spcPct val="0"/>
        </a:spcBef>
        <a:spcAft>
          <a:spcPct val="0"/>
        </a:spcAft>
        <a:defRPr sz="4400">
          <a:solidFill>
            <a:schemeClr val="tx2"/>
          </a:solidFill>
          <a:latin typeface="굴림" pitchFamily="50" charset="-127"/>
          <a:ea typeface="굴림" pitchFamily="50" charset="-127"/>
          <a:sym typeface="굴림" pitchFamily="50" charset="-127"/>
        </a:defRPr>
      </a:lvl6pPr>
      <a:lvl7pPr marL="914400" algn="ctr" rtl="0" fontAlgn="base" latinLnBrk="1">
        <a:lnSpc>
          <a:spcPct val="110000"/>
        </a:lnSpc>
        <a:spcBef>
          <a:spcPct val="0"/>
        </a:spcBef>
        <a:spcAft>
          <a:spcPct val="0"/>
        </a:spcAft>
        <a:defRPr sz="4400">
          <a:solidFill>
            <a:schemeClr val="tx2"/>
          </a:solidFill>
          <a:latin typeface="굴림" pitchFamily="50" charset="-127"/>
          <a:ea typeface="굴림" pitchFamily="50" charset="-127"/>
          <a:sym typeface="굴림" pitchFamily="50" charset="-127"/>
        </a:defRPr>
      </a:lvl7pPr>
      <a:lvl8pPr marL="1371600" algn="ctr" rtl="0" fontAlgn="base" latinLnBrk="1">
        <a:lnSpc>
          <a:spcPct val="110000"/>
        </a:lnSpc>
        <a:spcBef>
          <a:spcPct val="0"/>
        </a:spcBef>
        <a:spcAft>
          <a:spcPct val="0"/>
        </a:spcAft>
        <a:defRPr sz="4400">
          <a:solidFill>
            <a:schemeClr val="tx2"/>
          </a:solidFill>
          <a:latin typeface="굴림" pitchFamily="50" charset="-127"/>
          <a:ea typeface="굴림" pitchFamily="50" charset="-127"/>
          <a:sym typeface="굴림" pitchFamily="50" charset="-127"/>
        </a:defRPr>
      </a:lvl8pPr>
      <a:lvl9pPr marL="1828800" algn="ctr" rtl="0" fontAlgn="base" latinLnBrk="1">
        <a:lnSpc>
          <a:spcPct val="110000"/>
        </a:lnSpc>
        <a:spcBef>
          <a:spcPct val="0"/>
        </a:spcBef>
        <a:spcAft>
          <a:spcPct val="0"/>
        </a:spcAft>
        <a:defRPr sz="4400">
          <a:solidFill>
            <a:schemeClr val="tx2"/>
          </a:solidFill>
          <a:latin typeface="굴림" pitchFamily="50" charset="-127"/>
          <a:ea typeface="굴림" pitchFamily="50" charset="-127"/>
          <a:sym typeface="굴림" pitchFamily="50" charset="-127"/>
        </a:defRPr>
      </a:lvl9pPr>
    </p:titleStyle>
    <p:bodyStyle>
      <a:lvl1pPr marL="342900" indent="-342900" algn="l" rtl="0" eaLnBrk="0" fontAlgn="base" latinLnBrk="1" hangingPunct="0">
        <a:lnSpc>
          <a:spcPct val="110000"/>
        </a:lnSpc>
        <a:spcBef>
          <a:spcPct val="0"/>
        </a:spcBef>
        <a:spcAft>
          <a:spcPct val="0"/>
        </a:spcAft>
        <a:buClr>
          <a:schemeClr val="tx1"/>
        </a:buClr>
        <a:buFont typeface="Arial" panose="020B0604020202020204" pitchFamily="34" charset="0"/>
        <a:buChar char="•"/>
        <a:defRPr sz="3200">
          <a:solidFill>
            <a:schemeClr val="tx1"/>
          </a:solidFill>
          <a:latin typeface="+mn-lt"/>
          <a:ea typeface="+mn-ea"/>
          <a:cs typeface="+mn-cs"/>
          <a:sym typeface="굴림" panose="020B0600000101010101" pitchFamily="50" charset="-127"/>
        </a:defRPr>
      </a:lvl1pPr>
      <a:lvl2pPr marL="742950" indent="-285750" algn="l" rtl="0" eaLnBrk="0" fontAlgn="base" latinLnBrk="1" hangingPunct="0">
        <a:lnSpc>
          <a:spcPct val="110000"/>
        </a:lnSpc>
        <a:spcBef>
          <a:spcPct val="0"/>
        </a:spcBef>
        <a:spcAft>
          <a:spcPct val="0"/>
        </a:spcAft>
        <a:buFont typeface="Arial" panose="020B0604020202020204" pitchFamily="34" charset="0"/>
        <a:buChar char="–"/>
        <a:defRPr sz="2800">
          <a:solidFill>
            <a:schemeClr val="tx1"/>
          </a:solidFill>
          <a:latin typeface="+mn-lt"/>
          <a:ea typeface="+mn-ea"/>
          <a:sym typeface="굴림" panose="020B0600000101010101" pitchFamily="50" charset="-127"/>
        </a:defRPr>
      </a:lvl2pPr>
      <a:lvl3pPr marL="1143000" indent="-228600" algn="l" rtl="0" eaLnBrk="0" fontAlgn="base" latinLnBrk="1" hangingPunct="0">
        <a:lnSpc>
          <a:spcPct val="110000"/>
        </a:lnSpc>
        <a:spcBef>
          <a:spcPct val="0"/>
        </a:spcBef>
        <a:spcAft>
          <a:spcPct val="0"/>
        </a:spcAft>
        <a:buClr>
          <a:schemeClr val="tx1"/>
        </a:buClr>
        <a:buFont typeface="Arial" panose="020B0604020202020204" pitchFamily="34" charset="0"/>
        <a:buChar char="•"/>
        <a:defRPr sz="2400">
          <a:solidFill>
            <a:schemeClr val="tx1"/>
          </a:solidFill>
          <a:latin typeface="+mn-lt"/>
          <a:ea typeface="+mn-ea"/>
          <a:sym typeface="굴림" panose="020B0600000101010101" pitchFamily="50" charset="-127"/>
        </a:defRPr>
      </a:lvl3pPr>
      <a:lvl4pPr marL="1600200" indent="-228600" algn="l" rtl="0" eaLnBrk="0" fontAlgn="base" latinLnBrk="1" hangingPunct="0">
        <a:lnSpc>
          <a:spcPct val="110000"/>
        </a:lnSpc>
        <a:spcBef>
          <a:spcPct val="0"/>
        </a:spcBef>
        <a:spcAft>
          <a:spcPct val="0"/>
        </a:spcAft>
        <a:buFont typeface="Arial" panose="020B0604020202020204" pitchFamily="34" charset="0"/>
        <a:buChar char="–"/>
        <a:defRPr sz="2000">
          <a:solidFill>
            <a:schemeClr val="tx1"/>
          </a:solidFill>
          <a:latin typeface="+mn-lt"/>
          <a:ea typeface="+mn-ea"/>
          <a:sym typeface="굴림" panose="020B0600000101010101" pitchFamily="50" charset="-127"/>
        </a:defRPr>
      </a:lvl4pPr>
      <a:lvl5pPr marL="2057400" indent="-228600" algn="l" rtl="0" eaLnBrk="0" fontAlgn="base" latinLnBrk="1" hangingPunct="0">
        <a:lnSpc>
          <a:spcPct val="110000"/>
        </a:lnSpc>
        <a:spcBef>
          <a:spcPct val="0"/>
        </a:spcBef>
        <a:spcAft>
          <a:spcPct val="0"/>
        </a:spcAft>
        <a:buFont typeface="Arial" panose="020B0604020202020204" pitchFamily="34" charset="0"/>
        <a:buChar char="»"/>
        <a:defRPr sz="2000">
          <a:solidFill>
            <a:schemeClr val="tx1"/>
          </a:solidFill>
          <a:latin typeface="+mn-lt"/>
          <a:ea typeface="+mn-ea"/>
          <a:sym typeface="굴림" panose="020B0600000101010101" pitchFamily="50" charset="-127"/>
        </a:defRPr>
      </a:lvl5pPr>
      <a:lvl6pPr marL="2514600" indent="-228600" algn="l" rtl="0" fontAlgn="base" latinLnBrk="1">
        <a:lnSpc>
          <a:spcPct val="110000"/>
        </a:lnSpc>
        <a:spcBef>
          <a:spcPct val="0"/>
        </a:spcBef>
        <a:spcAft>
          <a:spcPct val="0"/>
        </a:spcAft>
        <a:buFont typeface="Arial" pitchFamily="34" charset="0"/>
        <a:buChar char="»"/>
        <a:defRPr sz="2000">
          <a:solidFill>
            <a:schemeClr val="tx1"/>
          </a:solidFill>
          <a:latin typeface="+mn-lt"/>
          <a:ea typeface="+mn-ea"/>
          <a:sym typeface="굴림" pitchFamily="50" charset="-127"/>
        </a:defRPr>
      </a:lvl6pPr>
      <a:lvl7pPr marL="2971800" indent="-228600" algn="l" rtl="0" fontAlgn="base" latinLnBrk="1">
        <a:lnSpc>
          <a:spcPct val="110000"/>
        </a:lnSpc>
        <a:spcBef>
          <a:spcPct val="0"/>
        </a:spcBef>
        <a:spcAft>
          <a:spcPct val="0"/>
        </a:spcAft>
        <a:buFont typeface="Arial" pitchFamily="34" charset="0"/>
        <a:buChar char="»"/>
        <a:defRPr sz="2000">
          <a:solidFill>
            <a:schemeClr val="tx1"/>
          </a:solidFill>
          <a:latin typeface="+mn-lt"/>
          <a:ea typeface="+mn-ea"/>
          <a:sym typeface="굴림" pitchFamily="50" charset="-127"/>
        </a:defRPr>
      </a:lvl7pPr>
      <a:lvl8pPr marL="3429000" indent="-228600" algn="l" rtl="0" fontAlgn="base" latinLnBrk="1">
        <a:lnSpc>
          <a:spcPct val="110000"/>
        </a:lnSpc>
        <a:spcBef>
          <a:spcPct val="0"/>
        </a:spcBef>
        <a:spcAft>
          <a:spcPct val="0"/>
        </a:spcAft>
        <a:buFont typeface="Arial" pitchFamily="34" charset="0"/>
        <a:buChar char="»"/>
        <a:defRPr sz="2000">
          <a:solidFill>
            <a:schemeClr val="tx1"/>
          </a:solidFill>
          <a:latin typeface="+mn-lt"/>
          <a:ea typeface="+mn-ea"/>
          <a:sym typeface="굴림" pitchFamily="50" charset="-127"/>
        </a:defRPr>
      </a:lvl8pPr>
      <a:lvl9pPr marL="3886200" indent="-228600" algn="l" rtl="0" fontAlgn="base" latinLnBrk="1">
        <a:lnSpc>
          <a:spcPct val="110000"/>
        </a:lnSpc>
        <a:spcBef>
          <a:spcPct val="0"/>
        </a:spcBef>
        <a:spcAft>
          <a:spcPct val="0"/>
        </a:spcAft>
        <a:buFont typeface="Arial" pitchFamily="34" charset="0"/>
        <a:buChar char="»"/>
        <a:defRPr sz="2000">
          <a:solidFill>
            <a:schemeClr val="tx1"/>
          </a:solidFill>
          <a:latin typeface="+mn-lt"/>
          <a:ea typeface="+mn-ea"/>
          <a:sym typeface="굴림" pitchFamily="50" charset="-127"/>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103.xml"/><Relationship Id="rId1" Type="http://schemas.openxmlformats.org/officeDocument/2006/relationships/slideLayout" Target="../slideLayouts/slideLayout19.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0.png"/><Relationship Id="rId7"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61.png"/><Relationship Id="rId9" Type="http://schemas.openxmlformats.org/officeDocument/2006/relationships/image" Target="../media/image63.jpe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61.png"/><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0.pn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61.png"/><Relationship Id="rId9" Type="http://schemas.openxmlformats.org/officeDocument/2006/relationships/image" Target="../media/image67.jpe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0.png"/><Relationship Id="rId7"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0.png"/><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61.png"/><Relationship Id="rId9"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6.gif"/><Relationship Id="rId11" Type="http://schemas.openxmlformats.org/officeDocument/2006/relationships/image" Target="../media/image31.png"/><Relationship Id="rId5" Type="http://schemas.openxmlformats.org/officeDocument/2006/relationships/image" Target="../media/image25.gif"/><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45.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46.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24.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76.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24.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24.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3.png"/><Relationship Id="rId7"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19.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24.png"/><Relationship Id="rId9"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45.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46.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46.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24.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24.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46.pn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24.pn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19.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19.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1.xml"/><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19.xml"/><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19.xml"/><Relationship Id="rId5" Type="http://schemas.openxmlformats.org/officeDocument/2006/relationships/image" Target="../media/image98.png"/><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100.png"/><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5.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1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108.png"/></Relationships>
</file>

<file path=ppt/slides/_rels/slide7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4.png"/><Relationship Id="rId7"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19.xml"/><Relationship Id="rId6" Type="http://schemas.openxmlformats.org/officeDocument/2006/relationships/image" Target="../media/image110.png"/><Relationship Id="rId5" Type="http://schemas.openxmlformats.org/officeDocument/2006/relationships/image" Target="../media/image23.png"/><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0.xml"/><Relationship Id="rId1" Type="http://schemas.openxmlformats.org/officeDocument/2006/relationships/slideLayout" Target="../slideLayouts/slideLayout19.xml"/><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4.png"/><Relationship Id="rId7"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19.xml"/><Relationship Id="rId6" Type="http://schemas.openxmlformats.org/officeDocument/2006/relationships/image" Target="../media/image110.png"/><Relationship Id="rId5" Type="http://schemas.openxmlformats.org/officeDocument/2006/relationships/image" Target="../media/image23.png"/><Relationship Id="rId4" Type="http://schemas.openxmlformats.org/officeDocument/2006/relationships/image" Target="../media/image109.png"/></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82.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15.jpeg"/><Relationship Id="rId2" Type="http://schemas.openxmlformats.org/officeDocument/2006/relationships/notesSlide" Target="../notesSlides/notesSlide83.xml"/><Relationship Id="rId1" Type="http://schemas.openxmlformats.org/officeDocument/2006/relationships/slideLayout" Target="../slideLayouts/slideLayout19.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png"/></Relationships>
</file>

<file path=ppt/slides/_rels/slide8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4.png"/><Relationship Id="rId7"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109.png"/></Relationships>
</file>

<file path=ppt/slides/_rels/slide8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19.png"/><Relationship Id="rId2" Type="http://schemas.openxmlformats.org/officeDocument/2006/relationships/notesSlide" Target="../notesSlides/notesSlide85.xml"/><Relationship Id="rId1" Type="http://schemas.openxmlformats.org/officeDocument/2006/relationships/slideLayout" Target="../slideLayouts/slideLayout19.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6.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24.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86.xml"/><Relationship Id="rId1" Type="http://schemas.openxmlformats.org/officeDocument/2006/relationships/slideLayout" Target="../slideLayouts/slideLayout19.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2.png"/><Relationship Id="rId9" Type="http://schemas.openxmlformats.org/officeDocument/2006/relationships/image" Target="../media/image124.png"/></Relationships>
</file>

<file path=ppt/slides/_rels/slide87.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image" Target="../media/image24.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notesSlide" Target="../notesSlides/notesSlide87.xml"/><Relationship Id="rId16" Type="http://schemas.openxmlformats.org/officeDocument/2006/relationships/image" Target="../media/image140.png"/><Relationship Id="rId1" Type="http://schemas.openxmlformats.org/officeDocument/2006/relationships/slideLayout" Target="../slideLayouts/slideLayout19.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12.png"/><Relationship Id="rId9" Type="http://schemas.openxmlformats.org/officeDocument/2006/relationships/image" Target="../media/image133.png"/><Relationship Id="rId14" Type="http://schemas.openxmlformats.org/officeDocument/2006/relationships/image" Target="../media/image138.png"/></Relationships>
</file>

<file path=ppt/slides/_rels/slide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8.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89.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4.png"/><Relationship Id="rId7" Type="http://schemas.openxmlformats.org/officeDocument/2006/relationships/image" Target="../media/image110.png"/><Relationship Id="rId2" Type="http://schemas.openxmlformats.org/officeDocument/2006/relationships/notesSlide" Target="../notesSlides/notesSlide90.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112.png"/></Relationships>
</file>

<file path=ppt/slides/_rels/slide9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91.xml"/><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image" Target="../media/image146.png"/><Relationship Id="rId5" Type="http://schemas.openxmlformats.org/officeDocument/2006/relationships/image" Target="../media/image23.png"/><Relationship Id="rId10" Type="http://schemas.openxmlformats.org/officeDocument/2006/relationships/image" Target="../media/image145.png"/><Relationship Id="rId4" Type="http://schemas.openxmlformats.org/officeDocument/2006/relationships/image" Target="../media/image109.png"/><Relationship Id="rId9" Type="http://schemas.openxmlformats.org/officeDocument/2006/relationships/image" Target="../media/image144.png"/></Relationships>
</file>

<file path=ppt/slides/_rels/slide9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92.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109.png"/></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3.xml"/><Relationship Id="rId1" Type="http://schemas.openxmlformats.org/officeDocument/2006/relationships/slideLayout" Target="../slideLayouts/slideLayout19.xml"/><Relationship Id="rId4" Type="http://schemas.openxmlformats.org/officeDocument/2006/relationships/image" Target="../media/image148.png"/></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5.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627443F6-D017-3B9D-3053-2E238E5B6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957"/>
            <a:ext cx="91392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6149" name="Picture 5">
            <a:extLst>
              <a:ext uri="{FF2B5EF4-FFF2-40B4-BE49-F238E27FC236}">
                <a16:creationId xmlns:a16="http://schemas.microsoft.com/office/drawing/2014/main" id="{B003B915-DF98-B225-9939-7598FF78B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2949575"/>
            <a:ext cx="2509838"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6150" name="Picture 6">
            <a:extLst>
              <a:ext uri="{FF2B5EF4-FFF2-40B4-BE49-F238E27FC236}">
                <a16:creationId xmlns:a16="http://schemas.microsoft.com/office/drawing/2014/main" id="{7E333449-7540-2529-2D0A-DB837DE9E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180975"/>
            <a:ext cx="23193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6151" name="Picture 7">
            <a:extLst>
              <a:ext uri="{FF2B5EF4-FFF2-40B4-BE49-F238E27FC236}">
                <a16:creationId xmlns:a16="http://schemas.microsoft.com/office/drawing/2014/main" id="{6996E989-0DCD-A615-813F-939DFAF0CC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088" y="5349875"/>
            <a:ext cx="856615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5126" name="Picture 8">
            <a:extLst>
              <a:ext uri="{FF2B5EF4-FFF2-40B4-BE49-F238E27FC236}">
                <a16:creationId xmlns:a16="http://schemas.microsoft.com/office/drawing/2014/main" id="{EA62A20F-1ED9-1C7E-F24B-32F5EB523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5975" y="0"/>
            <a:ext cx="3243263"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6153" name="Picture 9">
            <a:extLst>
              <a:ext uri="{FF2B5EF4-FFF2-40B4-BE49-F238E27FC236}">
                <a16:creationId xmlns:a16="http://schemas.microsoft.com/office/drawing/2014/main" id="{6189150C-B1FC-E139-30EA-8CB9779B07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224338"/>
            <a:ext cx="8421688"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6154" name="Rectangle 10">
            <a:extLst>
              <a:ext uri="{FF2B5EF4-FFF2-40B4-BE49-F238E27FC236}">
                <a16:creationId xmlns:a16="http://schemas.microsoft.com/office/drawing/2014/main" id="{1B3EFC8F-5EC7-C27F-1B21-BCC64F2712D9}"/>
              </a:ext>
            </a:extLst>
          </p:cNvPr>
          <p:cNvSpPr>
            <a:spLocks noChangeArrowheads="1"/>
          </p:cNvSpPr>
          <p:nvPr/>
        </p:nvSpPr>
        <p:spPr bwMode="white">
          <a:xfrm>
            <a:off x="144497" y="2151063"/>
            <a:ext cx="8891589" cy="1631192"/>
          </a:xfrm>
          <a:prstGeom prst="rect">
            <a:avLst/>
          </a:prstGeom>
          <a:noFill/>
          <a:ln>
            <a:noFill/>
          </a:ln>
          <a:effectLst/>
        </p:spPr>
        <p:txBody>
          <a:bodyPr wrap="square" lIns="91417" tIns="45708" rIns="91417" bIns="45708">
            <a:spAutoFit/>
          </a:bodyPr>
          <a:lstStyle/>
          <a:p>
            <a:pPr algn="ctr" defTabSz="898525" eaLnBrk="1" latinLnBrk="1" hangingPunct="1">
              <a:lnSpc>
                <a:spcPct val="200000"/>
              </a:lnSpc>
              <a:defRPr/>
            </a:pPr>
            <a:r>
              <a:rPr lang="en-US" altLang="ko-KR" sz="3600" b="1" dirty="0">
                <a:solidFill>
                  <a:srgbClr val="17375E"/>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22</a:t>
            </a:r>
            <a:r>
              <a:rPr lang="ko-KR" altLang="en-US" sz="3600" b="1" dirty="0">
                <a:solidFill>
                  <a:srgbClr val="17375E"/>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년 대기배출시설 운영 및 관리사항 안내</a:t>
            </a:r>
            <a:endParaRPr lang="en-US" altLang="ko-KR" sz="3600" b="1" dirty="0">
              <a:solidFill>
                <a:srgbClr val="17375E"/>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endParaRPr>
          </a:p>
          <a:p>
            <a:pPr defTabSz="898525" eaLnBrk="1" latinLnBrk="1" hangingPunct="1">
              <a:defRPr/>
            </a:pPr>
            <a:r>
              <a:rPr lang="en-US" altLang="ko-KR" sz="2800" b="1" dirty="0">
                <a:solidFill>
                  <a:srgbClr val="17375E"/>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 </a:t>
            </a:r>
            <a:r>
              <a:rPr lang="ko-KR" altLang="en-US" sz="2800" b="1" dirty="0">
                <a:solidFill>
                  <a:srgbClr val="17375E"/>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사업장 지도점검 사례 </a:t>
            </a:r>
          </a:p>
        </p:txBody>
      </p:sp>
      <p:grpSp>
        <p:nvGrpSpPr>
          <p:cNvPr id="5129" name="Group 12">
            <a:extLst>
              <a:ext uri="{FF2B5EF4-FFF2-40B4-BE49-F238E27FC236}">
                <a16:creationId xmlns:a16="http://schemas.microsoft.com/office/drawing/2014/main" id="{5913BA39-4B37-8C65-B295-4A3581DADB0E}"/>
              </a:ext>
            </a:extLst>
          </p:cNvPr>
          <p:cNvGrpSpPr>
            <a:grpSpLocks/>
          </p:cNvGrpSpPr>
          <p:nvPr/>
        </p:nvGrpSpPr>
        <p:grpSpPr bwMode="auto">
          <a:xfrm>
            <a:off x="2841625" y="5084763"/>
            <a:ext cx="3643313" cy="908050"/>
            <a:chOff x="1829" y="3293"/>
            <a:chExt cx="2295" cy="572"/>
          </a:xfrm>
        </p:grpSpPr>
        <p:pic>
          <p:nvPicPr>
            <p:cNvPr id="5130" name="Picture 13">
              <a:extLst>
                <a:ext uri="{FF2B5EF4-FFF2-40B4-BE49-F238E27FC236}">
                  <a16:creationId xmlns:a16="http://schemas.microsoft.com/office/drawing/2014/main" id="{093A4787-EE34-B860-C262-EB43AF546B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81444"/>
            <a:stretch>
              <a:fillRect/>
            </a:stretch>
          </p:blipFill>
          <p:spPr bwMode="auto">
            <a:xfrm>
              <a:off x="1829" y="3293"/>
              <a:ext cx="282"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grpSp>
          <p:nvGrpSpPr>
            <p:cNvPr id="5131" name="Group 14">
              <a:extLst>
                <a:ext uri="{FF2B5EF4-FFF2-40B4-BE49-F238E27FC236}">
                  <a16:creationId xmlns:a16="http://schemas.microsoft.com/office/drawing/2014/main" id="{7C39B945-D0E6-F75A-F1B3-E4EB04326026}"/>
                </a:ext>
              </a:extLst>
            </p:cNvPr>
            <p:cNvGrpSpPr>
              <a:grpSpLocks/>
            </p:cNvGrpSpPr>
            <p:nvPr/>
          </p:nvGrpSpPr>
          <p:grpSpPr bwMode="auto">
            <a:xfrm>
              <a:off x="2073" y="3300"/>
              <a:ext cx="2051" cy="231"/>
              <a:chOff x="2073" y="3300"/>
              <a:chExt cx="2051" cy="231"/>
            </a:xfrm>
          </p:grpSpPr>
          <p:sp>
            <p:nvSpPr>
              <p:cNvPr id="6159" name="Rectangle 15">
                <a:extLst>
                  <a:ext uri="{FF2B5EF4-FFF2-40B4-BE49-F238E27FC236}">
                    <a16:creationId xmlns:a16="http://schemas.microsoft.com/office/drawing/2014/main" id="{98823B02-AEC6-F49C-5573-545CC3768083}"/>
                  </a:ext>
                </a:extLst>
              </p:cNvPr>
              <p:cNvSpPr>
                <a:spLocks noChangeArrowheads="1"/>
              </p:cNvSpPr>
              <p:nvPr/>
            </p:nvSpPr>
            <p:spPr bwMode="auto">
              <a:xfrm>
                <a:off x="2073" y="3300"/>
                <a:ext cx="2051" cy="226"/>
              </a:xfrm>
              <a:prstGeom prst="rect">
                <a:avLst/>
              </a:prstGeom>
              <a:noFill/>
              <a:ln w="9525" cmpd="sng">
                <a:noFill/>
                <a:miter lim="800000"/>
                <a:headEnd/>
                <a:tailEnd/>
              </a:ln>
              <a:effectLst/>
            </p:spPr>
            <p:txBody>
              <a:bodyPr wrap="none" lIns="91417" tIns="45708" rIns="91417" bIns="45708"/>
              <a:lstStyle/>
              <a:p>
                <a:pPr algn="ctr" defTabSz="898525" eaLnBrk="1" latinLnBrk="1" hangingPunct="1">
                  <a:defRPr/>
                </a:pPr>
                <a:r>
                  <a:rPr lang="ko-KR" altLang="en-US" sz="2200" dirty="0">
                    <a:solidFill>
                      <a:srgbClr val="000000"/>
                    </a:solidFill>
                    <a:effectLst>
                      <a:outerShdw blurRad="38100" dist="38100" dir="2700000" algn="tl">
                        <a:srgbClr val="C0C0C0"/>
                      </a:outerShdw>
                    </a:effectLst>
                    <a:latin typeface="HY견고딕" pitchFamily="18" charset="-127"/>
                    <a:ea typeface="HY견고딕" pitchFamily="18" charset="-127"/>
                    <a:cs typeface="Arial" pitchFamily="34" charset="0"/>
                  </a:rPr>
                  <a:t>광주광역시 대기보전과</a:t>
                </a:r>
                <a:r>
                  <a:rPr lang="ko-KR" altLang="en-US" sz="2200" dirty="0">
                    <a:solidFill>
                      <a:srgbClr val="800080"/>
                    </a:solidFill>
                    <a:effectLst>
                      <a:outerShdw blurRad="38100" dist="38100" dir="2700000" algn="tl">
                        <a:srgbClr val="C0C0C0"/>
                      </a:outerShdw>
                    </a:effectLst>
                    <a:latin typeface="HY견고딕" pitchFamily="18" charset="-127"/>
                    <a:ea typeface="HY견고딕" pitchFamily="18" charset="-127"/>
                    <a:cs typeface="Arial" pitchFamily="34" charset="0"/>
                  </a:rPr>
                  <a:t> </a:t>
                </a:r>
              </a:p>
            </p:txBody>
          </p:sp>
          <p:sp>
            <p:nvSpPr>
              <p:cNvPr id="5135" name="Rectangle 16">
                <a:extLst>
                  <a:ext uri="{FF2B5EF4-FFF2-40B4-BE49-F238E27FC236}">
                    <a16:creationId xmlns:a16="http://schemas.microsoft.com/office/drawing/2014/main" id="{D4B00BD5-62B4-FD6D-890F-2914B6371BB6}"/>
                  </a:ext>
                </a:extLst>
              </p:cNvPr>
              <p:cNvSpPr>
                <a:spLocks noChangeArrowheads="1"/>
              </p:cNvSpPr>
              <p:nvPr/>
            </p:nvSpPr>
            <p:spPr bwMode="auto">
              <a:xfrm>
                <a:off x="2458" y="3305"/>
                <a:ext cx="1361"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6164" name="Rectangle 20">
              <a:extLst>
                <a:ext uri="{FF2B5EF4-FFF2-40B4-BE49-F238E27FC236}">
                  <a16:creationId xmlns:a16="http://schemas.microsoft.com/office/drawing/2014/main" id="{57D6F8DD-C76E-9C98-CB9D-537186B26D99}"/>
                </a:ext>
              </a:extLst>
            </p:cNvPr>
            <p:cNvSpPr>
              <a:spLocks noChangeArrowheads="1"/>
            </p:cNvSpPr>
            <p:nvPr/>
          </p:nvSpPr>
          <p:spPr bwMode="auto">
            <a:xfrm>
              <a:off x="2187" y="3636"/>
              <a:ext cx="1708" cy="226"/>
            </a:xfrm>
            <a:prstGeom prst="rect">
              <a:avLst/>
            </a:prstGeom>
            <a:noFill/>
            <a:ln w="9525" cmpd="sng">
              <a:noFill/>
              <a:miter lim="800000"/>
              <a:headEnd/>
              <a:tailEnd/>
            </a:ln>
            <a:effectLst/>
          </p:spPr>
          <p:txBody>
            <a:bodyPr wrap="none" lIns="91417" tIns="45708" rIns="91417" bIns="45708"/>
            <a:lstStyle/>
            <a:p>
              <a:pPr algn="ctr" defTabSz="898525" eaLnBrk="1" latinLnBrk="1" hangingPunct="1">
                <a:defRPr/>
              </a:pPr>
              <a:r>
                <a:rPr lang="ko-KR" altLang="en-US" sz="2000" dirty="0">
                  <a:solidFill>
                    <a:srgbClr val="333333"/>
                  </a:solidFill>
                  <a:effectLst>
                    <a:outerShdw blurRad="38100" dist="38100" dir="2700000" algn="tl">
                      <a:srgbClr val="C0C0C0"/>
                    </a:outerShdw>
                  </a:effectLst>
                  <a:latin typeface="HY견고딕" pitchFamily="18" charset="-127"/>
                  <a:ea typeface="HY견고딕" pitchFamily="18" charset="-127"/>
                  <a:cs typeface="Arial" pitchFamily="34" charset="0"/>
                </a:rPr>
                <a:t>생활환경팀장   전 순 경</a:t>
              </a:r>
            </a:p>
          </p:txBody>
        </p:sp>
        <p:sp>
          <p:nvSpPr>
            <p:cNvPr id="5133" name="Rectangle 21">
              <a:extLst>
                <a:ext uri="{FF2B5EF4-FFF2-40B4-BE49-F238E27FC236}">
                  <a16:creationId xmlns:a16="http://schemas.microsoft.com/office/drawing/2014/main" id="{EEB185D3-15D1-DE31-5E83-219822AD7352}"/>
                </a:ext>
              </a:extLst>
            </p:cNvPr>
            <p:cNvSpPr>
              <a:spLocks noChangeArrowheads="1"/>
            </p:cNvSpPr>
            <p:nvPr/>
          </p:nvSpPr>
          <p:spPr bwMode="auto">
            <a:xfrm>
              <a:off x="2191" y="3639"/>
              <a:ext cx="1708"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wipe(up)">
                                      <p:cBhvr>
                                        <p:cTn id="7" dur="500"/>
                                        <p:tgtEl>
                                          <p:spTgt spid="6150"/>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6149"/>
                                        </p:tgtEl>
                                        <p:attrNameLst>
                                          <p:attrName>style.visibility</p:attrName>
                                        </p:attrNameLst>
                                      </p:cBhvr>
                                      <p:to>
                                        <p:strVal val="visible"/>
                                      </p:to>
                                    </p:set>
                                    <p:anim calcmode="lin" valueType="num">
                                      <p:cBhvr>
                                        <p:cTn id="11" dur="1000" fill="hold"/>
                                        <p:tgtEl>
                                          <p:spTgt spid="6149"/>
                                        </p:tgtEl>
                                        <p:attrNameLst>
                                          <p:attrName>ppt_x</p:attrName>
                                        </p:attrNameLst>
                                      </p:cBhvr>
                                      <p:tavLst>
                                        <p:tav tm="0">
                                          <p:val>
                                            <p:strVal val="#ppt_x"/>
                                          </p:val>
                                        </p:tav>
                                        <p:tav tm="100000">
                                          <p:val>
                                            <p:strVal val="#ppt_x"/>
                                          </p:val>
                                        </p:tav>
                                      </p:tavLst>
                                    </p:anim>
                                    <p:anim calcmode="lin" valueType="num">
                                      <p:cBhvr>
                                        <p:cTn id="12" dur="1000" fill="hold"/>
                                        <p:tgtEl>
                                          <p:spTgt spid="6149"/>
                                        </p:tgtEl>
                                        <p:attrNameLst>
                                          <p:attrName>ppt_y</p:attrName>
                                        </p:attrNameLst>
                                      </p:cBhvr>
                                      <p:tavLst>
                                        <p:tav tm="0">
                                          <p:val>
                                            <p:strVal val="#ppt_y-.1"/>
                                          </p:val>
                                        </p:tav>
                                        <p:tav tm="100000">
                                          <p:val>
                                            <p:strVal val="#ppt_y"/>
                                          </p:val>
                                        </p:tav>
                                      </p:tavLst>
                                    </p:anim>
                                    <p:animEffect transition="in" filter="fade">
                                      <p:cBhvr>
                                        <p:cTn id="13" dur="1000"/>
                                        <p:tgtEl>
                                          <p:spTgt spid="6149"/>
                                        </p:tgtEl>
                                      </p:cBhvr>
                                    </p:animEffect>
                                  </p:childTnLst>
                                </p:cTn>
                              </p:par>
                            </p:childTnLst>
                          </p:cTn>
                        </p:par>
                        <p:par>
                          <p:cTn id="14" fill="hold" nodeType="afterGroup">
                            <p:stCondLst>
                              <p:cond delay="1500"/>
                            </p:stCondLst>
                            <p:childTnLst>
                              <p:par>
                                <p:cTn id="15" presetID="22" presetClass="entr" presetSubtype="8" fill="hold" nodeType="afterEffect">
                                  <p:stCondLst>
                                    <p:cond delay="0"/>
                                  </p:stCondLst>
                                  <p:childTnLst>
                                    <p:set>
                                      <p:cBhvr>
                                        <p:cTn id="16" dur="1" fill="hold">
                                          <p:stCondLst>
                                            <p:cond delay="0"/>
                                          </p:stCondLst>
                                        </p:cTn>
                                        <p:tgtEl>
                                          <p:spTgt spid="6153"/>
                                        </p:tgtEl>
                                        <p:attrNameLst>
                                          <p:attrName>style.visibility</p:attrName>
                                        </p:attrNameLst>
                                      </p:cBhvr>
                                      <p:to>
                                        <p:strVal val="visible"/>
                                      </p:to>
                                    </p:set>
                                    <p:animEffect transition="in" filter="wipe(left)">
                                      <p:cBhvr>
                                        <p:cTn id="17" dur="500"/>
                                        <p:tgtEl>
                                          <p:spTgt spid="6153"/>
                                        </p:tgtEl>
                                      </p:cBhvr>
                                    </p:animEffect>
                                  </p:childTnLst>
                                </p:cTn>
                              </p:par>
                            </p:childTnLst>
                          </p:cTn>
                        </p:par>
                        <p:par>
                          <p:cTn id="18" fill="hold" nodeType="afterGroup">
                            <p:stCondLst>
                              <p:cond delay="2000"/>
                            </p:stCondLst>
                            <p:childTnLst>
                              <p:par>
                                <p:cTn id="19" presetID="10" presetClass="entr" presetSubtype="0" fill="hold" nodeType="afterEffect">
                                  <p:stCondLst>
                                    <p:cond delay="0"/>
                                  </p:stCondLst>
                                  <p:childTnLst>
                                    <p:set>
                                      <p:cBhvr>
                                        <p:cTn id="20" dur="1" fill="hold">
                                          <p:stCondLst>
                                            <p:cond delay="0"/>
                                          </p:stCondLst>
                                        </p:cTn>
                                        <p:tgtEl>
                                          <p:spTgt spid="6151"/>
                                        </p:tgtEl>
                                        <p:attrNameLst>
                                          <p:attrName>style.visibility</p:attrName>
                                        </p:attrNameLst>
                                      </p:cBhvr>
                                      <p:to>
                                        <p:strVal val="visible"/>
                                      </p:to>
                                    </p:set>
                                    <p:animEffect transition="in" filter="fade">
                                      <p:cBhvr>
                                        <p:cTn id="21" dur="1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그림 1">
            <a:extLst>
              <a:ext uri="{FF2B5EF4-FFF2-40B4-BE49-F238E27FC236}">
                <a16:creationId xmlns:a16="http://schemas.microsoft.com/office/drawing/2014/main" id="{EEEB6209-D039-DFA4-65FE-A133C7285D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464185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그림 2">
            <a:extLst>
              <a:ext uri="{FF2B5EF4-FFF2-40B4-BE49-F238E27FC236}">
                <a16:creationId xmlns:a16="http://schemas.microsoft.com/office/drawing/2014/main" id="{249B4D8D-B948-D0CE-4D50-4BD738D183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594100"/>
            <a:ext cx="4657725"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그림 3">
            <a:extLst>
              <a:ext uri="{FF2B5EF4-FFF2-40B4-BE49-F238E27FC236}">
                <a16:creationId xmlns:a16="http://schemas.microsoft.com/office/drawing/2014/main" id="{BCA353F9-D6BD-48CD-F595-046B3DB772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94100"/>
            <a:ext cx="4641850"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그림 4">
            <a:extLst>
              <a:ext uri="{FF2B5EF4-FFF2-40B4-BE49-F238E27FC236}">
                <a16:creationId xmlns:a16="http://schemas.microsoft.com/office/drawing/2014/main" id="{795A8E32-64CB-8DDB-4071-2AE3033818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1850" y="0"/>
            <a:ext cx="451485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874" name="그룹 12">
            <a:extLst>
              <a:ext uri="{FF2B5EF4-FFF2-40B4-BE49-F238E27FC236}">
                <a16:creationId xmlns:a16="http://schemas.microsoft.com/office/drawing/2014/main" id="{7E915D85-A331-8C8A-BB40-367FE4F728C7}"/>
              </a:ext>
            </a:extLst>
          </p:cNvPr>
          <p:cNvGrpSpPr>
            <a:grpSpLocks/>
          </p:cNvGrpSpPr>
          <p:nvPr/>
        </p:nvGrpSpPr>
        <p:grpSpPr bwMode="auto">
          <a:xfrm>
            <a:off x="520700" y="1633538"/>
            <a:ext cx="8275638" cy="2058987"/>
            <a:chOff x="488926" y="1650520"/>
            <a:chExt cx="8970023" cy="2454283"/>
          </a:xfrm>
        </p:grpSpPr>
        <p:pic>
          <p:nvPicPr>
            <p:cNvPr id="207896" name="그림 9">
              <a:extLst>
                <a:ext uri="{FF2B5EF4-FFF2-40B4-BE49-F238E27FC236}">
                  <a16:creationId xmlns:a16="http://schemas.microsoft.com/office/drawing/2014/main" id="{299899AF-50EB-99DA-6716-2403675E5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46" y="1650520"/>
              <a:ext cx="3138323" cy="5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pic>
        <p:sp>
          <p:nvSpPr>
            <p:cNvPr id="11" name="직사각형 10">
              <a:extLst>
                <a:ext uri="{FF2B5EF4-FFF2-40B4-BE49-F238E27FC236}">
                  <a16:creationId xmlns:a16="http://schemas.microsoft.com/office/drawing/2014/main" id="{7A22B008-3E76-662C-6BE8-C451081A20B8}"/>
                </a:ext>
              </a:extLst>
            </p:cNvPr>
            <p:cNvSpPr/>
            <p:nvPr/>
          </p:nvSpPr>
          <p:spPr>
            <a:xfrm>
              <a:off x="657555" y="1667550"/>
              <a:ext cx="2606865" cy="387917"/>
            </a:xfrm>
            <a:prstGeom prst="rect">
              <a:avLst/>
            </a:prstGeom>
            <a:noFill/>
            <a:ln w="25400" cap="flat" cmpd="sng" algn="ctr">
              <a:noFill/>
              <a:prstDash val="solid"/>
              <a:round/>
            </a:ln>
            <a:effectLst>
              <a:outerShdw dist="17845" dir="2700000" algn="br">
                <a:srgbClr val="000000"/>
              </a:outerShdw>
            </a:effectLst>
          </p:spPr>
          <p:txBody>
            <a:bodyPr lIns="84331" tIns="42140" rIns="84331" bIns="42140"/>
            <a:lstStyle/>
            <a:p>
              <a:pPr defTabSz="830622">
                <a:spcBef>
                  <a:spcPct val="50000"/>
                </a:spcBef>
                <a:buClr>
                  <a:srgbClr val="000000">
                    <a:alpha val="100000"/>
                  </a:srgbClr>
                </a:buClr>
                <a:buSzPct val="100000"/>
                <a:defRPr lang="ko-KR" altLang="en-US"/>
              </a:pPr>
              <a:r>
                <a:rPr lang="ko-KR" altLang="en-US" sz="1846" spc="5" dirty="0">
                  <a:solidFill>
                    <a:srgbClr val="FFFFFF">
                      <a:alpha val="100000"/>
                    </a:srgbClr>
                  </a:solidFill>
                  <a:latin typeface="맑은 고딕"/>
                  <a:ea typeface="맑은 고딕"/>
                  <a:sym typeface="Wingdings"/>
                </a:rPr>
                <a:t> 기관별 업무분장</a:t>
              </a:r>
            </a:p>
          </p:txBody>
        </p:sp>
        <p:sp>
          <p:nvSpPr>
            <p:cNvPr id="12" name="직사각형 11">
              <a:extLst>
                <a:ext uri="{FF2B5EF4-FFF2-40B4-BE49-F238E27FC236}">
                  <a16:creationId xmlns:a16="http://schemas.microsoft.com/office/drawing/2014/main" id="{9930C237-DB3A-876A-E4F7-68C931FA9719}"/>
                </a:ext>
              </a:extLst>
            </p:cNvPr>
            <p:cNvSpPr/>
            <p:nvPr/>
          </p:nvSpPr>
          <p:spPr>
            <a:xfrm>
              <a:off x="488926" y="3501167"/>
              <a:ext cx="8970023" cy="603636"/>
            </a:xfrm>
            <a:prstGeom prst="rect">
              <a:avLst/>
            </a:prstGeom>
            <a:noFill/>
            <a:ln w="25400" cap="flat" cmpd="sng" algn="ctr">
              <a:noFill/>
              <a:prstDash val="solid"/>
              <a:round/>
            </a:ln>
          </p:spPr>
          <p:txBody>
            <a:bodyPr lIns="84331" tIns="42140" rIns="84331" bIns="42140" anchor="ctr"/>
            <a:lstStyle/>
            <a:p>
              <a:pPr defTabSz="830622">
                <a:buClr>
                  <a:srgbClr val="000000">
                    <a:alpha val="100000"/>
                  </a:srgbClr>
                </a:buClr>
                <a:buSzPct val="100000"/>
                <a:defRPr lang="ko-KR" altLang="en-US"/>
              </a:pPr>
              <a:endParaRPr lang="ko-KR" altLang="en-US" sz="2215" b="1" spc="5" dirty="0">
                <a:solidFill>
                  <a:srgbClr val="000000">
                    <a:alpha val="100000"/>
                  </a:srgbClr>
                </a:solidFill>
                <a:latin typeface="나눔고딕"/>
                <a:ea typeface="나눔고딕"/>
                <a:sym typeface="Wingdings"/>
              </a:endParaRPr>
            </a:p>
          </p:txBody>
        </p:sp>
      </p:grpSp>
      <p:sp>
        <p:nvSpPr>
          <p:cNvPr id="30" name="Rectangle 4">
            <a:extLst>
              <a:ext uri="{FF2B5EF4-FFF2-40B4-BE49-F238E27FC236}">
                <a16:creationId xmlns:a16="http://schemas.microsoft.com/office/drawing/2014/main" id="{2E52FCF7-ED3B-57C3-A64E-834D8B65A4AC}"/>
              </a:ext>
            </a:extLst>
          </p:cNvPr>
          <p:cNvSpPr txBox="1">
            <a:spLocks noChangeArrowheads="1"/>
          </p:cNvSpPr>
          <p:nvPr/>
        </p:nvSpPr>
        <p:spPr bwMode="auto">
          <a:xfrm>
            <a:off x="207963" y="790575"/>
            <a:ext cx="7286625" cy="433388"/>
          </a:xfrm>
          <a:prstGeom prst="rect">
            <a:avLst/>
          </a:prstGeom>
          <a:noFill/>
          <a:ln w="9525">
            <a:noFill/>
            <a:miter lim="800000"/>
            <a:headEnd/>
            <a:tailEnd/>
          </a:ln>
        </p:spPr>
        <p:txBody>
          <a:bodyPr anchor="ctr">
            <a:spAutoFit/>
          </a:bodyPr>
          <a:lstStyle>
            <a:defPPr>
              <a:defRPr lang="ko-KR"/>
            </a:defPPr>
            <a:lvl1pPr fontAlgn="base" latinLnBrk="0">
              <a:spcBef>
                <a:spcPct val="0"/>
              </a:spcBef>
              <a:spcAft>
                <a:spcPct val="0"/>
              </a:spcAft>
              <a:defRPr sz="2000" b="1">
                <a:solidFill>
                  <a:prstClr val="black"/>
                </a:solidFill>
                <a:latin typeface="LG스마트체 Bold" panose="020B0600000101010101" pitchFamily="50" charset="-127"/>
                <a:ea typeface="LG스마트체 Bold" panose="020B0600000101010101" pitchFamily="50" charset="-127"/>
              </a:defRPr>
            </a:lvl1pPr>
          </a:lstStyle>
          <a:p>
            <a:pPr>
              <a:defRPr/>
            </a:pPr>
            <a:r>
              <a:rPr lang="en-US" altLang="ko-KR" sz="1938" dirty="0">
                <a:latin typeface="맑은 고딕" panose="020B0503020000020004" pitchFamily="50" charset="-127"/>
                <a:ea typeface="맑은 고딕" panose="020B0503020000020004" pitchFamily="50" charset="-127"/>
              </a:rPr>
              <a:t>    </a:t>
            </a:r>
            <a:r>
              <a:rPr lang="ko-KR" altLang="en-US" sz="2215" dirty="0">
                <a:solidFill>
                  <a:schemeClr val="bg1"/>
                </a:solidFill>
                <a:latin typeface="맑은 고딕" panose="020B0503020000020004" pitchFamily="50" charset="-127"/>
                <a:ea typeface="맑은 고딕" panose="020B0503020000020004" pitchFamily="50" charset="-127"/>
              </a:rPr>
              <a:t>소규모 방지시설 설치 지원사업</a:t>
            </a:r>
          </a:p>
        </p:txBody>
      </p:sp>
      <p:graphicFrame>
        <p:nvGraphicFramePr>
          <p:cNvPr id="2" name="표 1">
            <a:extLst>
              <a:ext uri="{FF2B5EF4-FFF2-40B4-BE49-F238E27FC236}">
                <a16:creationId xmlns:a16="http://schemas.microsoft.com/office/drawing/2014/main" id="{20E6DCA1-CD28-60E3-4F88-3DA78735A663}"/>
              </a:ext>
            </a:extLst>
          </p:cNvPr>
          <p:cNvGraphicFramePr>
            <a:graphicFrameLocks noGrp="1"/>
          </p:cNvGraphicFramePr>
          <p:nvPr/>
        </p:nvGraphicFramePr>
        <p:xfrm>
          <a:off x="609600" y="2232025"/>
          <a:ext cx="7880350" cy="4030663"/>
        </p:xfrm>
        <a:graphic>
          <a:graphicData uri="http://schemas.openxmlformats.org/drawingml/2006/table">
            <a:tbl>
              <a:tblPr firstRow="1" bandRow="1">
                <a:tableStyleId>{5C22544A-7EE6-4342-B048-85BDC9FD1C3A}</a:tableStyleId>
              </a:tblPr>
              <a:tblGrid>
                <a:gridCol w="1834324">
                  <a:extLst>
                    <a:ext uri="{9D8B030D-6E8A-4147-A177-3AD203B41FA5}">
                      <a16:colId xmlns:a16="http://schemas.microsoft.com/office/drawing/2014/main" val="20000"/>
                    </a:ext>
                  </a:extLst>
                </a:gridCol>
                <a:gridCol w="6046026">
                  <a:extLst>
                    <a:ext uri="{9D8B030D-6E8A-4147-A177-3AD203B41FA5}">
                      <a16:colId xmlns:a16="http://schemas.microsoft.com/office/drawing/2014/main" val="20001"/>
                    </a:ext>
                  </a:extLst>
                </a:gridCol>
              </a:tblGrid>
              <a:tr h="343436">
                <a:tc>
                  <a:txBody>
                    <a:bodyPr/>
                    <a:lstStyle/>
                    <a:p>
                      <a:pPr algn="ctr" latinLnBrk="1"/>
                      <a:r>
                        <a:rPr lang="ko-KR" altLang="en-US" sz="1700" dirty="0">
                          <a:solidFill>
                            <a:srgbClr val="7030A0"/>
                          </a:solidFill>
                        </a:rPr>
                        <a:t>기   관 </a:t>
                      </a:r>
                    </a:p>
                  </a:txBody>
                  <a:tcPr marL="84369" marR="84369" marT="42179" marB="42179" anchor="ctr"/>
                </a:tc>
                <a:tc>
                  <a:txBody>
                    <a:bodyPr/>
                    <a:lstStyle/>
                    <a:p>
                      <a:pPr algn="ctr" latinLnBrk="1"/>
                      <a:r>
                        <a:rPr lang="ko-KR" altLang="en-US" sz="1700" dirty="0">
                          <a:solidFill>
                            <a:srgbClr val="7030A0"/>
                          </a:solidFill>
                        </a:rPr>
                        <a:t>주요 수행사항</a:t>
                      </a:r>
                    </a:p>
                  </a:txBody>
                  <a:tcPr marL="84369" marR="84369" marT="42179" marB="42179" anchor="ctr"/>
                </a:tc>
                <a:extLst>
                  <a:ext uri="{0D108BD9-81ED-4DB2-BD59-A6C34878D82A}">
                    <a16:rowId xmlns:a16="http://schemas.microsoft.com/office/drawing/2014/main" val="10000"/>
                  </a:ext>
                </a:extLst>
              </a:tr>
              <a:tr h="1120584">
                <a:tc>
                  <a:txBody>
                    <a:bodyPr/>
                    <a:lstStyle/>
                    <a:p>
                      <a:pPr algn="ctr" latinLnBrk="1"/>
                      <a:r>
                        <a:rPr lang="ko-KR" altLang="en-US" sz="1700" dirty="0">
                          <a:latin typeface="나눔고딕" panose="020D0604000000000000" pitchFamily="50" charset="-127"/>
                          <a:ea typeface="나눔고딕" panose="020D0604000000000000" pitchFamily="50" charset="-127"/>
                        </a:rPr>
                        <a:t>환경부</a:t>
                      </a:r>
                    </a:p>
                  </a:txBody>
                  <a:tcPr marL="84369" marR="84369" marT="42179" marB="42179" anchor="ctr"/>
                </a:tc>
                <a:tc>
                  <a:txBody>
                    <a:bodyPr/>
                    <a:lstStyle/>
                    <a:p>
                      <a:pPr marL="0" lvl="0" indent="0" algn="l" latinLnBrk="1">
                        <a:lnSpc>
                          <a:spcPct val="200000"/>
                        </a:lnSpc>
                        <a:buFont typeface="Arial" panose="020B0604020202020204" pitchFamily="34" charset="0"/>
                        <a:buNone/>
                      </a:pPr>
                      <a:r>
                        <a:rPr lang="ko-KR" altLang="en-US" sz="1700" dirty="0">
                          <a:latin typeface="나눔고딕" panose="020D0604000000000000" pitchFamily="50" charset="-127"/>
                          <a:ea typeface="나눔고딕" panose="020D0604000000000000" pitchFamily="50" charset="-127"/>
                        </a:rPr>
                        <a:t> </a:t>
                      </a:r>
                      <a:r>
                        <a:rPr lang="en-US" altLang="ko-KR" sz="1700" dirty="0">
                          <a:latin typeface="나눔고딕" panose="020D0604000000000000" pitchFamily="50" charset="-127"/>
                          <a:ea typeface="나눔고딕" panose="020D0604000000000000" pitchFamily="50" charset="-127"/>
                        </a:rPr>
                        <a:t>• </a:t>
                      </a:r>
                      <a:r>
                        <a:rPr lang="ko-KR" altLang="en-US" sz="1700" dirty="0">
                          <a:latin typeface="나눔고딕" panose="020D0604000000000000" pitchFamily="50" charset="-127"/>
                          <a:ea typeface="나눔고딕" panose="020D0604000000000000" pitchFamily="50" charset="-127"/>
                        </a:rPr>
                        <a:t>예산</a:t>
                      </a:r>
                      <a:r>
                        <a:rPr lang="en-US" altLang="ko-KR" sz="1700" dirty="0">
                          <a:latin typeface="나눔고딕" panose="020D0604000000000000" pitchFamily="50" charset="-127"/>
                          <a:ea typeface="나눔고딕" panose="020D0604000000000000" pitchFamily="50" charset="-127"/>
                        </a:rPr>
                        <a:t>(</a:t>
                      </a:r>
                      <a:r>
                        <a:rPr lang="ko-KR" altLang="en-US" sz="1700" dirty="0">
                          <a:latin typeface="나눔고딕" panose="020D0604000000000000" pitchFamily="50" charset="-127"/>
                          <a:ea typeface="나눔고딕" panose="020D0604000000000000" pitchFamily="50" charset="-127"/>
                        </a:rPr>
                        <a:t>국고 보조금</a:t>
                      </a:r>
                      <a:r>
                        <a:rPr lang="en-US" altLang="ko-KR" sz="1700" dirty="0">
                          <a:latin typeface="나눔고딕" panose="020D0604000000000000" pitchFamily="50" charset="-127"/>
                          <a:ea typeface="나눔고딕" panose="020D0604000000000000" pitchFamily="50" charset="-127"/>
                        </a:rPr>
                        <a:t>)</a:t>
                      </a:r>
                      <a:r>
                        <a:rPr lang="en-US" altLang="ko-KR" sz="1700" baseline="0" dirty="0">
                          <a:latin typeface="나눔고딕" panose="020D0604000000000000" pitchFamily="50" charset="-127"/>
                          <a:ea typeface="나눔고딕" panose="020D0604000000000000" pitchFamily="50" charset="-127"/>
                        </a:rPr>
                        <a:t> </a:t>
                      </a:r>
                      <a:r>
                        <a:rPr lang="ko-KR" altLang="en-US" sz="1700" baseline="0" dirty="0">
                          <a:latin typeface="나눔고딕" panose="020D0604000000000000" pitchFamily="50" charset="-127"/>
                          <a:ea typeface="나눔고딕" panose="020D0604000000000000" pitchFamily="50" charset="-127"/>
                        </a:rPr>
                        <a:t>편성 지원</a:t>
                      </a:r>
                      <a:r>
                        <a:rPr lang="en-US" altLang="ko-KR" sz="1700" baseline="0" dirty="0">
                          <a:latin typeface="나눔고딕" panose="020D0604000000000000" pitchFamily="50" charset="-127"/>
                          <a:ea typeface="나눔고딕" panose="020D0604000000000000" pitchFamily="50" charset="-127"/>
                        </a:rPr>
                        <a:t>(45%)</a:t>
                      </a:r>
                    </a:p>
                    <a:p>
                      <a:pPr algn="l" latinLnBrk="1">
                        <a:lnSpc>
                          <a:spcPct val="200000"/>
                        </a:lnSpc>
                      </a:pPr>
                      <a:r>
                        <a:rPr lang="ko-KR" altLang="en-US" sz="1700" baseline="0" dirty="0">
                          <a:latin typeface="나눔고딕" panose="020D0604000000000000" pitchFamily="50" charset="-127"/>
                          <a:ea typeface="나눔고딕" panose="020D0604000000000000" pitchFamily="50" charset="-127"/>
                        </a:rPr>
                        <a:t> </a:t>
                      </a:r>
                      <a:r>
                        <a:rPr lang="en-US" altLang="ko-KR" sz="1700" baseline="0" dirty="0">
                          <a:latin typeface="나눔고딕" panose="020D0604000000000000" pitchFamily="50" charset="-127"/>
                          <a:ea typeface="나눔고딕" panose="020D0604000000000000" pitchFamily="50" charset="-127"/>
                        </a:rPr>
                        <a:t>• </a:t>
                      </a:r>
                      <a:r>
                        <a:rPr lang="ko-KR" altLang="en-US" sz="1700" baseline="0" dirty="0">
                          <a:latin typeface="나눔고딕" panose="020D0604000000000000" pitchFamily="50" charset="-127"/>
                          <a:ea typeface="나눔고딕" panose="020D0604000000000000" pitchFamily="50" charset="-127"/>
                        </a:rPr>
                        <a:t>국고 보조금 교부</a:t>
                      </a:r>
                      <a:r>
                        <a:rPr lang="en-US" altLang="ko-KR" sz="1700" baseline="0" dirty="0">
                          <a:latin typeface="나눔고딕" panose="020D0604000000000000" pitchFamily="50" charset="-127"/>
                          <a:ea typeface="나눔고딕" panose="020D0604000000000000" pitchFamily="50" charset="-127"/>
                        </a:rPr>
                        <a:t>, </a:t>
                      </a:r>
                      <a:r>
                        <a:rPr lang="ko-KR" altLang="en-US" sz="1700" baseline="0" dirty="0">
                          <a:latin typeface="나눔고딕" panose="020D0604000000000000" pitchFamily="50" charset="-127"/>
                          <a:ea typeface="나눔고딕" panose="020D0604000000000000" pitchFamily="50" charset="-127"/>
                        </a:rPr>
                        <a:t>정산</a:t>
                      </a:r>
                      <a:r>
                        <a:rPr lang="en-US" altLang="ko-KR" sz="1700" baseline="0" dirty="0">
                          <a:latin typeface="나눔고딕" panose="020D0604000000000000" pitchFamily="50" charset="-127"/>
                          <a:ea typeface="나눔고딕" panose="020D0604000000000000" pitchFamily="50" charset="-127"/>
                        </a:rPr>
                        <a:t>, </a:t>
                      </a:r>
                      <a:r>
                        <a:rPr lang="ko-KR" altLang="en-US" sz="1700" baseline="0" dirty="0">
                          <a:latin typeface="나눔고딕" panose="020D0604000000000000" pitchFamily="50" charset="-127"/>
                          <a:ea typeface="나눔고딕" panose="020D0604000000000000" pitchFamily="50" charset="-127"/>
                        </a:rPr>
                        <a:t>사업평가</a:t>
                      </a:r>
                      <a:endParaRPr lang="ko-KR" altLang="en-US" sz="1700" dirty="0">
                        <a:latin typeface="나눔고딕" panose="020D0604000000000000" pitchFamily="50" charset="-127"/>
                        <a:ea typeface="나눔고딕" panose="020D0604000000000000" pitchFamily="50" charset="-127"/>
                      </a:endParaRPr>
                    </a:p>
                  </a:txBody>
                  <a:tcPr marL="84369" marR="84369" marT="42179" marB="42179" anchor="ctr"/>
                </a:tc>
                <a:extLst>
                  <a:ext uri="{0D108BD9-81ED-4DB2-BD59-A6C34878D82A}">
                    <a16:rowId xmlns:a16="http://schemas.microsoft.com/office/drawing/2014/main" val="10001"/>
                  </a:ext>
                </a:extLst>
              </a:tr>
              <a:tr h="1120584">
                <a:tc>
                  <a:txBody>
                    <a:bodyPr/>
                    <a:lstStyle/>
                    <a:p>
                      <a:pPr algn="ctr" latinLnBrk="1"/>
                      <a:r>
                        <a:rPr lang="ko-KR" altLang="en-US" sz="1700" dirty="0" err="1">
                          <a:latin typeface="나눔고딕" panose="020D0604000000000000" pitchFamily="50" charset="-127"/>
                          <a:ea typeface="나눔고딕" panose="020D0604000000000000" pitchFamily="50" charset="-127"/>
                        </a:rPr>
                        <a:t>지자체</a:t>
                      </a:r>
                      <a:endParaRPr lang="ko-KR" altLang="en-US" sz="1700" dirty="0">
                        <a:latin typeface="나눔고딕" panose="020D0604000000000000" pitchFamily="50" charset="-127"/>
                        <a:ea typeface="나눔고딕" panose="020D0604000000000000" pitchFamily="50" charset="-127"/>
                      </a:endParaRPr>
                    </a:p>
                  </a:txBody>
                  <a:tcPr marL="84369" marR="84369" marT="42179" marB="42179" anchor="ctr"/>
                </a:tc>
                <a:tc>
                  <a:txBody>
                    <a:bodyPr/>
                    <a:lstStyle/>
                    <a:p>
                      <a:pPr algn="l" latinLnBrk="1">
                        <a:lnSpc>
                          <a:spcPct val="200000"/>
                        </a:lnSpc>
                      </a:pPr>
                      <a:r>
                        <a:rPr lang="ko-KR" altLang="en-US" sz="1700" dirty="0">
                          <a:latin typeface="나눔고딕" panose="020D0604000000000000" pitchFamily="50" charset="-127"/>
                          <a:ea typeface="나눔고딕" panose="020D0604000000000000" pitchFamily="50" charset="-127"/>
                        </a:rPr>
                        <a:t> </a:t>
                      </a:r>
                      <a:r>
                        <a:rPr lang="en-US" altLang="ko-KR" sz="1700" dirty="0">
                          <a:latin typeface="나눔고딕" panose="020D0604000000000000" pitchFamily="50" charset="-127"/>
                          <a:ea typeface="나눔고딕" panose="020D0604000000000000" pitchFamily="50" charset="-127"/>
                        </a:rPr>
                        <a:t>• </a:t>
                      </a:r>
                      <a:r>
                        <a:rPr lang="ko-KR" altLang="en-US" sz="1700" dirty="0">
                          <a:latin typeface="나눔고딕" panose="020D0604000000000000" pitchFamily="50" charset="-127"/>
                          <a:ea typeface="나눔고딕" panose="020D0604000000000000" pitchFamily="50" charset="-127"/>
                        </a:rPr>
                        <a:t>예산</a:t>
                      </a:r>
                      <a:r>
                        <a:rPr lang="en-US" altLang="ko-KR" sz="1700" dirty="0">
                          <a:latin typeface="나눔고딕" panose="020D0604000000000000" pitchFamily="50" charset="-127"/>
                          <a:ea typeface="나눔고딕" panose="020D0604000000000000" pitchFamily="50" charset="-127"/>
                        </a:rPr>
                        <a:t>(</a:t>
                      </a:r>
                      <a:r>
                        <a:rPr lang="ko-KR" altLang="en-US" sz="1700" dirty="0">
                          <a:latin typeface="나눔고딕" panose="020D0604000000000000" pitchFamily="50" charset="-127"/>
                          <a:ea typeface="나눔고딕" panose="020D0604000000000000" pitchFamily="50" charset="-127"/>
                        </a:rPr>
                        <a:t>지방비</a:t>
                      </a:r>
                      <a:r>
                        <a:rPr lang="en-US" altLang="ko-KR" sz="1700" dirty="0">
                          <a:latin typeface="나눔고딕" panose="020D0604000000000000" pitchFamily="50" charset="-127"/>
                          <a:ea typeface="나눔고딕" panose="020D0604000000000000" pitchFamily="50" charset="-127"/>
                        </a:rPr>
                        <a:t>)</a:t>
                      </a:r>
                      <a:r>
                        <a:rPr lang="en-US" altLang="ko-KR" sz="1700" baseline="0" dirty="0">
                          <a:latin typeface="나눔고딕" panose="020D0604000000000000" pitchFamily="50" charset="-127"/>
                          <a:ea typeface="나눔고딕" panose="020D0604000000000000" pitchFamily="50" charset="-127"/>
                        </a:rPr>
                        <a:t> </a:t>
                      </a:r>
                      <a:r>
                        <a:rPr lang="ko-KR" altLang="en-US" sz="1700" baseline="0" dirty="0">
                          <a:latin typeface="나눔고딕" panose="020D0604000000000000" pitchFamily="50" charset="-127"/>
                          <a:ea typeface="나눔고딕" panose="020D0604000000000000" pitchFamily="50" charset="-127"/>
                        </a:rPr>
                        <a:t>편성(</a:t>
                      </a:r>
                      <a:r>
                        <a:rPr lang="en-US" altLang="ko-KR" sz="1700" baseline="0" dirty="0">
                          <a:latin typeface="나눔고딕" panose="020D0604000000000000" pitchFamily="50" charset="-127"/>
                          <a:ea typeface="나눔고딕" panose="020D0604000000000000" pitchFamily="50" charset="-127"/>
                        </a:rPr>
                        <a:t>45%)</a:t>
                      </a:r>
                    </a:p>
                    <a:p>
                      <a:pPr algn="l" latinLnBrk="1">
                        <a:lnSpc>
                          <a:spcPct val="200000"/>
                        </a:lnSpc>
                      </a:pPr>
                      <a:r>
                        <a:rPr lang="ko-KR" altLang="en-US" sz="1700" baseline="0" dirty="0">
                          <a:latin typeface="나눔고딕" panose="020D0604000000000000" pitchFamily="50" charset="-127"/>
                          <a:ea typeface="나눔고딕" panose="020D0604000000000000" pitchFamily="50" charset="-127"/>
                        </a:rPr>
                        <a:t> </a:t>
                      </a:r>
                      <a:r>
                        <a:rPr lang="en-US" altLang="ko-KR" sz="1700" baseline="0" dirty="0">
                          <a:latin typeface="나눔고딕" panose="020D0604000000000000" pitchFamily="50" charset="-127"/>
                          <a:ea typeface="나눔고딕" panose="020D0604000000000000" pitchFamily="50" charset="-127"/>
                        </a:rPr>
                        <a:t>• </a:t>
                      </a:r>
                      <a:r>
                        <a:rPr lang="ko-KR" altLang="en-US" sz="1700" baseline="0" dirty="0">
                          <a:latin typeface="나눔고딕" panose="020D0604000000000000" pitchFamily="50" charset="-127"/>
                          <a:ea typeface="나눔고딕" panose="020D0604000000000000" pitchFamily="50" charset="-127"/>
                        </a:rPr>
                        <a:t>지원대상 사업자 선정</a:t>
                      </a:r>
                      <a:r>
                        <a:rPr lang="en-US" altLang="ko-KR" sz="1700" baseline="0" dirty="0">
                          <a:latin typeface="나눔고딕" panose="020D0604000000000000" pitchFamily="50" charset="-127"/>
                          <a:ea typeface="나눔고딕" panose="020D0604000000000000" pitchFamily="50" charset="-127"/>
                        </a:rPr>
                        <a:t>(</a:t>
                      </a:r>
                      <a:r>
                        <a:rPr lang="ko-KR" altLang="en-US" sz="1700" baseline="0" dirty="0">
                          <a:latin typeface="나눔고딕" panose="020D0604000000000000" pitchFamily="50" charset="-127"/>
                          <a:ea typeface="나눔고딕" panose="020D0604000000000000" pitchFamily="50" charset="-127"/>
                        </a:rPr>
                        <a:t>선정위원회 개최</a:t>
                      </a:r>
                      <a:r>
                        <a:rPr lang="en-US" altLang="ko-KR" sz="1700" baseline="0" dirty="0">
                          <a:latin typeface="나눔고딕" panose="020D0604000000000000" pitchFamily="50" charset="-127"/>
                          <a:ea typeface="나눔고딕" panose="020D0604000000000000" pitchFamily="50" charset="-127"/>
                        </a:rPr>
                        <a:t>)</a:t>
                      </a:r>
                      <a:r>
                        <a:rPr lang="ko-KR" altLang="en-US" sz="1700" baseline="0" dirty="0">
                          <a:latin typeface="나눔고딕" panose="020D0604000000000000" pitchFamily="50" charset="-127"/>
                          <a:ea typeface="나눔고딕" panose="020D0604000000000000" pitchFamily="50" charset="-127"/>
                        </a:rPr>
                        <a:t>및 예산지원</a:t>
                      </a:r>
                      <a:endParaRPr lang="ko-KR" altLang="en-US" sz="1700" dirty="0">
                        <a:latin typeface="나눔고딕" panose="020D0604000000000000" pitchFamily="50" charset="-127"/>
                        <a:ea typeface="나눔고딕" panose="020D0604000000000000" pitchFamily="50" charset="-127"/>
                      </a:endParaRPr>
                    </a:p>
                  </a:txBody>
                  <a:tcPr marL="84369" marR="84369" marT="42179" marB="42179" anchor="ctr"/>
                </a:tc>
                <a:extLst>
                  <a:ext uri="{0D108BD9-81ED-4DB2-BD59-A6C34878D82A}">
                    <a16:rowId xmlns:a16="http://schemas.microsoft.com/office/drawing/2014/main" val="10002"/>
                  </a:ext>
                </a:extLst>
              </a:tr>
              <a:tr h="843588">
                <a:tc>
                  <a:txBody>
                    <a:bodyPr/>
                    <a:lstStyle/>
                    <a:p>
                      <a:pPr algn="ctr" latinLnBrk="1"/>
                      <a:r>
                        <a:rPr lang="ko-KR" altLang="en-US" sz="1700" dirty="0">
                          <a:latin typeface="나눔고딕" panose="020D0604000000000000" pitchFamily="50" charset="-127"/>
                          <a:ea typeface="나눔고딕" panose="020D0604000000000000" pitchFamily="50" charset="-127"/>
                        </a:rPr>
                        <a:t>사업자</a:t>
                      </a:r>
                      <a:endParaRPr lang="en-US" altLang="ko-KR" sz="1700" dirty="0">
                        <a:latin typeface="나눔고딕" panose="020D0604000000000000" pitchFamily="50" charset="-127"/>
                        <a:ea typeface="나눔고딕" panose="020D0604000000000000" pitchFamily="50" charset="-127"/>
                      </a:endParaRPr>
                    </a:p>
                    <a:p>
                      <a:pPr algn="ctr" latinLnBrk="1"/>
                      <a:r>
                        <a:rPr lang="en-US" altLang="ko-KR" sz="1700" dirty="0">
                          <a:latin typeface="나눔고딕" panose="020D0604000000000000" pitchFamily="50" charset="-127"/>
                          <a:ea typeface="나눔고딕" panose="020D0604000000000000" pitchFamily="50" charset="-127"/>
                        </a:rPr>
                        <a:t>(</a:t>
                      </a:r>
                      <a:r>
                        <a:rPr lang="ko-KR" altLang="en-US" sz="1700" dirty="0">
                          <a:latin typeface="나눔고딕" panose="020D0604000000000000" pitchFamily="50" charset="-127"/>
                          <a:ea typeface="나눔고딕" panose="020D0604000000000000" pitchFamily="50" charset="-127"/>
                        </a:rPr>
                        <a:t>중소기업</a:t>
                      </a:r>
                      <a:r>
                        <a:rPr lang="en-US" altLang="ko-KR" sz="1700" dirty="0">
                          <a:latin typeface="나눔고딕" panose="020D0604000000000000" pitchFamily="50" charset="-127"/>
                          <a:ea typeface="나눔고딕" panose="020D0604000000000000" pitchFamily="50" charset="-127"/>
                        </a:rPr>
                        <a:t>)</a:t>
                      </a:r>
                      <a:endParaRPr lang="ko-KR" altLang="en-US" sz="1700" dirty="0">
                        <a:latin typeface="나눔고딕" panose="020D0604000000000000" pitchFamily="50" charset="-127"/>
                        <a:ea typeface="나눔고딕" panose="020D0604000000000000" pitchFamily="50" charset="-127"/>
                      </a:endParaRPr>
                    </a:p>
                  </a:txBody>
                  <a:tcPr marL="84369" marR="84369" marT="42179" marB="42179" anchor="ctr"/>
                </a:tc>
                <a:tc>
                  <a:txBody>
                    <a:bodyPr/>
                    <a:lstStyle/>
                    <a:p>
                      <a:pPr algn="l" latinLnBrk="1">
                        <a:lnSpc>
                          <a:spcPct val="150000"/>
                        </a:lnSpc>
                      </a:pPr>
                      <a:r>
                        <a:rPr lang="ko-KR" altLang="en-US" sz="1700" dirty="0">
                          <a:latin typeface="나눔고딕" panose="020D0604000000000000" pitchFamily="50" charset="-127"/>
                          <a:ea typeface="나눔고딕" panose="020D0604000000000000" pitchFamily="50" charset="-127"/>
                        </a:rPr>
                        <a:t> </a:t>
                      </a:r>
                      <a:r>
                        <a:rPr lang="en-US" altLang="ko-KR" sz="1700" dirty="0">
                          <a:latin typeface="나눔고딕" panose="020D0604000000000000" pitchFamily="50" charset="-127"/>
                          <a:ea typeface="나눔고딕" panose="020D0604000000000000" pitchFamily="50" charset="-127"/>
                        </a:rPr>
                        <a:t>• </a:t>
                      </a:r>
                      <a:r>
                        <a:rPr lang="ko-KR" altLang="en-US" sz="1700" dirty="0">
                          <a:latin typeface="나눔고딕" panose="020D0604000000000000" pitchFamily="50" charset="-127"/>
                          <a:ea typeface="나눔고딕" panose="020D0604000000000000" pitchFamily="50" charset="-127"/>
                        </a:rPr>
                        <a:t>대기환경보전법 제</a:t>
                      </a:r>
                      <a:r>
                        <a:rPr lang="en-US" altLang="ko-KR" sz="1700" dirty="0">
                          <a:latin typeface="나눔고딕" panose="020D0604000000000000" pitchFamily="50" charset="-127"/>
                          <a:ea typeface="나눔고딕" panose="020D0604000000000000" pitchFamily="50" charset="-127"/>
                        </a:rPr>
                        <a:t>26</a:t>
                      </a:r>
                      <a:r>
                        <a:rPr lang="ko-KR" altLang="en-US" sz="1700" dirty="0">
                          <a:latin typeface="나눔고딕" panose="020D0604000000000000" pitchFamily="50" charset="-127"/>
                          <a:ea typeface="나눔고딕" panose="020D0604000000000000" pitchFamily="50" charset="-127"/>
                        </a:rPr>
                        <a:t>조에</a:t>
                      </a:r>
                      <a:r>
                        <a:rPr lang="ko-KR" altLang="en-US" sz="1700" baseline="0" dirty="0">
                          <a:latin typeface="나눔고딕" panose="020D0604000000000000" pitchFamily="50" charset="-127"/>
                          <a:ea typeface="나눔고딕" panose="020D0604000000000000" pitchFamily="50" charset="-127"/>
                        </a:rPr>
                        <a:t> 의한 방지시설 설치지원 신청</a:t>
                      </a:r>
                      <a:endParaRPr lang="en-US" altLang="ko-KR" sz="1700" baseline="0" dirty="0">
                        <a:latin typeface="나눔고딕" panose="020D0604000000000000" pitchFamily="50" charset="-127"/>
                        <a:ea typeface="나눔고딕" panose="020D0604000000000000" pitchFamily="50" charset="-127"/>
                      </a:endParaRPr>
                    </a:p>
                  </a:txBody>
                  <a:tcPr marL="84369" marR="84369" marT="42179" marB="42179" anchor="ctr"/>
                </a:tc>
                <a:extLst>
                  <a:ext uri="{0D108BD9-81ED-4DB2-BD59-A6C34878D82A}">
                    <a16:rowId xmlns:a16="http://schemas.microsoft.com/office/drawing/2014/main" val="10003"/>
                  </a:ext>
                </a:extLst>
              </a:tr>
              <a:tr h="602471">
                <a:tc>
                  <a:txBody>
                    <a:bodyPr/>
                    <a:lstStyle/>
                    <a:p>
                      <a:pPr algn="ctr" latinLnBrk="1"/>
                      <a:r>
                        <a:rPr lang="ko-KR" altLang="en-US" sz="1700" dirty="0">
                          <a:latin typeface="나눔고딕" panose="020D0604000000000000" pitchFamily="50" charset="-127"/>
                          <a:ea typeface="나눔고딕" panose="020D0604000000000000" pitchFamily="50" charset="-127"/>
                        </a:rPr>
                        <a:t>전문공사업체</a:t>
                      </a:r>
                    </a:p>
                  </a:txBody>
                  <a:tcPr marL="84369" marR="84369" marT="42179" marB="42179" anchor="ctr"/>
                </a:tc>
                <a:tc>
                  <a:txBody>
                    <a:bodyPr/>
                    <a:lstStyle/>
                    <a:p>
                      <a:pPr algn="l" latinLnBrk="1">
                        <a:lnSpc>
                          <a:spcPct val="200000"/>
                        </a:lnSpc>
                      </a:pPr>
                      <a:r>
                        <a:rPr lang="ko-KR" altLang="en-US" sz="1700" dirty="0">
                          <a:latin typeface="나눔고딕" panose="020D0604000000000000" pitchFamily="50" charset="-127"/>
                          <a:ea typeface="나눔고딕" panose="020D0604000000000000" pitchFamily="50" charset="-127"/>
                        </a:rPr>
                        <a:t> </a:t>
                      </a:r>
                      <a:r>
                        <a:rPr lang="en-US" altLang="ko-KR" sz="1700" dirty="0">
                          <a:latin typeface="나눔고딕" panose="020D0604000000000000" pitchFamily="50" charset="-127"/>
                          <a:ea typeface="나눔고딕" panose="020D0604000000000000" pitchFamily="50" charset="-127"/>
                        </a:rPr>
                        <a:t>• </a:t>
                      </a:r>
                      <a:r>
                        <a:rPr lang="ko-KR" altLang="en-US" sz="1700" dirty="0">
                          <a:latin typeface="나눔고딕" panose="020D0604000000000000" pitchFamily="50" charset="-127"/>
                          <a:ea typeface="나눔고딕" panose="020D0604000000000000" pitchFamily="50" charset="-127"/>
                        </a:rPr>
                        <a:t>기준에 맞는 적정집행</a:t>
                      </a:r>
                      <a:r>
                        <a:rPr lang="en-US" altLang="ko-KR" sz="1700" dirty="0">
                          <a:latin typeface="나눔고딕" panose="020D0604000000000000" pitchFamily="50" charset="-127"/>
                          <a:ea typeface="나눔고딕" panose="020D0604000000000000" pitchFamily="50" charset="-127"/>
                        </a:rPr>
                        <a:t>, </a:t>
                      </a:r>
                      <a:r>
                        <a:rPr lang="ko-KR" altLang="en-US" sz="1700" dirty="0" err="1">
                          <a:latin typeface="나눔고딕" panose="020D0604000000000000" pitchFamily="50" charset="-127"/>
                          <a:ea typeface="나눔고딕" panose="020D0604000000000000" pitchFamily="50" charset="-127"/>
                        </a:rPr>
                        <a:t>지자체로</a:t>
                      </a:r>
                      <a:r>
                        <a:rPr lang="ko-KR" altLang="en-US" sz="1700" dirty="0">
                          <a:latin typeface="나눔고딕" panose="020D0604000000000000" pitchFamily="50" charset="-127"/>
                          <a:ea typeface="나눔고딕" panose="020D0604000000000000" pitchFamily="50" charset="-127"/>
                        </a:rPr>
                        <a:t> 결과 통보 등</a:t>
                      </a:r>
                    </a:p>
                  </a:txBody>
                  <a:tcPr marL="84369" marR="84369" marT="42179" marB="42179" anchor="ctr"/>
                </a:tc>
                <a:extLst>
                  <a:ext uri="{0D108BD9-81ED-4DB2-BD59-A6C34878D82A}">
                    <a16:rowId xmlns:a16="http://schemas.microsoft.com/office/drawing/2014/main" val="10004"/>
                  </a:ext>
                </a:extLst>
              </a:tr>
            </a:tbl>
          </a:graphicData>
        </a:graphic>
      </p:graphicFrame>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922" name="그룹 12">
            <a:extLst>
              <a:ext uri="{FF2B5EF4-FFF2-40B4-BE49-F238E27FC236}">
                <a16:creationId xmlns:a16="http://schemas.microsoft.com/office/drawing/2014/main" id="{98EE29DF-67E1-419C-291E-A8713C19FB34}"/>
              </a:ext>
            </a:extLst>
          </p:cNvPr>
          <p:cNvGrpSpPr>
            <a:grpSpLocks/>
          </p:cNvGrpSpPr>
          <p:nvPr/>
        </p:nvGrpSpPr>
        <p:grpSpPr bwMode="auto">
          <a:xfrm>
            <a:off x="520700" y="1633538"/>
            <a:ext cx="8275638" cy="2058987"/>
            <a:chOff x="488926" y="1650520"/>
            <a:chExt cx="8970023" cy="2454283"/>
          </a:xfrm>
        </p:grpSpPr>
        <p:pic>
          <p:nvPicPr>
            <p:cNvPr id="209944" name="그림 9">
              <a:extLst>
                <a:ext uri="{FF2B5EF4-FFF2-40B4-BE49-F238E27FC236}">
                  <a16:creationId xmlns:a16="http://schemas.microsoft.com/office/drawing/2014/main" id="{9B4F0804-0C6F-7176-2B01-58E9A2242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46" y="1650520"/>
              <a:ext cx="3138323" cy="5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pic>
        <p:sp>
          <p:nvSpPr>
            <p:cNvPr id="11" name="직사각형 10">
              <a:extLst>
                <a:ext uri="{FF2B5EF4-FFF2-40B4-BE49-F238E27FC236}">
                  <a16:creationId xmlns:a16="http://schemas.microsoft.com/office/drawing/2014/main" id="{14F2537A-9FA8-FEE2-192A-CF5586C09749}"/>
                </a:ext>
              </a:extLst>
            </p:cNvPr>
            <p:cNvSpPr/>
            <p:nvPr/>
          </p:nvSpPr>
          <p:spPr>
            <a:xfrm>
              <a:off x="657555" y="1667550"/>
              <a:ext cx="2606865" cy="387917"/>
            </a:xfrm>
            <a:prstGeom prst="rect">
              <a:avLst/>
            </a:prstGeom>
            <a:noFill/>
            <a:ln w="25400" cap="flat" cmpd="sng" algn="ctr">
              <a:noFill/>
              <a:prstDash val="solid"/>
              <a:round/>
            </a:ln>
            <a:effectLst>
              <a:outerShdw dist="17845" dir="2700000" algn="br">
                <a:srgbClr val="000000"/>
              </a:outerShdw>
            </a:effectLst>
          </p:spPr>
          <p:txBody>
            <a:bodyPr lIns="84331" tIns="42140" rIns="84331" bIns="42140"/>
            <a:lstStyle/>
            <a:p>
              <a:pPr defTabSz="830622">
                <a:spcBef>
                  <a:spcPct val="50000"/>
                </a:spcBef>
                <a:buClr>
                  <a:srgbClr val="000000">
                    <a:alpha val="100000"/>
                  </a:srgbClr>
                </a:buClr>
                <a:buSzPct val="100000"/>
                <a:defRPr lang="ko-KR" altLang="en-US"/>
              </a:pPr>
              <a:r>
                <a:rPr lang="ko-KR" altLang="en-US" sz="1846" spc="5" dirty="0">
                  <a:solidFill>
                    <a:srgbClr val="FFFFFF">
                      <a:alpha val="100000"/>
                    </a:srgbClr>
                  </a:solidFill>
                  <a:latin typeface="맑은 고딕"/>
                  <a:ea typeface="맑은 고딕"/>
                  <a:sym typeface="Wingdings"/>
                </a:rPr>
                <a:t> 유의사항</a:t>
              </a:r>
            </a:p>
          </p:txBody>
        </p:sp>
        <p:sp>
          <p:nvSpPr>
            <p:cNvPr id="12" name="직사각형 11">
              <a:extLst>
                <a:ext uri="{FF2B5EF4-FFF2-40B4-BE49-F238E27FC236}">
                  <a16:creationId xmlns:a16="http://schemas.microsoft.com/office/drawing/2014/main" id="{5AB048E1-FBA0-B705-F0B5-952C42719392}"/>
                </a:ext>
              </a:extLst>
            </p:cNvPr>
            <p:cNvSpPr/>
            <p:nvPr/>
          </p:nvSpPr>
          <p:spPr>
            <a:xfrm>
              <a:off x="488926" y="3501167"/>
              <a:ext cx="8970023" cy="603636"/>
            </a:xfrm>
            <a:prstGeom prst="rect">
              <a:avLst/>
            </a:prstGeom>
            <a:noFill/>
            <a:ln w="25400" cap="flat" cmpd="sng" algn="ctr">
              <a:noFill/>
              <a:prstDash val="solid"/>
              <a:round/>
            </a:ln>
          </p:spPr>
          <p:txBody>
            <a:bodyPr lIns="84331" tIns="42140" rIns="84331" bIns="42140" anchor="ctr"/>
            <a:lstStyle/>
            <a:p>
              <a:pPr defTabSz="830622">
                <a:buClr>
                  <a:srgbClr val="000000">
                    <a:alpha val="100000"/>
                  </a:srgbClr>
                </a:buClr>
                <a:buSzPct val="100000"/>
                <a:defRPr lang="ko-KR" altLang="en-US"/>
              </a:pPr>
              <a:endParaRPr lang="ko-KR" altLang="en-US" sz="2215" b="1" spc="5" dirty="0">
                <a:solidFill>
                  <a:srgbClr val="000000">
                    <a:alpha val="100000"/>
                  </a:srgbClr>
                </a:solidFill>
                <a:latin typeface="나눔고딕"/>
                <a:ea typeface="나눔고딕"/>
                <a:sym typeface="Wingdings"/>
              </a:endParaRPr>
            </a:p>
          </p:txBody>
        </p:sp>
      </p:grpSp>
      <p:sp>
        <p:nvSpPr>
          <p:cNvPr id="30" name="Rectangle 4">
            <a:extLst>
              <a:ext uri="{FF2B5EF4-FFF2-40B4-BE49-F238E27FC236}">
                <a16:creationId xmlns:a16="http://schemas.microsoft.com/office/drawing/2014/main" id="{197E4678-A676-8BE7-E6CE-71F01291CDFC}"/>
              </a:ext>
            </a:extLst>
          </p:cNvPr>
          <p:cNvSpPr txBox="1">
            <a:spLocks noChangeArrowheads="1"/>
          </p:cNvSpPr>
          <p:nvPr/>
        </p:nvSpPr>
        <p:spPr bwMode="auto">
          <a:xfrm>
            <a:off x="207963" y="790575"/>
            <a:ext cx="7286625" cy="433388"/>
          </a:xfrm>
          <a:prstGeom prst="rect">
            <a:avLst/>
          </a:prstGeom>
          <a:noFill/>
          <a:ln w="9525">
            <a:noFill/>
            <a:miter lim="800000"/>
            <a:headEnd/>
            <a:tailEnd/>
          </a:ln>
        </p:spPr>
        <p:txBody>
          <a:bodyPr anchor="ctr">
            <a:spAutoFit/>
          </a:bodyPr>
          <a:lstStyle>
            <a:defPPr>
              <a:defRPr lang="ko-KR"/>
            </a:defPPr>
            <a:lvl1pPr fontAlgn="base" latinLnBrk="0">
              <a:spcBef>
                <a:spcPct val="0"/>
              </a:spcBef>
              <a:spcAft>
                <a:spcPct val="0"/>
              </a:spcAft>
              <a:defRPr sz="2000" b="1">
                <a:solidFill>
                  <a:prstClr val="black"/>
                </a:solidFill>
                <a:latin typeface="LG스마트체 Bold" panose="020B0600000101010101" pitchFamily="50" charset="-127"/>
                <a:ea typeface="LG스마트체 Bold" panose="020B0600000101010101" pitchFamily="50" charset="-127"/>
              </a:defRPr>
            </a:lvl1pPr>
          </a:lstStyle>
          <a:p>
            <a:pPr>
              <a:defRPr/>
            </a:pPr>
            <a:r>
              <a:rPr lang="en-US" altLang="ko-KR" sz="1938" dirty="0">
                <a:latin typeface="맑은 고딕" panose="020B0503020000020004" pitchFamily="50" charset="-127"/>
                <a:ea typeface="맑은 고딕" panose="020B0503020000020004" pitchFamily="50" charset="-127"/>
              </a:rPr>
              <a:t>    </a:t>
            </a:r>
            <a:r>
              <a:rPr lang="ko-KR" altLang="en-US" sz="2215" dirty="0">
                <a:solidFill>
                  <a:schemeClr val="bg1"/>
                </a:solidFill>
                <a:latin typeface="맑은 고딕" panose="020B0503020000020004" pitchFamily="50" charset="-127"/>
                <a:ea typeface="맑은 고딕" panose="020B0503020000020004" pitchFamily="50" charset="-127"/>
              </a:rPr>
              <a:t>소규모 방지시설 설치 지원사업</a:t>
            </a:r>
          </a:p>
        </p:txBody>
      </p:sp>
      <p:graphicFrame>
        <p:nvGraphicFramePr>
          <p:cNvPr id="2" name="표 1">
            <a:extLst>
              <a:ext uri="{FF2B5EF4-FFF2-40B4-BE49-F238E27FC236}">
                <a16:creationId xmlns:a16="http://schemas.microsoft.com/office/drawing/2014/main" id="{5598A91F-A2FA-4243-82E4-1D0C1B52B173}"/>
              </a:ext>
            </a:extLst>
          </p:cNvPr>
          <p:cNvGraphicFramePr>
            <a:graphicFrameLocks noGrp="1"/>
          </p:cNvGraphicFramePr>
          <p:nvPr/>
        </p:nvGraphicFramePr>
        <p:xfrm>
          <a:off x="609600" y="2232025"/>
          <a:ext cx="8186738" cy="4524375"/>
        </p:xfrm>
        <a:graphic>
          <a:graphicData uri="http://schemas.openxmlformats.org/drawingml/2006/table">
            <a:tbl>
              <a:tblPr firstRow="1" bandRow="1">
                <a:tableStyleId>{5C22544A-7EE6-4342-B048-85BDC9FD1C3A}</a:tableStyleId>
              </a:tblPr>
              <a:tblGrid>
                <a:gridCol w="1905643">
                  <a:extLst>
                    <a:ext uri="{9D8B030D-6E8A-4147-A177-3AD203B41FA5}">
                      <a16:colId xmlns:a16="http://schemas.microsoft.com/office/drawing/2014/main" val="20000"/>
                    </a:ext>
                  </a:extLst>
                </a:gridCol>
                <a:gridCol w="6281095">
                  <a:extLst>
                    <a:ext uri="{9D8B030D-6E8A-4147-A177-3AD203B41FA5}">
                      <a16:colId xmlns:a16="http://schemas.microsoft.com/office/drawing/2014/main" val="20001"/>
                    </a:ext>
                  </a:extLst>
                </a:gridCol>
              </a:tblGrid>
              <a:tr h="343456">
                <a:tc>
                  <a:txBody>
                    <a:bodyPr/>
                    <a:lstStyle/>
                    <a:p>
                      <a:pPr algn="ctr" latinLnBrk="1"/>
                      <a:r>
                        <a:rPr lang="ko-KR" altLang="en-US" sz="1700" dirty="0">
                          <a:solidFill>
                            <a:srgbClr val="7030A0"/>
                          </a:solidFill>
                        </a:rPr>
                        <a:t>구분</a:t>
                      </a:r>
                    </a:p>
                  </a:txBody>
                  <a:tcPr marL="84366" marR="84366" marT="42188" marB="42188" anchor="ctr"/>
                </a:tc>
                <a:tc>
                  <a:txBody>
                    <a:bodyPr/>
                    <a:lstStyle/>
                    <a:p>
                      <a:pPr algn="ctr" latinLnBrk="1"/>
                      <a:r>
                        <a:rPr lang="ko-KR" altLang="en-US" sz="1700" dirty="0">
                          <a:solidFill>
                            <a:srgbClr val="7030A0"/>
                          </a:solidFill>
                        </a:rPr>
                        <a:t>유의사항 주요내용</a:t>
                      </a:r>
                    </a:p>
                  </a:txBody>
                  <a:tcPr marL="84366" marR="84366" marT="42188" marB="42188" anchor="ctr"/>
                </a:tc>
                <a:extLst>
                  <a:ext uri="{0D108BD9-81ED-4DB2-BD59-A6C34878D82A}">
                    <a16:rowId xmlns:a16="http://schemas.microsoft.com/office/drawing/2014/main" val="10000"/>
                  </a:ext>
                </a:extLst>
              </a:tr>
              <a:tr h="1120695">
                <a:tc>
                  <a:txBody>
                    <a:bodyPr/>
                    <a:lstStyle/>
                    <a:p>
                      <a:pPr algn="ctr" latinLnBrk="1"/>
                      <a:r>
                        <a:rPr lang="ko-KR" altLang="en-US" sz="1700" dirty="0">
                          <a:latin typeface="나눔고딕" panose="020D0604000000000000" pitchFamily="50" charset="-127"/>
                          <a:ea typeface="나눔고딕" panose="020D0604000000000000" pitchFamily="50" charset="-127"/>
                        </a:rPr>
                        <a:t>변경허가</a:t>
                      </a:r>
                      <a:r>
                        <a:rPr lang="en-US" altLang="ko-KR" sz="1700" dirty="0">
                          <a:latin typeface="나눔고딕" panose="020D0604000000000000" pitchFamily="50" charset="-127"/>
                          <a:ea typeface="나눔고딕" panose="020D0604000000000000" pitchFamily="50" charset="-127"/>
                        </a:rPr>
                        <a:t>(</a:t>
                      </a:r>
                      <a:r>
                        <a:rPr lang="ko-KR" altLang="en-US" sz="1700" dirty="0">
                          <a:latin typeface="나눔고딕" panose="020D0604000000000000" pitchFamily="50" charset="-127"/>
                          <a:ea typeface="나눔고딕" panose="020D0604000000000000" pitchFamily="50" charset="-127"/>
                        </a:rPr>
                        <a:t>신고</a:t>
                      </a:r>
                      <a:r>
                        <a:rPr lang="en-US" altLang="ko-KR" sz="1700" dirty="0">
                          <a:latin typeface="나눔고딕" panose="020D0604000000000000" pitchFamily="50" charset="-127"/>
                          <a:ea typeface="나눔고딕" panose="020D0604000000000000" pitchFamily="50" charset="-127"/>
                        </a:rPr>
                        <a:t>)</a:t>
                      </a:r>
                      <a:endParaRPr lang="ko-KR" altLang="en-US" sz="1700" dirty="0">
                        <a:latin typeface="나눔고딕" panose="020D0604000000000000" pitchFamily="50" charset="-127"/>
                        <a:ea typeface="나눔고딕" panose="020D0604000000000000" pitchFamily="50" charset="-127"/>
                      </a:endParaRPr>
                    </a:p>
                  </a:txBody>
                  <a:tcPr marL="84366" marR="84366" marT="42188" marB="42188" anchor="ctr"/>
                </a:tc>
                <a:tc>
                  <a:txBody>
                    <a:bodyPr/>
                    <a:lstStyle/>
                    <a:p>
                      <a:pPr marL="0" lvl="0" indent="0" algn="l" latinLnBrk="1">
                        <a:lnSpc>
                          <a:spcPct val="200000"/>
                        </a:lnSpc>
                        <a:buFont typeface="Arial" panose="020B0604020202020204" pitchFamily="34" charset="0"/>
                        <a:buNone/>
                      </a:pPr>
                      <a:r>
                        <a:rPr lang="ko-KR" altLang="en-US" sz="1700" dirty="0">
                          <a:latin typeface="나눔고딕" panose="020D0604000000000000" pitchFamily="50" charset="-127"/>
                          <a:ea typeface="나눔고딕" panose="020D0604000000000000" pitchFamily="50" charset="-127"/>
                        </a:rPr>
                        <a:t> </a:t>
                      </a:r>
                      <a:r>
                        <a:rPr lang="en-US" altLang="ko-KR" sz="1700" dirty="0">
                          <a:latin typeface="나눔고딕" panose="020D0604000000000000" pitchFamily="50" charset="-127"/>
                          <a:ea typeface="나눔고딕" panose="020D0604000000000000" pitchFamily="50" charset="-127"/>
                        </a:rPr>
                        <a:t>•</a:t>
                      </a:r>
                      <a:r>
                        <a:rPr lang="ko-KR" altLang="en-US" sz="1700" dirty="0">
                          <a:latin typeface="나눔고딕" panose="020D0604000000000000" pitchFamily="50" charset="-127"/>
                          <a:ea typeface="나눔고딕" panose="020D0604000000000000" pitchFamily="50" charset="-127"/>
                        </a:rPr>
                        <a:t>착공신고서 제출시 대기배출시설 변경허가</a:t>
                      </a:r>
                      <a:r>
                        <a:rPr lang="en-US" altLang="ko-KR" sz="1700" dirty="0">
                          <a:latin typeface="나눔고딕" panose="020D0604000000000000" pitchFamily="50" charset="-127"/>
                          <a:ea typeface="나눔고딕" panose="020D0604000000000000" pitchFamily="50" charset="-127"/>
                        </a:rPr>
                        <a:t>(</a:t>
                      </a:r>
                      <a:r>
                        <a:rPr lang="ko-KR" altLang="en-US" sz="1700" dirty="0">
                          <a:latin typeface="나눔고딕" panose="020D0604000000000000" pitchFamily="50" charset="-127"/>
                          <a:ea typeface="나눔고딕" panose="020D0604000000000000" pitchFamily="50" charset="-127"/>
                        </a:rPr>
                        <a:t>신고</a:t>
                      </a:r>
                      <a:r>
                        <a:rPr lang="en-US" altLang="ko-KR" sz="1700" dirty="0">
                          <a:latin typeface="나눔고딕" panose="020D0604000000000000" pitchFamily="50" charset="-127"/>
                          <a:ea typeface="나눔고딕" panose="020D0604000000000000" pitchFamily="50" charset="-127"/>
                        </a:rPr>
                        <a:t>) </a:t>
                      </a:r>
                      <a:r>
                        <a:rPr lang="ko-KR" altLang="en-US" sz="1700" dirty="0">
                          <a:latin typeface="나눔고딕" panose="020D0604000000000000" pitchFamily="50" charset="-127"/>
                          <a:ea typeface="나눔고딕" panose="020D0604000000000000" pitchFamily="50" charset="-127"/>
                        </a:rPr>
                        <a:t>이행 </a:t>
                      </a:r>
                      <a:endParaRPr lang="en-US" altLang="ko-KR" sz="1700" baseline="0" dirty="0">
                        <a:latin typeface="나눔고딕" panose="020D0604000000000000" pitchFamily="50" charset="-127"/>
                        <a:ea typeface="나눔고딕" panose="020D0604000000000000" pitchFamily="50" charset="-127"/>
                      </a:endParaRPr>
                    </a:p>
                    <a:p>
                      <a:pPr algn="l" latinLnBrk="1">
                        <a:lnSpc>
                          <a:spcPct val="200000"/>
                        </a:lnSpc>
                      </a:pPr>
                      <a:r>
                        <a:rPr lang="ko-KR" altLang="en-US" sz="1700" baseline="0" dirty="0">
                          <a:latin typeface="나눔고딕" panose="020D0604000000000000" pitchFamily="50" charset="-127"/>
                          <a:ea typeface="나눔고딕" panose="020D0604000000000000" pitchFamily="50" charset="-127"/>
                        </a:rPr>
                        <a:t> </a:t>
                      </a:r>
                      <a:r>
                        <a:rPr lang="en-US" altLang="ko-KR" sz="1700" baseline="0" dirty="0">
                          <a:latin typeface="나눔고딕" panose="020D0604000000000000" pitchFamily="50" charset="-127"/>
                          <a:ea typeface="나눔고딕" panose="020D0604000000000000" pitchFamily="50" charset="-127"/>
                        </a:rPr>
                        <a:t>•</a:t>
                      </a:r>
                      <a:r>
                        <a:rPr lang="ko-KR" altLang="en-US" sz="1700" baseline="0" dirty="0" err="1">
                          <a:latin typeface="나눔고딕" panose="020D0604000000000000" pitchFamily="50" charset="-127"/>
                          <a:ea typeface="나눔고딕" panose="020D0604000000000000" pitchFamily="50" charset="-127"/>
                        </a:rPr>
                        <a:t>미이행시</a:t>
                      </a:r>
                      <a:r>
                        <a:rPr lang="ko-KR" altLang="en-US" sz="1700" baseline="0" dirty="0">
                          <a:latin typeface="나눔고딕" panose="020D0604000000000000" pitchFamily="50" charset="-127"/>
                          <a:ea typeface="나눔고딕" panose="020D0604000000000000" pitchFamily="50" charset="-127"/>
                        </a:rPr>
                        <a:t> 선정 취소될 수 있음</a:t>
                      </a:r>
                      <a:endParaRPr lang="ko-KR" altLang="en-US" sz="1700" dirty="0">
                        <a:latin typeface="나눔고딕" panose="020D0604000000000000" pitchFamily="50" charset="-127"/>
                        <a:ea typeface="나눔고딕" panose="020D0604000000000000" pitchFamily="50" charset="-127"/>
                      </a:endParaRPr>
                    </a:p>
                  </a:txBody>
                  <a:tcPr marL="84366" marR="84366" marT="42188" marB="42188" anchor="ctr"/>
                </a:tc>
                <a:extLst>
                  <a:ext uri="{0D108BD9-81ED-4DB2-BD59-A6C34878D82A}">
                    <a16:rowId xmlns:a16="http://schemas.microsoft.com/office/drawing/2014/main" val="10001"/>
                  </a:ext>
                </a:extLst>
              </a:tr>
              <a:tr h="689294">
                <a:tc>
                  <a:txBody>
                    <a:bodyPr/>
                    <a:lstStyle/>
                    <a:p>
                      <a:pPr algn="ctr" latinLnBrk="1"/>
                      <a:r>
                        <a:rPr lang="ko-KR" altLang="en-US" sz="1700" dirty="0" err="1">
                          <a:latin typeface="나눔고딕" panose="020D0604000000000000" pitchFamily="50" charset="-127"/>
                          <a:ea typeface="나눔고딕" panose="020D0604000000000000" pitchFamily="50" charset="-127"/>
                        </a:rPr>
                        <a:t>공사후</a:t>
                      </a:r>
                      <a:r>
                        <a:rPr lang="ko-KR" altLang="en-US" sz="1700" dirty="0">
                          <a:latin typeface="나눔고딕" panose="020D0604000000000000" pitchFamily="50" charset="-127"/>
                          <a:ea typeface="나눔고딕" panose="020D0604000000000000" pitchFamily="50" charset="-127"/>
                        </a:rPr>
                        <a:t> 자가측정</a:t>
                      </a:r>
                    </a:p>
                  </a:txBody>
                  <a:tcPr marL="84366" marR="84366" marT="42188" marB="42188" anchor="ctr"/>
                </a:tc>
                <a:tc>
                  <a:txBody>
                    <a:bodyPr/>
                    <a:lstStyle/>
                    <a:p>
                      <a:pPr algn="l" latinLnBrk="1">
                        <a:lnSpc>
                          <a:spcPct val="200000"/>
                        </a:lnSpc>
                      </a:pPr>
                      <a:r>
                        <a:rPr lang="ko-KR" altLang="en-US" sz="1700" dirty="0">
                          <a:latin typeface="나눔고딕" panose="020D0604000000000000" pitchFamily="50" charset="-127"/>
                          <a:ea typeface="나눔고딕" panose="020D0604000000000000" pitchFamily="50" charset="-127"/>
                        </a:rPr>
                        <a:t> </a:t>
                      </a:r>
                      <a:r>
                        <a:rPr lang="en-US" altLang="ko-KR" sz="1700" dirty="0">
                          <a:latin typeface="나눔고딕" panose="020D0604000000000000" pitchFamily="50" charset="-127"/>
                          <a:ea typeface="나눔고딕" panose="020D0604000000000000" pitchFamily="50" charset="-127"/>
                        </a:rPr>
                        <a:t>•</a:t>
                      </a:r>
                      <a:r>
                        <a:rPr lang="ko-KR" altLang="en-US" sz="1700" dirty="0">
                          <a:latin typeface="나눔고딕" panose="020D0604000000000000" pitchFamily="50" charset="-127"/>
                          <a:ea typeface="나눔고딕" panose="020D0604000000000000" pitchFamily="50" charset="-127"/>
                        </a:rPr>
                        <a:t>유량이 </a:t>
                      </a:r>
                      <a:r>
                        <a:rPr lang="en-US" altLang="ko-KR" sz="1700" dirty="0">
                          <a:latin typeface="나눔고딕" panose="020D0604000000000000" pitchFamily="50" charset="-127"/>
                          <a:ea typeface="나눔고딕" panose="020D0604000000000000" pitchFamily="50" charset="-127"/>
                        </a:rPr>
                        <a:t>80~110%</a:t>
                      </a:r>
                      <a:r>
                        <a:rPr lang="ko-KR" altLang="en-US" sz="1700" dirty="0">
                          <a:latin typeface="나눔고딕" panose="020D0604000000000000" pitchFamily="50" charset="-127"/>
                          <a:ea typeface="나눔고딕" panose="020D0604000000000000" pitchFamily="50" charset="-127"/>
                        </a:rPr>
                        <a:t>범위에서 측정되어야 함</a:t>
                      </a:r>
                      <a:endParaRPr lang="en-US" altLang="ko-KR" sz="1700" baseline="0" dirty="0">
                        <a:latin typeface="나눔고딕" panose="020D0604000000000000" pitchFamily="50" charset="-127"/>
                        <a:ea typeface="나눔고딕" panose="020D0604000000000000" pitchFamily="50" charset="-127"/>
                      </a:endParaRPr>
                    </a:p>
                  </a:txBody>
                  <a:tcPr marL="84366" marR="84366" marT="42188" marB="42188" anchor="ctr"/>
                </a:tc>
                <a:extLst>
                  <a:ext uri="{0D108BD9-81ED-4DB2-BD59-A6C34878D82A}">
                    <a16:rowId xmlns:a16="http://schemas.microsoft.com/office/drawing/2014/main" val="10002"/>
                  </a:ext>
                </a:extLst>
              </a:tr>
              <a:tr h="1250235">
                <a:tc>
                  <a:txBody>
                    <a:bodyPr/>
                    <a:lstStyle/>
                    <a:p>
                      <a:pPr algn="ctr" latinLnBrk="1"/>
                      <a:r>
                        <a:rPr lang="ko-KR" altLang="en-US" sz="1700" dirty="0">
                          <a:latin typeface="나눔고딕" panose="020D0604000000000000" pitchFamily="50" charset="-127"/>
                          <a:ea typeface="나눔고딕" panose="020D0604000000000000" pitchFamily="50" charset="-127"/>
                        </a:rPr>
                        <a:t>보조금 반환</a:t>
                      </a:r>
                    </a:p>
                  </a:txBody>
                  <a:tcPr marL="84366" marR="84366" marT="42188" marB="42188" anchor="ctr"/>
                </a:tc>
                <a:tc>
                  <a:txBody>
                    <a:bodyPr/>
                    <a:lstStyle/>
                    <a:p>
                      <a:pPr algn="l" latinLnBrk="1">
                        <a:lnSpc>
                          <a:spcPct val="150000"/>
                        </a:lnSpc>
                      </a:pPr>
                      <a:r>
                        <a:rPr lang="ko-KR" altLang="en-US" sz="1700" dirty="0">
                          <a:latin typeface="나눔고딕" panose="020D0604000000000000" pitchFamily="50" charset="-127"/>
                          <a:ea typeface="나눔고딕" panose="020D0604000000000000" pitchFamily="50" charset="-127"/>
                        </a:rPr>
                        <a:t> </a:t>
                      </a:r>
                      <a:r>
                        <a:rPr lang="en-US" altLang="ko-KR" sz="1700" dirty="0">
                          <a:latin typeface="나눔고딕" panose="020D0604000000000000" pitchFamily="50" charset="-127"/>
                          <a:ea typeface="나눔고딕" panose="020D0604000000000000" pitchFamily="50" charset="-127"/>
                        </a:rPr>
                        <a:t>•</a:t>
                      </a:r>
                      <a:r>
                        <a:rPr lang="ko-KR" altLang="en-US" sz="1700" dirty="0">
                          <a:latin typeface="나눔고딕" panose="020D0604000000000000" pitchFamily="50" charset="-127"/>
                          <a:ea typeface="나눔고딕" panose="020D0604000000000000" pitchFamily="50" charset="-127"/>
                        </a:rPr>
                        <a:t>보조금 교부조건을 위배하였을 때</a:t>
                      </a:r>
                      <a:endParaRPr lang="en-US" altLang="ko-KR" sz="1700" dirty="0">
                        <a:latin typeface="나눔고딕" panose="020D0604000000000000" pitchFamily="50" charset="-127"/>
                        <a:ea typeface="나눔고딕" panose="020D0604000000000000" pitchFamily="50" charset="-127"/>
                      </a:endParaRPr>
                    </a:p>
                    <a:p>
                      <a:pPr algn="l" latinLnBrk="1">
                        <a:lnSpc>
                          <a:spcPct val="150000"/>
                        </a:lnSpc>
                      </a:pPr>
                      <a:r>
                        <a:rPr lang="en-US" altLang="ko-KR" sz="1700" dirty="0">
                          <a:latin typeface="나눔고딕" panose="020D0604000000000000" pitchFamily="50" charset="-127"/>
                          <a:ea typeface="나눔고딕" panose="020D0604000000000000" pitchFamily="50" charset="-127"/>
                        </a:rPr>
                        <a:t> •</a:t>
                      </a:r>
                      <a:r>
                        <a:rPr lang="ko-KR" altLang="en-US" sz="1700" dirty="0">
                          <a:latin typeface="나눔고딕" panose="020D0604000000000000" pitchFamily="50" charset="-127"/>
                          <a:ea typeface="나눔고딕" panose="020D0604000000000000" pitchFamily="50" charset="-127"/>
                        </a:rPr>
                        <a:t>허위 또는 부당한 방법으로 보조금을 </a:t>
                      </a:r>
                      <a:r>
                        <a:rPr lang="ko-KR" altLang="en-US" sz="1700" dirty="0" err="1">
                          <a:latin typeface="나눔고딕" panose="020D0604000000000000" pitchFamily="50" charset="-127"/>
                          <a:ea typeface="나눔고딕" panose="020D0604000000000000" pitchFamily="50" charset="-127"/>
                        </a:rPr>
                        <a:t>교부받은</a:t>
                      </a:r>
                      <a:r>
                        <a:rPr lang="ko-KR" altLang="en-US" sz="1700" dirty="0">
                          <a:latin typeface="나눔고딕" panose="020D0604000000000000" pitchFamily="50" charset="-127"/>
                          <a:ea typeface="나눔고딕" panose="020D0604000000000000" pitchFamily="50" charset="-127"/>
                        </a:rPr>
                        <a:t> 때</a:t>
                      </a:r>
                      <a:endParaRPr lang="en-US" altLang="ko-KR" sz="1700" dirty="0">
                        <a:latin typeface="나눔고딕" panose="020D0604000000000000" pitchFamily="50" charset="-127"/>
                        <a:ea typeface="나눔고딕" panose="020D0604000000000000" pitchFamily="50" charset="-127"/>
                      </a:endParaRPr>
                    </a:p>
                    <a:p>
                      <a:pPr algn="l" latinLnBrk="1">
                        <a:lnSpc>
                          <a:spcPct val="150000"/>
                        </a:lnSpc>
                      </a:pPr>
                      <a:r>
                        <a:rPr lang="en-US" altLang="ko-KR" sz="1700" dirty="0">
                          <a:latin typeface="나눔고딕" panose="020D0604000000000000" pitchFamily="50" charset="-127"/>
                          <a:ea typeface="나눔고딕" panose="020D0604000000000000" pitchFamily="50" charset="-127"/>
                        </a:rPr>
                        <a:t> •</a:t>
                      </a:r>
                      <a:r>
                        <a:rPr lang="ko-KR" altLang="en-US" sz="1700" dirty="0">
                          <a:latin typeface="나눔고딕" panose="020D0604000000000000" pitchFamily="50" charset="-127"/>
                          <a:ea typeface="나눔고딕" panose="020D0604000000000000" pitchFamily="50" charset="-127"/>
                        </a:rPr>
                        <a:t>행정기관의 시정지시 불응</a:t>
                      </a:r>
                      <a:r>
                        <a:rPr lang="en-US" altLang="ko-KR" sz="1700" dirty="0">
                          <a:latin typeface="나눔고딕" panose="020D0604000000000000" pitchFamily="50" charset="-127"/>
                          <a:ea typeface="나눔고딕" panose="020D0604000000000000" pitchFamily="50" charset="-127"/>
                        </a:rPr>
                        <a:t>, </a:t>
                      </a:r>
                      <a:r>
                        <a:rPr lang="ko-KR" altLang="en-US" sz="1700" dirty="0">
                          <a:latin typeface="나눔고딕" panose="020D0604000000000000" pitchFamily="50" charset="-127"/>
                          <a:ea typeface="나눔고딕" panose="020D0604000000000000" pitchFamily="50" charset="-127"/>
                        </a:rPr>
                        <a:t>검사 방해 또는 거부 시</a:t>
                      </a:r>
                      <a:endParaRPr lang="en-US" altLang="ko-KR" sz="1700" baseline="0" dirty="0">
                        <a:latin typeface="나눔고딕" panose="020D0604000000000000" pitchFamily="50" charset="-127"/>
                        <a:ea typeface="나눔고딕" panose="020D0604000000000000" pitchFamily="50" charset="-127"/>
                      </a:endParaRPr>
                    </a:p>
                  </a:txBody>
                  <a:tcPr marL="84366" marR="84366" marT="42188" marB="42188" anchor="ctr"/>
                </a:tc>
                <a:extLst>
                  <a:ext uri="{0D108BD9-81ED-4DB2-BD59-A6C34878D82A}">
                    <a16:rowId xmlns:a16="http://schemas.microsoft.com/office/drawing/2014/main" val="10003"/>
                  </a:ext>
                </a:extLst>
              </a:tr>
              <a:tr h="1120695">
                <a:tc>
                  <a:txBody>
                    <a:bodyPr/>
                    <a:lstStyle/>
                    <a:p>
                      <a:pPr algn="ctr" latinLnBrk="1"/>
                      <a:r>
                        <a:rPr lang="ko-KR" altLang="en-US" sz="1700" dirty="0">
                          <a:latin typeface="나눔고딕" panose="020D0604000000000000" pitchFamily="50" charset="-127"/>
                          <a:ea typeface="나눔고딕" panose="020D0604000000000000" pitchFamily="50" charset="-127"/>
                        </a:rPr>
                        <a:t>기타</a:t>
                      </a:r>
                    </a:p>
                  </a:txBody>
                  <a:tcPr marL="84366" marR="84366" marT="42188" marB="42188" anchor="ctr"/>
                </a:tc>
                <a:tc>
                  <a:txBody>
                    <a:bodyPr/>
                    <a:lstStyle/>
                    <a:p>
                      <a:pPr algn="l" latinLnBrk="1">
                        <a:lnSpc>
                          <a:spcPct val="200000"/>
                        </a:lnSpc>
                      </a:pPr>
                      <a:r>
                        <a:rPr lang="ko-KR" altLang="en-US" sz="1700" dirty="0">
                          <a:latin typeface="나눔고딕" panose="020D0604000000000000" pitchFamily="50" charset="-127"/>
                          <a:ea typeface="나눔고딕" panose="020D0604000000000000" pitchFamily="50" charset="-127"/>
                        </a:rPr>
                        <a:t> </a:t>
                      </a:r>
                      <a:r>
                        <a:rPr lang="en-US" altLang="ko-KR" sz="1700" dirty="0">
                          <a:latin typeface="나눔고딕" panose="020D0604000000000000" pitchFamily="50" charset="-127"/>
                          <a:ea typeface="나눔고딕" panose="020D0604000000000000" pitchFamily="50" charset="-127"/>
                        </a:rPr>
                        <a:t>•</a:t>
                      </a:r>
                      <a:r>
                        <a:rPr lang="ko-KR" altLang="en-US" sz="1700" dirty="0" err="1">
                          <a:latin typeface="나눔고딕" panose="020D0604000000000000" pitchFamily="50" charset="-127"/>
                          <a:ea typeface="나눔고딕" panose="020D0604000000000000" pitchFamily="50" charset="-127"/>
                        </a:rPr>
                        <a:t>설치후</a:t>
                      </a:r>
                      <a:r>
                        <a:rPr lang="ko-KR" altLang="en-US" sz="1700" dirty="0">
                          <a:latin typeface="나눔고딕" panose="020D0604000000000000" pitchFamily="50" charset="-127"/>
                          <a:ea typeface="나눔고딕" panose="020D0604000000000000" pitchFamily="50" charset="-127"/>
                        </a:rPr>
                        <a:t> </a:t>
                      </a:r>
                      <a:r>
                        <a:rPr lang="en-US" altLang="ko-KR" sz="1700" dirty="0">
                          <a:latin typeface="나눔고딕" panose="020D0604000000000000" pitchFamily="50" charset="-127"/>
                          <a:ea typeface="나눔고딕" panose="020D0604000000000000" pitchFamily="50" charset="-127"/>
                        </a:rPr>
                        <a:t>3</a:t>
                      </a:r>
                      <a:r>
                        <a:rPr lang="ko-KR" altLang="en-US" sz="1700" dirty="0" err="1">
                          <a:latin typeface="나눔고딕" panose="020D0604000000000000" pitchFamily="50" charset="-127"/>
                          <a:ea typeface="나눔고딕" panose="020D0604000000000000" pitchFamily="50" charset="-127"/>
                        </a:rPr>
                        <a:t>년이내</a:t>
                      </a:r>
                      <a:r>
                        <a:rPr lang="ko-KR" altLang="en-US" sz="1700" dirty="0">
                          <a:latin typeface="나눔고딕" panose="020D0604000000000000" pitchFamily="50" charset="-127"/>
                          <a:ea typeface="나눔고딕" panose="020D0604000000000000" pitchFamily="50" charset="-127"/>
                        </a:rPr>
                        <a:t> 방지시설 전부 또는 일부를 정지할 때 기간별 </a:t>
                      </a:r>
                      <a:endParaRPr lang="en-US" altLang="ko-KR" sz="1700" dirty="0">
                        <a:latin typeface="나눔고딕" panose="020D0604000000000000" pitchFamily="50" charset="-127"/>
                        <a:ea typeface="나눔고딕" panose="020D0604000000000000" pitchFamily="50" charset="-127"/>
                      </a:endParaRPr>
                    </a:p>
                    <a:p>
                      <a:pPr algn="l" latinLnBrk="1">
                        <a:lnSpc>
                          <a:spcPct val="200000"/>
                        </a:lnSpc>
                      </a:pPr>
                      <a:r>
                        <a:rPr lang="en-US" altLang="ko-KR" sz="1700" dirty="0">
                          <a:latin typeface="나눔고딕" panose="020D0604000000000000" pitchFamily="50" charset="-127"/>
                          <a:ea typeface="나눔고딕" panose="020D0604000000000000" pitchFamily="50" charset="-127"/>
                        </a:rPr>
                        <a:t>    </a:t>
                      </a:r>
                      <a:r>
                        <a:rPr lang="ko-KR" altLang="en-US" sz="1700" dirty="0">
                          <a:latin typeface="나눔고딕" panose="020D0604000000000000" pitchFamily="50" charset="-127"/>
                          <a:ea typeface="나눔고딕" panose="020D0604000000000000" pitchFamily="50" charset="-127"/>
                        </a:rPr>
                        <a:t>보조금을 반환해야 함</a:t>
                      </a:r>
                    </a:p>
                  </a:txBody>
                  <a:tcPr marL="84366" marR="84366" marT="42188" marB="42188" anchor="ctr"/>
                </a:tc>
                <a:extLst>
                  <a:ext uri="{0D108BD9-81ED-4DB2-BD59-A6C34878D82A}">
                    <a16:rowId xmlns:a16="http://schemas.microsoft.com/office/drawing/2014/main" val="10004"/>
                  </a:ext>
                </a:extLst>
              </a:tr>
            </a:tbl>
          </a:graphicData>
        </a:graphic>
      </p:graphicFrame>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4">
            <a:extLst>
              <a:ext uri="{FF2B5EF4-FFF2-40B4-BE49-F238E27FC236}">
                <a16:creationId xmlns:a16="http://schemas.microsoft.com/office/drawing/2014/main" id="{2E3C6217-0D66-1BF3-EC6B-7229FAF2E247}"/>
              </a:ext>
            </a:extLst>
          </p:cNvPr>
          <p:cNvSpPr txBox="1">
            <a:spLocks noChangeArrowheads="1"/>
          </p:cNvSpPr>
          <p:nvPr/>
        </p:nvSpPr>
        <p:spPr bwMode="auto">
          <a:xfrm>
            <a:off x="207963" y="790575"/>
            <a:ext cx="7286625" cy="433388"/>
          </a:xfrm>
          <a:prstGeom prst="rect">
            <a:avLst/>
          </a:prstGeom>
          <a:noFill/>
          <a:ln w="9525">
            <a:noFill/>
            <a:miter lim="800000"/>
            <a:headEnd/>
            <a:tailEnd/>
          </a:ln>
        </p:spPr>
        <p:txBody>
          <a:bodyPr anchor="ctr">
            <a:spAutoFit/>
          </a:bodyPr>
          <a:lstStyle>
            <a:defPPr>
              <a:defRPr lang="ko-KR"/>
            </a:defPPr>
            <a:lvl1pPr fontAlgn="base" latinLnBrk="0">
              <a:spcBef>
                <a:spcPct val="0"/>
              </a:spcBef>
              <a:spcAft>
                <a:spcPct val="0"/>
              </a:spcAft>
              <a:defRPr sz="2000" b="1">
                <a:solidFill>
                  <a:prstClr val="black"/>
                </a:solidFill>
                <a:latin typeface="LG스마트체 Bold" panose="020B0600000101010101" pitchFamily="50" charset="-127"/>
                <a:ea typeface="LG스마트체 Bold" panose="020B0600000101010101" pitchFamily="50" charset="-127"/>
              </a:defRPr>
            </a:lvl1pPr>
          </a:lstStyle>
          <a:p>
            <a:pPr>
              <a:defRPr/>
            </a:pPr>
            <a:r>
              <a:rPr lang="en-US" altLang="ko-KR" sz="1938" dirty="0">
                <a:latin typeface="맑은 고딕" panose="020B0503020000020004" pitchFamily="50" charset="-127"/>
                <a:ea typeface="맑은 고딕" panose="020B0503020000020004" pitchFamily="50" charset="-127"/>
              </a:rPr>
              <a:t>    </a:t>
            </a:r>
            <a:r>
              <a:rPr lang="en-US" altLang="ko-KR" sz="2215" dirty="0" err="1">
                <a:solidFill>
                  <a:schemeClr val="bg1"/>
                </a:solidFill>
                <a:latin typeface="맑은 고딕" panose="020B0503020000020004" pitchFamily="50" charset="-127"/>
                <a:ea typeface="맑은 고딕" panose="020B0503020000020004" pitchFamily="50" charset="-127"/>
              </a:rPr>
              <a:t>IoT</a:t>
            </a:r>
            <a:r>
              <a:rPr lang="ko-KR" altLang="en-US" sz="2215" dirty="0">
                <a:solidFill>
                  <a:schemeClr val="bg1"/>
                </a:solidFill>
                <a:latin typeface="맑은 고딕" panose="020B0503020000020004" pitchFamily="50" charset="-127"/>
                <a:ea typeface="맑은 고딕" panose="020B0503020000020004" pitchFamily="50" charset="-127"/>
              </a:rPr>
              <a:t>활용 소규모 방지시설 원격관리</a:t>
            </a:r>
            <a:r>
              <a:rPr lang="en-US" altLang="ko-KR" sz="2215" dirty="0">
                <a:solidFill>
                  <a:schemeClr val="bg1"/>
                </a:solidFill>
                <a:latin typeface="맑은 고딕" panose="020B0503020000020004" pitchFamily="50" charset="-127"/>
                <a:ea typeface="맑은 고딕" panose="020B0503020000020004" pitchFamily="50" charset="-127"/>
              </a:rPr>
              <a:t>(</a:t>
            </a:r>
            <a:r>
              <a:rPr lang="ko-KR" altLang="en-US" sz="2215" dirty="0">
                <a:solidFill>
                  <a:schemeClr val="bg1"/>
                </a:solidFill>
                <a:latin typeface="맑은 고딕" panose="020B0503020000020004" pitchFamily="50" charset="-127"/>
                <a:ea typeface="맑은 고딕" panose="020B0503020000020004" pitchFamily="50" charset="-127"/>
              </a:rPr>
              <a:t>환경부</a:t>
            </a:r>
            <a:r>
              <a:rPr lang="en-US" altLang="ko-KR" sz="2215" dirty="0">
                <a:solidFill>
                  <a:schemeClr val="bg1"/>
                </a:solidFill>
                <a:latin typeface="맑은 고딕" panose="020B0503020000020004" pitchFamily="50" charset="-127"/>
                <a:ea typeface="맑은 고딕" panose="020B0503020000020004" pitchFamily="50" charset="-127"/>
              </a:rPr>
              <a:t>)</a:t>
            </a:r>
            <a:endParaRPr lang="ko-KR" altLang="en-US" sz="2215" dirty="0">
              <a:solidFill>
                <a:schemeClr val="bg1"/>
              </a:solidFill>
              <a:latin typeface="맑은 고딕" panose="020B0503020000020004" pitchFamily="50" charset="-127"/>
              <a:ea typeface="맑은 고딕" panose="020B0503020000020004" pitchFamily="50" charset="-127"/>
            </a:endParaRPr>
          </a:p>
        </p:txBody>
      </p:sp>
      <p:graphicFrame>
        <p:nvGraphicFramePr>
          <p:cNvPr id="2" name="표 1">
            <a:extLst>
              <a:ext uri="{FF2B5EF4-FFF2-40B4-BE49-F238E27FC236}">
                <a16:creationId xmlns:a16="http://schemas.microsoft.com/office/drawing/2014/main" id="{4B823C35-8DE8-562E-912C-3B85846100DC}"/>
              </a:ext>
            </a:extLst>
          </p:cNvPr>
          <p:cNvGraphicFramePr>
            <a:graphicFrameLocks noGrp="1"/>
          </p:cNvGraphicFramePr>
          <p:nvPr/>
        </p:nvGraphicFramePr>
        <p:xfrm>
          <a:off x="450850" y="1566863"/>
          <a:ext cx="8105775" cy="603250"/>
        </p:xfrm>
        <a:graphic>
          <a:graphicData uri="http://schemas.openxmlformats.org/drawingml/2006/table">
            <a:tbl>
              <a:tblPr firstRow="1" bandRow="1">
                <a:tableStyleId>{5C22544A-7EE6-4342-B048-85BDC9FD1C3A}</a:tableStyleId>
              </a:tblPr>
              <a:tblGrid>
                <a:gridCol w="8105775">
                  <a:extLst>
                    <a:ext uri="{9D8B030D-6E8A-4147-A177-3AD203B41FA5}">
                      <a16:colId xmlns:a16="http://schemas.microsoft.com/office/drawing/2014/main" val="20000"/>
                    </a:ext>
                  </a:extLst>
                </a:gridCol>
              </a:tblGrid>
              <a:tr h="603250">
                <a:tc>
                  <a:txBody>
                    <a:bodyPr/>
                    <a:lstStyle/>
                    <a:p>
                      <a:pPr algn="l" latinLnBrk="1"/>
                      <a:r>
                        <a:rPr lang="ko-KR" altLang="en-US" sz="1700" dirty="0">
                          <a:solidFill>
                            <a:schemeClr val="accent2"/>
                          </a:solidFill>
                        </a:rPr>
                        <a:t>굴뚝 </a:t>
                      </a:r>
                      <a:r>
                        <a:rPr lang="en-US" altLang="ko-KR" sz="1700" dirty="0">
                          <a:solidFill>
                            <a:schemeClr val="accent2"/>
                          </a:solidFill>
                        </a:rPr>
                        <a:t>TMS </a:t>
                      </a:r>
                      <a:r>
                        <a:rPr lang="ko-KR" altLang="en-US" sz="1700" dirty="0">
                          <a:solidFill>
                            <a:schemeClr val="accent2"/>
                          </a:solidFill>
                        </a:rPr>
                        <a:t>부착되지 않은 소규모 방지시설에 대해서도 </a:t>
                      </a:r>
                      <a:r>
                        <a:rPr lang="en-US" altLang="ko-KR" sz="1700" dirty="0" err="1">
                          <a:solidFill>
                            <a:schemeClr val="accent2"/>
                          </a:solidFill>
                        </a:rPr>
                        <a:t>IoT</a:t>
                      </a:r>
                      <a:r>
                        <a:rPr lang="ko-KR" altLang="en-US" sz="1700" dirty="0">
                          <a:solidFill>
                            <a:schemeClr val="accent2"/>
                          </a:solidFill>
                        </a:rPr>
                        <a:t>기술을 활용하여 방지시설 적정가동 실시간</a:t>
                      </a:r>
                      <a:r>
                        <a:rPr lang="ko-KR" altLang="en-US" sz="1700" baseline="0" dirty="0">
                          <a:solidFill>
                            <a:schemeClr val="accent2"/>
                          </a:solidFill>
                        </a:rPr>
                        <a:t> 원격 확인하도록 지원</a:t>
                      </a:r>
                      <a:endParaRPr lang="ko-KR" altLang="en-US" sz="1700" dirty="0">
                        <a:solidFill>
                          <a:schemeClr val="accent2"/>
                        </a:solidFill>
                      </a:endParaRPr>
                    </a:p>
                  </a:txBody>
                  <a:tcPr marL="84371" marR="84371" marT="42238" marB="42238"/>
                </a:tc>
                <a:extLst>
                  <a:ext uri="{0D108BD9-81ED-4DB2-BD59-A6C34878D82A}">
                    <a16:rowId xmlns:a16="http://schemas.microsoft.com/office/drawing/2014/main" val="10000"/>
                  </a:ext>
                </a:extLst>
              </a:tr>
            </a:tbl>
          </a:graphicData>
        </a:graphic>
      </p:graphicFrame>
      <p:sp>
        <p:nvSpPr>
          <p:cNvPr id="4" name="Rectangle 2">
            <a:extLst>
              <a:ext uri="{FF2B5EF4-FFF2-40B4-BE49-F238E27FC236}">
                <a16:creationId xmlns:a16="http://schemas.microsoft.com/office/drawing/2014/main" id="{7AA8E458-B83A-3411-1D8A-6750A26A6821}"/>
              </a:ext>
            </a:extLst>
          </p:cNvPr>
          <p:cNvSpPr>
            <a:spLocks noChangeArrowheads="1"/>
          </p:cNvSpPr>
          <p:nvPr/>
        </p:nvSpPr>
        <p:spPr bwMode="auto">
          <a:xfrm>
            <a:off x="595313" y="2586038"/>
            <a:ext cx="742950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377" tIns="42188" rIns="84377" bIns="42188" anchor="ctr">
            <a:spAutoFit/>
          </a:bodyPr>
          <a:lstStyle/>
          <a:p>
            <a:pPr>
              <a:defRPr/>
            </a:pPr>
            <a:endParaRPr lang="ko-KR" altLang="en-US" sz="2215"/>
          </a:p>
        </p:txBody>
      </p:sp>
      <p:pic>
        <p:nvPicPr>
          <p:cNvPr id="211978" name="_x388928904" descr="EMB000039a8441f">
            <a:extLst>
              <a:ext uri="{FF2B5EF4-FFF2-40B4-BE49-F238E27FC236}">
                <a16:creationId xmlns:a16="http://schemas.microsoft.com/office/drawing/2014/main" id="{A0E38610-3A1F-DE0A-3C50-7D3058BC8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5" y="2476500"/>
            <a:ext cx="7299325"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028">
            <a:extLst>
              <a:ext uri="{FF2B5EF4-FFF2-40B4-BE49-F238E27FC236}">
                <a16:creationId xmlns:a16="http://schemas.microsoft.com/office/drawing/2014/main" id="{CDDE7C17-772B-D644-FE60-8643E33CB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45"/>
          <a:stretch>
            <a:fillRect/>
          </a:stretch>
        </p:blipFill>
        <p:spPr bwMode="auto">
          <a:xfrm>
            <a:off x="0" y="0"/>
            <a:ext cx="9134475"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37221" name="Picture 1029">
            <a:extLst>
              <a:ext uri="{FF2B5EF4-FFF2-40B4-BE49-F238E27FC236}">
                <a16:creationId xmlns:a16="http://schemas.microsoft.com/office/drawing/2014/main" id="{F5180720-7CA1-EE70-1042-73BD7C2AC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575" y="3425825"/>
            <a:ext cx="24733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37222" name="Picture 1030">
            <a:extLst>
              <a:ext uri="{FF2B5EF4-FFF2-40B4-BE49-F238E27FC236}">
                <a16:creationId xmlns:a16="http://schemas.microsoft.com/office/drawing/2014/main" id="{2E921F42-7F94-A727-3E57-88BD7808C6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0" y="2317750"/>
            <a:ext cx="37353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37223" name="Picture 1031">
            <a:extLst>
              <a:ext uri="{FF2B5EF4-FFF2-40B4-BE49-F238E27FC236}">
                <a16:creationId xmlns:a16="http://schemas.microsoft.com/office/drawing/2014/main" id="{FE8445E0-3CBB-3D55-3CB2-088977D9C9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4175" y="5895975"/>
            <a:ext cx="62388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37224" name="Picture 1032">
            <a:extLst>
              <a:ext uri="{FF2B5EF4-FFF2-40B4-BE49-F238E27FC236}">
                <a16:creationId xmlns:a16="http://schemas.microsoft.com/office/drawing/2014/main" id="{EFA99423-3F36-CD3C-470C-7F87973687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 y="5741988"/>
            <a:ext cx="10302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214023" name="Rectangle 1033">
            <a:extLst>
              <a:ext uri="{FF2B5EF4-FFF2-40B4-BE49-F238E27FC236}">
                <a16:creationId xmlns:a16="http://schemas.microsoft.com/office/drawing/2014/main" id="{48A32A1D-F303-3006-AB52-44718466D0D5}"/>
              </a:ext>
            </a:extLst>
          </p:cNvPr>
          <p:cNvSpPr>
            <a:spLocks noChangeArrowheads="1"/>
          </p:cNvSpPr>
          <p:nvPr/>
        </p:nvSpPr>
        <p:spPr bwMode="auto">
          <a:xfrm>
            <a:off x="6550025" y="6353175"/>
            <a:ext cx="2132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282">
                <a:solidFill>
                  <a:srgbClr val="000000"/>
                </a:solidFill>
                <a:miter lim="800000"/>
                <a:headEnd/>
                <a:tailEnd/>
              </a14:hiddenLine>
            </a:ext>
          </a:extLst>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r" eaLnBrk="1" hangingPunct="1">
              <a:lnSpc>
                <a:spcPct val="100000"/>
              </a:lnSpc>
              <a:buClrTx/>
              <a:buFontTx/>
              <a:buNone/>
            </a:pPr>
            <a:r>
              <a:rPr lang="en-US" altLang="ko-KR" sz="1200">
                <a:solidFill>
                  <a:srgbClr val="8C8C8C"/>
                </a:solidFill>
                <a:latin typeface="맑은 고딕" panose="020B0503020000020004" pitchFamily="50" charset="-127"/>
                <a:ea typeface="맑은 고딕" panose="020B0503020000020004" pitchFamily="50" charset="-127"/>
              </a:rPr>
              <a:t>128</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fill="hold" nodeType="afterEffect">
                                  <p:stCondLst>
                                    <p:cond delay="0"/>
                                  </p:stCondLst>
                                  <p:childTnLst>
                                    <p:animMotion origin="layout" path="M 0 -0.06723 L 0.03828 -0.07554 L 0.07734 -0.08384 L 0.11484 -0.08800 L 0.13359 -0.09215 L 0.15234 -0.09215 L 0.17109 -0.09423 L 0.19062 -0.09215 L 0.20938 -0.09215 L 0.22812 -0.08904 L 0.24688 -0.08800 L 0.26328 -0.08800 L 0.28047 -0.08904 L 0.28750 -0.09215 L 0.29453 -0.09215 L 0.30234 -0.09631 L 0.30859 -0.09838 L 0.31328 -0.10254 L 0.31875 -0.10669 L 0.32891 -0.11500 L 0.33750 -0.12538 L 0.34687 -0.13369 L 0.35547 -0.14511 L 0.36562 -0.15342 L 0.37109 -0.15861 L 0.37578 -0.16276 L 0.38203 -0.16588 L 0.38828 -0.17003 L 0.40078 -0.17419 L 0.41484 -0.17834 L 0.42891 -0.18249 L 0.43516 -0.18353 L 0.44297 -0.18665 L 0.45000 -0.19080 L 0.45703 -0.19496 L 0.46484 -0.20015 L 0.47187 -0.20742 L 0.47813 -0.21365 L 0.48516 -0.22195 L 0.49297 -0.23234 L 0.50000 -0.24480 L 0.50703 -0.25622 L 0.51484 -0.26972 L 0.52109 -0.28530 L 0.52812 -0.30191 L 0.53516 -0.31853 L 0.54297 -0.33514 L 0.55703 -0.36837 L 0.56484 -0.38499 L 0.57266 -0.40056 L 0.58047 -0.41718 L 0.58750 -0.42964 L 0.59609 -0.44210 L 0.60313 -0.45456 L 0.61172 -0.46598 L 0.61953 -0.47429 L 0.62813 -0.47948 L 0.63750 -0.48675 L 0.64687 -0.49194 L 0.65625 -0.49610 L 0.67422 -0.50752 L 0.69297 -0.51583 L 0.70078 -0.51998 L 0.70937 -0.52517 L 0.71641 -0.53244 L 0.72422 -0.54075 L 0.73047 -0.54906 L 0.73672 -0.56048 L 0.74141 -0.57294 L 0.74453 -0.58540 L 0.74766 -0.59890 L 0.75000 -0.61448 L 0.75234 -0.63109 L 0.75313 -0.64667 L 0.75547 -0.68094 L 0.75625 -0.70067 L 0.75625 -0.71728 L 0.75938 -0.73390 L 0.76172 -0.75051 L 0.76484 -0.76609 L 0.76875 -0.78166 L 0.77422 -0.79620 L 0.78125 -0.80866 L 0.78438 -0.81593 L 0.78984 -0.82112 L 0.79375 -0.82839 L 0.79922 -0.83358 L 0.81172 -0.84605 L 0.82422 -0.85747 L 0.83750 -0.86889 L 0.85234 -0.88031 L 0.86562 -0.89070 L 0.88125 -0.90108 L 0.89609 -0.91043 L 0.90938 -0.91977 L 0.92500 -0.92808 L 0.93750 -0.93639 L 0.95000 -0.94366 L 0.95547 -0.94781 L 0.95937 -0.95093 L 0.96484 -0.95300 L 0.96875 -0.95612 L 0.97188 -0.95923 L 0.97500 -0.96131" pathEditMode="relative" ptsTypes="">
                                      <p:cBhvr>
                                        <p:cTn id="6" dur="3000" fill="hold"/>
                                        <p:tgtEl>
                                          <p:spTgt spid="137224"/>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0 -0.06723 L -0.02422 -0.06723 L -0.04766 -0.06723 L -0.07109 -0.06723 L -0.08125 -0.06827 L -0.09297 -0.07138 L -0.10234 -0.07138 L -0.11250 -0.07242 L -0.12188 -0.07554 L -0.13047 -0.07969 L -0.13828 -0.08073 L -0.14609 -0.08488 L -0.15313 -0.08904 L -0.15859 -0.09631 L -0.16328 -0.10046 L -0.16797 -0.10877 L -0.16953 -0.11500 L -0.17188 -0.12330 L -0.17266 -0.13369 L -0.17266 -0.14200 L -0.17266 -0.15030 L -0.17266 -0.16173 L -0.17188 -0.18249 L -0.17188 -0.19184 L -0.17266 -0.20326 L -0.17422 -0.21365 L -0.17500 -0.22403 L -0.17734 -0.23234 L -0.18125 -0.24376 L -0.18516 -0.25207 L -0.19141 -0.26141 L -0.19922 -0.26972 L -0.20703 -0.27803 L -0.21641 -0.28945 L -0.22500 -0.29776 L -0.24375 -0.31437 L -0.25312 -0.32476 L -0.26172 -0.33307 L -0.26953 -0.34345 L -0.27734 -0.35176 L -0.28203 -0.36318 L -0.28516 -0.36733 L -0.28672 -0.37149 L -0.28828 -0.37668 L -0.28984 -0.38395 L -0.29063 -0.38810 L -0.29063 -0.39226 L -0.28984 -0.40472 L -0.28750 -0.41718 L -0.28516 -0.42964 L -0.28125 -0.44418 L -0.27578 -0.45768 L -0.26953 -0.47118 L -0.26328 -0.48675 L -0.25625 -0.49921 L -0.24766 -0.51271 L -0.23828 -0.52829 L -0.23047 -0.53971 L -0.21953 -0.55217 L -0.20938 -0.56360 L -0.19922 -0.57294 L -0.18828 -0.58229 L -0.17813 -0.58956 L -0.17188 -0.59371 L -0.16562 -0.59475 L -0.15313 -0.59786 L -0.13828 -0.60202 L -0.12266 -0.60202 L -0.10625 -0.59890 L -0.08984 -0.59786 L -0.05547 -0.59371 L -0.03750 -0.59059 L -0.02109 -0.58956 L -0.00391 -0.58956 L 0.01172 -0.58956 L 0.02578 -0.58956 L 0.03828 -0.59371 L 0.04453 -0.59371 L 0.05000 -0.59786 L 0.05547 -0.60202 L 0.06016 -0.60617 L 0.06484 -0.61032 L 0.06875 -0.61448 L 0.07187 -0.61967 L 0.07422 -0.62694 L 0.07578 -0.63525 L 0.07813 -0.64044 L 0.08125 -0.65809 L 0.08359 -0.67574 L 0.08438 -0.69651 L 0.08438 -0.71417 L 0.08438 -0.73390 L 0.08438 -0.75466 L 0.08516 -0.77439 L 0.08672 -0.79516 L 0.08828 -0.81178 L 0.09062 -0.82839 L 0.09297 -0.83566 L 0.09609 -0.84397 L 0.09766 -0.84916 L 0.10078 -0.85643 L 0.10547 -0.86162 L 0.10938 -0.86578 L 0.11875 -0.87408 L 0.13047 -0.88239 L 0.14141 -0.88862 L 0.15391 -0.89277 L 0.16797 -0.89693 L 0.18125 -0.89901 L 0.19687 -0.90212 L 0.21250 -0.90316 L 0.22812 -0.90316 L 0.24453 -0.90316 L 0.26172 -0.90316 L 0.27891 -0.90212 L 0.31484 -0.89901 L 0.35078 -0.89693" pathEditMode="relative" ptsTypes="">
                                      <p:cBhvr>
                                        <p:cTn id="8" dur="3000" fill="hold"/>
                                        <p:tgtEl>
                                          <p:spTgt spid="137223"/>
                                        </p:tgtEl>
                                        <p:attrNameLst>
                                          <p:attrName>ppt_x</p:attrName>
                                          <p:attrName>ppt_y</p:attrName>
                                        </p:attrNameLst>
                                      </p:cBhvr>
                                    </p:animMotion>
                                  </p:childTnLst>
                                </p:cTn>
                              </p:par>
                              <p:par>
                                <p:cTn id="9" presetID="53" presetClass="exit" presetSubtype="0" fill="hold" nodeType="withEffect">
                                  <p:stCondLst>
                                    <p:cond delay="0"/>
                                  </p:stCondLst>
                                  <p:childTnLst>
                                    <p:anim calcmode="lin" valueType="num">
                                      <p:cBhvr>
                                        <p:cTn id="10" dur="3000"/>
                                        <p:tgtEl>
                                          <p:spTgt spid="137224"/>
                                        </p:tgtEl>
                                        <p:attrNameLst>
                                          <p:attrName>ppt_w</p:attrName>
                                        </p:attrNameLst>
                                      </p:cBhvr>
                                      <p:tavLst>
                                        <p:tav tm="0">
                                          <p:val>
                                            <p:strVal val="ppt_w"/>
                                          </p:val>
                                        </p:tav>
                                        <p:tav tm="100000">
                                          <p:val>
                                            <p:fltVal val="0"/>
                                          </p:val>
                                        </p:tav>
                                      </p:tavLst>
                                    </p:anim>
                                    <p:anim calcmode="lin" valueType="num">
                                      <p:cBhvr>
                                        <p:cTn id="11" dur="3000"/>
                                        <p:tgtEl>
                                          <p:spTgt spid="137224"/>
                                        </p:tgtEl>
                                        <p:attrNameLst>
                                          <p:attrName>ppt_h</p:attrName>
                                        </p:attrNameLst>
                                      </p:cBhvr>
                                      <p:tavLst>
                                        <p:tav tm="0">
                                          <p:val>
                                            <p:strVal val="ppt_h"/>
                                          </p:val>
                                        </p:tav>
                                        <p:tav tm="100000">
                                          <p:val>
                                            <p:fltVal val="0"/>
                                          </p:val>
                                        </p:tav>
                                      </p:tavLst>
                                    </p:anim>
                                    <p:animEffect transition="out" filter="fade">
                                      <p:cBhvr>
                                        <p:cTn id="12" dur="3000"/>
                                        <p:tgtEl>
                                          <p:spTgt spid="137224"/>
                                        </p:tgtEl>
                                      </p:cBhvr>
                                    </p:animEffect>
                                    <p:set>
                                      <p:cBhvr>
                                        <p:cTn id="13" dur="1" fill="hold">
                                          <p:stCondLst>
                                            <p:cond delay="2999"/>
                                          </p:stCondLst>
                                        </p:cTn>
                                        <p:tgtEl>
                                          <p:spTgt spid="137224"/>
                                        </p:tgtEl>
                                        <p:attrNameLst>
                                          <p:attrName>style.visibility</p:attrName>
                                        </p:attrNameLst>
                                      </p:cBhvr>
                                      <p:to>
                                        <p:strVal val="hidden"/>
                                      </p:to>
                                    </p:set>
                                  </p:childTnLst>
                                </p:cTn>
                              </p:par>
                              <p:par>
                                <p:cTn id="14" presetID="53" presetClass="exit" presetSubtype="0" fill="hold" nodeType="withEffect">
                                  <p:stCondLst>
                                    <p:cond delay="0"/>
                                  </p:stCondLst>
                                  <p:childTnLst>
                                    <p:anim calcmode="lin" valueType="num">
                                      <p:cBhvr>
                                        <p:cTn id="15" dur="3000"/>
                                        <p:tgtEl>
                                          <p:spTgt spid="137223"/>
                                        </p:tgtEl>
                                        <p:attrNameLst>
                                          <p:attrName>ppt_w</p:attrName>
                                        </p:attrNameLst>
                                      </p:cBhvr>
                                      <p:tavLst>
                                        <p:tav tm="0">
                                          <p:val>
                                            <p:strVal val="ppt_w"/>
                                          </p:val>
                                        </p:tav>
                                        <p:tav tm="100000">
                                          <p:val>
                                            <p:fltVal val="0"/>
                                          </p:val>
                                        </p:tav>
                                      </p:tavLst>
                                    </p:anim>
                                    <p:anim calcmode="lin" valueType="num">
                                      <p:cBhvr>
                                        <p:cTn id="16" dur="3000"/>
                                        <p:tgtEl>
                                          <p:spTgt spid="137223"/>
                                        </p:tgtEl>
                                        <p:attrNameLst>
                                          <p:attrName>ppt_h</p:attrName>
                                        </p:attrNameLst>
                                      </p:cBhvr>
                                      <p:tavLst>
                                        <p:tav tm="0">
                                          <p:val>
                                            <p:strVal val="ppt_h"/>
                                          </p:val>
                                        </p:tav>
                                        <p:tav tm="100000">
                                          <p:val>
                                            <p:fltVal val="0"/>
                                          </p:val>
                                        </p:tav>
                                      </p:tavLst>
                                    </p:anim>
                                    <p:animEffect transition="out" filter="fade">
                                      <p:cBhvr>
                                        <p:cTn id="17" dur="3000"/>
                                        <p:tgtEl>
                                          <p:spTgt spid="137223"/>
                                        </p:tgtEl>
                                      </p:cBhvr>
                                    </p:animEffect>
                                    <p:set>
                                      <p:cBhvr>
                                        <p:cTn id="18" dur="1" fill="hold">
                                          <p:stCondLst>
                                            <p:cond delay="2999"/>
                                          </p:stCondLst>
                                        </p:cTn>
                                        <p:tgtEl>
                                          <p:spTgt spid="137223"/>
                                        </p:tgtEl>
                                        <p:attrNameLst>
                                          <p:attrName>style.visibility</p:attrName>
                                        </p:attrNameLst>
                                      </p:cBhvr>
                                      <p:to>
                                        <p:strVal val="hidden"/>
                                      </p:to>
                                    </p:set>
                                  </p:childTnLst>
                                </p:cTn>
                              </p:par>
                            </p:childTnLst>
                          </p:cTn>
                        </p:par>
                        <p:par>
                          <p:cTn id="19" fill="hold" nodeType="afterGroup">
                            <p:stCondLst>
                              <p:cond delay="3000"/>
                            </p:stCondLst>
                            <p:childTnLst>
                              <p:par>
                                <p:cTn id="20" presetID="47" presetClass="entr" presetSubtype="0" fill="hold" nodeType="afterEffect">
                                  <p:stCondLst>
                                    <p:cond delay="0"/>
                                  </p:stCondLst>
                                  <p:childTnLst>
                                    <p:set>
                                      <p:cBhvr>
                                        <p:cTn id="21" dur="1" fill="hold">
                                          <p:stCondLst>
                                            <p:cond delay="0"/>
                                          </p:stCondLst>
                                        </p:cTn>
                                        <p:tgtEl>
                                          <p:spTgt spid="137222"/>
                                        </p:tgtEl>
                                        <p:attrNameLst>
                                          <p:attrName>style.visibility</p:attrName>
                                        </p:attrNameLst>
                                      </p:cBhvr>
                                      <p:to>
                                        <p:strVal val="visible"/>
                                      </p:to>
                                    </p:set>
                                    <p:anim calcmode="lin" valueType="num">
                                      <p:cBhvr>
                                        <p:cTn id="22" dur="1000" fill="hold"/>
                                        <p:tgtEl>
                                          <p:spTgt spid="137222"/>
                                        </p:tgtEl>
                                        <p:attrNameLst>
                                          <p:attrName>ppt_x</p:attrName>
                                        </p:attrNameLst>
                                      </p:cBhvr>
                                      <p:tavLst>
                                        <p:tav tm="0">
                                          <p:val>
                                            <p:strVal val="#ppt_x"/>
                                          </p:val>
                                        </p:tav>
                                        <p:tav tm="100000">
                                          <p:val>
                                            <p:strVal val="#ppt_x"/>
                                          </p:val>
                                        </p:tav>
                                      </p:tavLst>
                                    </p:anim>
                                    <p:anim calcmode="lin" valueType="num">
                                      <p:cBhvr>
                                        <p:cTn id="23" dur="1000" fill="hold"/>
                                        <p:tgtEl>
                                          <p:spTgt spid="137222"/>
                                        </p:tgtEl>
                                        <p:attrNameLst>
                                          <p:attrName>ppt_y</p:attrName>
                                        </p:attrNameLst>
                                      </p:cBhvr>
                                      <p:tavLst>
                                        <p:tav tm="0">
                                          <p:val>
                                            <p:strVal val="#ppt_y-.1"/>
                                          </p:val>
                                        </p:tav>
                                        <p:tav tm="100000">
                                          <p:val>
                                            <p:strVal val="#ppt_y"/>
                                          </p:val>
                                        </p:tav>
                                      </p:tavLst>
                                    </p:anim>
                                    <p:animEffect transition="in" filter="fade">
                                      <p:cBhvr>
                                        <p:cTn id="24" dur="1000"/>
                                        <p:tgtEl>
                                          <p:spTgt spid="137222"/>
                                        </p:tgtEl>
                                      </p:cBhvr>
                                    </p:animEffect>
                                  </p:childTnLst>
                                </p:cTn>
                              </p:par>
                              <p:par>
                                <p:cTn id="25" presetID="10" presetClass="entr" presetSubtype="0" fill="hold" nodeType="withEffect">
                                  <p:stCondLst>
                                    <p:cond delay="0"/>
                                  </p:stCondLst>
                                  <p:childTnLst>
                                    <p:set>
                                      <p:cBhvr>
                                        <p:cTn id="26" dur="1" fill="hold">
                                          <p:stCondLst>
                                            <p:cond delay="0"/>
                                          </p:stCondLst>
                                        </p:cTn>
                                        <p:tgtEl>
                                          <p:spTgt spid="137221"/>
                                        </p:tgtEl>
                                        <p:attrNameLst>
                                          <p:attrName>style.visibility</p:attrName>
                                        </p:attrNameLst>
                                      </p:cBhvr>
                                      <p:to>
                                        <p:strVal val="visible"/>
                                      </p:to>
                                    </p:set>
                                    <p:animEffect transition="in" filter="fade">
                                      <p:cBhvr>
                                        <p:cTn id="27" dur="1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4">
            <a:extLst>
              <a:ext uri="{FF2B5EF4-FFF2-40B4-BE49-F238E27FC236}">
                <a16:creationId xmlns:a16="http://schemas.microsoft.com/office/drawing/2014/main" id="{05C8092E-E812-0379-3C2B-B9B66741B3BD}"/>
              </a:ext>
            </a:extLst>
          </p:cNvPr>
          <p:cNvGrpSpPr>
            <a:grpSpLocks/>
          </p:cNvGrpSpPr>
          <p:nvPr/>
        </p:nvGrpSpPr>
        <p:grpSpPr bwMode="auto">
          <a:xfrm>
            <a:off x="-157163" y="385763"/>
            <a:ext cx="7423151" cy="701675"/>
            <a:chOff x="-99" y="243"/>
            <a:chExt cx="4676" cy="442"/>
          </a:xfrm>
        </p:grpSpPr>
        <p:pic>
          <p:nvPicPr>
            <p:cNvPr id="25620" name="Picture 5">
              <a:extLst>
                <a:ext uri="{FF2B5EF4-FFF2-40B4-BE49-F238E27FC236}">
                  <a16:creationId xmlns:a16="http://schemas.microsoft.com/office/drawing/2014/main" id="{1D4B48E6-030C-0BEA-07AC-33BA5E95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 y="243"/>
              <a:ext cx="457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25621" name="Rectangle 6">
              <a:extLst>
                <a:ext uri="{FF2B5EF4-FFF2-40B4-BE49-F238E27FC236}">
                  <a16:creationId xmlns:a16="http://schemas.microsoft.com/office/drawing/2014/main" id="{C5FD4D11-852A-8B1D-3404-2129B4DC1C68}"/>
                </a:ext>
              </a:extLst>
            </p:cNvPr>
            <p:cNvSpPr>
              <a:spLocks noChangeArrowheads="1"/>
            </p:cNvSpPr>
            <p:nvPr/>
          </p:nvSpPr>
          <p:spPr bwMode="white">
            <a:xfrm>
              <a:off x="-99" y="243"/>
              <a:ext cx="1893"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1</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대기환경정책방향</a:t>
              </a:r>
            </a:p>
          </p:txBody>
        </p:sp>
      </p:grpSp>
      <p:sp>
        <p:nvSpPr>
          <p:cNvPr id="25603" name="AutoShape 7">
            <a:extLst>
              <a:ext uri="{FF2B5EF4-FFF2-40B4-BE49-F238E27FC236}">
                <a16:creationId xmlns:a16="http://schemas.microsoft.com/office/drawing/2014/main" id="{AFE7D2B9-CBC5-A08B-261E-B413D59A1E1B}"/>
              </a:ext>
            </a:extLst>
          </p:cNvPr>
          <p:cNvSpPr>
            <a:spLocks noChangeArrowheads="1"/>
          </p:cNvSpPr>
          <p:nvPr/>
        </p:nvSpPr>
        <p:spPr bwMode="auto">
          <a:xfrm>
            <a:off x="231775" y="1073150"/>
            <a:ext cx="8674100" cy="5380038"/>
          </a:xfrm>
          <a:prstGeom prst="roundRect">
            <a:avLst>
              <a:gd name="adj" fmla="val 2241"/>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25604" name="Picture 8">
            <a:extLst>
              <a:ext uri="{FF2B5EF4-FFF2-40B4-BE49-F238E27FC236}">
                <a16:creationId xmlns:a16="http://schemas.microsoft.com/office/drawing/2014/main" id="{7EE49CCE-74B1-487B-C972-3E2998857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3" y="1066800"/>
            <a:ext cx="52578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9">
            <a:extLst>
              <a:ext uri="{FF2B5EF4-FFF2-40B4-BE49-F238E27FC236}">
                <a16:creationId xmlns:a16="http://schemas.microsoft.com/office/drawing/2014/main" id="{5839C1C2-1350-AFC7-B63C-32049F3E7056}"/>
              </a:ext>
            </a:extLst>
          </p:cNvPr>
          <p:cNvSpPr>
            <a:spLocks noChangeArrowheads="1"/>
          </p:cNvSpPr>
          <p:nvPr/>
        </p:nvSpPr>
        <p:spPr bwMode="white">
          <a:xfrm>
            <a:off x="217488" y="1062038"/>
            <a:ext cx="5973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1-3 </a:t>
            </a:r>
            <a:r>
              <a:rPr lang="ko-KR" altLang="en-US" sz="1800">
                <a:solidFill>
                  <a:srgbClr val="FFFF00"/>
                </a:solidFill>
                <a:latin typeface="나눔고딕 ExtraBold" pitchFamily="50" charset="-127"/>
                <a:ea typeface="나눔고딕 ExtraBold" pitchFamily="50" charset="-127"/>
              </a:rPr>
              <a:t>위해성 중심의 대기오염물질 분류체계 개선</a:t>
            </a:r>
          </a:p>
        </p:txBody>
      </p:sp>
      <p:pic>
        <p:nvPicPr>
          <p:cNvPr id="25606" name="Picture 10">
            <a:extLst>
              <a:ext uri="{FF2B5EF4-FFF2-40B4-BE49-F238E27FC236}">
                <a16:creationId xmlns:a16="http://schemas.microsoft.com/office/drawing/2014/main" id="{6FD79EFD-8280-4A01-3BAC-6704ACE51D68}"/>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20675" y="1554163"/>
            <a:ext cx="8380413"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25607" name="Picture 11">
            <a:extLst>
              <a:ext uri="{FF2B5EF4-FFF2-40B4-BE49-F238E27FC236}">
                <a16:creationId xmlns:a16="http://schemas.microsoft.com/office/drawing/2014/main" id="{6DD939A8-4602-8519-952B-1692E466B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1631950"/>
            <a:ext cx="23622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25608" name="Rectangle 12">
            <a:extLst>
              <a:ext uri="{FF2B5EF4-FFF2-40B4-BE49-F238E27FC236}">
                <a16:creationId xmlns:a16="http://schemas.microsoft.com/office/drawing/2014/main" id="{7E631645-65BD-C848-4313-C93626049031}"/>
              </a:ext>
            </a:extLst>
          </p:cNvPr>
          <p:cNvSpPr>
            <a:spLocks noChangeArrowheads="1"/>
          </p:cNvSpPr>
          <p:nvPr/>
        </p:nvSpPr>
        <p:spPr bwMode="white">
          <a:xfrm>
            <a:off x="168275" y="1649413"/>
            <a:ext cx="2236788"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b="1">
                <a:solidFill>
                  <a:srgbClr val="FFFFFF"/>
                </a:solidFill>
                <a:latin typeface="맑은 고딕" panose="020B0503020000020004" pitchFamily="50" charset="-127"/>
                <a:cs typeface="Arial" panose="020B0604020202020204" pitchFamily="34" charset="0"/>
              </a:rPr>
              <a:t>추진배경</a:t>
            </a:r>
          </a:p>
        </p:txBody>
      </p:sp>
      <p:sp>
        <p:nvSpPr>
          <p:cNvPr id="25609" name="Rectangle 13">
            <a:extLst>
              <a:ext uri="{FF2B5EF4-FFF2-40B4-BE49-F238E27FC236}">
                <a16:creationId xmlns:a16="http://schemas.microsoft.com/office/drawing/2014/main" id="{350925B5-56E5-1931-22BF-FB9B620F7806}"/>
              </a:ext>
            </a:extLst>
          </p:cNvPr>
          <p:cNvSpPr>
            <a:spLocks noChangeArrowheads="1"/>
          </p:cNvSpPr>
          <p:nvPr/>
        </p:nvSpPr>
        <p:spPr bwMode="white">
          <a:xfrm>
            <a:off x="752475" y="2200275"/>
            <a:ext cx="7899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대기환경보전법에 대기오염물질</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특정대기유해물질</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휘발성유기화합물질 등으로 다양하게</a:t>
            </a:r>
            <a:endParaRPr lang="en-US" altLang="ko-KR" sz="1600" b="1">
              <a:solidFill>
                <a:srgbClr val="000000"/>
              </a:solidFill>
              <a:latin typeface="나눔고딕" pitchFamily="50" charset="-127"/>
              <a:ea typeface="나눔고딕" pitchFamily="50" charset="-127"/>
            </a:endParaRP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분류하고 있으나</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물질 분류체계 간 중복 등으로 오염물질 관리 혼선</a:t>
            </a:r>
          </a:p>
        </p:txBody>
      </p:sp>
      <p:sp>
        <p:nvSpPr>
          <p:cNvPr id="25610" name="Freeform 14">
            <a:extLst>
              <a:ext uri="{FF2B5EF4-FFF2-40B4-BE49-F238E27FC236}">
                <a16:creationId xmlns:a16="http://schemas.microsoft.com/office/drawing/2014/main" id="{89482C79-1083-1189-1547-8E9E8820A668}"/>
              </a:ext>
            </a:extLst>
          </p:cNvPr>
          <p:cNvSpPr>
            <a:spLocks noChangeArrowheads="1"/>
          </p:cNvSpPr>
          <p:nvPr/>
        </p:nvSpPr>
        <p:spPr bwMode="auto">
          <a:xfrm>
            <a:off x="536575" y="2346325"/>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4"/>
                  <a:pt x="85" y="54"/>
                  <a:pt x="85" y="53"/>
                </a:cubicBezTo>
                <a:cubicBezTo>
                  <a:pt x="85" y="52"/>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25611" name="Freeform 15">
            <a:extLst>
              <a:ext uri="{FF2B5EF4-FFF2-40B4-BE49-F238E27FC236}">
                <a16:creationId xmlns:a16="http://schemas.microsoft.com/office/drawing/2014/main" id="{C8087883-F3A9-73DE-5949-EDED2C29F1B6}"/>
              </a:ext>
            </a:extLst>
          </p:cNvPr>
          <p:cNvSpPr>
            <a:spLocks noChangeArrowheads="1"/>
          </p:cNvSpPr>
          <p:nvPr/>
        </p:nvSpPr>
        <p:spPr bwMode="auto">
          <a:xfrm>
            <a:off x="517525" y="3067050"/>
            <a:ext cx="163513" cy="177800"/>
          </a:xfrm>
          <a:custGeom>
            <a:avLst/>
            <a:gdLst>
              <a:gd name="T0" fmla="*/ 2147483646 w 103"/>
              <a:gd name="T1" fmla="*/ 2147483646 h 112"/>
              <a:gd name="T2" fmla="*/ 0 w 103"/>
              <a:gd name="T3" fmla="*/ 2147483646 h 112"/>
              <a:gd name="T4" fmla="*/ 2147483646 w 103"/>
              <a:gd name="T5" fmla="*/ 2147483646 h 112"/>
              <a:gd name="T6" fmla="*/ 2147483646 w 103"/>
              <a:gd name="T7" fmla="*/ 0 h 112"/>
              <a:gd name="T8" fmla="*/ 2147483646 w 103"/>
              <a:gd name="T9" fmla="*/ 2147483646 h 112"/>
              <a:gd name="T10" fmla="*/ 2147483646 w 103"/>
              <a:gd name="T11" fmla="*/ 2147483646 h 112"/>
              <a:gd name="T12" fmla="*/ 2147483646 w 103"/>
              <a:gd name="T13" fmla="*/ 2147483646 h 112"/>
              <a:gd name="T14" fmla="*/ 2147483646 w 103"/>
              <a:gd name="T15" fmla="*/ 2147483646 h 112"/>
              <a:gd name="T16" fmla="*/ 2147483646 w 103"/>
              <a:gd name="T17" fmla="*/ 2147483646 h 112"/>
              <a:gd name="T18" fmla="*/ 2147483646 w 103"/>
              <a:gd name="T19" fmla="*/ 2147483646 h 112"/>
              <a:gd name="T20" fmla="*/ 2147483646 w 103"/>
              <a:gd name="T21" fmla="*/ 2147483646 h 112"/>
              <a:gd name="T22" fmla="*/ 2147483646 w 103"/>
              <a:gd name="T23" fmla="*/ 2147483646 h 112"/>
              <a:gd name="T24" fmla="*/ 2147483646 w 103"/>
              <a:gd name="T25" fmla="*/ 2147483646 h 112"/>
              <a:gd name="T26" fmla="*/ 2147483646 w 103"/>
              <a:gd name="T27" fmla="*/ 2147483646 h 112"/>
              <a:gd name="T28" fmla="*/ 2147483646 w 103"/>
              <a:gd name="T29" fmla="*/ 2147483646 h 112"/>
              <a:gd name="T30" fmla="*/ 2147483646 w 103"/>
              <a:gd name="T31" fmla="*/ 2147483646 h 112"/>
              <a:gd name="T32" fmla="*/ 2147483646 w 103"/>
              <a:gd name="T33" fmla="*/ 2147483646 h 112"/>
              <a:gd name="T34" fmla="*/ 2147483646 w 103"/>
              <a:gd name="T35" fmla="*/ 2147483646 h 112"/>
              <a:gd name="T36" fmla="*/ 2147483646 w 103"/>
              <a:gd name="T37" fmla="*/ 2147483646 h 112"/>
              <a:gd name="T38" fmla="*/ 2147483646 w 103"/>
              <a:gd name="T39" fmla="*/ 2147483646 h 112"/>
              <a:gd name="T40" fmla="*/ 2147483646 w 103"/>
              <a:gd name="T41" fmla="*/ 2147483646 h 112"/>
              <a:gd name="T42" fmla="*/ 2147483646 w 103"/>
              <a:gd name="T43" fmla="*/ 2147483646 h 112"/>
              <a:gd name="T44" fmla="*/ 2147483646 w 103"/>
              <a:gd name="T45" fmla="*/ 2147483646 h 112"/>
              <a:gd name="T46" fmla="*/ 2147483646 w 103"/>
              <a:gd name="T47" fmla="*/ 2147483646 h 112"/>
              <a:gd name="T48" fmla="*/ 2147483646 w 103"/>
              <a:gd name="T49" fmla="*/ 2147483646 h 112"/>
              <a:gd name="T50" fmla="*/ 2147483646 w 103"/>
              <a:gd name="T51" fmla="*/ 2147483646 h 112"/>
              <a:gd name="T52" fmla="*/ 2147483646 w 103"/>
              <a:gd name="T53" fmla="*/ 2147483646 h 112"/>
              <a:gd name="T54" fmla="*/ 2147483646 w 103"/>
              <a:gd name="T55" fmla="*/ 2147483646 h 1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12"/>
              <a:gd name="T86" fmla="*/ 103 w 103"/>
              <a:gd name="T87" fmla="*/ 112 h 1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12">
                <a:moveTo>
                  <a:pt x="15" y="96"/>
                </a:moveTo>
                <a:cubicBezTo>
                  <a:pt x="5" y="85"/>
                  <a:pt x="0" y="72"/>
                  <a:pt x="0" y="56"/>
                </a:cubicBezTo>
                <a:cubicBezTo>
                  <a:pt x="0" y="41"/>
                  <a:pt x="5" y="28"/>
                  <a:pt x="15" y="17"/>
                </a:cubicBezTo>
                <a:cubicBezTo>
                  <a:pt x="25" y="5"/>
                  <a:pt x="37" y="0"/>
                  <a:pt x="51" y="0"/>
                </a:cubicBezTo>
                <a:cubicBezTo>
                  <a:pt x="66" y="0"/>
                  <a:pt x="78" y="5"/>
                  <a:pt x="88" y="17"/>
                </a:cubicBezTo>
                <a:cubicBezTo>
                  <a:pt x="98" y="28"/>
                  <a:pt x="103" y="41"/>
                  <a:pt x="103" y="56"/>
                </a:cubicBezTo>
                <a:cubicBezTo>
                  <a:pt x="103" y="72"/>
                  <a:pt x="98" y="85"/>
                  <a:pt x="88" y="96"/>
                </a:cubicBezTo>
                <a:cubicBezTo>
                  <a:pt x="78" y="107"/>
                  <a:pt x="66" y="112"/>
                  <a:pt x="51" y="112"/>
                </a:cubicBezTo>
                <a:cubicBezTo>
                  <a:pt x="37" y="112"/>
                  <a:pt x="25" y="107"/>
                  <a:pt x="15" y="96"/>
                </a:cubicBezTo>
                <a:close/>
                <a:moveTo>
                  <a:pt x="29" y="88"/>
                </a:moveTo>
                <a:cubicBezTo>
                  <a:pt x="29" y="90"/>
                  <a:pt x="30" y="92"/>
                  <a:pt x="31" y="92"/>
                </a:cubicBezTo>
                <a:cubicBezTo>
                  <a:pt x="32" y="93"/>
                  <a:pt x="34" y="93"/>
                  <a:pt x="35" y="92"/>
                </a:cubicBezTo>
                <a:lnTo>
                  <a:pt x="83" y="61"/>
                </a:lnTo>
                <a:cubicBezTo>
                  <a:pt x="84" y="60"/>
                  <a:pt x="85" y="60"/>
                  <a:pt x="85" y="59"/>
                </a:cubicBezTo>
                <a:cubicBezTo>
                  <a:pt x="85" y="58"/>
                  <a:pt x="86" y="57"/>
                  <a:pt x="86" y="56"/>
                </a:cubicBezTo>
                <a:cubicBezTo>
                  <a:pt x="86" y="55"/>
                  <a:pt x="85" y="55"/>
                  <a:pt x="85" y="54"/>
                </a:cubicBezTo>
                <a:cubicBezTo>
                  <a:pt x="85" y="53"/>
                  <a:pt x="84" y="53"/>
                  <a:pt x="83" y="52"/>
                </a:cubicBezTo>
                <a:lnTo>
                  <a:pt x="36" y="20"/>
                </a:lnTo>
                <a:cubicBezTo>
                  <a:pt x="34" y="19"/>
                  <a:pt x="33" y="19"/>
                  <a:pt x="31" y="20"/>
                </a:cubicBezTo>
                <a:cubicBezTo>
                  <a:pt x="30" y="21"/>
                  <a:pt x="29" y="22"/>
                  <a:pt x="29" y="24"/>
                </a:cubicBezTo>
                <a:lnTo>
                  <a:pt x="29" y="88"/>
                </a:lnTo>
                <a:close/>
                <a:moveTo>
                  <a:pt x="79" y="56"/>
                </a:moveTo>
                <a:lnTo>
                  <a:pt x="34" y="86"/>
                </a:lnTo>
                <a:lnTo>
                  <a:pt x="34" y="26"/>
                </a:lnTo>
                <a:lnTo>
                  <a:pt x="79" y="56"/>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25612" name="Picture 16">
            <a:extLst>
              <a:ext uri="{FF2B5EF4-FFF2-40B4-BE49-F238E27FC236}">
                <a16:creationId xmlns:a16="http://schemas.microsoft.com/office/drawing/2014/main" id="{93C5EE81-A1A8-CCED-A7E8-BD4DD0CEDC80}"/>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2113" y="3859213"/>
            <a:ext cx="83216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25613" name="Picture 20">
            <a:extLst>
              <a:ext uri="{FF2B5EF4-FFF2-40B4-BE49-F238E27FC236}">
                <a16:creationId xmlns:a16="http://schemas.microsoft.com/office/drawing/2014/main" id="{4503F7B5-DC3F-4575-AE0C-6FC64207E3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138" y="3859213"/>
            <a:ext cx="21891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25614" name="Rectangle 21">
            <a:extLst>
              <a:ext uri="{FF2B5EF4-FFF2-40B4-BE49-F238E27FC236}">
                <a16:creationId xmlns:a16="http://schemas.microsoft.com/office/drawing/2014/main" id="{08D5ABA8-458B-ED39-1589-94A15F350B29}"/>
              </a:ext>
            </a:extLst>
          </p:cNvPr>
          <p:cNvSpPr>
            <a:spLocks noChangeArrowheads="1"/>
          </p:cNvSpPr>
          <p:nvPr/>
        </p:nvSpPr>
        <p:spPr bwMode="white">
          <a:xfrm>
            <a:off x="320675" y="4003675"/>
            <a:ext cx="1900238" cy="338138"/>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b="1">
                <a:solidFill>
                  <a:srgbClr val="FFFFFF"/>
                </a:solidFill>
                <a:latin typeface="맑은 고딕" panose="020B0503020000020004" pitchFamily="50" charset="-127"/>
                <a:cs typeface="Arial" panose="020B0604020202020204" pitchFamily="34" charset="0"/>
              </a:rPr>
              <a:t>추진상황</a:t>
            </a:r>
            <a:r>
              <a:rPr lang="ko-KR" altLang="en-US" sz="2000">
                <a:solidFill>
                  <a:srgbClr val="FFFFFF"/>
                </a:solidFill>
                <a:latin typeface="맑은 고딕" panose="020B0503020000020004" pitchFamily="50" charset="-127"/>
                <a:cs typeface="Arial" panose="020B0604020202020204" pitchFamily="34" charset="0"/>
              </a:rPr>
              <a:t> </a:t>
            </a:r>
          </a:p>
        </p:txBody>
      </p:sp>
      <p:sp>
        <p:nvSpPr>
          <p:cNvPr id="25615" name="Rectangle 22">
            <a:extLst>
              <a:ext uri="{FF2B5EF4-FFF2-40B4-BE49-F238E27FC236}">
                <a16:creationId xmlns:a16="http://schemas.microsoft.com/office/drawing/2014/main" id="{54FF63B1-9B0A-1119-D599-2045A6F779F6}"/>
              </a:ext>
            </a:extLst>
          </p:cNvPr>
          <p:cNvSpPr>
            <a:spLocks noChangeArrowheads="1"/>
          </p:cNvSpPr>
          <p:nvPr/>
        </p:nvSpPr>
        <p:spPr bwMode="white">
          <a:xfrm>
            <a:off x="752475" y="4471988"/>
            <a:ext cx="7783513"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관리대상</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대기오염물질을 대기오염물질</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유해성대기감시물질</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특정대기유해물질로</a:t>
            </a:r>
            <a:endParaRPr lang="en-US" altLang="ko-KR" sz="1600" b="1">
              <a:solidFill>
                <a:srgbClr val="000000"/>
              </a:solidFill>
              <a:latin typeface="나눔고딕" pitchFamily="50" charset="-127"/>
              <a:ea typeface="나눔고딕" pitchFamily="50" charset="-127"/>
            </a:endParaRP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지정</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 분류하고</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분류함</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a:t>
            </a:r>
            <a:r>
              <a:rPr lang="en-US" altLang="ko-KR" sz="1400" b="1">
                <a:solidFill>
                  <a:srgbClr val="000000"/>
                </a:solidFill>
                <a:latin typeface="나눔명조" pitchFamily="18" charset="-127"/>
                <a:ea typeface="나눔명조" pitchFamily="18" charset="-127"/>
              </a:rPr>
              <a:t>※ </a:t>
            </a:r>
            <a:r>
              <a:rPr lang="ko-KR" altLang="en-US" sz="1400" b="1">
                <a:solidFill>
                  <a:srgbClr val="000000"/>
                </a:solidFill>
                <a:latin typeface="나눔명조" pitchFamily="18" charset="-127"/>
                <a:ea typeface="나눔명조" pitchFamily="18" charset="-127"/>
              </a:rPr>
              <a:t>유해성대기감시물질 </a:t>
            </a:r>
            <a:r>
              <a:rPr lang="en-US" altLang="ko-KR" sz="1400" b="1">
                <a:solidFill>
                  <a:srgbClr val="000000"/>
                </a:solidFill>
                <a:latin typeface="나눔명조" pitchFamily="18" charset="-127"/>
                <a:ea typeface="나눔명조" pitchFamily="18" charset="-127"/>
              </a:rPr>
              <a:t>: </a:t>
            </a:r>
            <a:r>
              <a:rPr lang="ko-KR" altLang="en-US" sz="1400" b="1">
                <a:solidFill>
                  <a:srgbClr val="000000"/>
                </a:solidFill>
                <a:latin typeface="나눔명조" pitchFamily="18" charset="-127"/>
                <a:ea typeface="나눔명조" pitchFamily="18" charset="-127"/>
              </a:rPr>
              <a:t>지속적인 측정이나 감시</a:t>
            </a:r>
            <a:r>
              <a:rPr lang="en-US" altLang="ko-KR" sz="1400" b="1">
                <a:solidFill>
                  <a:srgbClr val="000000"/>
                </a:solidFill>
                <a:latin typeface="나눔명조" pitchFamily="18" charset="-127"/>
                <a:ea typeface="나눔명조" pitchFamily="18" charset="-127"/>
              </a:rPr>
              <a:t>.</a:t>
            </a:r>
            <a:r>
              <a:rPr lang="ko-KR" altLang="en-US" sz="1400" b="1">
                <a:solidFill>
                  <a:srgbClr val="000000"/>
                </a:solidFill>
                <a:latin typeface="나눔명조" pitchFamily="18" charset="-127"/>
                <a:ea typeface="나눔명조" pitchFamily="18" charset="-127"/>
              </a:rPr>
              <a:t>관찰 등이 필요하다고 인정된 물질</a:t>
            </a:r>
          </a:p>
          <a:p>
            <a:pPr eaLnBrk="1" hangingPunct="1">
              <a:lnSpc>
                <a:spcPct val="100000"/>
              </a:lnSpc>
              <a:buClrTx/>
              <a:buFontTx/>
              <a:buNone/>
            </a:pPr>
            <a:r>
              <a:rPr lang="ko-KR" altLang="en-US" sz="1400" b="1">
                <a:solidFill>
                  <a:srgbClr val="000000"/>
                </a:solidFill>
                <a:latin typeface="나눔명조" pitchFamily="18" charset="-127"/>
                <a:ea typeface="나눔명조" pitchFamily="18" charset="-127"/>
              </a:rPr>
              <a:t>     특정대기유해물질 </a:t>
            </a:r>
            <a:r>
              <a:rPr lang="en-US" altLang="ko-KR" sz="1400" b="1">
                <a:solidFill>
                  <a:srgbClr val="000000"/>
                </a:solidFill>
                <a:latin typeface="나눔명조" pitchFamily="18" charset="-127"/>
                <a:ea typeface="나눔명조" pitchFamily="18" charset="-127"/>
              </a:rPr>
              <a:t>: </a:t>
            </a:r>
            <a:r>
              <a:rPr lang="ko-KR" altLang="en-US" sz="1300" b="1">
                <a:solidFill>
                  <a:srgbClr val="000000"/>
                </a:solidFill>
                <a:latin typeface="나눔명조" pitchFamily="18" charset="-127"/>
                <a:ea typeface="나눔명조" pitchFamily="18" charset="-127"/>
              </a:rPr>
              <a:t>사람의 건강이나 동식물의 생육에 직접 또는 간접으로 위해를 끼칠  수 있는 물질</a:t>
            </a:r>
            <a:endParaRPr lang="en-US" altLang="ko-KR" sz="1300" b="1">
              <a:solidFill>
                <a:srgbClr val="000000"/>
              </a:solidFill>
              <a:latin typeface="나눔명조" pitchFamily="18" charset="-127"/>
              <a:ea typeface="나눔명조" pitchFamily="18" charset="-127"/>
            </a:endParaRPr>
          </a:p>
        </p:txBody>
      </p:sp>
      <p:sp>
        <p:nvSpPr>
          <p:cNvPr id="25616" name="Rectangle 23">
            <a:extLst>
              <a:ext uri="{FF2B5EF4-FFF2-40B4-BE49-F238E27FC236}">
                <a16:creationId xmlns:a16="http://schemas.microsoft.com/office/drawing/2014/main" id="{C02DE987-E1EB-C42B-6351-08A38048096C}"/>
              </a:ext>
            </a:extLst>
          </p:cNvPr>
          <p:cNvSpPr>
            <a:spLocks noChangeArrowheads="1"/>
          </p:cNvSpPr>
          <p:nvPr/>
        </p:nvSpPr>
        <p:spPr bwMode="white">
          <a:xfrm>
            <a:off x="681038" y="5588000"/>
            <a:ext cx="78724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화학물질배출량 조사 및 대기농도 측정등을 통해 대기 배출량을 점검하고</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위해가능 수준이 되면 특정대기유해물질로 지정</a:t>
            </a:r>
          </a:p>
        </p:txBody>
      </p:sp>
      <p:sp>
        <p:nvSpPr>
          <p:cNvPr id="25617" name="Freeform 24">
            <a:extLst>
              <a:ext uri="{FF2B5EF4-FFF2-40B4-BE49-F238E27FC236}">
                <a16:creationId xmlns:a16="http://schemas.microsoft.com/office/drawing/2014/main" id="{73F42008-8672-9BC1-D2A6-B86FB698E7F0}"/>
              </a:ext>
            </a:extLst>
          </p:cNvPr>
          <p:cNvSpPr>
            <a:spLocks noChangeArrowheads="1"/>
          </p:cNvSpPr>
          <p:nvPr/>
        </p:nvSpPr>
        <p:spPr bwMode="auto">
          <a:xfrm>
            <a:off x="536575" y="4562475"/>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4" y="88"/>
                </a:moveTo>
                <a:cubicBezTo>
                  <a:pt x="5" y="78"/>
                  <a:pt x="0" y="66"/>
                  <a:pt x="0" y="52"/>
                </a:cubicBezTo>
                <a:cubicBezTo>
                  <a:pt x="0" y="37"/>
                  <a:pt x="5" y="26"/>
                  <a:pt x="14" y="16"/>
                </a:cubicBezTo>
                <a:cubicBezTo>
                  <a:pt x="24" y="5"/>
                  <a:pt x="36" y="0"/>
                  <a:pt x="51" y="0"/>
                </a:cubicBezTo>
                <a:cubicBezTo>
                  <a:pt x="65" y="0"/>
                  <a:pt x="77" y="5"/>
                  <a:pt x="87" y="16"/>
                </a:cubicBezTo>
                <a:cubicBezTo>
                  <a:pt x="98" y="26"/>
                  <a:pt x="103" y="37"/>
                  <a:pt x="103" y="52"/>
                </a:cubicBezTo>
                <a:cubicBezTo>
                  <a:pt x="103" y="66"/>
                  <a:pt x="98" y="78"/>
                  <a:pt x="87" y="88"/>
                </a:cubicBezTo>
                <a:cubicBezTo>
                  <a:pt x="77" y="97"/>
                  <a:pt x="65" y="102"/>
                  <a:pt x="51" y="102"/>
                </a:cubicBezTo>
                <a:cubicBezTo>
                  <a:pt x="36" y="102"/>
                  <a:pt x="24" y="97"/>
                  <a:pt x="14" y="88"/>
                </a:cubicBezTo>
                <a:close/>
                <a:moveTo>
                  <a:pt x="28" y="80"/>
                </a:moveTo>
                <a:cubicBezTo>
                  <a:pt x="28" y="82"/>
                  <a:pt x="29" y="84"/>
                  <a:pt x="30" y="84"/>
                </a:cubicBezTo>
                <a:cubicBezTo>
                  <a:pt x="32" y="85"/>
                  <a:pt x="33" y="85"/>
                  <a:pt x="35" y="84"/>
                </a:cubicBezTo>
                <a:lnTo>
                  <a:pt x="83" y="56"/>
                </a:lnTo>
                <a:cubicBezTo>
                  <a:pt x="84" y="55"/>
                  <a:pt x="84" y="55"/>
                  <a:pt x="85" y="54"/>
                </a:cubicBezTo>
                <a:cubicBezTo>
                  <a:pt x="85" y="53"/>
                  <a:pt x="85" y="53"/>
                  <a:pt x="85" y="52"/>
                </a:cubicBezTo>
                <a:cubicBezTo>
                  <a:pt x="85" y="51"/>
                  <a:pt x="85" y="50"/>
                  <a:pt x="85" y="49"/>
                </a:cubicBezTo>
                <a:cubicBezTo>
                  <a:pt x="84" y="49"/>
                  <a:pt x="84" y="48"/>
                  <a:pt x="83" y="48"/>
                </a:cubicBezTo>
                <a:lnTo>
                  <a:pt x="35" y="19"/>
                </a:lnTo>
                <a:cubicBezTo>
                  <a:pt x="34" y="18"/>
                  <a:pt x="32" y="18"/>
                  <a:pt x="30" y="19"/>
                </a:cubicBezTo>
                <a:cubicBezTo>
                  <a:pt x="29" y="20"/>
                  <a:pt x="28" y="21"/>
                  <a:pt x="28" y="23"/>
                </a:cubicBezTo>
                <a:lnTo>
                  <a:pt x="28" y="80"/>
                </a:lnTo>
                <a:close/>
                <a:moveTo>
                  <a:pt x="79" y="52"/>
                </a:moveTo>
                <a:lnTo>
                  <a:pt x="34" y="78"/>
                </a:lnTo>
                <a:lnTo>
                  <a:pt x="34"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25618" name="Freeform 25">
            <a:extLst>
              <a:ext uri="{FF2B5EF4-FFF2-40B4-BE49-F238E27FC236}">
                <a16:creationId xmlns:a16="http://schemas.microsoft.com/office/drawing/2014/main" id="{3D4F23AE-88C6-AA90-32BE-5265B2107E66}"/>
              </a:ext>
            </a:extLst>
          </p:cNvPr>
          <p:cNvSpPr>
            <a:spLocks noChangeArrowheads="1"/>
          </p:cNvSpPr>
          <p:nvPr/>
        </p:nvSpPr>
        <p:spPr bwMode="auto">
          <a:xfrm>
            <a:off x="536575" y="57150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25619" name="Rectangle 26">
            <a:extLst>
              <a:ext uri="{FF2B5EF4-FFF2-40B4-BE49-F238E27FC236}">
                <a16:creationId xmlns:a16="http://schemas.microsoft.com/office/drawing/2014/main" id="{CE9CA243-A754-8D68-1E54-74966542C970}"/>
              </a:ext>
            </a:extLst>
          </p:cNvPr>
          <p:cNvSpPr>
            <a:spLocks noChangeArrowheads="1"/>
          </p:cNvSpPr>
          <p:nvPr/>
        </p:nvSpPr>
        <p:spPr bwMode="white">
          <a:xfrm>
            <a:off x="681038" y="2922588"/>
            <a:ext cx="778351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화학물질의 배출량 변화</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국민건강 및 생태계 위해도 등에 따라 물질 분류별 물질의 추가</a:t>
            </a:r>
            <a:r>
              <a:rPr lang="en-US" altLang="ko-KR" sz="1600" b="1">
                <a:solidFill>
                  <a:srgbClr val="000000"/>
                </a:solidFill>
                <a:latin typeface="나눔고딕" pitchFamily="50" charset="-127"/>
                <a:ea typeface="나눔고딕" pitchFamily="50" charset="-127"/>
              </a:rPr>
              <a:t>,   </a:t>
            </a:r>
          </a:p>
          <a:p>
            <a:pPr eaLnBrk="1" hangingPunct="1">
              <a:lnSpc>
                <a:spcPct val="12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제외 등을 위한 검토 기준 필요</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4">
            <a:extLst>
              <a:ext uri="{FF2B5EF4-FFF2-40B4-BE49-F238E27FC236}">
                <a16:creationId xmlns:a16="http://schemas.microsoft.com/office/drawing/2014/main" id="{8E02728C-909D-07FF-209A-92BA4AF4A0F9}"/>
              </a:ext>
            </a:extLst>
          </p:cNvPr>
          <p:cNvGrpSpPr>
            <a:grpSpLocks/>
          </p:cNvGrpSpPr>
          <p:nvPr/>
        </p:nvGrpSpPr>
        <p:grpSpPr bwMode="auto">
          <a:xfrm>
            <a:off x="-184150" y="0"/>
            <a:ext cx="7423150" cy="701675"/>
            <a:chOff x="-99" y="243"/>
            <a:chExt cx="4676" cy="442"/>
          </a:xfrm>
        </p:grpSpPr>
        <p:pic>
          <p:nvPicPr>
            <p:cNvPr id="27667" name="Picture 5">
              <a:extLst>
                <a:ext uri="{FF2B5EF4-FFF2-40B4-BE49-F238E27FC236}">
                  <a16:creationId xmlns:a16="http://schemas.microsoft.com/office/drawing/2014/main" id="{2D54CEF7-4E6A-DF54-3392-6C38C193A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 y="243"/>
              <a:ext cx="457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27668" name="Rectangle 6">
              <a:extLst>
                <a:ext uri="{FF2B5EF4-FFF2-40B4-BE49-F238E27FC236}">
                  <a16:creationId xmlns:a16="http://schemas.microsoft.com/office/drawing/2014/main" id="{CB497DF7-A481-3360-7AD1-CA774975A044}"/>
                </a:ext>
              </a:extLst>
            </p:cNvPr>
            <p:cNvSpPr>
              <a:spLocks noChangeArrowheads="1"/>
            </p:cNvSpPr>
            <p:nvPr/>
          </p:nvSpPr>
          <p:spPr bwMode="white">
            <a:xfrm>
              <a:off x="-99" y="243"/>
              <a:ext cx="1893"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1</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대기환경정책방향</a:t>
              </a:r>
            </a:p>
          </p:txBody>
        </p:sp>
      </p:grpSp>
      <p:sp>
        <p:nvSpPr>
          <p:cNvPr id="27651" name="AutoShape 7">
            <a:extLst>
              <a:ext uri="{FF2B5EF4-FFF2-40B4-BE49-F238E27FC236}">
                <a16:creationId xmlns:a16="http://schemas.microsoft.com/office/drawing/2014/main" id="{1726E89B-6F13-4188-BC1C-E1440004A58D}"/>
              </a:ext>
            </a:extLst>
          </p:cNvPr>
          <p:cNvSpPr>
            <a:spLocks noChangeArrowheads="1"/>
          </p:cNvSpPr>
          <p:nvPr/>
        </p:nvSpPr>
        <p:spPr bwMode="auto">
          <a:xfrm>
            <a:off x="176213" y="619125"/>
            <a:ext cx="8674100" cy="5976938"/>
          </a:xfrm>
          <a:prstGeom prst="roundRect">
            <a:avLst>
              <a:gd name="adj" fmla="val 2389"/>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27652" name="Picture 8">
            <a:extLst>
              <a:ext uri="{FF2B5EF4-FFF2-40B4-BE49-F238E27FC236}">
                <a16:creationId xmlns:a16="http://schemas.microsoft.com/office/drawing/2014/main" id="{81CAD16B-4439-6A81-D21F-6820130F4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619125"/>
            <a:ext cx="70135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9">
            <a:extLst>
              <a:ext uri="{FF2B5EF4-FFF2-40B4-BE49-F238E27FC236}">
                <a16:creationId xmlns:a16="http://schemas.microsoft.com/office/drawing/2014/main" id="{87418B1B-8A69-5CA1-6CD3-319D4EC771D8}"/>
              </a:ext>
            </a:extLst>
          </p:cNvPr>
          <p:cNvSpPr>
            <a:spLocks noChangeArrowheads="1"/>
          </p:cNvSpPr>
          <p:nvPr/>
        </p:nvSpPr>
        <p:spPr bwMode="white">
          <a:xfrm>
            <a:off x="173038" y="690563"/>
            <a:ext cx="7205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1-4 </a:t>
            </a:r>
            <a:r>
              <a:rPr lang="ko-KR" altLang="en-US" sz="1800">
                <a:solidFill>
                  <a:srgbClr val="FFFF00"/>
                </a:solidFill>
                <a:latin typeface="나눔고딕 ExtraBold" pitchFamily="50" charset="-127"/>
                <a:ea typeface="나눔고딕 ExtraBold" pitchFamily="50" charset="-127"/>
              </a:rPr>
              <a:t>비산배출되는 유해대기오염물질</a:t>
            </a:r>
            <a:r>
              <a:rPr lang="en-US" altLang="ko-KR" sz="1800">
                <a:solidFill>
                  <a:srgbClr val="FFFF00"/>
                </a:solidFill>
                <a:latin typeface="나눔고딕 ExtraBold" pitchFamily="50" charset="-127"/>
                <a:ea typeface="나눔고딕 ExtraBold" pitchFamily="50" charset="-127"/>
              </a:rPr>
              <a:t>(HAPs) </a:t>
            </a:r>
            <a:r>
              <a:rPr lang="ko-KR" altLang="en-US" sz="1800">
                <a:solidFill>
                  <a:srgbClr val="FFFF00"/>
                </a:solidFill>
                <a:latin typeface="나눔고딕 ExtraBold" pitchFamily="50" charset="-127"/>
                <a:ea typeface="나눔고딕 ExtraBold" pitchFamily="50" charset="-127"/>
              </a:rPr>
              <a:t>시설관리기준 도입 </a:t>
            </a:r>
          </a:p>
        </p:txBody>
      </p:sp>
      <p:pic>
        <p:nvPicPr>
          <p:cNvPr id="27654" name="Picture 10">
            <a:extLst>
              <a:ext uri="{FF2B5EF4-FFF2-40B4-BE49-F238E27FC236}">
                <a16:creationId xmlns:a16="http://schemas.microsoft.com/office/drawing/2014/main" id="{36715310-0189-4F9E-85E6-62002FDAB5A4}"/>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20675" y="1122363"/>
            <a:ext cx="83804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grpSp>
        <p:nvGrpSpPr>
          <p:cNvPr id="27655" name="그룹 1">
            <a:extLst>
              <a:ext uri="{FF2B5EF4-FFF2-40B4-BE49-F238E27FC236}">
                <a16:creationId xmlns:a16="http://schemas.microsoft.com/office/drawing/2014/main" id="{6869D712-7A31-B3C0-C305-4BC42878D9EB}"/>
              </a:ext>
            </a:extLst>
          </p:cNvPr>
          <p:cNvGrpSpPr>
            <a:grpSpLocks/>
          </p:cNvGrpSpPr>
          <p:nvPr/>
        </p:nvGrpSpPr>
        <p:grpSpPr bwMode="auto">
          <a:xfrm>
            <a:off x="392113" y="1193800"/>
            <a:ext cx="2017712" cy="512763"/>
            <a:chOff x="392113" y="1193800"/>
            <a:chExt cx="2017489" cy="512763"/>
          </a:xfrm>
        </p:grpSpPr>
        <p:pic>
          <p:nvPicPr>
            <p:cNvPr id="27665" name="Picture 11">
              <a:extLst>
                <a:ext uri="{FF2B5EF4-FFF2-40B4-BE49-F238E27FC236}">
                  <a16:creationId xmlns:a16="http://schemas.microsoft.com/office/drawing/2014/main" id="{CD0AE877-4645-9633-171A-4290BCC32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113" y="1193800"/>
              <a:ext cx="2017489"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27666" name="Rectangle 12">
              <a:extLst>
                <a:ext uri="{FF2B5EF4-FFF2-40B4-BE49-F238E27FC236}">
                  <a16:creationId xmlns:a16="http://schemas.microsoft.com/office/drawing/2014/main" id="{EF012BF9-0F0B-12DA-E729-D4E8E4AF1EBF}"/>
                </a:ext>
              </a:extLst>
            </p:cNvPr>
            <p:cNvSpPr>
              <a:spLocks noChangeArrowheads="1"/>
            </p:cNvSpPr>
            <p:nvPr/>
          </p:nvSpPr>
          <p:spPr bwMode="white">
            <a:xfrm>
              <a:off x="465138" y="1193800"/>
              <a:ext cx="1731962"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추진배경</a:t>
              </a:r>
            </a:p>
          </p:txBody>
        </p:sp>
      </p:grpSp>
      <p:sp>
        <p:nvSpPr>
          <p:cNvPr id="27656" name="Rectangle 13">
            <a:extLst>
              <a:ext uri="{FF2B5EF4-FFF2-40B4-BE49-F238E27FC236}">
                <a16:creationId xmlns:a16="http://schemas.microsoft.com/office/drawing/2014/main" id="{724F327B-1E73-526D-A973-BE34A019BCAE}"/>
              </a:ext>
            </a:extLst>
          </p:cNvPr>
          <p:cNvSpPr>
            <a:spLocks noChangeArrowheads="1"/>
          </p:cNvSpPr>
          <p:nvPr/>
        </p:nvSpPr>
        <p:spPr bwMode="white">
          <a:xfrm>
            <a:off x="752475" y="1698625"/>
            <a:ext cx="7899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현재 굴뚝 배출허용기준 중심의 대기오염물질 관리로 굴뚝 외의 공정 및 설비 등에서 직접 배출되는 오염룰질</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비산배출원</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에 대한 관리수단 부재</a:t>
            </a:r>
          </a:p>
        </p:txBody>
      </p:sp>
      <p:sp>
        <p:nvSpPr>
          <p:cNvPr id="27657" name="Freeform 14">
            <a:extLst>
              <a:ext uri="{FF2B5EF4-FFF2-40B4-BE49-F238E27FC236}">
                <a16:creationId xmlns:a16="http://schemas.microsoft.com/office/drawing/2014/main" id="{72750F68-F21B-6D0C-330D-CA32DCB0C184}"/>
              </a:ext>
            </a:extLst>
          </p:cNvPr>
          <p:cNvSpPr>
            <a:spLocks noChangeArrowheads="1"/>
          </p:cNvSpPr>
          <p:nvPr/>
        </p:nvSpPr>
        <p:spPr bwMode="auto">
          <a:xfrm>
            <a:off x="536575" y="184308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6"/>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27658" name="Freeform 15">
            <a:extLst>
              <a:ext uri="{FF2B5EF4-FFF2-40B4-BE49-F238E27FC236}">
                <a16:creationId xmlns:a16="http://schemas.microsoft.com/office/drawing/2014/main" id="{00E6F564-5BE2-B707-04D7-4F8F0E6D1733}"/>
              </a:ext>
            </a:extLst>
          </p:cNvPr>
          <p:cNvSpPr>
            <a:spLocks noChangeArrowheads="1"/>
          </p:cNvSpPr>
          <p:nvPr/>
        </p:nvSpPr>
        <p:spPr bwMode="auto">
          <a:xfrm>
            <a:off x="536575" y="2600325"/>
            <a:ext cx="163513" cy="179388"/>
          </a:xfrm>
          <a:custGeom>
            <a:avLst/>
            <a:gdLst>
              <a:gd name="T0" fmla="*/ 2147483646 w 103"/>
              <a:gd name="T1" fmla="*/ 2147483646 h 113"/>
              <a:gd name="T2" fmla="*/ 0 w 103"/>
              <a:gd name="T3" fmla="*/ 2147483646 h 113"/>
              <a:gd name="T4" fmla="*/ 2147483646 w 103"/>
              <a:gd name="T5" fmla="*/ 2147483646 h 113"/>
              <a:gd name="T6" fmla="*/ 2147483646 w 103"/>
              <a:gd name="T7" fmla="*/ 0 h 113"/>
              <a:gd name="T8" fmla="*/ 2147483646 w 103"/>
              <a:gd name="T9" fmla="*/ 2147483646 h 113"/>
              <a:gd name="T10" fmla="*/ 2147483646 w 103"/>
              <a:gd name="T11" fmla="*/ 2147483646 h 113"/>
              <a:gd name="T12" fmla="*/ 2147483646 w 103"/>
              <a:gd name="T13" fmla="*/ 2147483646 h 113"/>
              <a:gd name="T14" fmla="*/ 2147483646 w 103"/>
              <a:gd name="T15" fmla="*/ 2147483646 h 113"/>
              <a:gd name="T16" fmla="*/ 2147483646 w 103"/>
              <a:gd name="T17" fmla="*/ 2147483646 h 113"/>
              <a:gd name="T18" fmla="*/ 2147483646 w 103"/>
              <a:gd name="T19" fmla="*/ 2147483646 h 113"/>
              <a:gd name="T20" fmla="*/ 2147483646 w 103"/>
              <a:gd name="T21" fmla="*/ 2147483646 h 113"/>
              <a:gd name="T22" fmla="*/ 2147483646 w 103"/>
              <a:gd name="T23" fmla="*/ 2147483646 h 113"/>
              <a:gd name="T24" fmla="*/ 2147483646 w 103"/>
              <a:gd name="T25" fmla="*/ 2147483646 h 113"/>
              <a:gd name="T26" fmla="*/ 2147483646 w 103"/>
              <a:gd name="T27" fmla="*/ 2147483646 h 113"/>
              <a:gd name="T28" fmla="*/ 2147483646 w 103"/>
              <a:gd name="T29" fmla="*/ 2147483646 h 113"/>
              <a:gd name="T30" fmla="*/ 2147483646 w 103"/>
              <a:gd name="T31" fmla="*/ 2147483646 h 113"/>
              <a:gd name="T32" fmla="*/ 2147483646 w 103"/>
              <a:gd name="T33" fmla="*/ 2147483646 h 113"/>
              <a:gd name="T34" fmla="*/ 2147483646 w 103"/>
              <a:gd name="T35" fmla="*/ 2147483646 h 113"/>
              <a:gd name="T36" fmla="*/ 2147483646 w 103"/>
              <a:gd name="T37" fmla="*/ 2147483646 h 113"/>
              <a:gd name="T38" fmla="*/ 2147483646 w 103"/>
              <a:gd name="T39" fmla="*/ 2147483646 h 113"/>
              <a:gd name="T40" fmla="*/ 2147483646 w 103"/>
              <a:gd name="T41" fmla="*/ 2147483646 h 113"/>
              <a:gd name="T42" fmla="*/ 2147483646 w 103"/>
              <a:gd name="T43" fmla="*/ 2147483646 h 113"/>
              <a:gd name="T44" fmla="*/ 2147483646 w 103"/>
              <a:gd name="T45" fmla="*/ 2147483646 h 113"/>
              <a:gd name="T46" fmla="*/ 2147483646 w 103"/>
              <a:gd name="T47" fmla="*/ 2147483646 h 113"/>
              <a:gd name="T48" fmla="*/ 2147483646 w 103"/>
              <a:gd name="T49" fmla="*/ 2147483646 h 113"/>
              <a:gd name="T50" fmla="*/ 2147483646 w 103"/>
              <a:gd name="T51" fmla="*/ 2147483646 h 113"/>
              <a:gd name="T52" fmla="*/ 2147483646 w 103"/>
              <a:gd name="T53" fmla="*/ 2147483646 h 113"/>
              <a:gd name="T54" fmla="*/ 2147483646 w 103"/>
              <a:gd name="T55" fmla="*/ 2147483646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13"/>
              <a:gd name="T86" fmla="*/ 103 w 103"/>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13">
                <a:moveTo>
                  <a:pt x="15" y="96"/>
                </a:moveTo>
                <a:cubicBezTo>
                  <a:pt x="5" y="85"/>
                  <a:pt x="0" y="72"/>
                  <a:pt x="0" y="57"/>
                </a:cubicBezTo>
                <a:cubicBezTo>
                  <a:pt x="0" y="41"/>
                  <a:pt x="5" y="28"/>
                  <a:pt x="15" y="17"/>
                </a:cubicBezTo>
                <a:cubicBezTo>
                  <a:pt x="25" y="6"/>
                  <a:pt x="37" y="0"/>
                  <a:pt x="51" y="0"/>
                </a:cubicBezTo>
                <a:cubicBezTo>
                  <a:pt x="66" y="0"/>
                  <a:pt x="78" y="6"/>
                  <a:pt x="88" y="17"/>
                </a:cubicBezTo>
                <a:cubicBezTo>
                  <a:pt x="98" y="28"/>
                  <a:pt x="103" y="41"/>
                  <a:pt x="103" y="57"/>
                </a:cubicBezTo>
                <a:cubicBezTo>
                  <a:pt x="103" y="72"/>
                  <a:pt x="98" y="85"/>
                  <a:pt x="88" y="96"/>
                </a:cubicBezTo>
                <a:cubicBezTo>
                  <a:pt x="78" y="107"/>
                  <a:pt x="66" y="113"/>
                  <a:pt x="51" y="113"/>
                </a:cubicBezTo>
                <a:cubicBezTo>
                  <a:pt x="37" y="113"/>
                  <a:pt x="25" y="107"/>
                  <a:pt x="15" y="96"/>
                </a:cubicBezTo>
                <a:close/>
                <a:moveTo>
                  <a:pt x="29" y="88"/>
                </a:moveTo>
                <a:cubicBezTo>
                  <a:pt x="29" y="90"/>
                  <a:pt x="30" y="92"/>
                  <a:pt x="31" y="92"/>
                </a:cubicBezTo>
                <a:cubicBezTo>
                  <a:pt x="32" y="93"/>
                  <a:pt x="34" y="93"/>
                  <a:pt x="35" y="92"/>
                </a:cubicBezTo>
                <a:lnTo>
                  <a:pt x="83" y="61"/>
                </a:lnTo>
                <a:cubicBezTo>
                  <a:pt x="84" y="60"/>
                  <a:pt x="85" y="60"/>
                  <a:pt x="85" y="59"/>
                </a:cubicBezTo>
                <a:cubicBezTo>
                  <a:pt x="85" y="58"/>
                  <a:pt x="86" y="58"/>
                  <a:pt x="86" y="57"/>
                </a:cubicBezTo>
                <a:cubicBezTo>
                  <a:pt x="86" y="56"/>
                  <a:pt x="85" y="55"/>
                  <a:pt x="85" y="54"/>
                </a:cubicBezTo>
                <a:cubicBezTo>
                  <a:pt x="85" y="53"/>
                  <a:pt x="84" y="53"/>
                  <a:pt x="83" y="52"/>
                </a:cubicBezTo>
                <a:lnTo>
                  <a:pt x="36" y="21"/>
                </a:lnTo>
                <a:cubicBezTo>
                  <a:pt x="34" y="20"/>
                  <a:pt x="33" y="20"/>
                  <a:pt x="31" y="21"/>
                </a:cubicBezTo>
                <a:cubicBezTo>
                  <a:pt x="30" y="21"/>
                  <a:pt x="29" y="22"/>
                  <a:pt x="29" y="25"/>
                </a:cubicBezTo>
                <a:lnTo>
                  <a:pt x="29" y="88"/>
                </a:lnTo>
                <a:close/>
                <a:moveTo>
                  <a:pt x="79" y="57"/>
                </a:moveTo>
                <a:lnTo>
                  <a:pt x="34" y="86"/>
                </a:lnTo>
                <a:lnTo>
                  <a:pt x="34" y="27"/>
                </a:lnTo>
                <a:lnTo>
                  <a:pt x="79" y="57"/>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27659" name="Picture 16">
            <a:extLst>
              <a:ext uri="{FF2B5EF4-FFF2-40B4-BE49-F238E27FC236}">
                <a16:creationId xmlns:a16="http://schemas.microsoft.com/office/drawing/2014/main" id="{40F7164F-7BD0-98AB-406A-1E206368EFED}"/>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2113" y="3690938"/>
            <a:ext cx="83216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27660" name="Picture 20">
            <a:extLst>
              <a:ext uri="{FF2B5EF4-FFF2-40B4-BE49-F238E27FC236}">
                <a16:creationId xmlns:a16="http://schemas.microsoft.com/office/drawing/2014/main" id="{94489A55-D722-9115-A12C-B93EBAE541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498850"/>
            <a:ext cx="2190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27661" name="Rectangle 21">
            <a:extLst>
              <a:ext uri="{FF2B5EF4-FFF2-40B4-BE49-F238E27FC236}">
                <a16:creationId xmlns:a16="http://schemas.microsoft.com/office/drawing/2014/main" id="{A6C9AE39-85D9-9C81-81CC-8075098689FC}"/>
              </a:ext>
            </a:extLst>
          </p:cNvPr>
          <p:cNvSpPr>
            <a:spLocks noChangeArrowheads="1"/>
          </p:cNvSpPr>
          <p:nvPr/>
        </p:nvSpPr>
        <p:spPr bwMode="white">
          <a:xfrm>
            <a:off x="357188" y="3571875"/>
            <a:ext cx="1898650" cy="39052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추진상황 </a:t>
            </a:r>
          </a:p>
        </p:txBody>
      </p:sp>
      <p:sp>
        <p:nvSpPr>
          <p:cNvPr id="27662" name="Rectangle 22">
            <a:extLst>
              <a:ext uri="{FF2B5EF4-FFF2-40B4-BE49-F238E27FC236}">
                <a16:creationId xmlns:a16="http://schemas.microsoft.com/office/drawing/2014/main" id="{07ADDF55-1B60-9E39-C084-5DE4BBE229BF}"/>
              </a:ext>
            </a:extLst>
          </p:cNvPr>
          <p:cNvSpPr>
            <a:spLocks noChangeArrowheads="1"/>
          </p:cNvSpPr>
          <p:nvPr/>
        </p:nvSpPr>
        <p:spPr bwMode="white">
          <a:xfrm>
            <a:off x="838200" y="4165600"/>
            <a:ext cx="77835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업종별 </a:t>
            </a:r>
            <a:r>
              <a:rPr lang="en-US" altLang="ko-KR" sz="1600" b="1">
                <a:solidFill>
                  <a:srgbClr val="000000"/>
                </a:solidFill>
                <a:latin typeface="나눔고딕" pitchFamily="50" charset="-127"/>
                <a:ea typeface="나눔고딕" pitchFamily="50" charset="-127"/>
              </a:rPr>
              <a:t>HAPs </a:t>
            </a:r>
            <a:r>
              <a:rPr lang="ko-KR" altLang="en-US" sz="1600" b="1">
                <a:solidFill>
                  <a:srgbClr val="000000"/>
                </a:solidFill>
                <a:latin typeface="나눔고딕" pitchFamily="50" charset="-127"/>
                <a:ea typeface="나눔고딕" pitchFamily="50" charset="-127"/>
              </a:rPr>
              <a:t>배출시설 시설관리기준 도입 추진</a:t>
            </a:r>
          </a:p>
          <a:p>
            <a:pPr eaLnBrk="1" hangingPunct="1">
              <a:lnSpc>
                <a:spcPct val="150000"/>
              </a:lnSpc>
              <a:buClrTx/>
              <a:buFontTx/>
              <a:buNone/>
            </a:pPr>
            <a:r>
              <a:rPr lang="ko-KR" altLang="en-US" sz="1600" b="1">
                <a:solidFill>
                  <a:srgbClr val="000000"/>
                </a:solidFill>
                <a:latin typeface="나눔고딕" pitchFamily="50" charset="-127"/>
                <a:ea typeface="나눔고딕" pitchFamily="50" charset="-127"/>
              </a:rPr>
              <a:t>  </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일정한 배출구 없이 대기 중에 직접 배출되는 것을 방지하기 위하여 시설관리기준 설정근거 마련</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  </a:t>
            </a:r>
            <a:r>
              <a:rPr lang="en-US" altLang="ko-KR" sz="1400" b="1">
                <a:solidFill>
                  <a:srgbClr val="000000"/>
                </a:solidFill>
                <a:latin typeface="나눔고딕" pitchFamily="50" charset="-127"/>
                <a:ea typeface="나눔고딕" pitchFamily="50" charset="-127"/>
              </a:rPr>
              <a:t>- 2015</a:t>
            </a:r>
            <a:r>
              <a:rPr lang="ko-KR" altLang="en-US" sz="1400" b="1">
                <a:solidFill>
                  <a:srgbClr val="000000"/>
                </a:solidFill>
                <a:latin typeface="나눔고딕" pitchFamily="50" charset="-127"/>
                <a:ea typeface="나눔고딕" pitchFamily="50" charset="-127"/>
              </a:rPr>
              <a:t>년부터  </a:t>
            </a:r>
            <a:r>
              <a:rPr lang="en-US" altLang="ko-KR" sz="1400" b="1">
                <a:solidFill>
                  <a:srgbClr val="000000"/>
                </a:solidFill>
                <a:latin typeface="나눔고딕" pitchFamily="50" charset="-127"/>
                <a:ea typeface="나눔고딕" pitchFamily="50" charset="-127"/>
              </a:rPr>
              <a:t>6</a:t>
            </a:r>
            <a:r>
              <a:rPr lang="ko-KR" altLang="en-US" sz="1400" b="1">
                <a:solidFill>
                  <a:srgbClr val="000000"/>
                </a:solidFill>
                <a:latin typeface="나눔고딕" pitchFamily="50" charset="-127"/>
                <a:ea typeface="나눔고딕" pitchFamily="50" charset="-127"/>
              </a:rPr>
              <a:t>개 업종을 대상으로 대기오염물질 비산배출저감제도 실시</a:t>
            </a:r>
            <a:endParaRPr lang="en-US" altLang="ko-KR" sz="1400" b="1">
              <a:solidFill>
                <a:srgbClr val="000000"/>
              </a:solidFill>
              <a:latin typeface="나눔고딕" pitchFamily="50" charset="-127"/>
              <a:ea typeface="나눔고딕" pitchFamily="50" charset="-127"/>
            </a:endParaRP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    </a:t>
            </a:r>
            <a:r>
              <a:rPr lang="en-US" altLang="ko-KR" sz="1400" b="1">
                <a:solidFill>
                  <a:srgbClr val="000000"/>
                </a:solidFill>
                <a:latin typeface="나눔고딕" pitchFamily="50" charset="-127"/>
                <a:ea typeface="나눔고딕" pitchFamily="50" charset="-127"/>
              </a:rPr>
              <a:t>(</a:t>
            </a:r>
            <a:r>
              <a:rPr lang="ko-KR" altLang="en-US" sz="1400" b="1">
                <a:solidFill>
                  <a:srgbClr val="000000"/>
                </a:solidFill>
                <a:latin typeface="나눔고딕" pitchFamily="50" charset="-127"/>
                <a:ea typeface="나눔고딕" pitchFamily="50" charset="-127"/>
              </a:rPr>
              <a:t>원유정제처리업</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석유화학계 기초화학물질 제조업</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합성고무제조업</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제철업</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제강업  등</a:t>
            </a:r>
            <a:endParaRPr lang="en-US" altLang="ko-KR" sz="1400" b="1">
              <a:solidFill>
                <a:srgbClr val="000000"/>
              </a:solidFill>
              <a:latin typeface="나눔고딕" pitchFamily="50" charset="-127"/>
              <a:ea typeface="나눔고딕" pitchFamily="50" charset="-127"/>
            </a:endParaRPr>
          </a:p>
          <a:p>
            <a:pPr eaLnBrk="1" hangingPunct="1">
              <a:lnSpc>
                <a:spcPct val="150000"/>
              </a:lnSpc>
              <a:buClrTx/>
              <a:buFontTx/>
              <a:buNone/>
            </a:pPr>
            <a:r>
              <a:rPr lang="en-US" altLang="ko-KR" sz="1400" b="1">
                <a:solidFill>
                  <a:srgbClr val="000000"/>
                </a:solidFill>
                <a:latin typeface="나눔고딕" pitchFamily="50" charset="-127"/>
                <a:ea typeface="나눔고딕" pitchFamily="50" charset="-127"/>
              </a:rPr>
              <a:t>  - 2019</a:t>
            </a:r>
            <a:r>
              <a:rPr lang="ko-KR" altLang="en-US" sz="1400" b="1">
                <a:solidFill>
                  <a:srgbClr val="000000"/>
                </a:solidFill>
                <a:latin typeface="나눔고딕" pitchFamily="50" charset="-127"/>
                <a:ea typeface="나눔고딕" pitchFamily="50" charset="-127"/>
              </a:rPr>
              <a:t>년 </a:t>
            </a:r>
            <a:r>
              <a:rPr lang="en-US" altLang="ko-KR" sz="1400" b="1">
                <a:solidFill>
                  <a:srgbClr val="000000"/>
                </a:solidFill>
                <a:latin typeface="나눔고딕" pitchFamily="50" charset="-127"/>
                <a:ea typeface="나눔고딕" pitchFamily="50" charset="-127"/>
              </a:rPr>
              <a:t>(31→39</a:t>
            </a:r>
            <a:r>
              <a:rPr lang="ko-KR" altLang="en-US" sz="1400" b="1">
                <a:solidFill>
                  <a:srgbClr val="000000"/>
                </a:solidFill>
                <a:latin typeface="나눔고딕" pitchFamily="50" charset="-127"/>
                <a:ea typeface="나눔고딕" pitchFamily="50" charset="-127"/>
              </a:rPr>
              <a:t>개 업종</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세분화</a:t>
            </a:r>
            <a:endParaRPr lang="en-US" altLang="ko-KR" sz="1400" b="1">
              <a:solidFill>
                <a:srgbClr val="000000"/>
              </a:solidFill>
              <a:latin typeface="나눔고딕" pitchFamily="50" charset="-127"/>
              <a:ea typeface="나눔고딕" pitchFamily="50" charset="-127"/>
            </a:endParaRPr>
          </a:p>
        </p:txBody>
      </p:sp>
      <p:sp>
        <p:nvSpPr>
          <p:cNvPr id="27663" name="Freeform 23">
            <a:extLst>
              <a:ext uri="{FF2B5EF4-FFF2-40B4-BE49-F238E27FC236}">
                <a16:creationId xmlns:a16="http://schemas.microsoft.com/office/drawing/2014/main" id="{4766ECAE-653B-5E8F-7DAB-B74EADB56334}"/>
              </a:ext>
            </a:extLst>
          </p:cNvPr>
          <p:cNvSpPr>
            <a:spLocks noChangeArrowheads="1"/>
          </p:cNvSpPr>
          <p:nvPr/>
        </p:nvSpPr>
        <p:spPr bwMode="auto">
          <a:xfrm>
            <a:off x="558800" y="4291013"/>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1" y="0"/>
                </a:cubicBezTo>
                <a:cubicBezTo>
                  <a:pt x="66" y="0"/>
                  <a:pt x="78" y="5"/>
                  <a:pt x="88" y="16"/>
                </a:cubicBezTo>
                <a:cubicBezTo>
                  <a:pt x="98" y="26"/>
                  <a:pt x="103" y="37"/>
                  <a:pt x="103" y="52"/>
                </a:cubicBezTo>
                <a:cubicBezTo>
                  <a:pt x="103" y="66"/>
                  <a:pt x="98" y="78"/>
                  <a:pt x="88" y="88"/>
                </a:cubicBezTo>
                <a:cubicBezTo>
                  <a:pt x="78" y="97"/>
                  <a:pt x="66" y="102"/>
                  <a:pt x="51" y="102"/>
                </a:cubicBezTo>
                <a:cubicBezTo>
                  <a:pt x="37" y="102"/>
                  <a:pt x="25" y="97"/>
                  <a:pt x="15" y="88"/>
                </a:cubicBezTo>
                <a:close/>
                <a:moveTo>
                  <a:pt x="28" y="80"/>
                </a:moveTo>
                <a:cubicBezTo>
                  <a:pt x="28" y="82"/>
                  <a:pt x="29" y="84"/>
                  <a:pt x="31" y="84"/>
                </a:cubicBezTo>
                <a:cubicBezTo>
                  <a:pt x="32" y="85"/>
                  <a:pt x="34" y="85"/>
                  <a:pt x="35"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4" y="18"/>
                  <a:pt x="33" y="18"/>
                  <a:pt x="31" y="19"/>
                </a:cubicBezTo>
                <a:cubicBezTo>
                  <a:pt x="29" y="20"/>
                  <a:pt x="28" y="21"/>
                  <a:pt x="28" y="23"/>
                </a:cubicBezTo>
                <a:lnTo>
                  <a:pt x="28" y="80"/>
                </a:lnTo>
                <a:close/>
                <a:moveTo>
                  <a:pt x="79" y="52"/>
                </a:moveTo>
                <a:lnTo>
                  <a:pt x="34" y="78"/>
                </a:lnTo>
                <a:lnTo>
                  <a:pt x="34"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27664" name="Rectangle 24">
            <a:extLst>
              <a:ext uri="{FF2B5EF4-FFF2-40B4-BE49-F238E27FC236}">
                <a16:creationId xmlns:a16="http://schemas.microsoft.com/office/drawing/2014/main" id="{E4EA8AE5-9199-CE8A-2C0E-806E76342B9C}"/>
              </a:ext>
            </a:extLst>
          </p:cNvPr>
          <p:cNvSpPr>
            <a:spLocks noChangeArrowheads="1"/>
          </p:cNvSpPr>
          <p:nvPr/>
        </p:nvSpPr>
        <p:spPr bwMode="white">
          <a:xfrm>
            <a:off x="752475" y="2493963"/>
            <a:ext cx="7932738"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en-US" altLang="ko-KR" sz="1600" b="1">
                <a:solidFill>
                  <a:srgbClr val="000000"/>
                </a:solidFill>
                <a:latin typeface="나눔고딕" pitchFamily="50" charset="-127"/>
                <a:ea typeface="나눔고딕" pitchFamily="50" charset="-127"/>
              </a:rPr>
              <a:t>2014</a:t>
            </a:r>
            <a:r>
              <a:rPr lang="ko-KR" altLang="en-US" sz="1600" b="1">
                <a:solidFill>
                  <a:srgbClr val="000000"/>
                </a:solidFill>
                <a:latin typeface="나눔고딕" pitchFamily="50" charset="-127"/>
                <a:ea typeface="나눔고딕" pitchFamily="50" charset="-127"/>
              </a:rPr>
              <a:t>년 화학물질 배출량조사 결과</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유해대기오염물질</a:t>
            </a:r>
            <a:r>
              <a:rPr lang="en-US" altLang="ko-KR" sz="1100" b="1">
                <a:solidFill>
                  <a:srgbClr val="000000"/>
                </a:solidFill>
                <a:latin typeface="나눔고딕" pitchFamily="50" charset="-127"/>
                <a:ea typeface="나눔고딕" pitchFamily="50" charset="-127"/>
              </a:rPr>
              <a:t>(HAPs: Hazardous Air Pollutants)</a:t>
            </a:r>
            <a:r>
              <a:rPr lang="ko-KR" altLang="en-US" sz="1600" b="1">
                <a:solidFill>
                  <a:srgbClr val="000000"/>
                </a:solidFill>
                <a:latin typeface="나눔고딕" pitchFamily="50" charset="-127"/>
                <a:ea typeface="나눔고딕" pitchFamily="50" charset="-127"/>
              </a:rPr>
              <a:t>이 연간  약 </a:t>
            </a:r>
            <a:r>
              <a:rPr lang="en-US" altLang="ko-KR" sz="1600" b="1">
                <a:solidFill>
                  <a:srgbClr val="000000"/>
                </a:solidFill>
                <a:latin typeface="나눔고딕" pitchFamily="50" charset="-127"/>
                <a:ea typeface="나눔고딕" pitchFamily="50" charset="-127"/>
              </a:rPr>
              <a:t>54</a:t>
            </a:r>
            <a:r>
              <a:rPr lang="ko-KR" altLang="en-US" sz="1600" b="1">
                <a:solidFill>
                  <a:srgbClr val="000000"/>
                </a:solidFill>
                <a:latin typeface="나눔고딕" pitchFamily="50" charset="-127"/>
                <a:ea typeface="나눔고딕" pitchFamily="50" charset="-127"/>
              </a:rPr>
              <a:t>천톤 정도가 대기중 배출</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이중 약 </a:t>
            </a:r>
            <a:r>
              <a:rPr lang="en-US" altLang="ko-KR" sz="1600" b="1">
                <a:solidFill>
                  <a:srgbClr val="000000"/>
                </a:solidFill>
                <a:latin typeface="나눔고딕" pitchFamily="50" charset="-127"/>
                <a:ea typeface="나눔고딕" pitchFamily="50" charset="-127"/>
              </a:rPr>
              <a:t>61%</a:t>
            </a:r>
            <a:r>
              <a:rPr lang="ko-KR" altLang="en-US" sz="1600" b="1">
                <a:solidFill>
                  <a:srgbClr val="000000"/>
                </a:solidFill>
                <a:latin typeface="나눔고딕" pitchFamily="50" charset="-127"/>
                <a:ea typeface="나눔고딕" pitchFamily="50" charset="-127"/>
              </a:rPr>
              <a:t>가 굴뚝을 제외한 시설</a:t>
            </a:r>
            <a:r>
              <a:rPr lang="en-US" altLang="ko-KR" sz="1600" b="1">
                <a:solidFill>
                  <a:srgbClr val="000000"/>
                </a:solidFill>
                <a:latin typeface="바탕" panose="02030600000101010101" pitchFamily="18" charset="-127"/>
                <a:ea typeface="나눔고딕" pitchFamily="50" charset="-127"/>
              </a:rPr>
              <a:t>·</a:t>
            </a:r>
            <a:r>
              <a:rPr lang="ko-KR" altLang="en-US" sz="1600" b="1">
                <a:solidFill>
                  <a:srgbClr val="000000"/>
                </a:solidFill>
                <a:latin typeface="나눔고딕" pitchFamily="50" charset="-127"/>
                <a:ea typeface="나눔고딕" pitchFamily="50" charset="-127"/>
              </a:rPr>
              <a:t>공정 등에서 비산배출</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그림 1">
            <a:extLst>
              <a:ext uri="{FF2B5EF4-FFF2-40B4-BE49-F238E27FC236}">
                <a16:creationId xmlns:a16="http://schemas.microsoft.com/office/drawing/2014/main" id="{F801845C-1EA0-A9D1-F9CD-5CD6BFCB54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6100"/>
            <a:ext cx="91408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8">
            <a:extLst>
              <a:ext uri="{FF2B5EF4-FFF2-40B4-BE49-F238E27FC236}">
                <a16:creationId xmlns:a16="http://schemas.microsoft.com/office/drawing/2014/main" id="{94314061-6FE7-A63C-95A2-C018C4E5B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30163"/>
            <a:ext cx="7013576" cy="66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9">
            <a:extLst>
              <a:ext uri="{FF2B5EF4-FFF2-40B4-BE49-F238E27FC236}">
                <a16:creationId xmlns:a16="http://schemas.microsoft.com/office/drawing/2014/main" id="{9D5774BB-60A8-2D12-462C-0CA0C348659A}"/>
              </a:ext>
            </a:extLst>
          </p:cNvPr>
          <p:cNvSpPr>
            <a:spLocks noChangeArrowheads="1"/>
          </p:cNvSpPr>
          <p:nvPr/>
        </p:nvSpPr>
        <p:spPr bwMode="white">
          <a:xfrm>
            <a:off x="-39688" y="41275"/>
            <a:ext cx="7205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관리대상 물질</a:t>
            </a:r>
            <a:r>
              <a:rPr lang="en-US" altLang="ko-KR" sz="1800">
                <a:solidFill>
                  <a:srgbClr val="FFFF00"/>
                </a:solidFill>
                <a:latin typeface="나눔고딕 ExtraBold" pitchFamily="50" charset="-127"/>
                <a:ea typeface="나눔고딕 ExtraBold" pitchFamily="50" charset="-127"/>
              </a:rPr>
              <a:t>(</a:t>
            </a:r>
            <a:r>
              <a:rPr lang="ko-KR" altLang="en-US" sz="1800">
                <a:solidFill>
                  <a:srgbClr val="FFFF00"/>
                </a:solidFill>
                <a:latin typeface="나눔고딕 ExtraBold" pitchFamily="50" charset="-127"/>
                <a:ea typeface="나눔고딕 ExtraBold" pitchFamily="50" charset="-127"/>
              </a:rPr>
              <a:t>시행규칙 별표</a:t>
            </a:r>
            <a:r>
              <a:rPr lang="en-US" altLang="ko-KR" sz="1800">
                <a:solidFill>
                  <a:srgbClr val="FFFF00"/>
                </a:solidFill>
                <a:latin typeface="나눔고딕 ExtraBold" pitchFamily="50" charset="-127"/>
                <a:ea typeface="나눔고딕 ExtraBold" pitchFamily="50" charset="-127"/>
              </a:rPr>
              <a:t>10) </a:t>
            </a:r>
            <a:r>
              <a:rPr lang="ko-KR" altLang="en-US" sz="1800">
                <a:solidFill>
                  <a:srgbClr val="FFFF00"/>
                </a:solidFill>
                <a:latin typeface="나눔고딕 ExtraBold" pitchFamily="50" charset="-127"/>
                <a:ea typeface="나눔고딕 ExtraBold" pitchFamily="50" charset="-127"/>
              </a:rPr>
              <a:t>특정대기유해물질과 적용물질로 구분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그림 1">
            <a:extLst>
              <a:ext uri="{FF2B5EF4-FFF2-40B4-BE49-F238E27FC236}">
                <a16:creationId xmlns:a16="http://schemas.microsoft.com/office/drawing/2014/main" id="{914D6486-8A83-2C56-BD57-262040D562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9125"/>
            <a:ext cx="914082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8">
            <a:extLst>
              <a:ext uri="{FF2B5EF4-FFF2-40B4-BE49-F238E27FC236}">
                <a16:creationId xmlns:a16="http://schemas.microsoft.com/office/drawing/2014/main" id="{4D14A572-7245-3785-D940-FFB471B88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42863"/>
            <a:ext cx="7013576"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9">
            <a:extLst>
              <a:ext uri="{FF2B5EF4-FFF2-40B4-BE49-F238E27FC236}">
                <a16:creationId xmlns:a16="http://schemas.microsoft.com/office/drawing/2014/main" id="{A23CFDA5-4D18-DC7C-6D44-378AB214F2F6}"/>
              </a:ext>
            </a:extLst>
          </p:cNvPr>
          <p:cNvSpPr>
            <a:spLocks noChangeArrowheads="1"/>
          </p:cNvSpPr>
          <p:nvPr/>
        </p:nvSpPr>
        <p:spPr bwMode="white">
          <a:xfrm>
            <a:off x="-39688" y="114300"/>
            <a:ext cx="7205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시설관리기준</a:t>
            </a:r>
            <a:r>
              <a:rPr lang="en-US" altLang="ko-KR" sz="1800">
                <a:solidFill>
                  <a:srgbClr val="FFFF00"/>
                </a:solidFill>
                <a:latin typeface="나눔고딕 ExtraBold" pitchFamily="50" charset="-127"/>
                <a:ea typeface="나눔고딕 ExtraBold" pitchFamily="50" charset="-127"/>
              </a:rPr>
              <a:t>(</a:t>
            </a:r>
            <a:r>
              <a:rPr lang="ko-KR" altLang="en-US" sz="1800">
                <a:solidFill>
                  <a:srgbClr val="FFFF00"/>
                </a:solidFill>
                <a:latin typeface="나눔고딕 ExtraBold" pitchFamily="50" charset="-127"/>
                <a:ea typeface="나눔고딕 ExtraBold" pitchFamily="50" charset="-127"/>
              </a:rPr>
              <a:t>별표</a:t>
            </a:r>
            <a:r>
              <a:rPr lang="en-US" altLang="ko-KR" sz="1800">
                <a:solidFill>
                  <a:srgbClr val="FFFF00"/>
                </a:solidFill>
                <a:latin typeface="나눔고딕 ExtraBold" pitchFamily="50" charset="-127"/>
                <a:ea typeface="나눔고딕 ExtraBold" pitchFamily="50" charset="-127"/>
              </a:rPr>
              <a:t>10</a:t>
            </a:r>
            <a:r>
              <a:rPr lang="ko-KR" altLang="en-US" sz="1800">
                <a:solidFill>
                  <a:srgbClr val="FFFF00"/>
                </a:solidFill>
                <a:latin typeface="나눔고딕 ExtraBold" pitchFamily="50" charset="-127"/>
                <a:ea typeface="나눔고딕 ExtraBold" pitchFamily="50" charset="-127"/>
              </a:rPr>
              <a:t>의</a:t>
            </a:r>
            <a:r>
              <a:rPr lang="en-US" altLang="ko-KR" sz="1800">
                <a:solidFill>
                  <a:srgbClr val="FFFF00"/>
                </a:solidFill>
                <a:latin typeface="나눔고딕 ExtraBold" pitchFamily="50" charset="-127"/>
                <a:ea typeface="나눔고딕 ExtraBold" pitchFamily="50" charset="-127"/>
              </a:rPr>
              <a:t>2) </a:t>
            </a:r>
            <a:r>
              <a:rPr lang="ko-KR" altLang="en-US" sz="1800">
                <a:solidFill>
                  <a:srgbClr val="FFFF00"/>
                </a:solidFill>
                <a:latin typeface="나눔고딕 ExtraBold" pitchFamily="50" charset="-127"/>
                <a:ea typeface="나눔고딕 ExtraBold" pitchFamily="50" charset="-127"/>
              </a:rPr>
              <a:t>공통기준과 업종별 시설관리기준으로 구분됨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4">
            <a:extLst>
              <a:ext uri="{FF2B5EF4-FFF2-40B4-BE49-F238E27FC236}">
                <a16:creationId xmlns:a16="http://schemas.microsoft.com/office/drawing/2014/main" id="{255FFF99-B912-14A6-9961-5772C251B759}"/>
              </a:ext>
            </a:extLst>
          </p:cNvPr>
          <p:cNvGrpSpPr>
            <a:grpSpLocks/>
          </p:cNvGrpSpPr>
          <p:nvPr/>
        </p:nvGrpSpPr>
        <p:grpSpPr bwMode="auto">
          <a:xfrm>
            <a:off x="-157163" y="385763"/>
            <a:ext cx="7423151" cy="701675"/>
            <a:chOff x="-99" y="243"/>
            <a:chExt cx="4676" cy="442"/>
          </a:xfrm>
        </p:grpSpPr>
        <p:pic>
          <p:nvPicPr>
            <p:cNvPr id="33803" name="Picture 5">
              <a:extLst>
                <a:ext uri="{FF2B5EF4-FFF2-40B4-BE49-F238E27FC236}">
                  <a16:creationId xmlns:a16="http://schemas.microsoft.com/office/drawing/2014/main" id="{A9223BDA-C711-6F1E-5E52-316169AD1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 y="243"/>
              <a:ext cx="457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33804" name="Rectangle 6">
              <a:extLst>
                <a:ext uri="{FF2B5EF4-FFF2-40B4-BE49-F238E27FC236}">
                  <a16:creationId xmlns:a16="http://schemas.microsoft.com/office/drawing/2014/main" id="{7EE264A4-30E6-8D1B-3D71-8D3DDD1A363D}"/>
                </a:ext>
              </a:extLst>
            </p:cNvPr>
            <p:cNvSpPr>
              <a:spLocks noChangeArrowheads="1"/>
            </p:cNvSpPr>
            <p:nvPr/>
          </p:nvSpPr>
          <p:spPr bwMode="white">
            <a:xfrm>
              <a:off x="-99" y="243"/>
              <a:ext cx="1893"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1</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대기환경정책방향</a:t>
              </a:r>
            </a:p>
          </p:txBody>
        </p:sp>
      </p:grpSp>
      <p:sp>
        <p:nvSpPr>
          <p:cNvPr id="33795" name="AutoShape 7">
            <a:extLst>
              <a:ext uri="{FF2B5EF4-FFF2-40B4-BE49-F238E27FC236}">
                <a16:creationId xmlns:a16="http://schemas.microsoft.com/office/drawing/2014/main" id="{C8836B89-39DF-B14F-2AFF-7DA6E5E1713D}"/>
              </a:ext>
            </a:extLst>
          </p:cNvPr>
          <p:cNvSpPr>
            <a:spLocks noChangeArrowheads="1"/>
          </p:cNvSpPr>
          <p:nvPr/>
        </p:nvSpPr>
        <p:spPr bwMode="auto">
          <a:xfrm>
            <a:off x="231775" y="1073150"/>
            <a:ext cx="8674100" cy="5184775"/>
          </a:xfrm>
          <a:prstGeom prst="roundRect">
            <a:avLst>
              <a:gd name="adj" fmla="val 2241"/>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33796" name="Picture 8">
            <a:extLst>
              <a:ext uri="{FF2B5EF4-FFF2-40B4-BE49-F238E27FC236}">
                <a16:creationId xmlns:a16="http://schemas.microsoft.com/office/drawing/2014/main" id="{93C9AAE7-8C9F-7553-3DB0-2BDF8DB91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3" y="1016000"/>
            <a:ext cx="79835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9">
            <a:extLst>
              <a:ext uri="{FF2B5EF4-FFF2-40B4-BE49-F238E27FC236}">
                <a16:creationId xmlns:a16="http://schemas.microsoft.com/office/drawing/2014/main" id="{3028FD31-50FA-10B3-9346-A0E4E478A8E2}"/>
              </a:ext>
            </a:extLst>
          </p:cNvPr>
          <p:cNvSpPr>
            <a:spLocks noChangeArrowheads="1"/>
          </p:cNvSpPr>
          <p:nvPr/>
        </p:nvSpPr>
        <p:spPr bwMode="white">
          <a:xfrm>
            <a:off x="217488" y="1035050"/>
            <a:ext cx="7737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en-US" altLang="ko-KR" sz="2400">
                <a:solidFill>
                  <a:srgbClr val="FFFF00"/>
                </a:solidFill>
                <a:latin typeface="나눔고딕 ExtraBold" pitchFamily="50" charset="-127"/>
                <a:ea typeface="나눔고딕 ExtraBold" pitchFamily="50" charset="-127"/>
              </a:rPr>
              <a:t>20</a:t>
            </a:r>
            <a:r>
              <a:rPr lang="ko-KR" altLang="en-US" sz="2400">
                <a:solidFill>
                  <a:srgbClr val="FFFF00"/>
                </a:solidFill>
                <a:latin typeface="나눔고딕 ExtraBold" pitchFamily="50" charset="-127"/>
                <a:ea typeface="나눔고딕 ExtraBold" pitchFamily="50" charset="-127"/>
              </a:rPr>
              <a:t>년부터 적용 대기배출시설 재분류 및 배출허용기준 </a:t>
            </a:r>
          </a:p>
        </p:txBody>
      </p:sp>
      <p:pic>
        <p:nvPicPr>
          <p:cNvPr id="33798" name="Picture 10">
            <a:extLst>
              <a:ext uri="{FF2B5EF4-FFF2-40B4-BE49-F238E27FC236}">
                <a16:creationId xmlns:a16="http://schemas.microsoft.com/office/drawing/2014/main" id="{0E43ECCE-B973-DDC6-B21E-4EDDE99C123D}"/>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06400" y="1651000"/>
            <a:ext cx="8380413"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33799" name="Picture 11">
            <a:extLst>
              <a:ext uri="{FF2B5EF4-FFF2-40B4-BE49-F238E27FC236}">
                <a16:creationId xmlns:a16="http://schemas.microsoft.com/office/drawing/2014/main" id="{FCAD5659-46BA-1121-1AFF-3D68A65C38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1631950"/>
            <a:ext cx="17938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33800" name="Rectangle 12">
            <a:extLst>
              <a:ext uri="{FF2B5EF4-FFF2-40B4-BE49-F238E27FC236}">
                <a16:creationId xmlns:a16="http://schemas.microsoft.com/office/drawing/2014/main" id="{8E98EB68-894D-9D2E-4AED-4963EBF08F11}"/>
              </a:ext>
            </a:extLst>
          </p:cNvPr>
          <p:cNvSpPr>
            <a:spLocks noChangeArrowheads="1"/>
          </p:cNvSpPr>
          <p:nvPr/>
        </p:nvSpPr>
        <p:spPr bwMode="white">
          <a:xfrm>
            <a:off x="168275" y="1701800"/>
            <a:ext cx="1993900"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ko-KR" altLang="en-US" sz="2000">
                <a:solidFill>
                  <a:srgbClr val="FFFFFF"/>
                </a:solidFill>
                <a:latin typeface="맑은 고딕" panose="020B0503020000020004" pitchFamily="50" charset="-127"/>
                <a:cs typeface="Arial" panose="020B0604020202020204" pitchFamily="34" charset="0"/>
              </a:rPr>
              <a:t>개   요</a:t>
            </a:r>
          </a:p>
        </p:txBody>
      </p:sp>
      <p:sp>
        <p:nvSpPr>
          <p:cNvPr id="33801" name="Rectangle 13">
            <a:extLst>
              <a:ext uri="{FF2B5EF4-FFF2-40B4-BE49-F238E27FC236}">
                <a16:creationId xmlns:a16="http://schemas.microsoft.com/office/drawing/2014/main" id="{467B8D1B-C433-9E9E-C7EC-BCC988B83B0D}"/>
              </a:ext>
            </a:extLst>
          </p:cNvPr>
          <p:cNvSpPr>
            <a:spLocks noChangeArrowheads="1"/>
          </p:cNvSpPr>
          <p:nvPr/>
        </p:nvSpPr>
        <p:spPr bwMode="white">
          <a:xfrm>
            <a:off x="896938" y="2395538"/>
            <a:ext cx="749935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50000"/>
              </a:lnSpc>
              <a:buClrTx/>
              <a:buFontTx/>
              <a:buNone/>
            </a:pPr>
            <a:r>
              <a:rPr lang="ko-KR" altLang="en-US" sz="1800" b="1">
                <a:solidFill>
                  <a:srgbClr val="000000"/>
                </a:solidFill>
                <a:latin typeface="나눔고딕" pitchFamily="50" charset="-127"/>
                <a:ea typeface="나눔고딕" pitchFamily="50" charset="-127"/>
              </a:rPr>
              <a:t>도입배경</a:t>
            </a:r>
          </a:p>
          <a:p>
            <a:pPr eaLnBrk="1" hangingPunct="1">
              <a:lnSpc>
                <a:spcPct val="130000"/>
              </a:lnSpc>
              <a:buClrTx/>
              <a:buFont typeface="Arial" panose="020B0604020202020204" pitchFamily="34" charset="0"/>
              <a:buAutoNum type="arabicPeriod"/>
            </a:pPr>
            <a:r>
              <a:rPr lang="ko-KR" altLang="en-US" sz="1600" b="1">
                <a:solidFill>
                  <a:srgbClr val="000000"/>
                </a:solidFill>
                <a:latin typeface="나눔고딕" pitchFamily="50" charset="-127"/>
                <a:ea typeface="나눔고딕" pitchFamily="50" charset="-127"/>
              </a:rPr>
              <a:t> 대기배출시설 분류체계의 합리적 조정</a:t>
            </a:r>
          </a:p>
          <a:p>
            <a:pPr eaLnBrk="1" hangingPunct="1">
              <a:lnSpc>
                <a:spcPct val="130000"/>
              </a:lnSpc>
              <a:buClrTx/>
              <a:buFont typeface="Arial" panose="020B0604020202020204" pitchFamily="34" charset="0"/>
              <a:buAutoNum type="arabicPeriod" startAt="2"/>
            </a:pPr>
            <a:r>
              <a:rPr lang="ko-KR" altLang="en-US" sz="1600" b="1">
                <a:solidFill>
                  <a:srgbClr val="000000"/>
                </a:solidFill>
                <a:latin typeface="나눔고딕" pitchFamily="50" charset="-127"/>
                <a:ea typeface="나눔고딕" pitchFamily="50" charset="-127"/>
              </a:rPr>
              <a:t> 대기질 악화 예방 및 초미세먼지</a:t>
            </a:r>
            <a:r>
              <a:rPr lang="en-US" altLang="ko-KR" sz="1600" b="1">
                <a:solidFill>
                  <a:srgbClr val="000000"/>
                </a:solidFill>
                <a:latin typeface="나눔고딕" pitchFamily="50" charset="-127"/>
                <a:ea typeface="나눔고딕" pitchFamily="50" charset="-127"/>
              </a:rPr>
              <a:t>(PM2.5) </a:t>
            </a:r>
            <a:r>
              <a:rPr lang="ko-KR" altLang="en-US" sz="1600" b="1">
                <a:solidFill>
                  <a:srgbClr val="000000"/>
                </a:solidFill>
                <a:latin typeface="나눔고딕" pitchFamily="50" charset="-127"/>
                <a:ea typeface="나눔고딕" pitchFamily="50" charset="-127"/>
              </a:rPr>
              <a:t>환경기준 달성</a:t>
            </a:r>
          </a:p>
          <a:p>
            <a:pPr eaLnBrk="1" hangingPunct="1">
              <a:lnSpc>
                <a:spcPct val="130000"/>
              </a:lnSpc>
              <a:buClrTx/>
              <a:buFont typeface="Arial" panose="020B0604020202020204" pitchFamily="34" charset="0"/>
              <a:buAutoNum type="arabicPeriod" startAt="3"/>
            </a:pPr>
            <a:r>
              <a:rPr lang="ko-KR" altLang="en-US" sz="1600" b="1">
                <a:solidFill>
                  <a:srgbClr val="000000"/>
                </a:solidFill>
                <a:latin typeface="나눔고딕" pitchFamily="50" charset="-127"/>
                <a:ea typeface="나눔고딕" pitchFamily="50" charset="-127"/>
              </a:rPr>
              <a:t> 산업 및 연료 사용량 변화에 따른 대응</a:t>
            </a:r>
          </a:p>
          <a:p>
            <a:pPr eaLnBrk="1" hangingPunct="1">
              <a:lnSpc>
                <a:spcPct val="130000"/>
              </a:lnSpc>
              <a:buClrTx/>
              <a:buFont typeface="Arial" panose="020B0604020202020204" pitchFamily="34" charset="0"/>
              <a:buAutoNum type="arabicPeriod" startAt="4"/>
            </a:pPr>
            <a:r>
              <a:rPr lang="ko-KR" altLang="en-US" sz="1600" b="1">
                <a:solidFill>
                  <a:srgbClr val="000000"/>
                </a:solidFill>
                <a:latin typeface="나눔고딕" pitchFamily="50" charset="-127"/>
                <a:ea typeface="나눔고딕" pitchFamily="50" charset="-127"/>
              </a:rPr>
              <a:t> 특정대기유해물질  배출허용기준 강화 등 위해성 중심의 관리</a:t>
            </a:r>
          </a:p>
          <a:p>
            <a:pPr eaLnBrk="1" hangingPunct="1">
              <a:lnSpc>
                <a:spcPct val="130000"/>
              </a:lnSpc>
              <a:buClrTx/>
              <a:buFont typeface="Arial" panose="020B0604020202020204" pitchFamily="34" charset="0"/>
              <a:buAutoNum type="arabicPeriod" startAt="4"/>
            </a:pPr>
            <a:r>
              <a:rPr lang="en-US" altLang="ko-KR" sz="1600" b="1">
                <a:solidFill>
                  <a:srgbClr val="000000"/>
                </a:solidFill>
                <a:latin typeface="나눔고딕" pitchFamily="50" charset="-127"/>
                <a:ea typeface="나눔고딕" pitchFamily="50" charset="-127"/>
              </a:rPr>
              <a:t> `20</a:t>
            </a:r>
            <a:r>
              <a:rPr lang="ko-KR" altLang="en-US" sz="1600" b="1">
                <a:solidFill>
                  <a:srgbClr val="000000"/>
                </a:solidFill>
                <a:latin typeface="나눔고딕" pitchFamily="50" charset="-127"/>
                <a:ea typeface="나눔고딕" pitchFamily="50" charset="-127"/>
              </a:rPr>
              <a:t>년도 이후 신규시설에 대한 최적방지기술 적용</a:t>
            </a:r>
          </a:p>
          <a:p>
            <a:pPr eaLnBrk="1" hangingPunct="1">
              <a:lnSpc>
                <a:spcPct val="120000"/>
              </a:lnSpc>
              <a:buClrTx/>
              <a:buFontTx/>
              <a:buNone/>
            </a:pPr>
            <a:endParaRPr lang="ko-KR" altLang="en-US" sz="1600" b="1">
              <a:solidFill>
                <a:srgbClr val="000000"/>
              </a:solidFill>
              <a:latin typeface="나눔고딕" pitchFamily="50" charset="-127"/>
              <a:ea typeface="나눔고딕" pitchFamily="50" charset="-127"/>
            </a:endParaRPr>
          </a:p>
        </p:txBody>
      </p:sp>
      <p:sp>
        <p:nvSpPr>
          <p:cNvPr id="33802" name="Freeform 15">
            <a:extLst>
              <a:ext uri="{FF2B5EF4-FFF2-40B4-BE49-F238E27FC236}">
                <a16:creationId xmlns:a16="http://schemas.microsoft.com/office/drawing/2014/main" id="{0A5934E5-1CA5-6343-32D0-278C280880ED}"/>
              </a:ext>
            </a:extLst>
          </p:cNvPr>
          <p:cNvSpPr>
            <a:spLocks noChangeArrowheads="1"/>
          </p:cNvSpPr>
          <p:nvPr/>
        </p:nvSpPr>
        <p:spPr bwMode="auto">
          <a:xfrm>
            <a:off x="661988" y="26352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4">
            <a:extLst>
              <a:ext uri="{FF2B5EF4-FFF2-40B4-BE49-F238E27FC236}">
                <a16:creationId xmlns:a16="http://schemas.microsoft.com/office/drawing/2014/main" id="{D1F53C69-AB05-CC4B-807C-7F6441CF0600}"/>
              </a:ext>
            </a:extLst>
          </p:cNvPr>
          <p:cNvGrpSpPr>
            <a:grpSpLocks/>
          </p:cNvGrpSpPr>
          <p:nvPr/>
        </p:nvGrpSpPr>
        <p:grpSpPr bwMode="auto">
          <a:xfrm>
            <a:off x="-39688" y="0"/>
            <a:ext cx="7256463" cy="701675"/>
            <a:chOff x="-124" y="243"/>
            <a:chExt cx="4571" cy="442"/>
          </a:xfrm>
        </p:grpSpPr>
        <p:pic>
          <p:nvPicPr>
            <p:cNvPr id="35857" name="Picture 5">
              <a:extLst>
                <a:ext uri="{FF2B5EF4-FFF2-40B4-BE49-F238E27FC236}">
                  <a16:creationId xmlns:a16="http://schemas.microsoft.com/office/drawing/2014/main" id="{51EC0A2F-6C8C-2649-275D-97F7C071C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 y="243"/>
              <a:ext cx="457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35858" name="Rectangle 6">
              <a:extLst>
                <a:ext uri="{FF2B5EF4-FFF2-40B4-BE49-F238E27FC236}">
                  <a16:creationId xmlns:a16="http://schemas.microsoft.com/office/drawing/2014/main" id="{63D8F669-2A32-C141-B9E1-5453A79D5ECF}"/>
                </a:ext>
              </a:extLst>
            </p:cNvPr>
            <p:cNvSpPr>
              <a:spLocks noChangeArrowheads="1"/>
            </p:cNvSpPr>
            <p:nvPr/>
          </p:nvSpPr>
          <p:spPr bwMode="white">
            <a:xfrm>
              <a:off x="-99" y="243"/>
              <a:ext cx="1893"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1</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대기환경정책방향</a:t>
              </a:r>
            </a:p>
          </p:txBody>
        </p:sp>
      </p:grpSp>
      <p:sp>
        <p:nvSpPr>
          <p:cNvPr id="35843" name="AutoShape 7">
            <a:extLst>
              <a:ext uri="{FF2B5EF4-FFF2-40B4-BE49-F238E27FC236}">
                <a16:creationId xmlns:a16="http://schemas.microsoft.com/office/drawing/2014/main" id="{B64D68DD-67BE-F551-D960-4889FF1DF13A}"/>
              </a:ext>
            </a:extLst>
          </p:cNvPr>
          <p:cNvSpPr>
            <a:spLocks noChangeArrowheads="1"/>
          </p:cNvSpPr>
          <p:nvPr/>
        </p:nvSpPr>
        <p:spPr bwMode="auto">
          <a:xfrm>
            <a:off x="249238" y="690563"/>
            <a:ext cx="8674100" cy="5834062"/>
          </a:xfrm>
          <a:prstGeom prst="roundRect">
            <a:avLst>
              <a:gd name="adj" fmla="val 2398"/>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35844" name="Picture 8">
            <a:extLst>
              <a:ext uri="{FF2B5EF4-FFF2-40B4-BE49-F238E27FC236}">
                <a16:creationId xmlns:a16="http://schemas.microsoft.com/office/drawing/2014/main" id="{E8DF634C-7949-4128-2FCE-44E91FF13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8" y="690563"/>
            <a:ext cx="7235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9">
            <a:extLst>
              <a:ext uri="{FF2B5EF4-FFF2-40B4-BE49-F238E27FC236}">
                <a16:creationId xmlns:a16="http://schemas.microsoft.com/office/drawing/2014/main" id="{D37A5423-9F25-8463-9928-0C69558C623F}"/>
              </a:ext>
            </a:extLst>
          </p:cNvPr>
          <p:cNvSpPr>
            <a:spLocks noChangeArrowheads="1"/>
          </p:cNvSpPr>
          <p:nvPr/>
        </p:nvSpPr>
        <p:spPr bwMode="white">
          <a:xfrm>
            <a:off x="249238" y="762000"/>
            <a:ext cx="686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en-US" altLang="ko-KR" sz="2400">
                <a:solidFill>
                  <a:srgbClr val="FFFF00"/>
                </a:solidFill>
                <a:latin typeface="나눔고딕 ExtraBold" pitchFamily="50" charset="-127"/>
                <a:ea typeface="나눔고딕 ExtraBold" pitchFamily="50" charset="-127"/>
              </a:rPr>
              <a:t>20</a:t>
            </a:r>
            <a:r>
              <a:rPr lang="ko-KR" altLang="en-US" sz="2400">
                <a:solidFill>
                  <a:srgbClr val="FFFF00"/>
                </a:solidFill>
                <a:latin typeface="나눔고딕 ExtraBold" pitchFamily="50" charset="-127"/>
                <a:ea typeface="나눔고딕 ExtraBold" pitchFamily="50" charset="-127"/>
              </a:rPr>
              <a:t>년도 대기배출시설 재분류 및 배출허용기준 </a:t>
            </a:r>
          </a:p>
        </p:txBody>
      </p:sp>
      <p:pic>
        <p:nvPicPr>
          <p:cNvPr id="35846" name="Picture 10">
            <a:extLst>
              <a:ext uri="{FF2B5EF4-FFF2-40B4-BE49-F238E27FC236}">
                <a16:creationId xmlns:a16="http://schemas.microsoft.com/office/drawing/2014/main" id="{CFF163E1-49AD-90D1-C0A6-5D1B14622069}"/>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2113" y="1266825"/>
            <a:ext cx="8453437"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35847" name="Picture 11">
            <a:extLst>
              <a:ext uri="{FF2B5EF4-FFF2-40B4-BE49-F238E27FC236}">
                <a16:creationId xmlns:a16="http://schemas.microsoft.com/office/drawing/2014/main" id="{E4FA8E93-7109-05B9-5DE7-B15A980FF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38" y="1338263"/>
            <a:ext cx="28082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35848" name="Rectangle 12">
            <a:extLst>
              <a:ext uri="{FF2B5EF4-FFF2-40B4-BE49-F238E27FC236}">
                <a16:creationId xmlns:a16="http://schemas.microsoft.com/office/drawing/2014/main" id="{3B968615-F501-DD8B-7461-CE623EC1F095}"/>
              </a:ext>
            </a:extLst>
          </p:cNvPr>
          <p:cNvSpPr>
            <a:spLocks noChangeArrowheads="1"/>
          </p:cNvSpPr>
          <p:nvPr/>
        </p:nvSpPr>
        <p:spPr bwMode="white">
          <a:xfrm>
            <a:off x="465138" y="1411288"/>
            <a:ext cx="1944687"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ko-KR" altLang="en-US" sz="2000" b="1">
                <a:solidFill>
                  <a:srgbClr val="FFFFFF"/>
                </a:solidFill>
                <a:latin typeface="HY견고딕" panose="02030600000101010101" pitchFamily="18" charset="-127"/>
                <a:ea typeface="HY견고딕" panose="02030600000101010101" pitchFamily="18" charset="-127"/>
                <a:cs typeface="Arial" panose="020B0604020202020204" pitchFamily="34" charset="0"/>
              </a:rPr>
              <a:t> 주요 개정내용</a:t>
            </a:r>
          </a:p>
        </p:txBody>
      </p:sp>
      <p:sp>
        <p:nvSpPr>
          <p:cNvPr id="35849" name="Rectangle 13">
            <a:extLst>
              <a:ext uri="{FF2B5EF4-FFF2-40B4-BE49-F238E27FC236}">
                <a16:creationId xmlns:a16="http://schemas.microsoft.com/office/drawing/2014/main" id="{EA203D1B-CFF4-0082-E22B-4A6B944A1CFC}"/>
              </a:ext>
            </a:extLst>
          </p:cNvPr>
          <p:cNvSpPr>
            <a:spLocks noChangeArrowheads="1"/>
          </p:cNvSpPr>
          <p:nvPr/>
        </p:nvSpPr>
        <p:spPr bwMode="white">
          <a:xfrm>
            <a:off x="752475" y="1843088"/>
            <a:ext cx="7964488"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50000"/>
              </a:lnSpc>
              <a:buClrTx/>
              <a:buFontTx/>
              <a:buNone/>
            </a:pPr>
            <a:r>
              <a:rPr lang="ko-KR" altLang="en-US" sz="1600" b="1">
                <a:solidFill>
                  <a:srgbClr val="000000"/>
                </a:solidFill>
                <a:latin typeface="나눔고딕" pitchFamily="50" charset="-127"/>
                <a:ea typeface="나눔고딕" pitchFamily="50" charset="-127"/>
              </a:rPr>
              <a:t>대기배출시설 분류체계 개선</a:t>
            </a:r>
          </a:p>
          <a:p>
            <a:pPr eaLnBrk="1" hangingPunct="1">
              <a:lnSpc>
                <a:spcPct val="130000"/>
              </a:lnSpc>
              <a:buClrTx/>
              <a:buFontTx/>
              <a:buNone/>
            </a:pPr>
            <a:r>
              <a:rPr lang="ko-KR" altLang="en-US" sz="16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현행 대기배출시설 분류체계를 개선하여 새로운 대기배출시설 추가 및 적용범위 명확화</a:t>
            </a:r>
            <a:r>
              <a:rPr lang="en-US" altLang="ko-KR" sz="1200" b="1">
                <a:solidFill>
                  <a:srgbClr val="000000"/>
                </a:solidFill>
                <a:latin typeface="나눔고딕" pitchFamily="50" charset="-127"/>
                <a:ea typeface="나눔고딕" pitchFamily="50" charset="-127"/>
              </a:rPr>
              <a:t>(326</a:t>
            </a:r>
            <a:r>
              <a:rPr lang="ko-KR" altLang="en-US" sz="1200" b="1">
                <a:solidFill>
                  <a:srgbClr val="000000"/>
                </a:solidFill>
                <a:latin typeface="나눔고딕" pitchFamily="50" charset="-127"/>
                <a:ea typeface="나눔고딕" pitchFamily="50" charset="-127"/>
              </a:rPr>
              <a:t>개 배출시설</a:t>
            </a:r>
            <a:r>
              <a:rPr lang="en-US" altLang="ko-KR" sz="1200" b="1">
                <a:solidFill>
                  <a:srgbClr val="000000"/>
                </a:solidFill>
                <a:latin typeface="나눔고딕" pitchFamily="50" charset="-127"/>
                <a:ea typeface="나눔고딕" pitchFamily="50" charset="-127"/>
              </a:rPr>
              <a:t>)</a:t>
            </a:r>
          </a:p>
          <a:p>
            <a:pPr eaLnBrk="1" hangingPunct="1">
              <a:lnSpc>
                <a:spcPct val="130000"/>
              </a:lnSpc>
              <a:buClrTx/>
              <a:buFontTx/>
              <a:buNone/>
            </a:pPr>
            <a:r>
              <a:rPr lang="en-US" altLang="ko-KR" sz="1200" b="1">
                <a:solidFill>
                  <a:srgbClr val="000000"/>
                </a:solidFill>
                <a:latin typeface="나눔고딕" pitchFamily="50" charset="-127"/>
                <a:ea typeface="나눔고딕" pitchFamily="50" charset="-127"/>
              </a:rPr>
              <a:t> : </a:t>
            </a:r>
            <a:r>
              <a:rPr lang="ko-KR" altLang="en-US" sz="1200" b="1">
                <a:solidFill>
                  <a:srgbClr val="000000"/>
                </a:solidFill>
                <a:latin typeface="나눔고딕" pitchFamily="50" charset="-127"/>
                <a:ea typeface="나눔고딕" pitchFamily="50" charset="-127"/>
              </a:rPr>
              <a:t>산업공정의 변화에 맞춰 기존의 배출시설을 일부 통합하고 고형연료 제품 및 일반 카센터 도장시설 등 포함</a:t>
            </a:r>
          </a:p>
          <a:p>
            <a:pPr eaLnBrk="1" hangingPunct="1">
              <a:lnSpc>
                <a:spcPct val="130000"/>
              </a:lnSpc>
              <a:buClrTx/>
              <a:buFontTx/>
              <a:buNone/>
            </a:pPr>
            <a:r>
              <a:rPr lang="ko-KR" altLang="en-US" sz="1200" b="1">
                <a:solidFill>
                  <a:srgbClr val="000000"/>
                </a:solidFill>
                <a:latin typeface="나눔고딕" pitchFamily="50" charset="-127"/>
                <a:ea typeface="나눔고딕" pitchFamily="50" charset="-127"/>
              </a:rPr>
              <a:t> </a:t>
            </a:r>
            <a:r>
              <a:rPr lang="en-US" altLang="ko-KR" sz="1200" b="1">
                <a:solidFill>
                  <a:srgbClr val="000000"/>
                </a:solidFill>
                <a:latin typeface="나눔고딕" pitchFamily="50" charset="-127"/>
                <a:ea typeface="나눔고딕" pitchFamily="50" charset="-127"/>
              </a:rPr>
              <a:t>: </a:t>
            </a:r>
            <a:r>
              <a:rPr lang="ko-KR" altLang="en-US" sz="1200" b="1">
                <a:solidFill>
                  <a:srgbClr val="000000"/>
                </a:solidFill>
                <a:latin typeface="나눔고딕" pitchFamily="50" charset="-127"/>
                <a:ea typeface="나눔고딕" pitchFamily="50" charset="-127"/>
              </a:rPr>
              <a:t>연료사용량 변화추이를 반영</a:t>
            </a:r>
            <a:r>
              <a:rPr lang="en-US" altLang="ko-KR" sz="1200" b="1">
                <a:solidFill>
                  <a:srgbClr val="000000"/>
                </a:solidFill>
                <a:latin typeface="나눔고딕" pitchFamily="50" charset="-127"/>
                <a:ea typeface="나눔고딕" pitchFamily="50" charset="-127"/>
              </a:rPr>
              <a:t>(</a:t>
            </a:r>
            <a:r>
              <a:rPr lang="ko-KR" altLang="en-US" sz="1200" b="1">
                <a:solidFill>
                  <a:srgbClr val="000000"/>
                </a:solidFill>
                <a:latin typeface="나눔고딕" pitchFamily="50" charset="-127"/>
                <a:ea typeface="나눔고딕" pitchFamily="50" charset="-127"/>
              </a:rPr>
              <a:t> </a:t>
            </a:r>
            <a:r>
              <a:rPr lang="en-US" altLang="ko-KR" sz="1200" b="1">
                <a:solidFill>
                  <a:srgbClr val="000000"/>
                </a:solidFill>
                <a:latin typeface="나눔고딕" pitchFamily="50" charset="-127"/>
                <a:ea typeface="나눔고딕" pitchFamily="50" charset="-127"/>
              </a:rPr>
              <a:t>LNG </a:t>
            </a:r>
            <a:r>
              <a:rPr lang="ko-KR" altLang="en-US" sz="1200" b="1">
                <a:solidFill>
                  <a:srgbClr val="000000"/>
                </a:solidFill>
                <a:latin typeface="나눔고딕" pitchFamily="50" charset="-127"/>
                <a:ea typeface="나눔고딕" pitchFamily="50" charset="-127"/>
              </a:rPr>
              <a:t>및 신재생에너지 사용률 증가</a:t>
            </a:r>
            <a:r>
              <a:rPr lang="en-US" altLang="ko-KR" sz="1200" b="1">
                <a:solidFill>
                  <a:srgbClr val="000000"/>
                </a:solidFill>
                <a:latin typeface="나눔고딕" pitchFamily="50" charset="-127"/>
                <a:ea typeface="나눔고딕" pitchFamily="50" charset="-127"/>
              </a:rPr>
              <a:t>)</a:t>
            </a:r>
            <a:r>
              <a:rPr lang="ko-KR" altLang="en-US" sz="1200" b="1">
                <a:solidFill>
                  <a:srgbClr val="000000"/>
                </a:solidFill>
                <a:latin typeface="나눔고딕" pitchFamily="50" charset="-127"/>
                <a:ea typeface="나눔고딕" pitchFamily="50" charset="-127"/>
              </a:rPr>
              <a:t>하여 </a:t>
            </a:r>
            <a:r>
              <a:rPr lang="en-US" altLang="ko-KR" sz="1200" b="1">
                <a:solidFill>
                  <a:srgbClr val="000000"/>
                </a:solidFill>
                <a:latin typeface="나눔고딕" pitchFamily="50" charset="-127"/>
                <a:ea typeface="나눔고딕" pitchFamily="50" charset="-127"/>
              </a:rPr>
              <a:t> </a:t>
            </a:r>
            <a:r>
              <a:rPr lang="ko-KR" altLang="en-US" sz="1200" b="1">
                <a:solidFill>
                  <a:srgbClr val="000000"/>
                </a:solidFill>
                <a:latin typeface="나눔고딕" pitchFamily="50" charset="-127"/>
                <a:ea typeface="나눔고딕" pitchFamily="50" charset="-127"/>
              </a:rPr>
              <a:t>사용시설 포함</a:t>
            </a:r>
          </a:p>
          <a:p>
            <a:pPr eaLnBrk="1" hangingPunct="1">
              <a:lnSpc>
                <a:spcPct val="130000"/>
              </a:lnSpc>
              <a:buClrTx/>
              <a:buFontTx/>
              <a:buNone/>
            </a:pPr>
            <a:r>
              <a:rPr lang="ko-KR" altLang="en-US" sz="1200" b="1">
                <a:solidFill>
                  <a:srgbClr val="000000"/>
                </a:solidFill>
                <a:latin typeface="나눔고딕" pitchFamily="50" charset="-127"/>
                <a:ea typeface="나눔고딕" pitchFamily="50" charset="-127"/>
              </a:rPr>
              <a:t> </a:t>
            </a:r>
            <a:r>
              <a:rPr lang="en-US" altLang="ko-KR" sz="1200" b="1">
                <a:solidFill>
                  <a:srgbClr val="000000"/>
                </a:solidFill>
                <a:latin typeface="나눔고딕" pitchFamily="50" charset="-127"/>
                <a:ea typeface="나눔고딕" pitchFamily="50" charset="-127"/>
              </a:rPr>
              <a:t>: </a:t>
            </a:r>
            <a:r>
              <a:rPr lang="ko-KR" altLang="en-US" sz="1200" b="1">
                <a:solidFill>
                  <a:srgbClr val="000000"/>
                </a:solidFill>
                <a:latin typeface="나눔고딕" pitchFamily="50" charset="-127"/>
                <a:ea typeface="나눔고딕" pitchFamily="50" charset="-127"/>
              </a:rPr>
              <a:t>표준산업분류상의 용어와 일치하도록 일부 배출시설 명칭 변경</a:t>
            </a:r>
          </a:p>
        </p:txBody>
      </p:sp>
      <p:sp>
        <p:nvSpPr>
          <p:cNvPr id="35850" name="Rectangle 14">
            <a:extLst>
              <a:ext uri="{FF2B5EF4-FFF2-40B4-BE49-F238E27FC236}">
                <a16:creationId xmlns:a16="http://schemas.microsoft.com/office/drawing/2014/main" id="{35528DD2-6D6F-F9A1-893A-39517E377B0F}"/>
              </a:ext>
            </a:extLst>
          </p:cNvPr>
          <p:cNvSpPr>
            <a:spLocks noChangeArrowheads="1"/>
          </p:cNvSpPr>
          <p:nvPr/>
        </p:nvSpPr>
        <p:spPr bwMode="white">
          <a:xfrm>
            <a:off x="752475" y="3355975"/>
            <a:ext cx="7872413"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대기질 악화 예방 및 초미세먼지</a:t>
            </a:r>
            <a:r>
              <a:rPr lang="en-US" altLang="ko-KR" sz="1600" b="1">
                <a:solidFill>
                  <a:srgbClr val="000000"/>
                </a:solidFill>
                <a:latin typeface="나눔고딕" pitchFamily="50" charset="-127"/>
                <a:ea typeface="나눔고딕" pitchFamily="50" charset="-127"/>
              </a:rPr>
              <a:t>(PM2.5) </a:t>
            </a:r>
            <a:r>
              <a:rPr lang="ko-KR" altLang="en-US" sz="1600" b="1">
                <a:solidFill>
                  <a:srgbClr val="000000"/>
                </a:solidFill>
                <a:latin typeface="나눔고딕" pitchFamily="50" charset="-127"/>
                <a:ea typeface="나눔고딕" pitchFamily="50" charset="-127"/>
              </a:rPr>
              <a:t>환경기준 달성</a:t>
            </a:r>
          </a:p>
          <a:p>
            <a:pPr eaLnBrk="1" hangingPunct="1">
              <a:lnSpc>
                <a:spcPct val="130000"/>
              </a:lnSpc>
              <a:buClrTx/>
              <a:buFontTx/>
              <a:buNone/>
            </a:pPr>
            <a:r>
              <a:rPr lang="ko-KR" altLang="en-US" sz="16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점오염원 </a:t>
            </a:r>
            <a:r>
              <a:rPr lang="en-US" altLang="ko-KR" sz="1600" b="1">
                <a:solidFill>
                  <a:srgbClr val="000000"/>
                </a:solidFill>
                <a:latin typeface="나눔고딕" pitchFamily="50" charset="-127"/>
                <a:ea typeface="나눔고딕" pitchFamily="50" charset="-127"/>
              </a:rPr>
              <a:t>20</a:t>
            </a:r>
            <a:r>
              <a:rPr lang="ko-KR" altLang="en-US" sz="1600" b="1">
                <a:solidFill>
                  <a:srgbClr val="000000"/>
                </a:solidFill>
                <a:latin typeface="나눔고딕" pitchFamily="50" charset="-127"/>
                <a:ea typeface="나눔고딕" pitchFamily="50" charset="-127"/>
              </a:rPr>
              <a:t>년 오염물질 배출량은 </a:t>
            </a:r>
            <a:r>
              <a:rPr lang="en-US" altLang="ko-KR" sz="1600" b="1">
                <a:solidFill>
                  <a:srgbClr val="000000"/>
                </a:solidFill>
                <a:latin typeface="나눔고딕" pitchFamily="50" charset="-127"/>
                <a:ea typeface="나눔고딕" pitchFamily="50" charset="-127"/>
              </a:rPr>
              <a:t>10</a:t>
            </a:r>
            <a:r>
              <a:rPr lang="ko-KR" altLang="en-US" sz="1600" b="1">
                <a:solidFill>
                  <a:srgbClr val="000000"/>
                </a:solidFill>
                <a:latin typeface="나눔고딕" pitchFamily="50" charset="-127"/>
                <a:ea typeface="나눔고딕" pitchFamily="50" charset="-127"/>
              </a:rPr>
              <a:t>년 대비 약 </a:t>
            </a:r>
            <a:r>
              <a:rPr lang="en-US" altLang="ko-KR" sz="1600" b="1">
                <a:solidFill>
                  <a:srgbClr val="000000"/>
                </a:solidFill>
                <a:latin typeface="나눔고딕" pitchFamily="50" charset="-127"/>
                <a:ea typeface="나눔고딕" pitchFamily="50" charset="-127"/>
              </a:rPr>
              <a:t>50% </a:t>
            </a:r>
            <a:r>
              <a:rPr lang="ko-KR" altLang="en-US" sz="1600" b="1">
                <a:solidFill>
                  <a:srgbClr val="000000"/>
                </a:solidFill>
                <a:latin typeface="나눔고딕" pitchFamily="50" charset="-127"/>
                <a:ea typeface="나눔고딕" pitchFamily="50" charset="-127"/>
              </a:rPr>
              <a:t>증가 전망</a:t>
            </a:r>
          </a:p>
          <a:p>
            <a:pPr eaLnBrk="1" hangingPunct="1">
              <a:lnSpc>
                <a:spcPct val="130000"/>
              </a:lnSpc>
              <a:buClrTx/>
              <a:buFontTx/>
              <a:buNone/>
            </a:pPr>
            <a:r>
              <a:rPr lang="ko-KR" altLang="en-US" sz="16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발전시설과 보일러 및 소각시설 등 대형 배출시설을 중심으로 배출허용기준을 강화</a:t>
            </a:r>
          </a:p>
        </p:txBody>
      </p:sp>
      <p:sp>
        <p:nvSpPr>
          <p:cNvPr id="35851" name="Freeform 15">
            <a:extLst>
              <a:ext uri="{FF2B5EF4-FFF2-40B4-BE49-F238E27FC236}">
                <a16:creationId xmlns:a16="http://schemas.microsoft.com/office/drawing/2014/main" id="{960CA358-BF08-9DDE-EEF0-B9D80BB7FACE}"/>
              </a:ext>
            </a:extLst>
          </p:cNvPr>
          <p:cNvSpPr>
            <a:spLocks noChangeArrowheads="1"/>
          </p:cNvSpPr>
          <p:nvPr/>
        </p:nvSpPr>
        <p:spPr bwMode="auto">
          <a:xfrm>
            <a:off x="609600" y="2041525"/>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1" y="0"/>
                </a:cubicBezTo>
                <a:cubicBezTo>
                  <a:pt x="66" y="0"/>
                  <a:pt x="78" y="5"/>
                  <a:pt x="88" y="15"/>
                </a:cubicBezTo>
                <a:cubicBezTo>
                  <a:pt x="98" y="25"/>
                  <a:pt x="103" y="37"/>
                  <a:pt x="103" y="51"/>
                </a:cubicBezTo>
                <a:cubicBezTo>
                  <a:pt x="103" y="66"/>
                  <a:pt x="98" y="77"/>
                  <a:pt x="88" y="87"/>
                </a:cubicBezTo>
                <a:cubicBezTo>
                  <a:pt x="78" y="97"/>
                  <a:pt x="66" y="102"/>
                  <a:pt x="51" y="102"/>
                </a:cubicBezTo>
                <a:cubicBezTo>
                  <a:pt x="37" y="102"/>
                  <a:pt x="25" y="97"/>
                  <a:pt x="15" y="87"/>
                </a:cubicBezTo>
                <a:close/>
                <a:moveTo>
                  <a:pt x="29" y="80"/>
                </a:moveTo>
                <a:cubicBezTo>
                  <a:pt x="29" y="82"/>
                  <a:pt x="30" y="83"/>
                  <a:pt x="31" y="84"/>
                </a:cubicBezTo>
                <a:cubicBezTo>
                  <a:pt x="32" y="84"/>
                  <a:pt x="34" y="84"/>
                  <a:pt x="35"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35852" name="Freeform 16">
            <a:extLst>
              <a:ext uri="{FF2B5EF4-FFF2-40B4-BE49-F238E27FC236}">
                <a16:creationId xmlns:a16="http://schemas.microsoft.com/office/drawing/2014/main" id="{AEB403CD-2A30-5AFF-2295-2C8044D95420}"/>
              </a:ext>
            </a:extLst>
          </p:cNvPr>
          <p:cNvSpPr>
            <a:spLocks noChangeArrowheads="1"/>
          </p:cNvSpPr>
          <p:nvPr/>
        </p:nvSpPr>
        <p:spPr bwMode="auto">
          <a:xfrm>
            <a:off x="609600" y="3427413"/>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1" y="0"/>
                </a:cubicBezTo>
                <a:cubicBezTo>
                  <a:pt x="66" y="0"/>
                  <a:pt x="78" y="5"/>
                  <a:pt x="88" y="16"/>
                </a:cubicBezTo>
                <a:cubicBezTo>
                  <a:pt x="98" y="25"/>
                  <a:pt x="103" y="37"/>
                  <a:pt x="103" y="51"/>
                </a:cubicBezTo>
                <a:cubicBezTo>
                  <a:pt x="103" y="66"/>
                  <a:pt x="98" y="78"/>
                  <a:pt x="88" y="87"/>
                </a:cubicBezTo>
                <a:cubicBezTo>
                  <a:pt x="78" y="97"/>
                  <a:pt x="66" y="102"/>
                  <a:pt x="51" y="102"/>
                </a:cubicBezTo>
                <a:cubicBezTo>
                  <a:pt x="37" y="102"/>
                  <a:pt x="25" y="97"/>
                  <a:pt x="15" y="87"/>
                </a:cubicBezTo>
                <a:close/>
                <a:moveTo>
                  <a:pt x="29" y="80"/>
                </a:moveTo>
                <a:cubicBezTo>
                  <a:pt x="29" y="82"/>
                  <a:pt x="30" y="83"/>
                  <a:pt x="31" y="84"/>
                </a:cubicBezTo>
                <a:cubicBezTo>
                  <a:pt x="32" y="84"/>
                  <a:pt x="34" y="84"/>
                  <a:pt x="35"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4" y="18"/>
                  <a:pt x="33" y="18"/>
                  <a:pt x="31" y="19"/>
                </a:cubicBezTo>
                <a:cubicBezTo>
                  <a:pt x="30" y="19"/>
                  <a:pt x="29" y="20"/>
                  <a:pt x="29" y="22"/>
                </a:cubicBezTo>
                <a:lnTo>
                  <a:pt x="29"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35853" name="Rectangle 20">
            <a:extLst>
              <a:ext uri="{FF2B5EF4-FFF2-40B4-BE49-F238E27FC236}">
                <a16:creationId xmlns:a16="http://schemas.microsoft.com/office/drawing/2014/main" id="{841AC5CE-E20E-0FD0-7885-6DEF010CE2F5}"/>
              </a:ext>
            </a:extLst>
          </p:cNvPr>
          <p:cNvSpPr>
            <a:spLocks noChangeArrowheads="1"/>
          </p:cNvSpPr>
          <p:nvPr/>
        </p:nvSpPr>
        <p:spPr bwMode="white">
          <a:xfrm>
            <a:off x="752475" y="4364038"/>
            <a:ext cx="78740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위해성 중심의 대기배출사업장 관리방안 마련</a:t>
            </a:r>
          </a:p>
          <a:p>
            <a:pPr eaLnBrk="1" hangingPunct="1">
              <a:lnSpc>
                <a:spcPct val="130000"/>
              </a:lnSpc>
              <a:buClrTx/>
              <a:buFontTx/>
              <a:buNone/>
            </a:pPr>
            <a:r>
              <a:rPr lang="ko-KR" altLang="en-US" sz="16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특정대기유해물질의 배출허용기준 강화</a:t>
            </a:r>
          </a:p>
          <a:p>
            <a:pPr eaLnBrk="1" hangingPunct="1">
              <a:lnSpc>
                <a:spcPct val="130000"/>
              </a:lnSpc>
              <a:buClrTx/>
              <a:buFontTx/>
              <a:buNone/>
            </a:pPr>
            <a:r>
              <a:rPr lang="ko-KR" altLang="en-US" sz="1200" b="1">
                <a:solidFill>
                  <a:srgbClr val="000000"/>
                </a:solidFill>
                <a:latin typeface="나눔고딕" pitchFamily="50" charset="-127"/>
                <a:ea typeface="나눔고딕" pitchFamily="50" charset="-127"/>
              </a:rPr>
              <a:t>  </a:t>
            </a:r>
            <a:r>
              <a:rPr lang="en-US" altLang="ko-KR" sz="1200" b="1">
                <a:solidFill>
                  <a:srgbClr val="000000"/>
                </a:solidFill>
                <a:latin typeface="나눔고딕" pitchFamily="50" charset="-127"/>
                <a:ea typeface="나눔고딕" pitchFamily="50" charset="-127"/>
              </a:rPr>
              <a:t>: </a:t>
            </a:r>
            <a:r>
              <a:rPr lang="ko-KR" altLang="en-US" sz="1200" b="1">
                <a:solidFill>
                  <a:srgbClr val="000000"/>
                </a:solidFill>
                <a:latin typeface="나눔고딕" pitchFamily="50" charset="-127"/>
                <a:ea typeface="나눔고딕" pitchFamily="50" charset="-127"/>
              </a:rPr>
              <a:t>특히 위해성이 크거나 국제협약대상 물질인 수은과 비소의 기준은 엄격히 설정</a:t>
            </a:r>
          </a:p>
          <a:p>
            <a:pPr eaLnBrk="1" hangingPunct="1">
              <a:lnSpc>
                <a:spcPct val="130000"/>
              </a:lnSpc>
              <a:buClrTx/>
              <a:buFontTx/>
              <a:buNone/>
            </a:pPr>
            <a:r>
              <a:rPr lang="ko-KR" altLang="en-US" sz="16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특정대기유해물질 다량배출사업장</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연간</a:t>
            </a:r>
            <a:r>
              <a:rPr lang="en-US" altLang="ko-KR" sz="1600" b="1">
                <a:solidFill>
                  <a:srgbClr val="000000"/>
                </a:solidFill>
                <a:latin typeface="나눔고딕" pitchFamily="50" charset="-127"/>
                <a:ea typeface="나눔고딕" pitchFamily="50" charset="-127"/>
              </a:rPr>
              <a:t> 10</a:t>
            </a:r>
            <a:r>
              <a:rPr lang="ko-KR" altLang="en-US" sz="1600" b="1">
                <a:solidFill>
                  <a:srgbClr val="000000"/>
                </a:solidFill>
                <a:latin typeface="나눔고딕" pitchFamily="50" charset="-127"/>
                <a:ea typeface="나눔고딕" pitchFamily="50" charset="-127"/>
              </a:rPr>
              <a:t>톤이상 배출</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의 배출시설은 더욱 엄격한 </a:t>
            </a:r>
            <a:endParaRPr lang="en-US" altLang="ko-KR" sz="1600" b="1">
              <a:solidFill>
                <a:srgbClr val="000000"/>
              </a:solidFill>
              <a:latin typeface="나눔고딕" pitchFamily="50" charset="-127"/>
              <a:ea typeface="나눔고딕" pitchFamily="50" charset="-127"/>
            </a:endParaRPr>
          </a:p>
          <a:p>
            <a:pPr eaLnBrk="1" hangingPunct="1">
              <a:lnSpc>
                <a:spcPct val="13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기준을 설정하여 별도 적용</a:t>
            </a:r>
          </a:p>
        </p:txBody>
      </p:sp>
      <p:sp>
        <p:nvSpPr>
          <p:cNvPr id="35854" name="Freeform 21">
            <a:extLst>
              <a:ext uri="{FF2B5EF4-FFF2-40B4-BE49-F238E27FC236}">
                <a16:creationId xmlns:a16="http://schemas.microsoft.com/office/drawing/2014/main" id="{D1A8F17C-DD1F-24A2-17D6-C7DD5B083B2C}"/>
              </a:ext>
            </a:extLst>
          </p:cNvPr>
          <p:cNvSpPr>
            <a:spLocks noChangeArrowheads="1"/>
          </p:cNvSpPr>
          <p:nvPr/>
        </p:nvSpPr>
        <p:spPr bwMode="auto">
          <a:xfrm>
            <a:off x="627063" y="443547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2"/>
                </a:cubicBezTo>
                <a:cubicBezTo>
                  <a:pt x="0" y="37"/>
                  <a:pt x="5" y="25"/>
                  <a:pt x="15" y="16"/>
                </a:cubicBezTo>
                <a:cubicBezTo>
                  <a:pt x="25" y="5"/>
                  <a:pt x="37" y="0"/>
                  <a:pt x="51" y="0"/>
                </a:cubicBezTo>
                <a:cubicBezTo>
                  <a:pt x="66" y="0"/>
                  <a:pt x="78" y="5"/>
                  <a:pt x="88" y="16"/>
                </a:cubicBezTo>
                <a:cubicBezTo>
                  <a:pt x="98" y="25"/>
                  <a:pt x="103" y="37"/>
                  <a:pt x="103" y="52"/>
                </a:cubicBezTo>
                <a:cubicBezTo>
                  <a:pt x="103" y="66"/>
                  <a:pt x="98" y="78"/>
                  <a:pt x="88" y="87"/>
                </a:cubicBezTo>
                <a:cubicBezTo>
                  <a:pt x="78" y="97"/>
                  <a:pt x="66" y="102"/>
                  <a:pt x="51" y="102"/>
                </a:cubicBezTo>
                <a:cubicBezTo>
                  <a:pt x="37" y="102"/>
                  <a:pt x="25" y="97"/>
                  <a:pt x="15" y="87"/>
                </a:cubicBezTo>
                <a:close/>
                <a:moveTo>
                  <a:pt x="29" y="80"/>
                </a:moveTo>
                <a:cubicBezTo>
                  <a:pt x="29" y="82"/>
                  <a:pt x="30" y="84"/>
                  <a:pt x="31" y="84"/>
                </a:cubicBezTo>
                <a:cubicBezTo>
                  <a:pt x="33" y="85"/>
                  <a:pt x="34" y="85"/>
                  <a:pt x="36" y="84"/>
                </a:cubicBezTo>
                <a:lnTo>
                  <a:pt x="83" y="55"/>
                </a:lnTo>
                <a:cubicBezTo>
                  <a:pt x="84" y="55"/>
                  <a:pt x="85" y="54"/>
                  <a:pt x="85" y="54"/>
                </a:cubicBezTo>
                <a:cubicBezTo>
                  <a:pt x="85" y="53"/>
                  <a:pt x="86" y="52"/>
                  <a:pt x="86" y="52"/>
                </a:cubicBezTo>
                <a:cubicBezTo>
                  <a:pt x="86" y="51"/>
                  <a:pt x="85" y="50"/>
                  <a:pt x="85" y="49"/>
                </a:cubicBezTo>
                <a:cubicBezTo>
                  <a:pt x="85" y="49"/>
                  <a:pt x="84" y="48"/>
                  <a:pt x="83" y="48"/>
                </a:cubicBezTo>
                <a:lnTo>
                  <a:pt x="36" y="19"/>
                </a:lnTo>
                <a:cubicBezTo>
                  <a:pt x="35" y="18"/>
                  <a:pt x="33" y="18"/>
                  <a:pt x="31" y="19"/>
                </a:cubicBezTo>
                <a:cubicBezTo>
                  <a:pt x="30" y="20"/>
                  <a:pt x="29" y="20"/>
                  <a:pt x="29" y="22"/>
                </a:cubicBezTo>
                <a:lnTo>
                  <a:pt x="29" y="80"/>
                </a:lnTo>
                <a:close/>
                <a:moveTo>
                  <a:pt x="79" y="52"/>
                </a:moveTo>
                <a:lnTo>
                  <a:pt x="35" y="78"/>
                </a:lnTo>
                <a:lnTo>
                  <a:pt x="35" y="24"/>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35855" name="Rectangle 22">
            <a:extLst>
              <a:ext uri="{FF2B5EF4-FFF2-40B4-BE49-F238E27FC236}">
                <a16:creationId xmlns:a16="http://schemas.microsoft.com/office/drawing/2014/main" id="{57BB0220-C862-83F9-7FA2-E0E1537CC0DD}"/>
              </a:ext>
            </a:extLst>
          </p:cNvPr>
          <p:cNvSpPr>
            <a:spLocks noChangeArrowheads="1"/>
          </p:cNvSpPr>
          <p:nvPr/>
        </p:nvSpPr>
        <p:spPr bwMode="white">
          <a:xfrm>
            <a:off x="825500" y="5876925"/>
            <a:ext cx="7872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신규 설치되는 시설에 대한 최적방지기술 적용</a:t>
            </a:r>
          </a:p>
        </p:txBody>
      </p:sp>
      <p:sp>
        <p:nvSpPr>
          <p:cNvPr id="35856" name="Freeform 23">
            <a:extLst>
              <a:ext uri="{FF2B5EF4-FFF2-40B4-BE49-F238E27FC236}">
                <a16:creationId xmlns:a16="http://schemas.microsoft.com/office/drawing/2014/main" id="{BC695170-4BB2-76A1-B760-74DFD4EB535D}"/>
              </a:ext>
            </a:extLst>
          </p:cNvPr>
          <p:cNvSpPr>
            <a:spLocks noChangeArrowheads="1"/>
          </p:cNvSpPr>
          <p:nvPr/>
        </p:nvSpPr>
        <p:spPr bwMode="auto">
          <a:xfrm>
            <a:off x="658813" y="594836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1" y="0"/>
                </a:cubicBezTo>
                <a:cubicBezTo>
                  <a:pt x="66" y="0"/>
                  <a:pt x="77" y="5"/>
                  <a:pt x="87" y="15"/>
                </a:cubicBezTo>
                <a:cubicBezTo>
                  <a:pt x="98" y="25"/>
                  <a:pt x="103" y="37"/>
                  <a:pt x="103" y="51"/>
                </a:cubicBezTo>
                <a:cubicBezTo>
                  <a:pt x="103" y="65"/>
                  <a:pt x="98" y="77"/>
                  <a:pt x="87" y="87"/>
                </a:cubicBezTo>
                <a:cubicBezTo>
                  <a:pt x="77" y="97"/>
                  <a:pt x="66" y="102"/>
                  <a:pt x="51" y="102"/>
                </a:cubicBezTo>
                <a:cubicBezTo>
                  <a:pt x="37" y="102"/>
                  <a:pt x="25" y="97"/>
                  <a:pt x="15" y="87"/>
                </a:cubicBezTo>
                <a:close/>
                <a:moveTo>
                  <a:pt x="28" y="79"/>
                </a:moveTo>
                <a:cubicBezTo>
                  <a:pt x="28" y="81"/>
                  <a:pt x="29" y="83"/>
                  <a:pt x="31" y="83"/>
                </a:cubicBezTo>
                <a:cubicBezTo>
                  <a:pt x="32" y="84"/>
                  <a:pt x="34" y="84"/>
                  <a:pt x="35" y="83"/>
                </a:cubicBezTo>
                <a:lnTo>
                  <a:pt x="83" y="55"/>
                </a:lnTo>
                <a:cubicBezTo>
                  <a:pt x="84" y="54"/>
                  <a:pt x="84" y="54"/>
                  <a:pt x="85" y="53"/>
                </a:cubicBezTo>
                <a:cubicBezTo>
                  <a:pt x="85" y="52"/>
                  <a:pt x="85" y="52"/>
                  <a:pt x="85" y="51"/>
                </a:cubicBezTo>
                <a:cubicBezTo>
                  <a:pt x="85" y="50"/>
                  <a:pt x="85" y="49"/>
                  <a:pt x="85" y="48"/>
                </a:cubicBezTo>
                <a:cubicBezTo>
                  <a:pt x="84" y="48"/>
                  <a:pt x="84" y="47"/>
                  <a:pt x="83" y="47"/>
                </a:cubicBezTo>
                <a:lnTo>
                  <a:pt x="36" y="18"/>
                </a:lnTo>
                <a:cubicBezTo>
                  <a:pt x="34" y="17"/>
                  <a:pt x="33" y="17"/>
                  <a:pt x="31" y="18"/>
                </a:cubicBezTo>
                <a:cubicBezTo>
                  <a:pt x="29" y="19"/>
                  <a:pt x="28" y="20"/>
                  <a:pt x="28" y="22"/>
                </a:cubicBezTo>
                <a:lnTo>
                  <a:pt x="28" y="79"/>
                </a:lnTo>
                <a:close/>
                <a:moveTo>
                  <a:pt x="79" y="51"/>
                </a:moveTo>
                <a:lnTo>
                  <a:pt x="34" y="77"/>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4">
            <a:extLst>
              <a:ext uri="{FF2B5EF4-FFF2-40B4-BE49-F238E27FC236}">
                <a16:creationId xmlns:a16="http://schemas.microsoft.com/office/drawing/2014/main" id="{5A0F569C-DB94-EDDA-5EC0-FFEB13C81454}"/>
              </a:ext>
            </a:extLst>
          </p:cNvPr>
          <p:cNvGrpSpPr>
            <a:grpSpLocks/>
          </p:cNvGrpSpPr>
          <p:nvPr/>
        </p:nvGrpSpPr>
        <p:grpSpPr bwMode="auto">
          <a:xfrm>
            <a:off x="-39688" y="0"/>
            <a:ext cx="7256463" cy="701675"/>
            <a:chOff x="-124" y="243"/>
            <a:chExt cx="4571" cy="442"/>
          </a:xfrm>
        </p:grpSpPr>
        <p:pic>
          <p:nvPicPr>
            <p:cNvPr id="37912" name="Picture 5">
              <a:extLst>
                <a:ext uri="{FF2B5EF4-FFF2-40B4-BE49-F238E27FC236}">
                  <a16:creationId xmlns:a16="http://schemas.microsoft.com/office/drawing/2014/main" id="{8D07A848-C511-A78A-1193-BC1006D2B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 y="243"/>
              <a:ext cx="457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37913" name="Rectangle 6">
              <a:extLst>
                <a:ext uri="{FF2B5EF4-FFF2-40B4-BE49-F238E27FC236}">
                  <a16:creationId xmlns:a16="http://schemas.microsoft.com/office/drawing/2014/main" id="{98FFB8DC-DB6E-6CCF-0E8C-AA18264DE269}"/>
                </a:ext>
              </a:extLst>
            </p:cNvPr>
            <p:cNvSpPr>
              <a:spLocks noChangeArrowheads="1"/>
            </p:cNvSpPr>
            <p:nvPr/>
          </p:nvSpPr>
          <p:spPr bwMode="white">
            <a:xfrm>
              <a:off x="-99" y="243"/>
              <a:ext cx="1893"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1</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대기환경정책방향</a:t>
              </a:r>
            </a:p>
          </p:txBody>
        </p:sp>
      </p:grpSp>
      <p:sp>
        <p:nvSpPr>
          <p:cNvPr id="37891" name="AutoShape 7">
            <a:extLst>
              <a:ext uri="{FF2B5EF4-FFF2-40B4-BE49-F238E27FC236}">
                <a16:creationId xmlns:a16="http://schemas.microsoft.com/office/drawing/2014/main" id="{CC6B9E39-E219-AD25-20AC-C76CEF5B65CF}"/>
              </a:ext>
            </a:extLst>
          </p:cNvPr>
          <p:cNvSpPr>
            <a:spLocks noChangeArrowheads="1"/>
          </p:cNvSpPr>
          <p:nvPr/>
        </p:nvSpPr>
        <p:spPr bwMode="auto">
          <a:xfrm>
            <a:off x="33338" y="619125"/>
            <a:ext cx="8674100" cy="6062663"/>
          </a:xfrm>
          <a:prstGeom prst="roundRect">
            <a:avLst>
              <a:gd name="adj" fmla="val 2398"/>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37892" name="Picture 8">
            <a:extLst>
              <a:ext uri="{FF2B5EF4-FFF2-40B4-BE49-F238E27FC236}">
                <a16:creationId xmlns:a16="http://schemas.microsoft.com/office/drawing/2014/main" id="{3C4FA696-3093-298A-5FC4-CAEEB7893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8" y="690563"/>
            <a:ext cx="7235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9">
            <a:extLst>
              <a:ext uri="{FF2B5EF4-FFF2-40B4-BE49-F238E27FC236}">
                <a16:creationId xmlns:a16="http://schemas.microsoft.com/office/drawing/2014/main" id="{85A0B436-2B8B-3FF3-D3A8-8DAD9CB93723}"/>
              </a:ext>
            </a:extLst>
          </p:cNvPr>
          <p:cNvSpPr>
            <a:spLocks noChangeArrowheads="1"/>
          </p:cNvSpPr>
          <p:nvPr/>
        </p:nvSpPr>
        <p:spPr bwMode="white">
          <a:xfrm>
            <a:off x="249238" y="762000"/>
            <a:ext cx="686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소규모사업장 방지시설 설치지원 사업</a:t>
            </a:r>
          </a:p>
        </p:txBody>
      </p:sp>
      <p:grpSp>
        <p:nvGrpSpPr>
          <p:cNvPr id="37894" name="그룹 42">
            <a:extLst>
              <a:ext uri="{FF2B5EF4-FFF2-40B4-BE49-F238E27FC236}">
                <a16:creationId xmlns:a16="http://schemas.microsoft.com/office/drawing/2014/main" id="{98E7FB95-8B1E-BA86-FAB3-BF112E12543C}"/>
              </a:ext>
            </a:extLst>
          </p:cNvPr>
          <p:cNvGrpSpPr>
            <a:grpSpLocks/>
          </p:cNvGrpSpPr>
          <p:nvPr/>
        </p:nvGrpSpPr>
        <p:grpSpPr bwMode="auto">
          <a:xfrm>
            <a:off x="8388350" y="6376988"/>
            <a:ext cx="504825" cy="434975"/>
            <a:chOff x="6372200" y="4941168"/>
            <a:chExt cx="504056" cy="434531"/>
          </a:xfrm>
        </p:grpSpPr>
        <p:sp>
          <p:nvSpPr>
            <p:cNvPr id="44" name="이등변 삼각형 43">
              <a:extLst>
                <a:ext uri="{FF2B5EF4-FFF2-40B4-BE49-F238E27FC236}">
                  <a16:creationId xmlns:a16="http://schemas.microsoft.com/office/drawing/2014/main" id="{756A2E95-E17B-1923-B96C-A5EB2E4EAC62}"/>
                </a:ext>
              </a:extLst>
            </p:cNvPr>
            <p:cNvSpPr/>
            <p:nvPr/>
          </p:nvSpPr>
          <p:spPr>
            <a:xfrm>
              <a:off x="6372200" y="4941168"/>
              <a:ext cx="504056" cy="434531"/>
            </a:xfrm>
            <a:prstGeom prst="triangle">
              <a:avLst>
                <a:gd name="adj" fmla="val 100000"/>
              </a:avLst>
            </a:prstGeom>
            <a:solidFill>
              <a:srgbClr val="0D7B77"/>
            </a:solidFill>
            <a:ln>
              <a:solidFill>
                <a:srgbClr val="0D7B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latin typeface="나눔고딕"/>
                <a:ea typeface="나눔고딕"/>
              </a:endParaRPr>
            </a:p>
          </p:txBody>
        </p:sp>
        <p:sp>
          <p:nvSpPr>
            <p:cNvPr id="45" name="타원 44">
              <a:extLst>
                <a:ext uri="{FF2B5EF4-FFF2-40B4-BE49-F238E27FC236}">
                  <a16:creationId xmlns:a16="http://schemas.microsoft.com/office/drawing/2014/main" id="{410018D6-E9A7-B649-C43B-ED3CCC29EA1F}"/>
                </a:ext>
              </a:extLst>
            </p:cNvPr>
            <p:cNvSpPr/>
            <p:nvPr/>
          </p:nvSpPr>
          <p:spPr>
            <a:xfrm>
              <a:off x="6636909" y="5169535"/>
              <a:ext cx="144242" cy="1443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latin typeface="나눔고딕"/>
                <a:ea typeface="나눔고딕"/>
              </a:endParaRPr>
            </a:p>
          </p:txBody>
        </p:sp>
      </p:grpSp>
      <p:sp>
        <p:nvSpPr>
          <p:cNvPr id="37895" name="TextBox 45">
            <a:extLst>
              <a:ext uri="{FF2B5EF4-FFF2-40B4-BE49-F238E27FC236}">
                <a16:creationId xmlns:a16="http://schemas.microsoft.com/office/drawing/2014/main" id="{B417550B-26C5-1D6F-AFD9-DB8C39F983F7}"/>
              </a:ext>
            </a:extLst>
          </p:cNvPr>
          <p:cNvSpPr txBox="1">
            <a:spLocks noChangeArrowheads="1"/>
          </p:cNvSpPr>
          <p:nvPr/>
        </p:nvSpPr>
        <p:spPr bwMode="auto">
          <a:xfrm>
            <a:off x="850900" y="1322388"/>
            <a:ext cx="7361238"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50000"/>
              </a:lnSpc>
              <a:buClrTx/>
              <a:buFontTx/>
              <a:buNone/>
            </a:pPr>
            <a:r>
              <a:rPr lang="ko-KR" altLang="en-US" sz="1200">
                <a:latin typeface="경기천년바탕 Regular"/>
                <a:ea typeface="경기천년바탕 Regular"/>
                <a:cs typeface="경기천년바탕 Regular"/>
              </a:rPr>
              <a:t> </a:t>
            </a:r>
            <a:r>
              <a:rPr lang="en-US" altLang="ko-KR" sz="1200">
                <a:latin typeface="경기천년바탕 Regular"/>
                <a:ea typeface="경기천년바탕 Regular"/>
                <a:cs typeface="경기천년바탕 Regular"/>
              </a:rPr>
              <a:t>1.</a:t>
            </a:r>
            <a:r>
              <a:rPr lang="ko-KR" altLang="en-US" sz="1200">
                <a:latin typeface="경기천년바탕 Regular"/>
                <a:ea typeface="경기천년바탕 Regular"/>
                <a:cs typeface="경기천년바탕 Regular"/>
              </a:rPr>
              <a:t> </a:t>
            </a:r>
            <a:r>
              <a:rPr lang="ko-KR" altLang="en-US" sz="1200" b="1">
                <a:latin typeface="경기천년바탕 Regular"/>
                <a:ea typeface="경기천년바탕 Regular"/>
                <a:cs typeface="경기천년바탕 Regular"/>
              </a:rPr>
              <a:t>공고일 현재 광주광역시에 소재하는 「중소기업기본법」시행령 제</a:t>
            </a:r>
            <a:r>
              <a:rPr lang="en-US" altLang="ko-KR" sz="1200" b="1">
                <a:latin typeface="경기천년바탕 Regular"/>
                <a:ea typeface="경기천년바탕 Regular"/>
                <a:cs typeface="경기천년바탕 Regular"/>
              </a:rPr>
              <a:t>3</a:t>
            </a:r>
            <a:r>
              <a:rPr lang="ko-KR" altLang="en-US" sz="1200" b="1">
                <a:latin typeface="경기천년바탕 Regular"/>
                <a:ea typeface="경기천년바탕 Regular"/>
                <a:cs typeface="경기천년바탕 Regular"/>
              </a:rPr>
              <a:t>조제</a:t>
            </a:r>
            <a:r>
              <a:rPr lang="en-US" altLang="ko-KR" sz="1200" b="1">
                <a:latin typeface="경기천년바탕 Regular"/>
                <a:ea typeface="경기천년바탕 Regular"/>
                <a:cs typeface="경기천년바탕 Regular"/>
              </a:rPr>
              <a:t>1</a:t>
            </a:r>
            <a:r>
              <a:rPr lang="ko-KR" altLang="en-US" sz="1200" b="1">
                <a:latin typeface="경기천년바탕 Regular"/>
                <a:ea typeface="경기천년바탕 Regular"/>
                <a:cs typeface="경기천년바탕 Regular"/>
              </a:rPr>
              <a:t>항에 따른 중소기업*</a:t>
            </a:r>
          </a:p>
          <a:p>
            <a:pPr latinLnBrk="0">
              <a:lnSpc>
                <a:spcPct val="150000"/>
              </a:lnSpc>
              <a:buClrTx/>
              <a:buFontTx/>
              <a:buNone/>
            </a:pPr>
            <a:r>
              <a:rPr lang="ko-KR" altLang="en-US" sz="1000">
                <a:solidFill>
                  <a:srgbClr val="0000FF"/>
                </a:solidFill>
                <a:latin typeface="경기천년바탕 Regular"/>
                <a:ea typeface="경기천년바탕 Regular"/>
                <a:cs typeface="경기천년바탕 Regular"/>
              </a:rPr>
              <a:t>  * 대기환경보전법 시행령 제</a:t>
            </a:r>
            <a:r>
              <a:rPr lang="en-US" altLang="ko-KR" sz="1000">
                <a:solidFill>
                  <a:srgbClr val="0000FF"/>
                </a:solidFill>
                <a:latin typeface="경기천년바탕 Regular"/>
                <a:ea typeface="경기천년바탕 Regular"/>
                <a:cs typeface="경기천년바탕 Regular"/>
              </a:rPr>
              <a:t>13</a:t>
            </a:r>
            <a:r>
              <a:rPr lang="ko-KR" altLang="en-US" sz="1000">
                <a:solidFill>
                  <a:srgbClr val="0000FF"/>
                </a:solidFill>
                <a:latin typeface="경기천년바탕 Regular"/>
                <a:ea typeface="경기천년바탕 Regular"/>
                <a:cs typeface="경기천년바탕 Regular"/>
              </a:rPr>
              <a:t>조에 따른 대기 </a:t>
            </a:r>
            <a:r>
              <a:rPr lang="en-US" altLang="ko-KR" sz="1000">
                <a:solidFill>
                  <a:srgbClr val="0000FF"/>
                </a:solidFill>
                <a:latin typeface="경기천년바탕 Regular"/>
                <a:ea typeface="경기천년바탕 Regular"/>
                <a:cs typeface="경기천년바탕 Regular"/>
              </a:rPr>
              <a:t>1 </a:t>
            </a:r>
            <a:r>
              <a:rPr lang="ko-KR" altLang="en-US" sz="1000">
                <a:solidFill>
                  <a:srgbClr val="0000FF"/>
                </a:solidFill>
                <a:latin typeface="경기천년바탕 Regular"/>
                <a:ea typeface="경기천년바탕 Regular"/>
                <a:cs typeface="경기천년바탕 Regular"/>
              </a:rPr>
              <a:t>∼ </a:t>
            </a:r>
            <a:r>
              <a:rPr lang="en-US" altLang="ko-KR" sz="1000">
                <a:solidFill>
                  <a:srgbClr val="0000FF"/>
                </a:solidFill>
                <a:latin typeface="경기천년바탕 Regular"/>
                <a:ea typeface="경기천년바탕 Regular"/>
                <a:cs typeface="경기천년바탕 Regular"/>
              </a:rPr>
              <a:t>5</a:t>
            </a:r>
            <a:r>
              <a:rPr lang="ko-KR" altLang="en-US" sz="1000">
                <a:solidFill>
                  <a:srgbClr val="0000FF"/>
                </a:solidFill>
                <a:latin typeface="경기천년바탕 Regular"/>
                <a:ea typeface="경기천년바탕 Regular"/>
                <a:cs typeface="경기천년바탕 Regular"/>
              </a:rPr>
              <a:t>종 사업장 </a:t>
            </a:r>
            <a:r>
              <a:rPr lang="en-US" altLang="ko-KR" sz="1000">
                <a:solidFill>
                  <a:srgbClr val="0000FF"/>
                </a:solidFill>
                <a:latin typeface="경기천년바탕 Regular"/>
                <a:ea typeface="경기천년바탕 Regular"/>
                <a:cs typeface="경기천년바탕 Regular"/>
              </a:rPr>
              <a:t>(4~5</a:t>
            </a:r>
            <a:r>
              <a:rPr lang="ko-KR" altLang="en-US" sz="1000">
                <a:solidFill>
                  <a:srgbClr val="0000FF"/>
                </a:solidFill>
                <a:latin typeface="경기천년바탕 Regular"/>
                <a:ea typeface="경기천년바탕 Regular"/>
                <a:cs typeface="경기천년바탕 Regular"/>
              </a:rPr>
              <a:t>종 우선</a:t>
            </a:r>
            <a:r>
              <a:rPr lang="en-US" altLang="ko-KR" sz="1000">
                <a:solidFill>
                  <a:srgbClr val="0000FF"/>
                </a:solidFill>
                <a:latin typeface="경기천년바탕 Regular"/>
                <a:ea typeface="경기천년바탕 Regular"/>
                <a:cs typeface="경기천년바탕 Regular"/>
              </a:rPr>
              <a:t>)</a:t>
            </a:r>
            <a:endParaRPr lang="ko-KR" altLang="en-US" sz="1000">
              <a:solidFill>
                <a:srgbClr val="0000FF"/>
              </a:solidFill>
              <a:latin typeface="경기천년바탕 Regular"/>
              <a:ea typeface="경기천년바탕 Regular"/>
              <a:cs typeface="경기천년바탕 Regular"/>
            </a:endParaRPr>
          </a:p>
          <a:p>
            <a:pPr latinLnBrk="0">
              <a:lnSpc>
                <a:spcPct val="150000"/>
              </a:lnSpc>
              <a:buClrTx/>
              <a:buFontTx/>
              <a:buNone/>
            </a:pPr>
            <a:r>
              <a:rPr lang="en-US" altLang="ko-KR" sz="1200">
                <a:latin typeface="경기천년바탕 Regular"/>
                <a:ea typeface="경기천년바탕 Regular"/>
                <a:cs typeface="경기천년바탕 Regular"/>
              </a:rPr>
              <a:t> 2.</a:t>
            </a:r>
            <a:r>
              <a:rPr lang="en-US" altLang="ko-KR" sz="1200" b="1">
                <a:latin typeface="경기천년바탕 Regular"/>
                <a:ea typeface="경기천년바탕 Regular"/>
                <a:cs typeface="경기천년바탕 Regular"/>
              </a:rPr>
              <a:t> (</a:t>
            </a:r>
            <a:r>
              <a:rPr lang="ko-KR" altLang="en-US" sz="1200" b="1">
                <a:latin typeface="경기천년바탕 Regular"/>
                <a:ea typeface="경기천년바탕 Regular"/>
                <a:cs typeface="경기천년바탕 Regular"/>
              </a:rPr>
              <a:t>방지시설</a:t>
            </a:r>
            <a:r>
              <a:rPr lang="en-US" altLang="ko-KR" sz="1200" b="1">
                <a:latin typeface="경기천년바탕 Regular"/>
                <a:ea typeface="경기천년바탕 Regular"/>
                <a:cs typeface="경기천년바탕 Regular"/>
              </a:rPr>
              <a:t>)</a:t>
            </a:r>
            <a:r>
              <a:rPr lang="ko-KR" altLang="en-US" sz="1200">
                <a:latin typeface="경기천년바탕 Regular"/>
                <a:ea typeface="경기천년바탕 Regular"/>
                <a:cs typeface="경기천년바탕 Regular"/>
              </a:rPr>
              <a:t> 사업장당 </a:t>
            </a:r>
            <a:r>
              <a:rPr lang="en-US" altLang="ko-KR" sz="1200">
                <a:latin typeface="경기천년바탕 Regular"/>
                <a:ea typeface="경기천년바탕 Regular"/>
                <a:cs typeface="경기천년바탕 Regular"/>
              </a:rPr>
              <a:t>1</a:t>
            </a:r>
            <a:r>
              <a:rPr lang="ko-KR" altLang="en-US" sz="1200">
                <a:latin typeface="경기천년바탕 Regular"/>
                <a:ea typeface="경기천년바탕 Regular"/>
                <a:cs typeface="경기천년바탕 Regular"/>
              </a:rPr>
              <a:t>개 배출구에 연결된 방지시설 지원 원칙</a:t>
            </a:r>
            <a:endParaRPr lang="en-US" altLang="ko-KR" sz="1200">
              <a:latin typeface="경기천년바탕 Regular"/>
              <a:ea typeface="경기천년바탕 Regular"/>
              <a:cs typeface="경기천년바탕 Regular"/>
            </a:endParaRPr>
          </a:p>
          <a:p>
            <a:pPr latinLnBrk="0">
              <a:lnSpc>
                <a:spcPct val="150000"/>
              </a:lnSpc>
              <a:buClrTx/>
              <a:buFontTx/>
              <a:buNone/>
            </a:pPr>
            <a:r>
              <a:rPr lang="en-US" altLang="ko-KR" sz="1200">
                <a:latin typeface="경기천년바탕 Regular"/>
                <a:ea typeface="경기천년바탕 Regular"/>
                <a:cs typeface="경기천년바탕 Regular"/>
              </a:rPr>
              <a:t> - </a:t>
            </a:r>
            <a:r>
              <a:rPr lang="ko-KR" altLang="en-US" sz="1200">
                <a:latin typeface="경기천년바탕 Regular"/>
                <a:ea typeface="경기천년바탕 Regular"/>
                <a:cs typeface="경기천년바탕 Regular"/>
              </a:rPr>
              <a:t>미세먼지발생 및 원인물질</a:t>
            </a:r>
            <a:r>
              <a:rPr lang="en-US" altLang="ko-KR" sz="1200">
                <a:latin typeface="경기천년바탕 Regular"/>
                <a:ea typeface="경기천년바탕 Regular"/>
                <a:cs typeface="경기천년바탕 Regular"/>
              </a:rPr>
              <a:t>(</a:t>
            </a:r>
            <a:r>
              <a:rPr lang="ko-KR" altLang="en-US" sz="1200">
                <a:latin typeface="경기천년바탕 Regular"/>
                <a:ea typeface="경기천년바탕 Regular"/>
                <a:cs typeface="경기천년바탕 Regular"/>
              </a:rPr>
              <a:t>먼지</a:t>
            </a:r>
            <a:r>
              <a:rPr lang="en-US" altLang="ko-KR" sz="1200">
                <a:latin typeface="경기천년바탕 Regular"/>
                <a:ea typeface="경기천년바탕 Regular"/>
                <a:cs typeface="경기천년바탕 Regular"/>
              </a:rPr>
              <a:t>, SOx, NOx), </a:t>
            </a:r>
            <a:r>
              <a:rPr lang="ko-KR" altLang="en-US" sz="1200">
                <a:latin typeface="경기천년바탕 Regular"/>
                <a:ea typeface="경기천년바탕 Regular"/>
                <a:cs typeface="경기천년바탕 Regular"/>
              </a:rPr>
              <a:t>특정대기유해물질 배출사업장</a:t>
            </a:r>
          </a:p>
          <a:p>
            <a:pPr latinLnBrk="0">
              <a:lnSpc>
                <a:spcPct val="150000"/>
              </a:lnSpc>
              <a:buClrTx/>
              <a:buFontTx/>
              <a:buNone/>
            </a:pPr>
            <a:r>
              <a:rPr lang="en-US" altLang="ko-KR" sz="1200">
                <a:latin typeface="경기천년바탕 Regular"/>
                <a:ea typeface="경기천년바탕 Regular"/>
                <a:cs typeface="경기천년바탕 Regular"/>
              </a:rPr>
              <a:t> - 10</a:t>
            </a:r>
            <a:r>
              <a:rPr lang="ko-KR" altLang="en-US" sz="1200">
                <a:latin typeface="경기천년바탕 Regular"/>
                <a:ea typeface="경기천년바탕 Regular"/>
                <a:cs typeface="경기천년바탕 Regular"/>
              </a:rPr>
              <a:t>년 이상 노후 방지시설 운영 사업장</a:t>
            </a:r>
            <a:r>
              <a:rPr lang="en-US" altLang="ko-KR" sz="1200">
                <a:latin typeface="경기천년바탕 Regular"/>
                <a:ea typeface="경기천년바탕 Regular"/>
                <a:cs typeface="경기천년바탕 Regular"/>
              </a:rPr>
              <a:t>, </a:t>
            </a:r>
            <a:r>
              <a:rPr lang="ko-KR" altLang="en-US" sz="1200">
                <a:latin typeface="경기천년바탕 Regular"/>
                <a:ea typeface="경기천년바탕 Regular"/>
                <a:cs typeface="경기천년바탕 Regular"/>
              </a:rPr>
              <a:t>주거지 등 인근에 위치한 민원 유발 사업장 </a:t>
            </a:r>
          </a:p>
          <a:p>
            <a:pPr latinLnBrk="0">
              <a:lnSpc>
                <a:spcPct val="150000"/>
              </a:lnSpc>
              <a:buClrTx/>
              <a:buFontTx/>
              <a:buNone/>
            </a:pPr>
            <a:r>
              <a:rPr lang="en-US" altLang="ko-KR" sz="1200">
                <a:latin typeface="경기천년바탕 Regular"/>
                <a:ea typeface="경기천년바탕 Regular"/>
                <a:cs typeface="경기천년바탕 Regular"/>
              </a:rPr>
              <a:t> - </a:t>
            </a:r>
            <a:r>
              <a:rPr lang="ko-KR" altLang="en-US" sz="1200">
                <a:latin typeface="경기천년바탕 Regular"/>
                <a:ea typeface="경기천년바탕 Regular"/>
                <a:cs typeface="경기천년바탕 Regular"/>
              </a:rPr>
              <a:t>산업단지 등 사업장 밀집지역에 소재한 사업장</a:t>
            </a:r>
            <a:r>
              <a:rPr lang="en-US" altLang="ko-KR" sz="1200">
                <a:latin typeface="경기천년바탕 Regular"/>
                <a:ea typeface="경기천년바탕 Regular"/>
                <a:cs typeface="경기천년바탕 Regular"/>
              </a:rPr>
              <a:t>, </a:t>
            </a:r>
            <a:r>
              <a:rPr lang="ko-KR" altLang="en-US" sz="1200">
                <a:latin typeface="경기천년바탕 Regular"/>
                <a:ea typeface="경기천년바탕 Regular"/>
                <a:cs typeface="경기천년바탕 Regular"/>
              </a:rPr>
              <a:t>공동 방지시설을 설치하는 사업장</a:t>
            </a:r>
          </a:p>
          <a:p>
            <a:pPr latinLnBrk="0">
              <a:lnSpc>
                <a:spcPct val="150000"/>
              </a:lnSpc>
              <a:buClrTx/>
              <a:buFontTx/>
              <a:buNone/>
            </a:pPr>
            <a:r>
              <a:rPr lang="en-US" altLang="ko-KR" sz="1200">
                <a:latin typeface="경기천년바탕 Regular"/>
                <a:ea typeface="경기천년바탕 Regular"/>
                <a:cs typeface="경기천년바탕 Regular"/>
              </a:rPr>
              <a:t> - 2020</a:t>
            </a:r>
            <a:r>
              <a:rPr lang="ko-KR" altLang="en-US" sz="1200">
                <a:latin typeface="경기천년바탕 Regular"/>
                <a:ea typeface="경기천년바탕 Regular"/>
                <a:cs typeface="경기천년바탕 Regular"/>
              </a:rPr>
              <a:t>년 배출허용기준 강화에 따라 방지시설 개선이 필요한 사업장  </a:t>
            </a:r>
          </a:p>
          <a:p>
            <a:pPr latinLnBrk="0">
              <a:lnSpc>
                <a:spcPct val="150000"/>
              </a:lnSpc>
              <a:buClrTx/>
              <a:buFontTx/>
              <a:buNone/>
            </a:pPr>
            <a:r>
              <a:rPr lang="en-US" altLang="ko-KR" sz="1200">
                <a:latin typeface="경기천년바탕 Regular"/>
                <a:ea typeface="경기천년바탕 Regular"/>
                <a:cs typeface="경기천년바탕 Regular"/>
              </a:rPr>
              <a:t> -</a:t>
            </a:r>
            <a:r>
              <a:rPr lang="ko-KR" altLang="en-US" sz="1200">
                <a:latin typeface="경기천년바탕 Regular"/>
                <a:ea typeface="경기천년바탕 Regular"/>
                <a:cs typeface="경기천년바탕 Regular"/>
              </a:rPr>
              <a:t>「환경오염시설의 통합관리에 관한 법률」강화로 허가배출기준 적용받아 방지시설 개선 필요 사업장</a:t>
            </a:r>
            <a:endParaRPr lang="en-US" altLang="ko-KR" sz="1200">
              <a:latin typeface="경기천년바탕 Regular"/>
              <a:ea typeface="경기천년바탕 Regular"/>
              <a:cs typeface="경기천년바탕 Regular"/>
            </a:endParaRPr>
          </a:p>
          <a:p>
            <a:pPr latinLnBrk="0">
              <a:lnSpc>
                <a:spcPct val="150000"/>
              </a:lnSpc>
              <a:buClrTx/>
              <a:buFont typeface="Arial" panose="020B0604020202020204" pitchFamily="34" charset="0"/>
              <a:buNone/>
            </a:pPr>
            <a:r>
              <a:rPr lang="en-US" altLang="ko-KR" sz="1200">
                <a:latin typeface="경기천년바탕 Regular"/>
                <a:ea typeface="경기천년바탕 Regular"/>
                <a:cs typeface="경기천년바탕 Regular"/>
              </a:rPr>
              <a:t> 3.</a:t>
            </a:r>
            <a:r>
              <a:rPr lang="en-US" altLang="ko-KR" sz="1200" b="1">
                <a:latin typeface="경기천년바탕 Regular"/>
                <a:ea typeface="경기천년바탕 Regular"/>
                <a:cs typeface="경기천년바탕 Regular"/>
              </a:rPr>
              <a:t> (</a:t>
            </a:r>
            <a:r>
              <a:rPr lang="ko-KR" altLang="en-US" sz="1200" b="1">
                <a:latin typeface="경기천년바탕 Regular"/>
                <a:ea typeface="경기천년바탕 Regular"/>
                <a:cs typeface="경기천년바탕 Regular"/>
              </a:rPr>
              <a:t>측정기기</a:t>
            </a:r>
            <a:r>
              <a:rPr lang="en-US" altLang="ko-KR" sz="1200" b="1">
                <a:latin typeface="경기천년바탕 Regular"/>
                <a:ea typeface="경기천년바탕 Regular"/>
                <a:cs typeface="경기천년바탕 Regular"/>
              </a:rPr>
              <a:t>)</a:t>
            </a:r>
            <a:r>
              <a:rPr lang="ko-KR" altLang="en-US" sz="1200">
                <a:latin typeface="경기천년바탕 Regular"/>
                <a:ea typeface="경기천년바탕 Regular"/>
                <a:cs typeface="경기천년바탕 Regular"/>
              </a:rPr>
              <a:t> 사물인터넷</a:t>
            </a:r>
            <a:r>
              <a:rPr lang="en-US" altLang="ko-KR" sz="1200">
                <a:latin typeface="경기천년바탕 Regular"/>
                <a:ea typeface="경기천년바탕 Regular"/>
                <a:cs typeface="경기천년바탕 Regular"/>
              </a:rPr>
              <a:t>(IOT)</a:t>
            </a:r>
            <a:r>
              <a:rPr lang="ko-KR" altLang="en-US" sz="1200">
                <a:latin typeface="경기천년바탕 Regular"/>
                <a:ea typeface="경기천년바탕 Regular"/>
                <a:cs typeface="경기천년바탕 Regular"/>
              </a:rPr>
              <a:t>측정기기만을 부착지원받는 방지시설 및 습식시설</a:t>
            </a:r>
            <a:endParaRPr lang="en-US" altLang="ko-KR" sz="1200">
              <a:latin typeface="경기천년바탕 Regular"/>
              <a:ea typeface="경기천년바탕 Regular"/>
              <a:cs typeface="경기천년바탕 Regular"/>
            </a:endParaRPr>
          </a:p>
          <a:p>
            <a:pPr latinLnBrk="0">
              <a:lnSpc>
                <a:spcPct val="150000"/>
              </a:lnSpc>
              <a:buClrTx/>
              <a:buFontTx/>
              <a:buNone/>
            </a:pPr>
            <a:r>
              <a:rPr lang="en-US" altLang="ko-KR" sz="1200">
                <a:latin typeface="경기천년바탕 Regular"/>
                <a:ea typeface="경기천년바탕 Regular"/>
                <a:cs typeface="경기천년바탕 Regular"/>
              </a:rPr>
              <a:t> - </a:t>
            </a:r>
            <a:r>
              <a:rPr lang="ko-KR" altLang="en-US" sz="1200">
                <a:latin typeface="경기천년바탕 Regular"/>
                <a:ea typeface="경기천년바탕 Regular"/>
                <a:cs typeface="경기천년바탕 Regular"/>
              </a:rPr>
              <a:t>방지시설 면제신청 습식시설</a:t>
            </a:r>
            <a:endParaRPr lang="en-US" altLang="ko-KR" sz="1200">
              <a:latin typeface="경기천년바탕 Regular"/>
              <a:ea typeface="경기천년바탕 Regular"/>
              <a:cs typeface="경기천년바탕 Regular"/>
            </a:endParaRPr>
          </a:p>
          <a:p>
            <a:pPr latinLnBrk="0">
              <a:lnSpc>
                <a:spcPct val="150000"/>
              </a:lnSpc>
              <a:buClrTx/>
              <a:buFontTx/>
              <a:buNone/>
            </a:pPr>
            <a:r>
              <a:rPr lang="en-US" altLang="ko-KR" sz="1200">
                <a:latin typeface="경기천년바탕 Regular"/>
                <a:ea typeface="경기천년바탕 Regular"/>
                <a:cs typeface="경기천년바탕 Regular"/>
              </a:rPr>
              <a:t> - </a:t>
            </a:r>
            <a:r>
              <a:rPr lang="ko-KR" altLang="en-US" sz="1200">
                <a:latin typeface="경기천년바탕 Regular"/>
                <a:ea typeface="경기천년바탕 Regular"/>
                <a:cs typeface="경기천년바탕 Regular"/>
              </a:rPr>
              <a:t>대기오염배출시설 신규시설중 </a:t>
            </a:r>
            <a:r>
              <a:rPr lang="en-US" altLang="ko-KR" sz="1200">
                <a:latin typeface="경기천년바탕 Regular"/>
                <a:ea typeface="경기천년바탕 Regular"/>
                <a:cs typeface="경기천년바탕 Regular"/>
              </a:rPr>
              <a:t>4, 5</a:t>
            </a:r>
            <a:r>
              <a:rPr lang="ko-KR" altLang="en-US" sz="1200">
                <a:latin typeface="경기천년바탕 Regular"/>
                <a:ea typeface="경기천년바탕 Regular"/>
                <a:cs typeface="경기천년바탕 Regular"/>
              </a:rPr>
              <a:t>종</a:t>
            </a:r>
            <a:r>
              <a:rPr lang="en-US" altLang="ko-KR" sz="1200">
                <a:latin typeface="경기천년바탕 Regular"/>
                <a:ea typeface="경기천년바탕 Regular"/>
                <a:cs typeface="경기천년바탕 Regular"/>
              </a:rPr>
              <a:t>, </a:t>
            </a:r>
            <a:r>
              <a:rPr lang="ko-KR" altLang="en-US" sz="1200">
                <a:latin typeface="경기천년바탕 Regular"/>
                <a:ea typeface="경기천년바탕 Regular"/>
                <a:cs typeface="경기천년바탕 Regular"/>
              </a:rPr>
              <a:t>기존 시설</a:t>
            </a:r>
            <a:endParaRPr lang="en-US" altLang="ko-KR" sz="1200">
              <a:latin typeface="경기천년바탕 Regular"/>
              <a:ea typeface="경기천년바탕 Regular"/>
              <a:cs typeface="경기천년바탕 Regular"/>
            </a:endParaRPr>
          </a:p>
          <a:p>
            <a:pPr latinLnBrk="0">
              <a:lnSpc>
                <a:spcPct val="150000"/>
              </a:lnSpc>
              <a:buClrTx/>
              <a:buFontTx/>
              <a:buNone/>
            </a:pPr>
            <a:r>
              <a:rPr lang="en-US" altLang="ko-KR" sz="1200">
                <a:latin typeface="경기천년바탕 Regular"/>
                <a:ea typeface="경기천년바탕 Regular"/>
                <a:cs typeface="경기천년바탕 Regular"/>
              </a:rPr>
              <a:t> #4~5</a:t>
            </a:r>
            <a:r>
              <a:rPr lang="ko-KR" altLang="en-US" sz="1200">
                <a:latin typeface="경기천년바탕 Regular"/>
                <a:ea typeface="경기천년바탕 Regular"/>
                <a:cs typeface="경기천년바탕 Regular"/>
              </a:rPr>
              <a:t>종 사업장으로 원심력집진시설</a:t>
            </a:r>
            <a:r>
              <a:rPr lang="en-US" altLang="ko-KR" sz="1200">
                <a:latin typeface="경기천년바탕 Regular"/>
                <a:ea typeface="경기천년바탕 Regular"/>
                <a:cs typeface="경기천년바탕 Regular"/>
              </a:rPr>
              <a:t>, </a:t>
            </a:r>
            <a:r>
              <a:rPr lang="ko-KR" altLang="en-US" sz="1200">
                <a:latin typeface="경기천년바탕 Regular"/>
                <a:ea typeface="경기천년바탕 Regular"/>
                <a:cs typeface="경기천년바탕 Regular"/>
              </a:rPr>
              <a:t>세정집진시설</a:t>
            </a:r>
            <a:r>
              <a:rPr lang="en-US" altLang="ko-KR" sz="1200">
                <a:latin typeface="경기천년바탕 Regular"/>
                <a:ea typeface="경기천년바탕 Regular"/>
                <a:cs typeface="경기천년바탕 Regular"/>
              </a:rPr>
              <a:t>, </a:t>
            </a:r>
            <a:r>
              <a:rPr lang="ko-KR" altLang="en-US" sz="1200">
                <a:latin typeface="경기천년바탕 Regular"/>
                <a:ea typeface="경기천년바탕 Regular"/>
                <a:cs typeface="경기천년바탕 Regular"/>
              </a:rPr>
              <a:t>여과</a:t>
            </a:r>
            <a:r>
              <a:rPr lang="en-US" altLang="ko-KR" sz="1200">
                <a:latin typeface="경기천년바탕 Regular"/>
                <a:ea typeface="경기천년바탕 Regular"/>
                <a:cs typeface="경기천년바탕 Regular"/>
              </a:rPr>
              <a:t>, </a:t>
            </a:r>
            <a:r>
              <a:rPr lang="ko-KR" altLang="en-US" sz="1200">
                <a:latin typeface="경기천년바탕 Regular"/>
                <a:ea typeface="경기천년바탕 Regular"/>
                <a:cs typeface="경기천년바탕 Regular"/>
              </a:rPr>
              <a:t>전기</a:t>
            </a:r>
            <a:r>
              <a:rPr lang="en-US" altLang="ko-KR" sz="1200">
                <a:latin typeface="경기천년바탕 Regular"/>
                <a:ea typeface="경기천년바탕 Regular"/>
                <a:cs typeface="경기천년바탕 Regular"/>
              </a:rPr>
              <a:t>, </a:t>
            </a:r>
            <a:r>
              <a:rPr lang="ko-KR" altLang="en-US" sz="1200">
                <a:latin typeface="경기천년바탕 Regular"/>
                <a:ea typeface="경기천년바탕 Regular"/>
                <a:cs typeface="경기천년바탕 Regular"/>
              </a:rPr>
              <a:t>흡수</a:t>
            </a:r>
            <a:r>
              <a:rPr lang="en-US" altLang="ko-KR" sz="1200">
                <a:latin typeface="경기천년바탕 Regular"/>
                <a:ea typeface="경기천년바탕 Regular"/>
                <a:cs typeface="경기천년바탕 Regular"/>
              </a:rPr>
              <a:t>, </a:t>
            </a:r>
            <a:r>
              <a:rPr lang="ko-KR" altLang="en-US" sz="1200">
                <a:latin typeface="경기천년바탕 Regular"/>
                <a:ea typeface="경기천년바탕 Regular"/>
                <a:cs typeface="경기천년바탕 Regular"/>
              </a:rPr>
              <a:t>흡착시설의 방지시설 설치 사업장 </a:t>
            </a:r>
          </a:p>
        </p:txBody>
      </p:sp>
      <p:grpSp>
        <p:nvGrpSpPr>
          <p:cNvPr id="37896" name="그룹 46">
            <a:extLst>
              <a:ext uri="{FF2B5EF4-FFF2-40B4-BE49-F238E27FC236}">
                <a16:creationId xmlns:a16="http://schemas.microsoft.com/office/drawing/2014/main" id="{52C06D73-15EB-6591-7C67-4AF5E42906EA}"/>
              </a:ext>
            </a:extLst>
          </p:cNvPr>
          <p:cNvGrpSpPr>
            <a:grpSpLocks/>
          </p:cNvGrpSpPr>
          <p:nvPr/>
        </p:nvGrpSpPr>
        <p:grpSpPr bwMode="auto">
          <a:xfrm>
            <a:off x="320675" y="1335088"/>
            <a:ext cx="7891463" cy="5186362"/>
            <a:chOff x="736476" y="1214079"/>
            <a:chExt cx="7795964" cy="5185775"/>
          </a:xfrm>
        </p:grpSpPr>
        <p:grpSp>
          <p:nvGrpSpPr>
            <p:cNvPr id="37897" name="그룹 47">
              <a:extLst>
                <a:ext uri="{FF2B5EF4-FFF2-40B4-BE49-F238E27FC236}">
                  <a16:creationId xmlns:a16="http://schemas.microsoft.com/office/drawing/2014/main" id="{894FFD43-31BE-C1C0-6F6A-3BF5FD3FF5D1}"/>
                </a:ext>
              </a:extLst>
            </p:cNvPr>
            <p:cNvGrpSpPr>
              <a:grpSpLocks/>
            </p:cNvGrpSpPr>
            <p:nvPr/>
          </p:nvGrpSpPr>
          <p:grpSpPr bwMode="auto">
            <a:xfrm>
              <a:off x="736476" y="1214079"/>
              <a:ext cx="7795964" cy="3357348"/>
              <a:chOff x="737183" y="1214081"/>
              <a:chExt cx="7507225" cy="2334690"/>
            </a:xfrm>
          </p:grpSpPr>
          <p:sp>
            <p:nvSpPr>
              <p:cNvPr id="67" name="양쪽 모서리가 잘린 사각형 66">
                <a:extLst>
                  <a:ext uri="{FF2B5EF4-FFF2-40B4-BE49-F238E27FC236}">
                    <a16:creationId xmlns:a16="http://schemas.microsoft.com/office/drawing/2014/main" id="{2BF530BF-F393-A267-199B-1D8A5CC6F433}"/>
                  </a:ext>
                </a:extLst>
              </p:cNvPr>
              <p:cNvSpPr/>
              <p:nvPr/>
            </p:nvSpPr>
            <p:spPr>
              <a:xfrm rot="16200000">
                <a:off x="-177900" y="2129164"/>
                <a:ext cx="2334575" cy="504408"/>
              </a:xfrm>
              <a:prstGeom prst="snip2SameRect">
                <a:avLst>
                  <a:gd name="adj1" fmla="val 16667"/>
                  <a:gd name="adj2" fmla="val 0"/>
                </a:avLst>
              </a:prstGeom>
              <a:solidFill>
                <a:srgbClr val="0D7B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68" name="직사각형 67">
                <a:extLst>
                  <a:ext uri="{FF2B5EF4-FFF2-40B4-BE49-F238E27FC236}">
                    <a16:creationId xmlns:a16="http://schemas.microsoft.com/office/drawing/2014/main" id="{46B5A251-DAE0-32F2-BC31-2C92F657FEB4}"/>
                  </a:ext>
                </a:extLst>
              </p:cNvPr>
              <p:cNvSpPr/>
              <p:nvPr/>
            </p:nvSpPr>
            <p:spPr>
              <a:xfrm>
                <a:off x="1259714" y="1214081"/>
                <a:ext cx="6984694" cy="233457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7909" name="TextBox 68">
                <a:extLst>
                  <a:ext uri="{FF2B5EF4-FFF2-40B4-BE49-F238E27FC236}">
                    <a16:creationId xmlns:a16="http://schemas.microsoft.com/office/drawing/2014/main" id="{0B534E94-E7DA-E8D5-1B34-C10D8CBCA27A}"/>
                  </a:ext>
                </a:extLst>
              </p:cNvPr>
              <p:cNvSpPr txBox="1">
                <a:spLocks noChangeArrowheads="1"/>
              </p:cNvSpPr>
              <p:nvPr/>
            </p:nvSpPr>
            <p:spPr bwMode="auto">
              <a:xfrm>
                <a:off x="786603" y="1562116"/>
                <a:ext cx="439186" cy="196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r>
                  <a:rPr lang="ko-KR" altLang="en-US" sz="1800">
                    <a:solidFill>
                      <a:schemeClr val="bg1"/>
                    </a:solidFill>
                    <a:latin typeface="나눔고딕 ExtraBold" pitchFamily="50" charset="-127"/>
                    <a:ea typeface="나눔고딕 ExtraBold" pitchFamily="50" charset="-127"/>
                  </a:rPr>
                  <a:t>지   원   대   상</a:t>
                </a:r>
              </a:p>
            </p:txBody>
          </p:sp>
        </p:grpSp>
        <p:grpSp>
          <p:nvGrpSpPr>
            <p:cNvPr id="37898" name="그룹 51">
              <a:extLst>
                <a:ext uri="{FF2B5EF4-FFF2-40B4-BE49-F238E27FC236}">
                  <a16:creationId xmlns:a16="http://schemas.microsoft.com/office/drawing/2014/main" id="{E3C8FC8B-EA52-14C6-4EF5-E73153AD361F}"/>
                </a:ext>
              </a:extLst>
            </p:cNvPr>
            <p:cNvGrpSpPr>
              <a:grpSpLocks/>
            </p:cNvGrpSpPr>
            <p:nvPr/>
          </p:nvGrpSpPr>
          <p:grpSpPr bwMode="auto">
            <a:xfrm>
              <a:off x="736477" y="4629916"/>
              <a:ext cx="7766165" cy="1769938"/>
              <a:chOff x="755577" y="3484773"/>
              <a:chExt cx="7766165" cy="1769938"/>
            </a:xfrm>
          </p:grpSpPr>
          <p:grpSp>
            <p:nvGrpSpPr>
              <p:cNvPr id="37899" name="그룹 52">
                <a:extLst>
                  <a:ext uri="{FF2B5EF4-FFF2-40B4-BE49-F238E27FC236}">
                    <a16:creationId xmlns:a16="http://schemas.microsoft.com/office/drawing/2014/main" id="{8D4D8B45-5006-A5DC-0CDD-6563D175ABBA}"/>
                  </a:ext>
                </a:extLst>
              </p:cNvPr>
              <p:cNvGrpSpPr>
                <a:grpSpLocks/>
              </p:cNvGrpSpPr>
              <p:nvPr/>
            </p:nvGrpSpPr>
            <p:grpSpPr bwMode="auto">
              <a:xfrm>
                <a:off x="755577" y="3491799"/>
                <a:ext cx="7766165" cy="1762912"/>
                <a:chOff x="-2380989" y="171294"/>
                <a:chExt cx="7478529" cy="3337589"/>
              </a:xfrm>
            </p:grpSpPr>
            <p:sp>
              <p:nvSpPr>
                <p:cNvPr id="57" name="양쪽 모서리가 잘린 사각형 56">
                  <a:extLst>
                    <a:ext uri="{FF2B5EF4-FFF2-40B4-BE49-F238E27FC236}">
                      <a16:creationId xmlns:a16="http://schemas.microsoft.com/office/drawing/2014/main" id="{BC1BFF04-4ADD-C317-33A8-2E893F41FF5B}"/>
                    </a:ext>
                  </a:extLst>
                </p:cNvPr>
                <p:cNvSpPr/>
                <p:nvPr/>
              </p:nvSpPr>
              <p:spPr>
                <a:xfrm rot="16200000">
                  <a:off x="-3097177" y="2280735"/>
                  <a:ext cx="1944335" cy="511960"/>
                </a:xfrm>
                <a:prstGeom prst="snip2SameRect">
                  <a:avLst>
                    <a:gd name="adj1" fmla="val 16667"/>
                    <a:gd name="adj2" fmla="val 0"/>
                  </a:avLst>
                </a:prstGeom>
                <a:solidFill>
                  <a:srgbClr val="0D7B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8" name="직사각형 57">
                  <a:extLst>
                    <a:ext uri="{FF2B5EF4-FFF2-40B4-BE49-F238E27FC236}">
                      <a16:creationId xmlns:a16="http://schemas.microsoft.com/office/drawing/2014/main" id="{CF5D6B0D-D659-94C5-42F9-757C0ADD0789}"/>
                    </a:ext>
                  </a:extLst>
                </p:cNvPr>
                <p:cNvSpPr/>
                <p:nvPr/>
              </p:nvSpPr>
              <p:spPr>
                <a:xfrm>
                  <a:off x="-1887153" y="1564548"/>
                  <a:ext cx="6984693" cy="194433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7904" name="TextBox 58">
                  <a:extLst>
                    <a:ext uri="{FF2B5EF4-FFF2-40B4-BE49-F238E27FC236}">
                      <a16:creationId xmlns:a16="http://schemas.microsoft.com/office/drawing/2014/main" id="{9E9BB549-5AB8-8D07-5A3C-2148E4A74CB8}"/>
                    </a:ext>
                  </a:extLst>
                </p:cNvPr>
                <p:cNvSpPr txBox="1">
                  <a:spLocks noChangeArrowheads="1"/>
                </p:cNvSpPr>
                <p:nvPr/>
              </p:nvSpPr>
              <p:spPr bwMode="auto">
                <a:xfrm>
                  <a:off x="-2359809" y="1778268"/>
                  <a:ext cx="526979" cy="145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r>
                    <a:rPr lang="ko-KR" altLang="en-US" sz="1800">
                      <a:solidFill>
                        <a:schemeClr val="bg1"/>
                      </a:solidFill>
                      <a:latin typeface="나눔고딕 ExtraBold" pitchFamily="50" charset="-127"/>
                      <a:ea typeface="나눔고딕 ExtraBold" pitchFamily="50" charset="-127"/>
                    </a:rPr>
                    <a:t>조</a:t>
                  </a:r>
                  <a:r>
                    <a:rPr lang="ko-KR" altLang="en-US" sz="2400">
                      <a:solidFill>
                        <a:schemeClr val="bg1"/>
                      </a:solidFill>
                      <a:latin typeface="나눔고딕 ExtraBold" pitchFamily="50" charset="-127"/>
                      <a:ea typeface="나눔고딕 ExtraBold" pitchFamily="50" charset="-127"/>
                    </a:rPr>
                    <a:t>  </a:t>
                  </a:r>
                  <a:r>
                    <a:rPr lang="ko-KR" altLang="en-US" sz="1800">
                      <a:solidFill>
                        <a:schemeClr val="bg1"/>
                      </a:solidFill>
                      <a:latin typeface="나눔고딕 ExtraBold" pitchFamily="50" charset="-127"/>
                      <a:ea typeface="나눔고딕 ExtraBold" pitchFamily="50" charset="-127"/>
                    </a:rPr>
                    <a:t>건</a:t>
                  </a:r>
                </a:p>
              </p:txBody>
            </p:sp>
            <p:sp>
              <p:nvSpPr>
                <p:cNvPr id="29" name="양쪽 모서리가 잘린 사각형 28">
                  <a:extLst>
                    <a:ext uri="{FF2B5EF4-FFF2-40B4-BE49-F238E27FC236}">
                      <a16:creationId xmlns:a16="http://schemas.microsoft.com/office/drawing/2014/main" id="{2085F4C7-70A2-5B2E-F435-A687968A939C}"/>
                    </a:ext>
                  </a:extLst>
                </p:cNvPr>
                <p:cNvSpPr/>
                <p:nvPr/>
              </p:nvSpPr>
              <p:spPr>
                <a:xfrm rot="16200000">
                  <a:off x="-2653864" y="453602"/>
                  <a:ext cx="1078850" cy="511959"/>
                </a:xfrm>
                <a:prstGeom prst="snip2SameRect">
                  <a:avLst>
                    <a:gd name="adj1" fmla="val 16667"/>
                    <a:gd name="adj2" fmla="val 0"/>
                  </a:avLst>
                </a:prstGeom>
                <a:solidFill>
                  <a:srgbClr val="0D7B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7906" name="TextBox 58">
                  <a:extLst>
                    <a:ext uri="{FF2B5EF4-FFF2-40B4-BE49-F238E27FC236}">
                      <a16:creationId xmlns:a16="http://schemas.microsoft.com/office/drawing/2014/main" id="{9103E3BB-A815-37AA-BA06-858E7491749E}"/>
                    </a:ext>
                  </a:extLst>
                </p:cNvPr>
                <p:cNvSpPr txBox="1">
                  <a:spLocks noChangeArrowheads="1"/>
                </p:cNvSpPr>
                <p:nvPr/>
              </p:nvSpPr>
              <p:spPr bwMode="auto">
                <a:xfrm>
                  <a:off x="-2342538" y="295974"/>
                  <a:ext cx="439186" cy="116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r>
                    <a:rPr lang="ko-KR" altLang="en-US" sz="1800">
                      <a:solidFill>
                        <a:schemeClr val="bg1"/>
                      </a:solidFill>
                      <a:latin typeface="나눔고딕 ExtraBold" pitchFamily="50" charset="-127"/>
                      <a:ea typeface="나눔고딕 ExtraBold" pitchFamily="50" charset="-127"/>
                    </a:rPr>
                    <a:t>제외</a:t>
                  </a:r>
                </a:p>
              </p:txBody>
            </p:sp>
          </p:grpSp>
          <p:sp>
            <p:nvSpPr>
              <p:cNvPr id="37900" name="TextBox 53">
                <a:extLst>
                  <a:ext uri="{FF2B5EF4-FFF2-40B4-BE49-F238E27FC236}">
                    <a16:creationId xmlns:a16="http://schemas.microsoft.com/office/drawing/2014/main" id="{14C584D5-EC97-9936-0EE7-DC173B80CFC9}"/>
                  </a:ext>
                </a:extLst>
              </p:cNvPr>
              <p:cNvSpPr txBox="1">
                <a:spLocks noChangeArrowheads="1"/>
              </p:cNvSpPr>
              <p:nvPr/>
            </p:nvSpPr>
            <p:spPr bwMode="auto">
              <a:xfrm>
                <a:off x="1287227" y="4259386"/>
                <a:ext cx="7187908" cy="92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50000"/>
                  </a:lnSpc>
                  <a:buClrTx/>
                  <a:buFontTx/>
                  <a:buNone/>
                </a:pPr>
                <a:r>
                  <a:rPr lang="ko-KR" altLang="en-US" sz="1200">
                    <a:latin typeface="경기천년바탕 Regular"/>
                    <a:ea typeface="경기천년바탕 Regular"/>
                    <a:cs typeface="경기천년바탕 Regular"/>
                  </a:rPr>
                  <a:t> </a:t>
                </a:r>
                <a:r>
                  <a:rPr lang="en-US" altLang="ko-KR" sz="1200">
                    <a:latin typeface="경기천년바탕 Regular"/>
                    <a:ea typeface="경기천년바탕 Regular"/>
                    <a:cs typeface="경기천년바탕 Regular"/>
                  </a:rPr>
                  <a:t>1.</a:t>
                </a:r>
                <a:r>
                  <a:rPr lang="ko-KR" altLang="en-US" sz="1200">
                    <a:latin typeface="경기천년바탕 Regular"/>
                    <a:ea typeface="경기천년바탕 Regular"/>
                    <a:cs typeface="경기천년바탕 Regular"/>
                  </a:rPr>
                  <a:t> 지원받은 방지시설 </a:t>
                </a:r>
                <a:r>
                  <a:rPr lang="en-US" altLang="ko-KR" sz="1200" b="1">
                    <a:solidFill>
                      <a:srgbClr val="FF0000"/>
                    </a:solidFill>
                    <a:latin typeface="경기천년바탕 Regular"/>
                    <a:ea typeface="경기천년바탕 Regular"/>
                    <a:cs typeface="경기천년바탕 Regular"/>
                  </a:rPr>
                  <a:t>3</a:t>
                </a:r>
                <a:r>
                  <a:rPr lang="ko-KR" altLang="en-US" sz="1200" b="1">
                    <a:solidFill>
                      <a:srgbClr val="FF0000"/>
                    </a:solidFill>
                    <a:latin typeface="경기천년바탕 Regular"/>
                    <a:ea typeface="경기천년바탕 Regular"/>
                    <a:cs typeface="경기천년바탕 Regular"/>
                  </a:rPr>
                  <a:t>년</a:t>
                </a:r>
                <a:r>
                  <a:rPr lang="ko-KR" altLang="en-US" sz="1200">
                    <a:latin typeface="경기천년바탕 Regular"/>
                    <a:ea typeface="경기천년바탕 Regular"/>
                    <a:cs typeface="경기천년바탕 Regular"/>
                  </a:rPr>
                  <a:t> 이상 운영 </a:t>
                </a:r>
              </a:p>
              <a:p>
                <a:pPr latinLnBrk="0">
                  <a:lnSpc>
                    <a:spcPct val="150000"/>
                  </a:lnSpc>
                  <a:buClrTx/>
                  <a:buFontTx/>
                  <a:buNone/>
                </a:pPr>
                <a:r>
                  <a:rPr lang="en-US" altLang="ko-KR" sz="1200">
                    <a:latin typeface="경기천년바탕 Regular"/>
                    <a:ea typeface="경기천년바탕 Regular"/>
                    <a:cs typeface="경기천년바탕 Regular"/>
                  </a:rPr>
                  <a:t> 2. </a:t>
                </a:r>
                <a:r>
                  <a:rPr lang="ko-KR" altLang="en-US" sz="1200">
                    <a:latin typeface="경기천년바탕 Regular"/>
                    <a:ea typeface="경기천년바탕 Regular"/>
                    <a:cs typeface="경기천년바탕 Regular"/>
                  </a:rPr>
                  <a:t>지원받은 방지시설에 </a:t>
                </a:r>
                <a:r>
                  <a:rPr lang="ko-KR" altLang="en-US" sz="1200" b="1">
                    <a:solidFill>
                      <a:srgbClr val="FF0000"/>
                    </a:solidFill>
                    <a:latin typeface="경기천년바탕 Regular"/>
                    <a:ea typeface="경기천년바탕 Regular"/>
                    <a:cs typeface="경기천년바탕 Regular"/>
                  </a:rPr>
                  <a:t>사물인터넷</a:t>
                </a:r>
                <a:r>
                  <a:rPr lang="en-US" altLang="ko-KR" sz="1200" b="1">
                    <a:solidFill>
                      <a:srgbClr val="FF0000"/>
                    </a:solidFill>
                    <a:latin typeface="경기천년바탕 Regular"/>
                    <a:ea typeface="경기천년바탕 Regular"/>
                    <a:cs typeface="경기천년바탕 Regular"/>
                  </a:rPr>
                  <a:t>(IoT) </a:t>
                </a:r>
                <a:r>
                  <a:rPr lang="ko-KR" altLang="en-US" sz="1200">
                    <a:latin typeface="경기천년바탕 Regular"/>
                    <a:ea typeface="경기천년바탕 Regular"/>
                    <a:cs typeface="경기천년바탕 Regular"/>
                  </a:rPr>
                  <a:t>부착하고 소규모대기배출시설관리시스템</a:t>
                </a:r>
                <a:r>
                  <a:rPr lang="en-US" altLang="ko-KR" sz="1200">
                    <a:latin typeface="경기천년바탕 Regular"/>
                    <a:ea typeface="경기천년바탕 Regular"/>
                    <a:cs typeface="경기천년바탕 Regular"/>
                  </a:rPr>
                  <a:t>(</a:t>
                </a:r>
                <a:r>
                  <a:rPr lang="ko-KR" altLang="en-US" sz="1200">
                    <a:latin typeface="경기천년바탕 Regular"/>
                    <a:ea typeface="경기천년바탕 Regular"/>
                    <a:cs typeface="경기천년바탕 Regular"/>
                  </a:rPr>
                  <a:t>한국환경공단</a:t>
                </a:r>
                <a:r>
                  <a:rPr lang="en-US" altLang="ko-KR" sz="1200">
                    <a:latin typeface="경기천년바탕 Regular"/>
                    <a:ea typeface="경기천년바탕 Regular"/>
                    <a:cs typeface="경기천년바탕 Regular"/>
                  </a:rPr>
                  <a:t>)</a:t>
                </a:r>
                <a:r>
                  <a:rPr lang="ko-KR" altLang="en-US" sz="1200">
                    <a:latin typeface="경기천년바탕 Regular"/>
                    <a:ea typeface="경기천년바탕 Regular"/>
                    <a:cs typeface="경기천년바탕 Regular"/>
                  </a:rPr>
                  <a:t>로 </a:t>
                </a:r>
                <a:endParaRPr lang="en-US" altLang="ko-KR" sz="1200">
                  <a:latin typeface="경기천년바탕 Regular"/>
                  <a:ea typeface="경기천년바탕 Regular"/>
                  <a:cs typeface="경기천년바탕 Regular"/>
                </a:endParaRPr>
              </a:p>
              <a:p>
                <a:pPr latinLnBrk="0">
                  <a:lnSpc>
                    <a:spcPct val="150000"/>
                  </a:lnSpc>
                  <a:buClrTx/>
                  <a:buFontTx/>
                  <a:buNone/>
                </a:pPr>
                <a:r>
                  <a:rPr lang="en-US" altLang="ko-KR" sz="1200">
                    <a:latin typeface="경기천년바탕 Regular"/>
                    <a:ea typeface="경기천년바탕 Regular"/>
                    <a:cs typeface="경기천년바탕 Regular"/>
                  </a:rPr>
                  <a:t>     </a:t>
                </a:r>
                <a:r>
                  <a:rPr lang="ko-KR" altLang="en-US" sz="1200">
                    <a:latin typeface="경기천년바탕 Regular"/>
                    <a:ea typeface="경기천년바탕 Regular"/>
                    <a:cs typeface="경기천년바탕 Regular"/>
                  </a:rPr>
                  <a:t>자료 전송해야 함</a:t>
                </a:r>
              </a:p>
            </p:txBody>
          </p:sp>
          <p:sp>
            <p:nvSpPr>
              <p:cNvPr id="32" name="TextBox 53">
                <a:extLst>
                  <a:ext uri="{FF2B5EF4-FFF2-40B4-BE49-F238E27FC236}">
                    <a16:creationId xmlns:a16="http://schemas.microsoft.com/office/drawing/2014/main" id="{CECC16B6-DDB9-3561-5401-8C448E47D3C0}"/>
                  </a:ext>
                </a:extLst>
              </p:cNvPr>
              <p:cNvSpPr txBox="1">
                <a:spLocks noChangeArrowheads="1"/>
              </p:cNvSpPr>
              <p:nvPr/>
            </p:nvSpPr>
            <p:spPr bwMode="auto">
              <a:xfrm>
                <a:off x="1323297" y="3484849"/>
                <a:ext cx="7187468" cy="646039"/>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50000"/>
                  </a:lnSpc>
                  <a:buClrTx/>
                  <a:buFontTx/>
                  <a:buNone/>
                  <a:defRPr/>
                </a:pPr>
                <a:r>
                  <a:rPr lang="ko-KR" altLang="en-US" sz="1200" dirty="0">
                    <a:latin typeface="경기천년바탕 Regular"/>
                    <a:ea typeface="경기천년바탕 Regular"/>
                    <a:cs typeface="경기천년바탕 Regular"/>
                  </a:rPr>
                  <a:t> </a:t>
                </a:r>
                <a:r>
                  <a:rPr lang="en-US" altLang="ko-KR" sz="1200" dirty="0">
                    <a:latin typeface="경기천년바탕 Regular"/>
                    <a:ea typeface="경기천년바탕 Regular"/>
                    <a:cs typeface="경기천년바탕 Regular"/>
                  </a:rPr>
                  <a:t>1.</a:t>
                </a:r>
                <a:r>
                  <a:rPr lang="ko-KR" altLang="en-US" sz="1200" dirty="0">
                    <a:latin typeface="경기천년바탕 Regular"/>
                    <a:ea typeface="경기천년바탕 Regular"/>
                    <a:cs typeface="경기천년바탕 Regular"/>
                  </a:rPr>
                  <a:t> 공공기관 및 공공시설에 설치하는 방지시설 </a:t>
                </a:r>
              </a:p>
              <a:p>
                <a:pPr latinLnBrk="0">
                  <a:lnSpc>
                    <a:spcPct val="150000"/>
                  </a:lnSpc>
                  <a:buClrTx/>
                  <a:buFontTx/>
                  <a:buNone/>
                  <a:defRPr/>
                </a:pPr>
                <a:r>
                  <a:rPr lang="en-US" altLang="ko-KR" sz="1200" dirty="0">
                    <a:latin typeface="경기천년바탕 Regular"/>
                    <a:ea typeface="경기천년바탕 Regular"/>
                    <a:cs typeface="경기천년바탕 Regular"/>
                  </a:rPr>
                  <a:t> 2. 3</a:t>
                </a:r>
                <a:r>
                  <a:rPr lang="ko-KR" altLang="en-US" sz="1200" dirty="0" err="1">
                    <a:latin typeface="경기천년바탕 Regular"/>
                    <a:ea typeface="경기천년바탕 Regular"/>
                    <a:cs typeface="경기천년바탕 Regular"/>
                  </a:rPr>
                  <a:t>년이내</a:t>
                </a:r>
                <a:r>
                  <a:rPr lang="ko-KR" altLang="en-US" sz="1200" dirty="0">
                    <a:latin typeface="경기천년바탕 Regular"/>
                    <a:ea typeface="경기천년바탕 Regular"/>
                    <a:cs typeface="경기천년바탕 Regular"/>
                  </a:rPr>
                  <a:t> 설치한 방지시설과 </a:t>
                </a:r>
                <a:r>
                  <a:rPr lang="en-US" altLang="ko-KR" sz="1200" dirty="0">
                    <a:latin typeface="경기천년바탕 Regular"/>
                    <a:ea typeface="경기천년바탕 Regular"/>
                    <a:cs typeface="경기천년바탕 Regular"/>
                  </a:rPr>
                  <a:t>5</a:t>
                </a:r>
                <a:r>
                  <a:rPr lang="ko-KR" altLang="en-US" sz="1200" dirty="0" err="1">
                    <a:latin typeface="경기천년바탕 Regular"/>
                    <a:ea typeface="경기천년바탕 Regular"/>
                    <a:cs typeface="경기천년바탕 Regular"/>
                  </a:rPr>
                  <a:t>년이내에</a:t>
                </a:r>
                <a:r>
                  <a:rPr lang="ko-KR" altLang="en-US" sz="1200" dirty="0">
                    <a:latin typeface="경기천년바탕 Regular"/>
                    <a:ea typeface="경기천년바탕 Regular"/>
                    <a:cs typeface="경기천년바탕 Regular"/>
                  </a:rPr>
                  <a:t> 정부로 부터 지원받는 방지시설</a:t>
                </a: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4">
            <a:extLst>
              <a:ext uri="{FF2B5EF4-FFF2-40B4-BE49-F238E27FC236}">
                <a16:creationId xmlns:a16="http://schemas.microsoft.com/office/drawing/2014/main" id="{79FFE4FA-7309-B874-40E4-03A1BFCE9CF0}"/>
              </a:ext>
            </a:extLst>
          </p:cNvPr>
          <p:cNvGrpSpPr>
            <a:grpSpLocks/>
          </p:cNvGrpSpPr>
          <p:nvPr/>
        </p:nvGrpSpPr>
        <p:grpSpPr bwMode="auto">
          <a:xfrm>
            <a:off x="-39688" y="0"/>
            <a:ext cx="7256463" cy="701675"/>
            <a:chOff x="-124" y="243"/>
            <a:chExt cx="4571" cy="442"/>
          </a:xfrm>
        </p:grpSpPr>
        <p:pic>
          <p:nvPicPr>
            <p:cNvPr id="40078" name="Picture 5">
              <a:extLst>
                <a:ext uri="{FF2B5EF4-FFF2-40B4-BE49-F238E27FC236}">
                  <a16:creationId xmlns:a16="http://schemas.microsoft.com/office/drawing/2014/main" id="{38B8DFAF-77E2-660F-F911-69D4ED531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 y="243"/>
              <a:ext cx="457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40079" name="Rectangle 6">
              <a:extLst>
                <a:ext uri="{FF2B5EF4-FFF2-40B4-BE49-F238E27FC236}">
                  <a16:creationId xmlns:a16="http://schemas.microsoft.com/office/drawing/2014/main" id="{D4311916-D410-DBED-9D0F-9247DE93CA7C}"/>
                </a:ext>
              </a:extLst>
            </p:cNvPr>
            <p:cNvSpPr>
              <a:spLocks noChangeArrowheads="1"/>
            </p:cNvSpPr>
            <p:nvPr/>
          </p:nvSpPr>
          <p:spPr bwMode="white">
            <a:xfrm>
              <a:off x="-99" y="243"/>
              <a:ext cx="1893"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1</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대기환경정책방향</a:t>
              </a:r>
            </a:p>
          </p:txBody>
        </p:sp>
      </p:grpSp>
      <p:sp>
        <p:nvSpPr>
          <p:cNvPr id="39939" name="AutoShape 7">
            <a:extLst>
              <a:ext uri="{FF2B5EF4-FFF2-40B4-BE49-F238E27FC236}">
                <a16:creationId xmlns:a16="http://schemas.microsoft.com/office/drawing/2014/main" id="{E41DFD73-7C3E-89AA-A90D-FD5393A1D5C1}"/>
              </a:ext>
            </a:extLst>
          </p:cNvPr>
          <p:cNvSpPr>
            <a:spLocks noChangeArrowheads="1"/>
          </p:cNvSpPr>
          <p:nvPr/>
        </p:nvSpPr>
        <p:spPr bwMode="auto">
          <a:xfrm>
            <a:off x="249238" y="619125"/>
            <a:ext cx="8674100" cy="5834063"/>
          </a:xfrm>
          <a:prstGeom prst="roundRect">
            <a:avLst>
              <a:gd name="adj" fmla="val 2398"/>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39940" name="Picture 8">
            <a:extLst>
              <a:ext uri="{FF2B5EF4-FFF2-40B4-BE49-F238E27FC236}">
                <a16:creationId xmlns:a16="http://schemas.microsoft.com/office/drawing/2014/main" id="{DDE26A29-DBD1-3516-5D69-FAD0EF59F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8" y="619125"/>
            <a:ext cx="7235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9">
            <a:extLst>
              <a:ext uri="{FF2B5EF4-FFF2-40B4-BE49-F238E27FC236}">
                <a16:creationId xmlns:a16="http://schemas.microsoft.com/office/drawing/2014/main" id="{E7962569-495C-CD54-1103-2B0716D035AA}"/>
              </a:ext>
            </a:extLst>
          </p:cNvPr>
          <p:cNvSpPr>
            <a:spLocks noChangeArrowheads="1"/>
          </p:cNvSpPr>
          <p:nvPr/>
        </p:nvSpPr>
        <p:spPr bwMode="white">
          <a:xfrm>
            <a:off x="249238" y="690563"/>
            <a:ext cx="6861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소규모사업장 방지시설 설치지원 사업</a:t>
            </a:r>
          </a:p>
        </p:txBody>
      </p:sp>
      <p:grpSp>
        <p:nvGrpSpPr>
          <p:cNvPr id="39942" name="그룹 42">
            <a:extLst>
              <a:ext uri="{FF2B5EF4-FFF2-40B4-BE49-F238E27FC236}">
                <a16:creationId xmlns:a16="http://schemas.microsoft.com/office/drawing/2014/main" id="{5C6773F4-203B-B3F2-3A40-4CE4D18FB923}"/>
              </a:ext>
            </a:extLst>
          </p:cNvPr>
          <p:cNvGrpSpPr>
            <a:grpSpLocks/>
          </p:cNvGrpSpPr>
          <p:nvPr/>
        </p:nvGrpSpPr>
        <p:grpSpPr bwMode="auto">
          <a:xfrm>
            <a:off x="8602663" y="6376988"/>
            <a:ext cx="504825" cy="434975"/>
            <a:chOff x="6372200" y="4941168"/>
            <a:chExt cx="504056" cy="434531"/>
          </a:xfrm>
        </p:grpSpPr>
        <p:sp>
          <p:nvSpPr>
            <p:cNvPr id="44" name="이등변 삼각형 43">
              <a:extLst>
                <a:ext uri="{FF2B5EF4-FFF2-40B4-BE49-F238E27FC236}">
                  <a16:creationId xmlns:a16="http://schemas.microsoft.com/office/drawing/2014/main" id="{F335AA68-4F50-61DE-69A3-E4BE75F9A7D9}"/>
                </a:ext>
              </a:extLst>
            </p:cNvPr>
            <p:cNvSpPr/>
            <p:nvPr/>
          </p:nvSpPr>
          <p:spPr>
            <a:xfrm>
              <a:off x="6372200" y="4941168"/>
              <a:ext cx="504056" cy="434531"/>
            </a:xfrm>
            <a:prstGeom prst="triangle">
              <a:avLst>
                <a:gd name="adj" fmla="val 100000"/>
              </a:avLst>
            </a:prstGeom>
            <a:solidFill>
              <a:srgbClr val="0D7B77"/>
            </a:solidFill>
            <a:ln>
              <a:solidFill>
                <a:srgbClr val="0D7B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latin typeface="나눔고딕"/>
                <a:ea typeface="나눔고딕"/>
              </a:endParaRPr>
            </a:p>
          </p:txBody>
        </p:sp>
        <p:sp>
          <p:nvSpPr>
            <p:cNvPr id="45" name="타원 44">
              <a:extLst>
                <a:ext uri="{FF2B5EF4-FFF2-40B4-BE49-F238E27FC236}">
                  <a16:creationId xmlns:a16="http://schemas.microsoft.com/office/drawing/2014/main" id="{52A857DF-3B71-992E-11AB-24A7C088403D}"/>
                </a:ext>
              </a:extLst>
            </p:cNvPr>
            <p:cNvSpPr/>
            <p:nvPr/>
          </p:nvSpPr>
          <p:spPr>
            <a:xfrm>
              <a:off x="6636908" y="5169535"/>
              <a:ext cx="144243" cy="1443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latin typeface="나눔고딕"/>
                <a:ea typeface="나눔고딕"/>
              </a:endParaRPr>
            </a:p>
          </p:txBody>
        </p:sp>
      </p:grpSp>
      <p:grpSp>
        <p:nvGrpSpPr>
          <p:cNvPr id="39943" name="그룹 2">
            <a:extLst>
              <a:ext uri="{FF2B5EF4-FFF2-40B4-BE49-F238E27FC236}">
                <a16:creationId xmlns:a16="http://schemas.microsoft.com/office/drawing/2014/main" id="{AB433D06-C28D-046A-924B-695E8C53E43D}"/>
              </a:ext>
            </a:extLst>
          </p:cNvPr>
          <p:cNvGrpSpPr>
            <a:grpSpLocks/>
          </p:cNvGrpSpPr>
          <p:nvPr/>
        </p:nvGrpSpPr>
        <p:grpSpPr bwMode="auto">
          <a:xfrm>
            <a:off x="249238" y="1339850"/>
            <a:ext cx="3457575" cy="739775"/>
            <a:chOff x="248792" y="1410656"/>
            <a:chExt cx="2160810" cy="740750"/>
          </a:xfrm>
        </p:grpSpPr>
        <p:pic>
          <p:nvPicPr>
            <p:cNvPr id="40074" name="Picture 11">
              <a:extLst>
                <a:ext uri="{FF2B5EF4-FFF2-40B4-BE49-F238E27FC236}">
                  <a16:creationId xmlns:a16="http://schemas.microsoft.com/office/drawing/2014/main" id="{229B8BFE-21DC-BE0F-6737-64B1AB157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13" y="1410656"/>
              <a:ext cx="2017489"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40075" name="Rectangle 12">
              <a:extLst>
                <a:ext uri="{FF2B5EF4-FFF2-40B4-BE49-F238E27FC236}">
                  <a16:creationId xmlns:a16="http://schemas.microsoft.com/office/drawing/2014/main" id="{A1A86D02-8970-6B89-40F9-C1350A2DD58E}"/>
                </a:ext>
              </a:extLst>
            </p:cNvPr>
            <p:cNvSpPr>
              <a:spLocks noChangeArrowheads="1"/>
            </p:cNvSpPr>
            <p:nvPr/>
          </p:nvSpPr>
          <p:spPr bwMode="white">
            <a:xfrm>
              <a:off x="248792" y="1443543"/>
              <a:ext cx="1944687" cy="70786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ko-KR" altLang="en-US" sz="2000" b="1">
                  <a:solidFill>
                    <a:srgbClr val="FFFFFF"/>
                  </a:solidFill>
                  <a:latin typeface="HY견고딕" panose="02030600000101010101" pitchFamily="18" charset="-127"/>
                  <a:ea typeface="HY견고딕" panose="02030600000101010101" pitchFamily="18" charset="-127"/>
                  <a:cs typeface="Arial" panose="020B0604020202020204" pitchFamily="34" charset="0"/>
                </a:rPr>
                <a:t> 가</a:t>
              </a:r>
              <a:r>
                <a:rPr lang="en-US" altLang="ko-KR" sz="2000" b="1">
                  <a:solidFill>
                    <a:srgbClr val="FFFFFF"/>
                  </a:solidFill>
                  <a:latin typeface="HY견고딕" panose="02030600000101010101" pitchFamily="18" charset="-127"/>
                  <a:ea typeface="HY견고딕" panose="02030600000101010101" pitchFamily="18" charset="-127"/>
                  <a:cs typeface="Arial" panose="020B0604020202020204" pitchFamily="34" charset="0"/>
                </a:rPr>
                <a:t>. </a:t>
              </a:r>
              <a:r>
                <a:rPr lang="ko-KR" altLang="en-US" sz="2000" b="1">
                  <a:solidFill>
                    <a:srgbClr val="FFFFFF"/>
                  </a:solidFill>
                  <a:latin typeface="HY견고딕" panose="02030600000101010101" pitchFamily="18" charset="-127"/>
                  <a:ea typeface="HY견고딕" panose="02030600000101010101" pitchFamily="18" charset="-127"/>
                  <a:cs typeface="Arial" panose="020B0604020202020204" pitchFamily="34" charset="0"/>
                </a:rPr>
                <a:t>방지시설 지원금액</a:t>
              </a:r>
            </a:p>
          </p:txBody>
        </p:sp>
      </p:grpSp>
      <p:graphicFrame>
        <p:nvGraphicFramePr>
          <p:cNvPr id="35" name="표 34">
            <a:extLst>
              <a:ext uri="{FF2B5EF4-FFF2-40B4-BE49-F238E27FC236}">
                <a16:creationId xmlns:a16="http://schemas.microsoft.com/office/drawing/2014/main" id="{9D6BA326-C7C2-BA28-8E62-4C33787D9215}"/>
              </a:ext>
            </a:extLst>
          </p:cNvPr>
          <p:cNvGraphicFramePr>
            <a:graphicFrameLocks noGrp="1"/>
          </p:cNvGraphicFramePr>
          <p:nvPr/>
        </p:nvGraphicFramePr>
        <p:xfrm>
          <a:off x="681038" y="1862138"/>
          <a:ext cx="7418387" cy="1349375"/>
        </p:xfrm>
        <a:graphic>
          <a:graphicData uri="http://schemas.openxmlformats.org/drawingml/2006/table">
            <a:tbl>
              <a:tblPr/>
              <a:tblGrid>
                <a:gridCol w="1548031">
                  <a:extLst>
                    <a:ext uri="{9D8B030D-6E8A-4147-A177-3AD203B41FA5}">
                      <a16:colId xmlns:a16="http://schemas.microsoft.com/office/drawing/2014/main" val="20000"/>
                    </a:ext>
                  </a:extLst>
                </a:gridCol>
                <a:gridCol w="1387147">
                  <a:extLst>
                    <a:ext uri="{9D8B030D-6E8A-4147-A177-3AD203B41FA5}">
                      <a16:colId xmlns:a16="http://schemas.microsoft.com/office/drawing/2014/main" val="20001"/>
                    </a:ext>
                  </a:extLst>
                </a:gridCol>
                <a:gridCol w="1548031">
                  <a:extLst>
                    <a:ext uri="{9D8B030D-6E8A-4147-A177-3AD203B41FA5}">
                      <a16:colId xmlns:a16="http://schemas.microsoft.com/office/drawing/2014/main" val="20002"/>
                    </a:ext>
                  </a:extLst>
                </a:gridCol>
                <a:gridCol w="1548031">
                  <a:extLst>
                    <a:ext uri="{9D8B030D-6E8A-4147-A177-3AD203B41FA5}">
                      <a16:colId xmlns:a16="http://schemas.microsoft.com/office/drawing/2014/main" val="20003"/>
                    </a:ext>
                  </a:extLst>
                </a:gridCol>
                <a:gridCol w="1387147">
                  <a:extLst>
                    <a:ext uri="{9D8B030D-6E8A-4147-A177-3AD203B41FA5}">
                      <a16:colId xmlns:a16="http://schemas.microsoft.com/office/drawing/2014/main" val="20004"/>
                    </a:ext>
                  </a:extLst>
                </a:gridCol>
              </a:tblGrid>
              <a:tr h="328202">
                <a:tc rowSpan="2">
                  <a:txBody>
                    <a:bodyPr/>
                    <a:lstStyle/>
                    <a:p>
                      <a:pPr marL="0" indent="0" algn="ctr" latinLnBrk="0">
                        <a:lnSpc>
                          <a:spcPct val="160000"/>
                        </a:lnSpc>
                        <a:spcBef>
                          <a:spcPts val="0"/>
                        </a:spcBef>
                        <a:spcAft>
                          <a:spcPts val="0"/>
                        </a:spcAft>
                        <a:defRPr lang="ko-KR" altLang="en-US"/>
                      </a:pPr>
                      <a:r>
                        <a:rPr lang="ko-KR" altLang="en-US" sz="1200" b="1" kern="0" spc="0" dirty="0">
                          <a:solidFill>
                            <a:srgbClr val="000000"/>
                          </a:solidFill>
                          <a:latin typeface="경기천년제목 Light"/>
                          <a:ea typeface="경기천년제목 Light"/>
                        </a:rPr>
                        <a:t>구 분</a:t>
                      </a:r>
                      <a:endParaRPr lang="ko-KR" altLang="en-US" sz="1500" b="1" kern="0" spc="0" dirty="0">
                        <a:solidFill>
                          <a:srgbClr val="000000"/>
                        </a:solidFill>
                        <a:latin typeface="한양신명조"/>
                      </a:endParaRPr>
                    </a:p>
                  </a:txBody>
                  <a:tcPr marL="64764" marR="64764" marT="17828" marB="17828" anchor="ctr">
                    <a:lnL w="21590" cap="flat" cmpd="sng" algn="ctr">
                      <a:solidFill>
                        <a:srgbClr val="000000"/>
                      </a:solidFill>
                      <a:prstDash val="solid"/>
                      <a:round/>
                    </a:lnL>
                    <a:lnR w="3556" cap="flat" cmpd="sng" algn="ctr">
                      <a:solidFill>
                        <a:srgbClr val="000000"/>
                      </a:solidFill>
                      <a:prstDash val="solid"/>
                      <a:round/>
                    </a:lnR>
                    <a:lnT w="21590" cap="flat" cmpd="sng" algn="ctr">
                      <a:solidFill>
                        <a:srgbClr val="000000"/>
                      </a:solidFill>
                      <a:prstDash val="solid"/>
                      <a:round/>
                    </a:lnT>
                    <a:lnB w="25146" cap="flat" cmpd="dbl" algn="ctr">
                      <a:solidFill>
                        <a:srgbClr val="000000"/>
                      </a:solidFill>
                      <a:prstDash val="solid"/>
                      <a:round/>
                    </a:lnB>
                  </a:tcPr>
                </a:tc>
                <a:tc rowSpan="2">
                  <a:txBody>
                    <a:bodyPr/>
                    <a:lstStyle/>
                    <a:p>
                      <a:pPr marL="0" indent="0" algn="ctr" latinLnBrk="0">
                        <a:lnSpc>
                          <a:spcPct val="110000"/>
                        </a:lnSpc>
                        <a:spcBef>
                          <a:spcPts val="0"/>
                        </a:spcBef>
                        <a:spcAft>
                          <a:spcPts val="0"/>
                        </a:spcAft>
                        <a:defRPr lang="ko-KR" altLang="en-US"/>
                      </a:pPr>
                      <a:r>
                        <a:rPr lang="ko-KR" altLang="en-US" sz="1200" b="1" kern="0" spc="0" dirty="0" err="1">
                          <a:solidFill>
                            <a:srgbClr val="000000"/>
                          </a:solidFill>
                          <a:latin typeface="경기천년제목 Light"/>
                          <a:ea typeface="경기천년제목 Light"/>
                        </a:rPr>
                        <a:t>입자상물질</a:t>
                      </a:r>
                      <a:endParaRPr lang="ko-KR" altLang="en-US" sz="1200" b="1" kern="0" spc="0" dirty="0">
                        <a:solidFill>
                          <a:srgbClr val="000000"/>
                        </a:solidFill>
                        <a:latin typeface="경기천년제목 Light"/>
                        <a:ea typeface="경기천년제목 Light"/>
                      </a:endParaRPr>
                    </a:p>
                    <a:p>
                      <a:pPr marL="0" indent="0" algn="ctr" latinLnBrk="0">
                        <a:lnSpc>
                          <a:spcPct val="110000"/>
                        </a:lnSpc>
                        <a:spcBef>
                          <a:spcPts val="0"/>
                        </a:spcBef>
                        <a:spcAft>
                          <a:spcPts val="0"/>
                        </a:spcAft>
                        <a:defRPr lang="ko-KR" altLang="en-US"/>
                      </a:pPr>
                      <a:r>
                        <a:rPr lang="ko-KR" altLang="en-US" sz="1200" b="1" kern="0" spc="0" dirty="0">
                          <a:solidFill>
                            <a:srgbClr val="000000"/>
                          </a:solidFill>
                          <a:latin typeface="경기천년제목 Light"/>
                          <a:ea typeface="경기천년제목 Light"/>
                        </a:rPr>
                        <a:t>방지시설</a:t>
                      </a:r>
                      <a:endParaRPr lang="ko-KR" altLang="en-US" sz="1500" b="1" kern="0" spc="0" dirty="0">
                        <a:solidFill>
                          <a:srgbClr val="000000"/>
                        </a:solidFill>
                        <a:latin typeface="한양신명조"/>
                      </a:endParaRPr>
                    </a:p>
                  </a:txBody>
                  <a:tcPr marL="64764" marR="64764" marT="17828" marB="17828" anchor="ctr">
                    <a:lnL w="3556" cap="flat" cmpd="sng" algn="ctr">
                      <a:solidFill>
                        <a:srgbClr val="000000"/>
                      </a:solidFill>
                      <a:prstDash val="solid"/>
                      <a:round/>
                    </a:lnL>
                    <a:lnR w="3556" cap="flat" cmpd="sng" algn="ctr">
                      <a:solidFill>
                        <a:srgbClr val="000000"/>
                      </a:solidFill>
                      <a:prstDash val="solid"/>
                      <a:round/>
                    </a:lnR>
                    <a:lnT w="21590" cap="flat" cmpd="sng" algn="ctr">
                      <a:solidFill>
                        <a:srgbClr val="000000"/>
                      </a:solidFill>
                      <a:prstDash val="solid"/>
                      <a:round/>
                    </a:lnT>
                    <a:lnB w="25146" cap="flat" cmpd="dbl" algn="ctr">
                      <a:solidFill>
                        <a:srgbClr val="000000"/>
                      </a:solidFill>
                      <a:prstDash val="solid"/>
                      <a:round/>
                    </a:lnB>
                  </a:tcPr>
                </a:tc>
                <a:tc gridSpan="2">
                  <a:txBody>
                    <a:bodyPr/>
                    <a:lstStyle/>
                    <a:p>
                      <a:pPr marL="0" indent="0" algn="ctr" latinLnBrk="0">
                        <a:lnSpc>
                          <a:spcPct val="160000"/>
                        </a:lnSpc>
                        <a:spcBef>
                          <a:spcPts val="0"/>
                        </a:spcBef>
                        <a:spcAft>
                          <a:spcPts val="0"/>
                        </a:spcAft>
                        <a:defRPr lang="ko-KR" altLang="en-US"/>
                      </a:pPr>
                      <a:r>
                        <a:rPr lang="ko-KR" altLang="en-US" sz="1200" b="1" kern="0" spc="0">
                          <a:solidFill>
                            <a:srgbClr val="000000"/>
                          </a:solidFill>
                          <a:latin typeface="경기천년제목 Light"/>
                          <a:ea typeface="경기천년제목 Light"/>
                        </a:rPr>
                        <a:t>가스상물질 방지시설</a:t>
                      </a:r>
                      <a:endParaRPr lang="ko-KR" altLang="en-US" sz="1500" b="1" kern="0" spc="0">
                        <a:solidFill>
                          <a:srgbClr val="000000"/>
                        </a:solidFill>
                        <a:latin typeface="한양신명조"/>
                      </a:endParaRPr>
                    </a:p>
                  </a:txBody>
                  <a:tcPr marL="64764" marR="64764" marT="17828" marB="17828">
                    <a:lnL w="3556" cap="flat" cmpd="sng" algn="ctr">
                      <a:solidFill>
                        <a:srgbClr val="000000"/>
                      </a:solidFill>
                      <a:prstDash val="solid"/>
                      <a:round/>
                    </a:lnL>
                    <a:lnR w="3556" cap="flat" cmpd="sng" algn="ctr">
                      <a:solidFill>
                        <a:srgbClr val="000000"/>
                      </a:solidFill>
                      <a:prstDash val="solid"/>
                      <a:round/>
                    </a:lnR>
                    <a:lnT w="21590" cap="flat" cmpd="sng" algn="ctr">
                      <a:solidFill>
                        <a:srgbClr val="000000"/>
                      </a:solidFill>
                      <a:prstDash val="solid"/>
                      <a:round/>
                    </a:lnT>
                    <a:lnB w="3556" cap="flat" cmpd="sng" algn="ctr">
                      <a:solidFill>
                        <a:srgbClr val="000000"/>
                      </a:solidFill>
                      <a:prstDash val="solid"/>
                      <a:round/>
                    </a:lnB>
                  </a:tcPr>
                </a:tc>
                <a:tc hMerge="1">
                  <a:txBody>
                    <a:bodyPr/>
                    <a:lstStyle/>
                    <a:p>
                      <a:pPr latinLnBrk="1">
                        <a:defRPr lang="ko-KR" altLang="en-US"/>
                      </a:pPr>
                      <a:endParaRPr lang="ko-KR" altLang="en-US"/>
                    </a:p>
                  </a:txBody>
                  <a:tcPr/>
                </a:tc>
                <a:tc rowSpan="2">
                  <a:txBody>
                    <a:bodyPr/>
                    <a:lstStyle/>
                    <a:p>
                      <a:pPr marL="0" indent="0" algn="ctr" latinLnBrk="0">
                        <a:lnSpc>
                          <a:spcPct val="110000"/>
                        </a:lnSpc>
                        <a:spcBef>
                          <a:spcPts val="0"/>
                        </a:spcBef>
                        <a:spcAft>
                          <a:spcPts val="0"/>
                        </a:spcAft>
                        <a:defRPr lang="ko-KR" altLang="en-US"/>
                      </a:pPr>
                      <a:r>
                        <a:rPr lang="ko-KR" altLang="en-US" sz="1200" b="1" kern="0" spc="0">
                          <a:solidFill>
                            <a:srgbClr val="000000"/>
                          </a:solidFill>
                          <a:latin typeface="경기천년제목 Light"/>
                          <a:ea typeface="경기천년제목 Light"/>
                        </a:rPr>
                        <a:t>조합 및 공동방지시설</a:t>
                      </a:r>
                      <a:endParaRPr lang="ko-KR" altLang="en-US" sz="1500" b="1" kern="0" spc="0">
                        <a:solidFill>
                          <a:srgbClr val="000000"/>
                        </a:solidFill>
                        <a:latin typeface="한양신명조"/>
                      </a:endParaRPr>
                    </a:p>
                  </a:txBody>
                  <a:tcPr marL="64764" marR="64764" marT="17828" marB="17828" anchor="ctr">
                    <a:lnL w="3556" cap="flat" cmpd="sng" algn="ctr">
                      <a:solidFill>
                        <a:srgbClr val="000000"/>
                      </a:solidFill>
                      <a:prstDash val="solid"/>
                      <a:round/>
                    </a:lnL>
                    <a:lnR w="21590" cap="flat" cmpd="sng" algn="ctr">
                      <a:solidFill>
                        <a:srgbClr val="000000"/>
                      </a:solidFill>
                      <a:prstDash val="solid"/>
                      <a:round/>
                    </a:lnR>
                    <a:lnT w="21590" cap="flat" cmpd="sng" algn="ctr">
                      <a:solidFill>
                        <a:srgbClr val="000000"/>
                      </a:solidFill>
                      <a:prstDash val="solid"/>
                      <a:round/>
                    </a:lnT>
                    <a:lnB w="25146" cap="flat" cmpd="dbl" algn="ctr">
                      <a:solidFill>
                        <a:srgbClr val="000000"/>
                      </a:solidFill>
                      <a:prstDash val="solid"/>
                      <a:round/>
                    </a:lnB>
                  </a:tcPr>
                </a:tc>
                <a:extLst>
                  <a:ext uri="{0D108BD9-81ED-4DB2-BD59-A6C34878D82A}">
                    <a16:rowId xmlns:a16="http://schemas.microsoft.com/office/drawing/2014/main" val="10000"/>
                  </a:ext>
                </a:extLst>
              </a:tr>
              <a:tr h="364770">
                <a:tc vMerge="1">
                  <a:txBody>
                    <a:bodyPr/>
                    <a:lstStyle/>
                    <a:p>
                      <a:pPr latinLnBrk="1">
                        <a:defRPr lang="ko-KR" altLang="en-US"/>
                      </a:pPr>
                      <a:endParaRPr lang="ko-KR" altLang="en-US"/>
                    </a:p>
                  </a:txBody>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ko-KR" altLang="en-US" sz="1200" b="1" kern="0" spc="0" dirty="0">
                          <a:solidFill>
                            <a:srgbClr val="000000"/>
                          </a:solidFill>
                          <a:latin typeface="경기천년제목 Light"/>
                          <a:ea typeface="경기천년제목 Light"/>
                        </a:rPr>
                        <a:t>일 반</a:t>
                      </a:r>
                      <a:endParaRPr lang="ko-KR" altLang="en-US" sz="1500" b="1" kern="0" spc="0" dirty="0">
                        <a:solidFill>
                          <a:srgbClr val="000000"/>
                        </a:solidFill>
                        <a:latin typeface="한양신명조"/>
                      </a:endParaRPr>
                    </a:p>
                  </a:txBody>
                  <a:tcPr marL="64764" marR="64764" marT="17828" marB="17828">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25146" cap="flat" cmpd="dbl" algn="ctr">
                      <a:solidFill>
                        <a:srgbClr val="000000"/>
                      </a:solidFill>
                      <a:prstDash val="solid"/>
                      <a:round/>
                    </a:lnB>
                  </a:tcPr>
                </a:tc>
                <a:tc>
                  <a:txBody>
                    <a:bodyPr/>
                    <a:lstStyle/>
                    <a:p>
                      <a:pPr marL="0" indent="0" algn="ctr" latinLnBrk="0">
                        <a:lnSpc>
                          <a:spcPct val="180000"/>
                        </a:lnSpc>
                        <a:spcBef>
                          <a:spcPts val="0"/>
                        </a:spcBef>
                        <a:spcAft>
                          <a:spcPts val="0"/>
                        </a:spcAft>
                        <a:defRPr lang="ko-KR" altLang="en-US"/>
                      </a:pPr>
                      <a:r>
                        <a:rPr lang="en-US" sz="1200" b="1" kern="0" spc="-40" dirty="0">
                          <a:solidFill>
                            <a:srgbClr val="000000"/>
                          </a:solidFill>
                          <a:latin typeface="경기천년제목 Light"/>
                          <a:ea typeface="경기천년제목 Light"/>
                        </a:rPr>
                        <a:t>RTO, RCO </a:t>
                      </a:r>
                      <a:r>
                        <a:rPr lang="ko-KR" altLang="en-US" sz="1200" b="1" kern="0" spc="-40" dirty="0">
                          <a:solidFill>
                            <a:srgbClr val="000000"/>
                          </a:solidFill>
                          <a:latin typeface="경기천년제목 Light"/>
                          <a:ea typeface="경기천년제목 Light"/>
                        </a:rPr>
                        <a:t>등</a:t>
                      </a:r>
                      <a:endParaRPr lang="ko-KR" altLang="en-US" sz="1500" b="1" kern="0" spc="0" dirty="0">
                        <a:solidFill>
                          <a:srgbClr val="000000"/>
                        </a:solidFill>
                        <a:latin typeface="한양신명조"/>
                      </a:endParaRPr>
                    </a:p>
                  </a:txBody>
                  <a:tcPr marL="64764" marR="64764" marT="17828" marB="17828">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25146" cap="flat" cmpd="dbl" algn="ctr">
                      <a:solidFill>
                        <a:srgbClr val="000000"/>
                      </a:solidFill>
                      <a:prstDash val="solid"/>
                      <a:round/>
                    </a:lnB>
                  </a:tcPr>
                </a:tc>
                <a:tc vMerge="1">
                  <a:txBody>
                    <a:bodyPr/>
                    <a:lstStyle/>
                    <a:p>
                      <a:pPr latinLnBrk="1">
                        <a:defRPr lang="ko-KR" altLang="en-US"/>
                      </a:pPr>
                      <a:endParaRPr lang="ko-KR" altLang="en-US"/>
                    </a:p>
                  </a:txBody>
                  <a:tcPr/>
                </a:tc>
                <a:extLst>
                  <a:ext uri="{0D108BD9-81ED-4DB2-BD59-A6C34878D82A}">
                    <a16:rowId xmlns:a16="http://schemas.microsoft.com/office/drawing/2014/main" val="10001"/>
                  </a:ext>
                </a:extLst>
              </a:tr>
              <a:tr h="328202">
                <a:tc>
                  <a:txBody>
                    <a:bodyPr/>
                    <a:lstStyle/>
                    <a:p>
                      <a:pPr marL="0" indent="0" algn="ctr" latinLnBrk="0">
                        <a:lnSpc>
                          <a:spcPct val="160000"/>
                        </a:lnSpc>
                        <a:spcBef>
                          <a:spcPts val="0"/>
                        </a:spcBef>
                        <a:spcAft>
                          <a:spcPts val="0"/>
                        </a:spcAft>
                        <a:defRPr lang="ko-KR" altLang="en-US"/>
                      </a:pPr>
                      <a:r>
                        <a:rPr lang="ko-KR" altLang="en-US" sz="1200" b="0" kern="0" spc="0" dirty="0">
                          <a:solidFill>
                            <a:srgbClr val="000000"/>
                          </a:solidFill>
                          <a:latin typeface="경기천년제목 Light"/>
                          <a:ea typeface="경기천년제목 Light"/>
                        </a:rPr>
                        <a:t>설치비</a:t>
                      </a:r>
                      <a:endParaRPr lang="ko-KR" altLang="en-US" sz="1500" b="0" kern="0" spc="0" dirty="0">
                        <a:solidFill>
                          <a:srgbClr val="000000"/>
                        </a:solidFill>
                        <a:latin typeface="한양신명조"/>
                      </a:endParaRPr>
                    </a:p>
                  </a:txBody>
                  <a:tcPr marL="64764" marR="64764" marT="17828" marB="17828" anchor="ctr">
                    <a:lnL w="21590" cap="flat" cmpd="sng" algn="ctr">
                      <a:solidFill>
                        <a:srgbClr val="000000"/>
                      </a:solidFill>
                      <a:prstDash val="solid"/>
                      <a:round/>
                    </a:lnL>
                    <a:lnR w="3556" cap="flat" cmpd="sng" algn="ctr">
                      <a:solidFill>
                        <a:srgbClr val="000000"/>
                      </a:solidFill>
                      <a:prstDash val="solid"/>
                      <a:round/>
                    </a:lnR>
                    <a:lnT w="25146" cap="flat" cmpd="dbl" algn="ctr">
                      <a:solidFill>
                        <a:srgbClr val="000000"/>
                      </a:solidFill>
                      <a:prstDash val="solid"/>
                      <a:round/>
                    </a:lnT>
                    <a:lnB w="32385" cap="flat" cmpd="thinThick" algn="ctr">
                      <a:solidFill>
                        <a:srgbClr val="FF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200" b="0" kern="0" spc="0">
                          <a:solidFill>
                            <a:srgbClr val="000000"/>
                          </a:solidFill>
                          <a:latin typeface="경기천년제목 Light"/>
                          <a:ea typeface="경기천년제목 Light"/>
                        </a:rPr>
                        <a:t>최대 </a:t>
                      </a:r>
                      <a:r>
                        <a:rPr lang="en-US" altLang="ko-KR" sz="1200" b="0" kern="0" spc="0">
                          <a:solidFill>
                            <a:srgbClr val="000000"/>
                          </a:solidFill>
                          <a:latin typeface="경기천년제목 Light"/>
                          <a:ea typeface="경기천년제목 Light"/>
                        </a:rPr>
                        <a:t>3</a:t>
                      </a:r>
                      <a:r>
                        <a:rPr lang="ko-KR" altLang="en-US" sz="1200" b="0" kern="0" spc="0">
                          <a:solidFill>
                            <a:srgbClr val="000000"/>
                          </a:solidFill>
                          <a:latin typeface="경기천년제목 Light"/>
                          <a:ea typeface="경기천년제목 Light"/>
                        </a:rPr>
                        <a:t>억원</a:t>
                      </a:r>
                      <a:endParaRPr lang="ko-KR" altLang="en-US" sz="1500" b="0" kern="0" spc="0">
                        <a:solidFill>
                          <a:srgbClr val="000000"/>
                        </a:solidFill>
                        <a:latin typeface="한양신명조"/>
                      </a:endParaRPr>
                    </a:p>
                  </a:txBody>
                  <a:tcPr marL="64764" marR="64764" marT="17828" marB="17828" anchor="ctr">
                    <a:lnL w="3556" cap="flat" cmpd="sng" algn="ctr">
                      <a:solidFill>
                        <a:srgbClr val="000000"/>
                      </a:solidFill>
                      <a:prstDash val="solid"/>
                      <a:round/>
                    </a:lnL>
                    <a:lnR w="3556" cap="flat" cmpd="sng" algn="ctr">
                      <a:solidFill>
                        <a:srgbClr val="000000"/>
                      </a:solidFill>
                      <a:prstDash val="solid"/>
                      <a:round/>
                    </a:lnR>
                    <a:lnT w="25146" cap="flat" cmpd="dbl" algn="ctr">
                      <a:solidFill>
                        <a:srgbClr val="000000"/>
                      </a:solidFill>
                      <a:prstDash val="solid"/>
                      <a:round/>
                    </a:lnT>
                    <a:lnB w="32385" cap="flat" cmpd="thinThick" algn="ctr">
                      <a:solidFill>
                        <a:srgbClr val="FF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200" b="0" kern="0" spc="0">
                          <a:solidFill>
                            <a:srgbClr val="000000"/>
                          </a:solidFill>
                          <a:latin typeface="경기천년제목 Light"/>
                          <a:ea typeface="경기천년제목 Light"/>
                        </a:rPr>
                        <a:t>최대 </a:t>
                      </a:r>
                      <a:r>
                        <a:rPr lang="en-US" altLang="ko-KR" sz="1200" b="0" kern="0" spc="0">
                          <a:solidFill>
                            <a:srgbClr val="000000"/>
                          </a:solidFill>
                          <a:latin typeface="경기천년제목 Light"/>
                          <a:ea typeface="경기천년제목 Light"/>
                        </a:rPr>
                        <a:t>3</a:t>
                      </a:r>
                      <a:r>
                        <a:rPr lang="ko-KR" altLang="en-US" sz="1200" b="0" kern="0" spc="0">
                          <a:solidFill>
                            <a:srgbClr val="000000"/>
                          </a:solidFill>
                          <a:latin typeface="경기천년제목 Light"/>
                          <a:ea typeface="경기천년제목 Light"/>
                        </a:rPr>
                        <a:t>억원</a:t>
                      </a:r>
                      <a:endParaRPr lang="ko-KR" altLang="en-US" sz="1500" b="0" kern="0" spc="0">
                        <a:solidFill>
                          <a:srgbClr val="000000"/>
                        </a:solidFill>
                        <a:latin typeface="한양신명조"/>
                      </a:endParaRPr>
                    </a:p>
                  </a:txBody>
                  <a:tcPr marL="64764" marR="64764" marT="17828" marB="17828" anchor="ctr">
                    <a:lnL w="3556" cap="flat" cmpd="sng" algn="ctr">
                      <a:solidFill>
                        <a:srgbClr val="000000"/>
                      </a:solidFill>
                      <a:prstDash val="solid"/>
                      <a:round/>
                    </a:lnL>
                    <a:lnR w="3556" cap="flat" cmpd="sng" algn="ctr">
                      <a:solidFill>
                        <a:srgbClr val="000000"/>
                      </a:solidFill>
                      <a:prstDash val="solid"/>
                      <a:round/>
                    </a:lnR>
                    <a:lnT w="25146" cap="flat" cmpd="dbl" algn="ctr">
                      <a:solidFill>
                        <a:srgbClr val="000000"/>
                      </a:solidFill>
                      <a:prstDash val="solid"/>
                      <a:round/>
                    </a:lnT>
                    <a:lnB w="32385" cap="flat" cmpd="thinThick" algn="ctr">
                      <a:solidFill>
                        <a:srgbClr val="FF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200" b="0" kern="0" spc="0" dirty="0">
                          <a:solidFill>
                            <a:srgbClr val="000000"/>
                          </a:solidFill>
                          <a:latin typeface="경기천년제목 Light"/>
                          <a:ea typeface="경기천년제목 Light"/>
                        </a:rPr>
                        <a:t>최대 </a:t>
                      </a:r>
                      <a:r>
                        <a:rPr lang="en-US" altLang="ko-KR" sz="1200" b="0" kern="0" spc="0" dirty="0">
                          <a:solidFill>
                            <a:srgbClr val="000000"/>
                          </a:solidFill>
                          <a:latin typeface="경기천년제목 Light"/>
                          <a:ea typeface="경기천년제목 Light"/>
                        </a:rPr>
                        <a:t>6.2</a:t>
                      </a:r>
                      <a:r>
                        <a:rPr lang="ko-KR" altLang="en-US" sz="1200" b="0" kern="0" spc="0" dirty="0" err="1">
                          <a:solidFill>
                            <a:srgbClr val="000000"/>
                          </a:solidFill>
                          <a:latin typeface="경기천년제목 Light"/>
                          <a:ea typeface="경기천년제목 Light"/>
                        </a:rPr>
                        <a:t>억원</a:t>
                      </a:r>
                      <a:endParaRPr lang="ko-KR" altLang="en-US" sz="1500" b="0" kern="0" spc="0" dirty="0">
                        <a:solidFill>
                          <a:srgbClr val="000000"/>
                        </a:solidFill>
                        <a:latin typeface="한양신명조"/>
                      </a:endParaRPr>
                    </a:p>
                  </a:txBody>
                  <a:tcPr marL="64764" marR="64764" marT="17828" marB="17828" anchor="ctr">
                    <a:lnL w="3556" cap="flat" cmpd="sng" algn="ctr">
                      <a:solidFill>
                        <a:srgbClr val="000000"/>
                      </a:solidFill>
                      <a:prstDash val="solid"/>
                      <a:round/>
                    </a:lnL>
                    <a:lnR w="3556" cap="flat" cmpd="sng" algn="ctr">
                      <a:solidFill>
                        <a:srgbClr val="000000"/>
                      </a:solidFill>
                      <a:prstDash val="solid"/>
                      <a:round/>
                    </a:lnR>
                    <a:lnT w="25146" cap="flat" cmpd="dbl" algn="ctr">
                      <a:solidFill>
                        <a:srgbClr val="000000"/>
                      </a:solidFill>
                      <a:prstDash val="solid"/>
                      <a:round/>
                    </a:lnT>
                    <a:lnB w="32385" cap="flat" cmpd="thinThick" algn="ctr">
                      <a:solidFill>
                        <a:srgbClr val="FF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200" b="0" kern="0" spc="0">
                          <a:solidFill>
                            <a:srgbClr val="000000"/>
                          </a:solidFill>
                          <a:latin typeface="경기천년제목 Light"/>
                          <a:ea typeface="경기천년제목 Light"/>
                        </a:rPr>
                        <a:t>최대 </a:t>
                      </a:r>
                      <a:r>
                        <a:rPr lang="en-US" altLang="ko-KR" sz="1200" b="0" kern="0" spc="0">
                          <a:solidFill>
                            <a:srgbClr val="000000"/>
                          </a:solidFill>
                          <a:latin typeface="경기천년제목 Light"/>
                          <a:ea typeface="경기천년제목 Light"/>
                        </a:rPr>
                        <a:t>8</a:t>
                      </a:r>
                      <a:r>
                        <a:rPr lang="ko-KR" altLang="en-US" sz="1200" b="0" kern="0" spc="0">
                          <a:solidFill>
                            <a:srgbClr val="000000"/>
                          </a:solidFill>
                          <a:latin typeface="경기천년제목 Light"/>
                          <a:ea typeface="경기천년제목 Light"/>
                        </a:rPr>
                        <a:t>억원</a:t>
                      </a:r>
                      <a:endParaRPr lang="ko-KR" altLang="en-US" sz="1500" b="0" kern="0" spc="0">
                        <a:solidFill>
                          <a:srgbClr val="000000"/>
                        </a:solidFill>
                        <a:latin typeface="한양신명조"/>
                      </a:endParaRPr>
                    </a:p>
                  </a:txBody>
                  <a:tcPr marL="64764" marR="64764" marT="17828" marB="17828" anchor="ctr">
                    <a:lnL w="3556" cap="flat" cmpd="sng" algn="ctr">
                      <a:solidFill>
                        <a:srgbClr val="000000"/>
                      </a:solidFill>
                      <a:prstDash val="solid"/>
                      <a:round/>
                    </a:lnL>
                    <a:lnR w="21590" cap="flat" cmpd="sng" algn="ctr">
                      <a:solidFill>
                        <a:srgbClr val="000000"/>
                      </a:solidFill>
                      <a:prstDash val="solid"/>
                      <a:round/>
                    </a:lnR>
                    <a:lnT w="25146" cap="flat" cmpd="dbl" algn="ctr">
                      <a:solidFill>
                        <a:srgbClr val="000000"/>
                      </a:solidFill>
                      <a:prstDash val="solid"/>
                      <a:round/>
                    </a:lnT>
                    <a:lnB w="32385" cap="flat" cmpd="thinThick" algn="ctr">
                      <a:solidFill>
                        <a:srgbClr val="FF0000"/>
                      </a:solidFill>
                      <a:prstDash val="solid"/>
                      <a:round/>
                    </a:lnB>
                  </a:tcPr>
                </a:tc>
                <a:extLst>
                  <a:ext uri="{0D108BD9-81ED-4DB2-BD59-A6C34878D82A}">
                    <a16:rowId xmlns:a16="http://schemas.microsoft.com/office/drawing/2014/main" val="10002"/>
                  </a:ext>
                </a:extLst>
              </a:tr>
              <a:tr h="328202">
                <a:tc>
                  <a:txBody>
                    <a:bodyPr/>
                    <a:lstStyle/>
                    <a:p>
                      <a:pPr marL="0" indent="0" algn="ctr" latinLnBrk="0">
                        <a:lnSpc>
                          <a:spcPct val="160000"/>
                        </a:lnSpc>
                        <a:spcBef>
                          <a:spcPts val="0"/>
                        </a:spcBef>
                        <a:spcAft>
                          <a:spcPts val="0"/>
                        </a:spcAft>
                        <a:defRPr lang="ko-KR" altLang="en-US"/>
                      </a:pPr>
                      <a:r>
                        <a:rPr lang="ko-KR" altLang="en-US" sz="1200" b="0" kern="0" spc="0" dirty="0">
                          <a:solidFill>
                            <a:srgbClr val="000000"/>
                          </a:solidFill>
                          <a:latin typeface="경기천년제목 Light"/>
                          <a:ea typeface="경기천년제목 Light"/>
                        </a:rPr>
                        <a:t>보조금</a:t>
                      </a:r>
                      <a:endParaRPr lang="ko-KR" altLang="en-US" sz="1500" b="0" kern="0" spc="0" dirty="0">
                        <a:solidFill>
                          <a:srgbClr val="000000"/>
                        </a:solidFill>
                        <a:latin typeface="한양신명조"/>
                      </a:endParaRPr>
                    </a:p>
                  </a:txBody>
                  <a:tcPr marL="64764" marR="64764" marT="17828" marB="17828" anchor="ctr">
                    <a:lnL w="32385" cap="flat" cmpd="thinThick" algn="ctr">
                      <a:solidFill>
                        <a:srgbClr val="FF0000"/>
                      </a:solidFill>
                      <a:prstDash val="solid"/>
                      <a:round/>
                    </a:lnL>
                    <a:lnR w="3556" cap="flat" cmpd="sng" algn="ctr">
                      <a:solidFill>
                        <a:srgbClr val="000000"/>
                      </a:solidFill>
                      <a:prstDash val="solid"/>
                      <a:round/>
                    </a:lnR>
                    <a:lnT w="32385" cap="flat" cmpd="thinThick" algn="ctr">
                      <a:solidFill>
                        <a:srgbClr val="FF0000"/>
                      </a:solidFill>
                      <a:prstDash val="solid"/>
                      <a:round/>
                    </a:lnT>
                    <a:lnB w="32385" cap="flat" cmpd="thinThick" algn="ctr">
                      <a:solidFill>
                        <a:srgbClr val="FF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200" b="0" kern="0" spc="0" dirty="0">
                          <a:solidFill>
                            <a:srgbClr val="000000"/>
                          </a:solidFill>
                          <a:latin typeface="경기천년제목 Light"/>
                          <a:ea typeface="경기천년제목 Light"/>
                        </a:rPr>
                        <a:t>최대 </a:t>
                      </a:r>
                      <a:r>
                        <a:rPr lang="en-US" altLang="ko-KR" sz="1200" b="0" kern="0" spc="0" dirty="0">
                          <a:solidFill>
                            <a:srgbClr val="000000"/>
                          </a:solidFill>
                          <a:latin typeface="경기천년제목 Light"/>
                          <a:ea typeface="경기천년제목 Light"/>
                        </a:rPr>
                        <a:t>2.7</a:t>
                      </a:r>
                      <a:r>
                        <a:rPr lang="ko-KR" altLang="en-US" sz="1200" b="0" kern="0" spc="0" dirty="0" err="1">
                          <a:solidFill>
                            <a:srgbClr val="000000"/>
                          </a:solidFill>
                          <a:latin typeface="경기천년제목 Light"/>
                          <a:ea typeface="경기천년제목 Light"/>
                        </a:rPr>
                        <a:t>억원</a:t>
                      </a:r>
                      <a:endParaRPr lang="ko-KR" altLang="en-US" sz="1500" b="0" kern="0" spc="0" dirty="0">
                        <a:solidFill>
                          <a:srgbClr val="000000"/>
                        </a:solidFill>
                        <a:latin typeface="한양신명조"/>
                      </a:endParaRPr>
                    </a:p>
                  </a:txBody>
                  <a:tcPr marL="64764" marR="64764" marT="17828" marB="17828" anchor="ctr">
                    <a:lnL w="3556" cap="flat" cmpd="sng" algn="ctr">
                      <a:solidFill>
                        <a:srgbClr val="000000"/>
                      </a:solidFill>
                      <a:prstDash val="solid"/>
                      <a:round/>
                    </a:lnL>
                    <a:lnR w="3556" cap="flat" cmpd="sng" algn="ctr">
                      <a:solidFill>
                        <a:srgbClr val="000000"/>
                      </a:solidFill>
                      <a:prstDash val="solid"/>
                      <a:round/>
                    </a:lnR>
                    <a:lnT w="32385" cap="flat" cmpd="thinThick" algn="ctr">
                      <a:solidFill>
                        <a:srgbClr val="FF0000"/>
                      </a:solidFill>
                      <a:prstDash val="solid"/>
                      <a:round/>
                    </a:lnT>
                    <a:lnB w="32385" cap="flat" cmpd="thinThick" algn="ctr">
                      <a:solidFill>
                        <a:srgbClr val="FF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200" b="0" kern="0" spc="0">
                          <a:solidFill>
                            <a:srgbClr val="000000"/>
                          </a:solidFill>
                          <a:latin typeface="경기천년제목 Light"/>
                          <a:ea typeface="경기천년제목 Light"/>
                        </a:rPr>
                        <a:t>최대 </a:t>
                      </a:r>
                      <a:r>
                        <a:rPr lang="en-US" altLang="ko-KR" sz="1200" b="0" kern="0" spc="0">
                          <a:solidFill>
                            <a:srgbClr val="000000"/>
                          </a:solidFill>
                          <a:latin typeface="경기천년제목 Light"/>
                          <a:ea typeface="경기천년제목 Light"/>
                        </a:rPr>
                        <a:t>2.7</a:t>
                      </a:r>
                      <a:r>
                        <a:rPr lang="ko-KR" altLang="en-US" sz="1200" b="0" kern="0" spc="0">
                          <a:solidFill>
                            <a:srgbClr val="000000"/>
                          </a:solidFill>
                          <a:latin typeface="경기천년제목 Light"/>
                          <a:ea typeface="경기천년제목 Light"/>
                        </a:rPr>
                        <a:t>억원</a:t>
                      </a:r>
                      <a:endParaRPr lang="ko-KR" altLang="en-US" sz="1500" b="0" kern="0" spc="0">
                        <a:solidFill>
                          <a:srgbClr val="000000"/>
                        </a:solidFill>
                        <a:latin typeface="한양신명조"/>
                      </a:endParaRPr>
                    </a:p>
                  </a:txBody>
                  <a:tcPr marL="64764" marR="64764" marT="17828" marB="17828" anchor="ctr">
                    <a:lnL w="3556" cap="flat" cmpd="sng" algn="ctr">
                      <a:solidFill>
                        <a:srgbClr val="000000"/>
                      </a:solidFill>
                      <a:prstDash val="solid"/>
                      <a:round/>
                    </a:lnL>
                    <a:lnR w="3556" cap="flat" cmpd="sng" algn="ctr">
                      <a:solidFill>
                        <a:srgbClr val="000000"/>
                      </a:solidFill>
                      <a:prstDash val="solid"/>
                      <a:round/>
                    </a:lnR>
                    <a:lnT w="32385" cap="flat" cmpd="thinThick" algn="ctr">
                      <a:solidFill>
                        <a:srgbClr val="FF0000"/>
                      </a:solidFill>
                      <a:prstDash val="solid"/>
                      <a:round/>
                    </a:lnT>
                    <a:lnB w="32385" cap="flat" cmpd="thinThick" algn="ctr">
                      <a:solidFill>
                        <a:srgbClr val="FF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200" b="0" kern="0" spc="0" dirty="0">
                          <a:solidFill>
                            <a:srgbClr val="000000"/>
                          </a:solidFill>
                          <a:latin typeface="경기천년제목 Light"/>
                          <a:ea typeface="경기천년제목 Light"/>
                        </a:rPr>
                        <a:t>최대 </a:t>
                      </a:r>
                      <a:r>
                        <a:rPr lang="en-US" altLang="ko-KR" sz="1200" b="0" kern="0" spc="0" dirty="0">
                          <a:solidFill>
                            <a:srgbClr val="000000"/>
                          </a:solidFill>
                          <a:latin typeface="경기천년제목 Light"/>
                          <a:ea typeface="경기천년제목 Light"/>
                        </a:rPr>
                        <a:t>5.6</a:t>
                      </a:r>
                      <a:r>
                        <a:rPr lang="ko-KR" altLang="en-US" sz="1200" b="0" kern="0" spc="0" dirty="0" err="1">
                          <a:solidFill>
                            <a:srgbClr val="000000"/>
                          </a:solidFill>
                          <a:latin typeface="경기천년제목 Light"/>
                          <a:ea typeface="경기천년제목 Light"/>
                        </a:rPr>
                        <a:t>억원</a:t>
                      </a:r>
                      <a:endParaRPr lang="ko-KR" altLang="en-US" sz="1500" b="0" kern="0" spc="0" dirty="0">
                        <a:solidFill>
                          <a:srgbClr val="000000"/>
                        </a:solidFill>
                        <a:latin typeface="한양신명조"/>
                      </a:endParaRPr>
                    </a:p>
                  </a:txBody>
                  <a:tcPr marL="64764" marR="64764" marT="17828" marB="17828" anchor="ctr">
                    <a:lnL w="3556" cap="flat" cmpd="sng" algn="ctr">
                      <a:solidFill>
                        <a:srgbClr val="000000"/>
                      </a:solidFill>
                      <a:prstDash val="solid"/>
                      <a:round/>
                    </a:lnL>
                    <a:lnR w="3556" cap="flat" cmpd="sng" algn="ctr">
                      <a:solidFill>
                        <a:srgbClr val="000000"/>
                      </a:solidFill>
                      <a:prstDash val="solid"/>
                      <a:round/>
                    </a:lnR>
                    <a:lnT w="32385" cap="flat" cmpd="thinThick" algn="ctr">
                      <a:solidFill>
                        <a:srgbClr val="FF0000"/>
                      </a:solidFill>
                      <a:prstDash val="solid"/>
                      <a:round/>
                    </a:lnT>
                    <a:lnB w="32385" cap="flat" cmpd="thinThick" algn="ctr">
                      <a:solidFill>
                        <a:srgbClr val="FF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200" b="0" kern="0" spc="0" dirty="0">
                          <a:solidFill>
                            <a:srgbClr val="000000"/>
                          </a:solidFill>
                          <a:latin typeface="경기천년제목 Light"/>
                          <a:ea typeface="경기천년제목 Light"/>
                        </a:rPr>
                        <a:t>최대 </a:t>
                      </a:r>
                      <a:r>
                        <a:rPr lang="en-US" altLang="ko-KR" sz="1200" b="0" kern="0" spc="0" dirty="0">
                          <a:solidFill>
                            <a:srgbClr val="000000"/>
                          </a:solidFill>
                          <a:latin typeface="경기천년제목 Light"/>
                          <a:ea typeface="경기천년제목 Light"/>
                        </a:rPr>
                        <a:t>7.2</a:t>
                      </a:r>
                      <a:r>
                        <a:rPr lang="ko-KR" altLang="en-US" sz="1200" b="0" kern="0" spc="0" dirty="0" err="1">
                          <a:solidFill>
                            <a:srgbClr val="000000"/>
                          </a:solidFill>
                          <a:latin typeface="경기천년제목 Light"/>
                          <a:ea typeface="경기천년제목 Light"/>
                        </a:rPr>
                        <a:t>억원</a:t>
                      </a:r>
                      <a:endParaRPr lang="ko-KR" altLang="en-US" sz="1500" b="0" kern="0" spc="0" dirty="0">
                        <a:solidFill>
                          <a:srgbClr val="000000"/>
                        </a:solidFill>
                        <a:latin typeface="한양신명조"/>
                      </a:endParaRPr>
                    </a:p>
                  </a:txBody>
                  <a:tcPr marL="64764" marR="64764" marT="17828" marB="17828" anchor="ctr">
                    <a:lnL w="3556" cap="flat" cmpd="sng" algn="ctr">
                      <a:solidFill>
                        <a:srgbClr val="000000"/>
                      </a:solidFill>
                      <a:prstDash val="solid"/>
                      <a:round/>
                    </a:lnL>
                    <a:lnR w="32385" cap="flat" cmpd="thinThick" algn="ctr">
                      <a:solidFill>
                        <a:srgbClr val="FF0000"/>
                      </a:solidFill>
                      <a:prstDash val="solid"/>
                      <a:round/>
                    </a:lnR>
                    <a:lnT w="32385" cap="flat" cmpd="thinThick" algn="ctr">
                      <a:solidFill>
                        <a:srgbClr val="FF0000"/>
                      </a:solidFill>
                      <a:prstDash val="solid"/>
                      <a:round/>
                    </a:lnT>
                    <a:lnB w="32385" cap="flat" cmpd="thinThick" algn="ctr">
                      <a:solidFill>
                        <a:srgbClr val="FF0000"/>
                      </a:solidFill>
                      <a:prstDash val="solid"/>
                      <a:round/>
                    </a:lnB>
                  </a:tcPr>
                </a:tc>
                <a:extLst>
                  <a:ext uri="{0D108BD9-81ED-4DB2-BD59-A6C34878D82A}">
                    <a16:rowId xmlns:a16="http://schemas.microsoft.com/office/drawing/2014/main" val="10003"/>
                  </a:ext>
                </a:extLst>
              </a:tr>
            </a:tbl>
          </a:graphicData>
        </a:graphic>
      </p:graphicFrame>
      <p:grpSp>
        <p:nvGrpSpPr>
          <p:cNvPr id="39974" name="그룹 38">
            <a:extLst>
              <a:ext uri="{FF2B5EF4-FFF2-40B4-BE49-F238E27FC236}">
                <a16:creationId xmlns:a16="http://schemas.microsoft.com/office/drawing/2014/main" id="{F5680F33-F4FB-ECA8-202D-88E86BEA4082}"/>
              </a:ext>
            </a:extLst>
          </p:cNvPr>
          <p:cNvGrpSpPr>
            <a:grpSpLocks/>
          </p:cNvGrpSpPr>
          <p:nvPr/>
        </p:nvGrpSpPr>
        <p:grpSpPr bwMode="auto">
          <a:xfrm>
            <a:off x="249238" y="3787775"/>
            <a:ext cx="2160587" cy="512763"/>
            <a:chOff x="248792" y="1410656"/>
            <a:chExt cx="2160810" cy="512763"/>
          </a:xfrm>
        </p:grpSpPr>
        <p:pic>
          <p:nvPicPr>
            <p:cNvPr id="40072" name="Picture 11">
              <a:extLst>
                <a:ext uri="{FF2B5EF4-FFF2-40B4-BE49-F238E27FC236}">
                  <a16:creationId xmlns:a16="http://schemas.microsoft.com/office/drawing/2014/main" id="{4EB963CA-268B-B26A-8FF2-DF20C41E9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13" y="1410656"/>
              <a:ext cx="2017489"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40073" name="Rectangle 12">
              <a:extLst>
                <a:ext uri="{FF2B5EF4-FFF2-40B4-BE49-F238E27FC236}">
                  <a16:creationId xmlns:a16="http://schemas.microsoft.com/office/drawing/2014/main" id="{FC50C1C1-1A65-F10A-0E54-7857510127D8}"/>
                </a:ext>
              </a:extLst>
            </p:cNvPr>
            <p:cNvSpPr>
              <a:spLocks noChangeArrowheads="1"/>
            </p:cNvSpPr>
            <p:nvPr/>
          </p:nvSpPr>
          <p:spPr bwMode="white">
            <a:xfrm>
              <a:off x="248792" y="1443543"/>
              <a:ext cx="1944687" cy="40008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ko-KR" altLang="en-US" sz="2000" b="1">
                  <a:solidFill>
                    <a:srgbClr val="FFFFFF"/>
                  </a:solidFill>
                  <a:latin typeface="HY견고딕" panose="02030600000101010101" pitchFamily="18" charset="-127"/>
                  <a:ea typeface="HY견고딕" panose="02030600000101010101" pitchFamily="18" charset="-127"/>
                  <a:cs typeface="Arial" panose="020B0604020202020204" pitchFamily="34" charset="0"/>
                </a:rPr>
                <a:t> 나</a:t>
              </a:r>
              <a:r>
                <a:rPr lang="en-US" altLang="ko-KR" sz="2000" b="1">
                  <a:solidFill>
                    <a:srgbClr val="FFFFFF"/>
                  </a:solidFill>
                  <a:latin typeface="HY견고딕" panose="02030600000101010101" pitchFamily="18" charset="-127"/>
                  <a:ea typeface="HY견고딕" panose="02030600000101010101" pitchFamily="18" charset="-127"/>
                  <a:cs typeface="Arial" panose="020B0604020202020204" pitchFamily="34" charset="0"/>
                </a:rPr>
                <a:t>. </a:t>
              </a:r>
              <a:r>
                <a:rPr lang="ko-KR" altLang="en-US" sz="2000" b="1">
                  <a:solidFill>
                    <a:srgbClr val="FFFFFF"/>
                  </a:solidFill>
                  <a:latin typeface="HY견고딕" panose="02030600000101010101" pitchFamily="18" charset="-127"/>
                  <a:ea typeface="HY견고딕" panose="02030600000101010101" pitchFamily="18" charset="-127"/>
                  <a:cs typeface="Arial" panose="020B0604020202020204" pitchFamily="34" charset="0"/>
                </a:rPr>
                <a:t>지원절차</a:t>
              </a:r>
            </a:p>
          </p:txBody>
        </p:sp>
      </p:grpSp>
      <p:graphicFrame>
        <p:nvGraphicFramePr>
          <p:cNvPr id="42" name="표 41">
            <a:extLst>
              <a:ext uri="{FF2B5EF4-FFF2-40B4-BE49-F238E27FC236}">
                <a16:creationId xmlns:a16="http://schemas.microsoft.com/office/drawing/2014/main" id="{9A0C0A9E-832A-BBB2-7334-5DBDFA2836E4}"/>
              </a:ext>
            </a:extLst>
          </p:cNvPr>
          <p:cNvGraphicFramePr>
            <a:graphicFrameLocks noGrp="1"/>
          </p:cNvGraphicFramePr>
          <p:nvPr/>
        </p:nvGraphicFramePr>
        <p:xfrm>
          <a:off x="681038" y="4333875"/>
          <a:ext cx="7778750" cy="2071688"/>
        </p:xfrm>
        <a:graphic>
          <a:graphicData uri="http://schemas.openxmlformats.org/drawingml/2006/table">
            <a:tbl>
              <a:tblPr/>
              <a:tblGrid>
                <a:gridCol w="2180210">
                  <a:extLst>
                    <a:ext uri="{9D8B030D-6E8A-4147-A177-3AD203B41FA5}">
                      <a16:colId xmlns:a16="http://schemas.microsoft.com/office/drawing/2014/main" val="20000"/>
                    </a:ext>
                  </a:extLst>
                </a:gridCol>
                <a:gridCol w="485784">
                  <a:extLst>
                    <a:ext uri="{9D8B030D-6E8A-4147-A177-3AD203B41FA5}">
                      <a16:colId xmlns:a16="http://schemas.microsoft.com/office/drawing/2014/main" val="20001"/>
                    </a:ext>
                  </a:extLst>
                </a:gridCol>
                <a:gridCol w="2054143">
                  <a:extLst>
                    <a:ext uri="{9D8B030D-6E8A-4147-A177-3AD203B41FA5}">
                      <a16:colId xmlns:a16="http://schemas.microsoft.com/office/drawing/2014/main" val="20002"/>
                    </a:ext>
                  </a:extLst>
                </a:gridCol>
                <a:gridCol w="435667">
                  <a:extLst>
                    <a:ext uri="{9D8B030D-6E8A-4147-A177-3AD203B41FA5}">
                      <a16:colId xmlns:a16="http://schemas.microsoft.com/office/drawing/2014/main" val="20003"/>
                    </a:ext>
                  </a:extLst>
                </a:gridCol>
                <a:gridCol w="273338">
                  <a:extLst>
                    <a:ext uri="{9D8B030D-6E8A-4147-A177-3AD203B41FA5}">
                      <a16:colId xmlns:a16="http://schemas.microsoft.com/office/drawing/2014/main" val="20004"/>
                    </a:ext>
                  </a:extLst>
                </a:gridCol>
                <a:gridCol w="1991882">
                  <a:extLst>
                    <a:ext uri="{9D8B030D-6E8A-4147-A177-3AD203B41FA5}">
                      <a16:colId xmlns:a16="http://schemas.microsoft.com/office/drawing/2014/main" val="20005"/>
                    </a:ext>
                  </a:extLst>
                </a:gridCol>
                <a:gridCol w="357725">
                  <a:extLst>
                    <a:ext uri="{9D8B030D-6E8A-4147-A177-3AD203B41FA5}">
                      <a16:colId xmlns:a16="http://schemas.microsoft.com/office/drawing/2014/main" val="20006"/>
                    </a:ext>
                  </a:extLst>
                </a:gridCol>
              </a:tblGrid>
              <a:tr h="243435">
                <a:tc>
                  <a:txBody>
                    <a:bodyPr/>
                    <a:lstStyle/>
                    <a:p>
                      <a:pPr marL="0" indent="0" algn="ctr" latinLnBrk="0">
                        <a:lnSpc>
                          <a:spcPct val="100000"/>
                        </a:lnSpc>
                        <a:spcBef>
                          <a:spcPts val="0"/>
                        </a:spcBef>
                        <a:spcAft>
                          <a:spcPts val="0"/>
                        </a:spcAft>
                        <a:defRPr lang="ko-KR" altLang="en-US"/>
                      </a:pPr>
                      <a:r>
                        <a:rPr lang="ko-KR" altLang="en-US" sz="1200" b="1" kern="0" spc="0" dirty="0">
                          <a:solidFill>
                            <a:srgbClr val="000000"/>
                          </a:solidFill>
                          <a:latin typeface="경기천년제목 Light"/>
                          <a:ea typeface="경기천년제목 Light"/>
                        </a:rPr>
                        <a:t>사업신청</a:t>
                      </a:r>
                      <a:endParaRPr lang="ko-KR" altLang="en-US" sz="15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rowSpan="2">
                  <a:txBody>
                    <a:bodyPr/>
                    <a:lstStyle/>
                    <a:p>
                      <a:pPr marL="0" indent="0" algn="ctr" latinLnBrk="0">
                        <a:lnSpc>
                          <a:spcPct val="100000"/>
                        </a:lnSpc>
                        <a:spcBef>
                          <a:spcPts val="0"/>
                        </a:spcBef>
                        <a:spcAft>
                          <a:spcPts val="0"/>
                        </a:spcAft>
                        <a:defRPr lang="ko-KR" altLang="en-US"/>
                      </a:pPr>
                      <a:endParaRPr lang="ko-KR" altLang="en-US" sz="12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a:noFill/>
                    </a:lnT>
                    <a:lnB>
                      <a:noFill/>
                    </a:lnB>
                  </a:tcPr>
                </a:tc>
                <a:tc>
                  <a:txBody>
                    <a:bodyPr/>
                    <a:lstStyle/>
                    <a:p>
                      <a:pPr marL="0" indent="0" algn="ctr" latinLnBrk="0">
                        <a:lnSpc>
                          <a:spcPct val="100000"/>
                        </a:lnSpc>
                        <a:spcBef>
                          <a:spcPts val="0"/>
                        </a:spcBef>
                        <a:spcAft>
                          <a:spcPts val="0"/>
                        </a:spcAft>
                        <a:defRPr lang="ko-KR" altLang="en-US"/>
                      </a:pPr>
                      <a:r>
                        <a:rPr lang="ko-KR" altLang="en-US" sz="1200" b="1" kern="0" spc="0">
                          <a:solidFill>
                            <a:srgbClr val="000000"/>
                          </a:solidFill>
                          <a:latin typeface="경기천년제목 Light"/>
                          <a:ea typeface="경기천년제목 Light"/>
                        </a:rPr>
                        <a:t>서류검토</a:t>
                      </a:r>
                      <a:r>
                        <a:rPr lang="en-US" altLang="ko-KR" sz="1200" b="1" kern="0" spc="0">
                          <a:solidFill>
                            <a:srgbClr val="000000"/>
                          </a:solidFill>
                          <a:latin typeface="경기천년제목 Light"/>
                          <a:ea typeface="경기천년제목 Light"/>
                        </a:rPr>
                        <a:t>, </a:t>
                      </a:r>
                      <a:r>
                        <a:rPr lang="ko-KR" altLang="en-US" sz="1200" b="1" kern="0" spc="0">
                          <a:solidFill>
                            <a:srgbClr val="000000"/>
                          </a:solidFill>
                          <a:latin typeface="경기천년제목 Light"/>
                          <a:ea typeface="경기천년제목 Light"/>
                        </a:rPr>
                        <a:t>현장조사 </a:t>
                      </a:r>
                      <a:endParaRPr lang="ko-KR" altLang="en-US" sz="1500" b="0" kern="0" spc="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rowSpan="2">
                  <a:txBody>
                    <a:bodyPr/>
                    <a:lstStyle/>
                    <a:p>
                      <a:pPr marL="0" indent="0" algn="ctr" latinLnBrk="0">
                        <a:lnSpc>
                          <a:spcPct val="100000"/>
                        </a:lnSpc>
                        <a:spcBef>
                          <a:spcPts val="0"/>
                        </a:spcBef>
                        <a:spcAft>
                          <a:spcPts val="0"/>
                        </a:spcAft>
                        <a:defRPr lang="ko-KR" altLang="en-US"/>
                      </a:pPr>
                      <a:endParaRPr lang="ko-KR" altLang="en-US" sz="12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a:noFill/>
                    </a:lnT>
                    <a:lnB>
                      <a:noFill/>
                    </a:lnB>
                  </a:tcPr>
                </a:tc>
                <a:tc gridSpan="2">
                  <a:txBody>
                    <a:bodyPr/>
                    <a:lstStyle/>
                    <a:p>
                      <a:pPr marL="0" indent="0" algn="ctr" latinLnBrk="0">
                        <a:lnSpc>
                          <a:spcPct val="100000"/>
                        </a:lnSpc>
                        <a:spcBef>
                          <a:spcPts val="0"/>
                        </a:spcBef>
                        <a:spcAft>
                          <a:spcPts val="0"/>
                        </a:spcAft>
                        <a:defRPr lang="ko-KR" altLang="en-US"/>
                      </a:pPr>
                      <a:r>
                        <a:rPr lang="ko-KR" altLang="en-US" sz="1200" b="1" kern="0" spc="0">
                          <a:solidFill>
                            <a:srgbClr val="000000"/>
                          </a:solidFill>
                          <a:latin typeface="경기천년제목 Light"/>
                          <a:ea typeface="경기천년제목 Light"/>
                        </a:rPr>
                        <a:t>사업승인 여부 통보</a:t>
                      </a:r>
                      <a:endParaRPr lang="ko-KR" altLang="en-US" sz="1500" b="0" kern="0" spc="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hMerge="1">
                  <a:txBody>
                    <a:bodyPr/>
                    <a:lstStyle/>
                    <a:p>
                      <a:pPr latinLnBrk="1">
                        <a:defRPr lang="ko-KR" altLang="en-US"/>
                      </a:pPr>
                      <a:endParaRPr lang="ko-KR" altLang="en-US"/>
                    </a:p>
                  </a:txBody>
                  <a:tcPr/>
                </a:tc>
                <a:tc rowSpan="2">
                  <a:txBody>
                    <a:bodyPr/>
                    <a:lstStyle/>
                    <a:p>
                      <a:pPr marL="0" indent="0" algn="ctr" latinLnBrk="0">
                        <a:lnSpc>
                          <a:spcPct val="100000"/>
                        </a:lnSpc>
                        <a:spcBef>
                          <a:spcPts val="0"/>
                        </a:spcBef>
                        <a:spcAft>
                          <a:spcPts val="0"/>
                        </a:spcAft>
                        <a:defRPr lang="ko-KR" altLang="en-US"/>
                      </a:pPr>
                      <a:endParaRPr lang="ko-KR" altLang="en-US" sz="1200" b="0" kern="0" spc="0">
                        <a:solidFill>
                          <a:srgbClr val="000000"/>
                        </a:solidFill>
                        <a:latin typeface="한양신명조"/>
                      </a:endParaRPr>
                    </a:p>
                  </a:txBody>
                  <a:tcPr marL="17907" marR="17907" marT="17904" marB="17904" anchor="ctr">
                    <a:lnL w="3556" cap="flat" cmpd="sng" algn="ctr">
                      <a:solidFill>
                        <a:srgbClr val="000000"/>
                      </a:solidFill>
                      <a:prstDash val="solid"/>
                      <a:round/>
                    </a:lnL>
                    <a:lnR>
                      <a:noFill/>
                    </a:lnR>
                    <a:lnT>
                      <a:noFill/>
                    </a:lnT>
                    <a:lnB>
                      <a:noFill/>
                    </a:lnB>
                  </a:tcPr>
                </a:tc>
                <a:extLst>
                  <a:ext uri="{0D108BD9-81ED-4DB2-BD59-A6C34878D82A}">
                    <a16:rowId xmlns:a16="http://schemas.microsoft.com/office/drawing/2014/main" val="10000"/>
                  </a:ext>
                </a:extLst>
              </a:tr>
              <a:tr h="291238">
                <a:tc>
                  <a:txBody>
                    <a:bodyPr/>
                    <a:lstStyle/>
                    <a:p>
                      <a:pPr marL="0" indent="0" algn="ctr" latinLnBrk="0">
                        <a:lnSpc>
                          <a:spcPct val="100000"/>
                        </a:lnSpc>
                        <a:spcBef>
                          <a:spcPts val="0"/>
                        </a:spcBef>
                        <a:spcAft>
                          <a:spcPts val="0"/>
                        </a:spcAft>
                        <a:tabLst>
                          <a:tab pos="540067" algn="l"/>
                          <a:tab pos="990123" algn="l"/>
                          <a:tab pos="1260157" algn="l"/>
                          <a:tab pos="2070258" algn="l"/>
                          <a:tab pos="2520315" algn="l"/>
                          <a:tab pos="3060382" algn="l"/>
                          <a:tab pos="3600450" algn="l"/>
                          <a:tab pos="4050506" algn="l"/>
                          <a:tab pos="4590574" algn="l"/>
                          <a:tab pos="5040630" algn="l"/>
                          <a:tab pos="5580697" algn="l"/>
                          <a:tab pos="6120765" algn="l"/>
                          <a:tab pos="6570821" algn="l"/>
                          <a:tab pos="7110889" algn="l"/>
                          <a:tab pos="7650956" algn="l"/>
                          <a:tab pos="8101013" algn="l"/>
                          <a:tab pos="8641081" algn="l"/>
                          <a:tab pos="9181148" algn="l"/>
                          <a:tab pos="9631204" algn="l"/>
                          <a:tab pos="10171272" algn="l"/>
                        </a:tabLst>
                        <a:defRPr lang="ko-KR" altLang="en-US"/>
                      </a:pPr>
                      <a:r>
                        <a:rPr lang="ko-KR" altLang="en-US" sz="1200" b="0" kern="0" spc="0" dirty="0">
                          <a:solidFill>
                            <a:srgbClr val="000000"/>
                          </a:solidFill>
                          <a:latin typeface="경기천년제목 Light"/>
                          <a:ea typeface="경기천년제목 Light"/>
                        </a:rPr>
                        <a:t>배출업체 → 시</a:t>
                      </a:r>
                      <a:endParaRPr lang="ko-KR" altLang="en-US" sz="15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31000"/>
                        </a:lnSpc>
                        <a:spcBef>
                          <a:spcPts val="0"/>
                        </a:spcBef>
                        <a:spcAft>
                          <a:spcPts val="0"/>
                        </a:spcAft>
                        <a:tabLst>
                          <a:tab pos="540067" algn="l"/>
                          <a:tab pos="990123" algn="l"/>
                          <a:tab pos="1260157" algn="l"/>
                          <a:tab pos="2070258" algn="l"/>
                          <a:tab pos="2520315" algn="l"/>
                          <a:tab pos="3060382" algn="l"/>
                          <a:tab pos="3600450" algn="l"/>
                          <a:tab pos="4050506" algn="l"/>
                          <a:tab pos="4590574" algn="l"/>
                          <a:tab pos="5040630" algn="l"/>
                          <a:tab pos="5580697" algn="l"/>
                          <a:tab pos="6120765" algn="l"/>
                          <a:tab pos="6570821" algn="l"/>
                          <a:tab pos="7110889" algn="l"/>
                          <a:tab pos="7650956" algn="l"/>
                          <a:tab pos="8101013" algn="l"/>
                          <a:tab pos="8641081" algn="l"/>
                          <a:tab pos="9181148" algn="l"/>
                          <a:tab pos="9631204" algn="l"/>
                          <a:tab pos="10171272" algn="l"/>
                        </a:tabLst>
                        <a:defRPr lang="ko-KR" altLang="en-US"/>
                      </a:pPr>
                      <a:r>
                        <a:rPr lang="ko-KR" altLang="en-US" sz="1200" b="0" kern="0" spc="0" dirty="0">
                          <a:solidFill>
                            <a:srgbClr val="000000"/>
                          </a:solidFill>
                          <a:latin typeface="경기천년제목 Light"/>
                          <a:ea typeface="경기천년제목 Light"/>
                        </a:rPr>
                        <a:t>시</a:t>
                      </a:r>
                      <a:r>
                        <a:rPr lang="en-US" altLang="ko-KR" sz="1200" b="0" kern="0" spc="-130" dirty="0">
                          <a:solidFill>
                            <a:srgbClr val="000000"/>
                          </a:solidFill>
                          <a:latin typeface="경기천년제목 Light"/>
                          <a:ea typeface="경기천년제목 Light"/>
                        </a:rPr>
                        <a:t>(</a:t>
                      </a:r>
                      <a:r>
                        <a:rPr lang="ko-KR" altLang="en-US" sz="1200" b="0" kern="0" spc="-130" dirty="0">
                          <a:solidFill>
                            <a:srgbClr val="000000"/>
                          </a:solidFill>
                          <a:latin typeface="경기천년제목 Light"/>
                          <a:ea typeface="경기천년제목 Light"/>
                        </a:rPr>
                        <a:t>광주녹색</a:t>
                      </a:r>
                      <a:r>
                        <a:rPr lang="ko-KR" altLang="en-US" sz="1200" b="0" kern="0" spc="-160" dirty="0">
                          <a:solidFill>
                            <a:srgbClr val="000000"/>
                          </a:solidFill>
                          <a:latin typeface="경기천년제목 Light"/>
                          <a:ea typeface="경기천년제목 Light"/>
                        </a:rPr>
                        <a:t>환경지원센터</a:t>
                      </a:r>
                      <a:r>
                        <a:rPr lang="en-US" altLang="ko-KR" sz="1200" b="0" kern="0" spc="-160" dirty="0">
                          <a:solidFill>
                            <a:srgbClr val="000000"/>
                          </a:solidFill>
                          <a:latin typeface="경기천년제목 Light"/>
                          <a:ea typeface="경기천년제목 Light"/>
                        </a:rPr>
                        <a:t>)</a:t>
                      </a:r>
                      <a:endParaRPr lang="ko-KR" altLang="en-US" sz="15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vMerge="1">
                  <a:txBody>
                    <a:bodyPr/>
                    <a:lstStyle/>
                    <a:p>
                      <a:pPr latinLnBrk="1">
                        <a:defRPr lang="ko-KR" altLang="en-US"/>
                      </a:pPr>
                      <a:endParaRPr lang="ko-KR" altLang="en-US"/>
                    </a:p>
                  </a:txBody>
                  <a:tcPr/>
                </a:tc>
                <a:tc gridSpan="2">
                  <a:txBody>
                    <a:bodyPr/>
                    <a:lstStyle/>
                    <a:p>
                      <a:pPr marL="0" indent="0" algn="ctr" latinLnBrk="0">
                        <a:lnSpc>
                          <a:spcPct val="100000"/>
                        </a:lnSpc>
                        <a:spcBef>
                          <a:spcPts val="0"/>
                        </a:spcBef>
                        <a:spcAft>
                          <a:spcPts val="0"/>
                        </a:spcAft>
                        <a:tabLst>
                          <a:tab pos="540067" algn="l"/>
                          <a:tab pos="990123" algn="l"/>
                          <a:tab pos="1260157" algn="l"/>
                          <a:tab pos="2070258" algn="l"/>
                          <a:tab pos="2520315" algn="l"/>
                          <a:tab pos="3060382" algn="l"/>
                          <a:tab pos="3600450" algn="l"/>
                          <a:tab pos="4050506" algn="l"/>
                          <a:tab pos="4590574" algn="l"/>
                          <a:tab pos="5040630" algn="l"/>
                          <a:tab pos="5580697" algn="l"/>
                          <a:tab pos="6120765" algn="l"/>
                          <a:tab pos="6570821" algn="l"/>
                          <a:tab pos="7110889" algn="l"/>
                          <a:tab pos="7650956" algn="l"/>
                          <a:tab pos="8101013" algn="l"/>
                          <a:tab pos="8641081" algn="l"/>
                          <a:tab pos="9181148" algn="l"/>
                          <a:tab pos="9631204" algn="l"/>
                          <a:tab pos="10171272" algn="l"/>
                        </a:tabLst>
                        <a:defRPr lang="ko-KR" altLang="en-US"/>
                      </a:pPr>
                      <a:r>
                        <a:rPr lang="ko-KR" altLang="en-US" sz="1200" b="0" kern="0" spc="0" dirty="0">
                          <a:solidFill>
                            <a:srgbClr val="000000"/>
                          </a:solidFill>
                          <a:latin typeface="경기천년제목 Light"/>
                          <a:ea typeface="경기천년제목 Light"/>
                        </a:rPr>
                        <a:t>시 → 배출업체</a:t>
                      </a:r>
                      <a:endParaRPr lang="ko-KR" altLang="en-US" sz="15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hMerge="1">
                  <a:txBody>
                    <a:bodyPr/>
                    <a:lstStyle/>
                    <a:p>
                      <a:pPr latinLnBrk="1">
                        <a:defRPr lang="ko-KR" altLang="en-US"/>
                      </a:pPr>
                      <a:endParaRPr lang="ko-KR" altLang="en-US"/>
                    </a:p>
                  </a:txBody>
                  <a:tcPr/>
                </a:tc>
                <a:tc vMerge="1">
                  <a:txBody>
                    <a:bodyPr/>
                    <a:lstStyle/>
                    <a:p>
                      <a:pPr latinLnBrk="1">
                        <a:defRPr lang="ko-KR" altLang="en-US"/>
                      </a:pPr>
                      <a:endParaRPr lang="ko-KR" altLang="en-US"/>
                    </a:p>
                  </a:txBody>
                  <a:tcPr/>
                </a:tc>
                <a:extLst>
                  <a:ext uri="{0D108BD9-81ED-4DB2-BD59-A6C34878D82A}">
                    <a16:rowId xmlns:a16="http://schemas.microsoft.com/office/drawing/2014/main" val="10001"/>
                  </a:ext>
                </a:extLst>
              </a:tr>
              <a:tr h="228057">
                <a:tc>
                  <a:txBody>
                    <a:bodyPr/>
                    <a:lstStyle/>
                    <a:p>
                      <a:pPr marL="0" indent="0" algn="ctr" latinLnBrk="0">
                        <a:lnSpc>
                          <a:spcPct val="100000"/>
                        </a:lnSpc>
                        <a:spcBef>
                          <a:spcPts val="0"/>
                        </a:spcBef>
                        <a:spcAft>
                          <a:spcPts val="0"/>
                        </a:spcAft>
                        <a:defRPr lang="ko-KR" altLang="en-US"/>
                      </a:pPr>
                      <a:endParaRPr lang="ko-KR" altLang="en-US" sz="300" b="0" kern="0" spc="0">
                        <a:solidFill>
                          <a:srgbClr val="000000"/>
                        </a:solidFill>
                        <a:latin typeface="한양신명조"/>
                      </a:endParaRPr>
                    </a:p>
                  </a:txBody>
                  <a:tcPr marL="17907" marR="17907" marT="17904" marB="17904" anchor="ctr">
                    <a:lnL>
                      <a:noFill/>
                    </a:lnL>
                    <a:lnR>
                      <a:noFill/>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00000"/>
                        </a:lnSpc>
                        <a:spcBef>
                          <a:spcPts val="0"/>
                        </a:spcBef>
                        <a:spcAft>
                          <a:spcPts val="0"/>
                        </a:spcAft>
                        <a:defRPr lang="ko-KR" altLang="en-US"/>
                      </a:pPr>
                      <a:endParaRPr lang="ko-KR" altLang="en-US" sz="300" b="0" kern="0" spc="0">
                        <a:solidFill>
                          <a:srgbClr val="000000"/>
                        </a:solidFill>
                        <a:latin typeface="한양신명조"/>
                      </a:endParaRPr>
                    </a:p>
                  </a:txBody>
                  <a:tcPr marL="17907" marR="17907" marT="17904" marB="17904" anchor="ctr">
                    <a:lnL>
                      <a:noFill/>
                    </a:lnL>
                    <a:lnR>
                      <a:noFill/>
                    </a:lnR>
                    <a:lnT>
                      <a:noFill/>
                    </a:lnT>
                    <a:lnB>
                      <a:noFill/>
                    </a:lnB>
                  </a:tcPr>
                </a:tc>
                <a:tc>
                  <a:txBody>
                    <a:bodyPr/>
                    <a:lstStyle/>
                    <a:p>
                      <a:pPr marL="0" indent="0" algn="ctr" latinLnBrk="0">
                        <a:lnSpc>
                          <a:spcPct val="100000"/>
                        </a:lnSpc>
                        <a:spcBef>
                          <a:spcPts val="0"/>
                        </a:spcBef>
                        <a:spcAft>
                          <a:spcPts val="0"/>
                        </a:spcAft>
                        <a:defRPr lang="ko-KR" altLang="en-US"/>
                      </a:pPr>
                      <a:endParaRPr lang="ko-KR" altLang="en-US" sz="300" b="0" kern="0" spc="0">
                        <a:solidFill>
                          <a:srgbClr val="000000"/>
                        </a:solidFill>
                        <a:latin typeface="한양신명조"/>
                      </a:endParaRPr>
                    </a:p>
                  </a:txBody>
                  <a:tcPr marL="17907" marR="17907" marT="17904" marB="17904" anchor="ctr">
                    <a:lnL>
                      <a:noFill/>
                    </a:lnL>
                    <a:lnR>
                      <a:noFill/>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00000"/>
                        </a:lnSpc>
                        <a:spcBef>
                          <a:spcPts val="0"/>
                        </a:spcBef>
                        <a:spcAft>
                          <a:spcPts val="0"/>
                        </a:spcAft>
                        <a:defRPr lang="ko-KR" altLang="en-US"/>
                      </a:pPr>
                      <a:endParaRPr lang="ko-KR" altLang="en-US" sz="300" b="0" kern="0" spc="0" dirty="0">
                        <a:solidFill>
                          <a:srgbClr val="000000"/>
                        </a:solidFill>
                        <a:latin typeface="한양신명조"/>
                      </a:endParaRPr>
                    </a:p>
                  </a:txBody>
                  <a:tcPr marL="17907" marR="17907" marT="17904" marB="17904" anchor="ctr">
                    <a:lnL>
                      <a:noFill/>
                    </a:lnL>
                    <a:lnR>
                      <a:noFill/>
                    </a:lnR>
                    <a:lnT>
                      <a:noFill/>
                    </a:lnT>
                    <a:lnB>
                      <a:noFill/>
                    </a:lnB>
                  </a:tcPr>
                </a:tc>
                <a:tc>
                  <a:txBody>
                    <a:bodyPr/>
                    <a:lstStyle/>
                    <a:p>
                      <a:pPr marL="0" indent="0" algn="ctr" latinLnBrk="0">
                        <a:lnSpc>
                          <a:spcPct val="100000"/>
                        </a:lnSpc>
                        <a:spcBef>
                          <a:spcPts val="0"/>
                        </a:spcBef>
                        <a:spcAft>
                          <a:spcPts val="0"/>
                        </a:spcAft>
                        <a:defRPr lang="ko-KR" altLang="en-US"/>
                      </a:pPr>
                      <a:endParaRPr lang="ko-KR" altLang="en-US" sz="300" b="0" kern="0" spc="0">
                        <a:solidFill>
                          <a:srgbClr val="000000"/>
                        </a:solidFill>
                        <a:latin typeface="한양신명조"/>
                      </a:endParaRPr>
                    </a:p>
                  </a:txBody>
                  <a:tcPr marL="17907" marR="17907" marT="17904" marB="17904" anchor="ctr">
                    <a:lnL>
                      <a:noFill/>
                    </a:lnL>
                    <a:lnR>
                      <a:noFill/>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00000"/>
                        </a:lnSpc>
                        <a:spcBef>
                          <a:spcPts val="0"/>
                        </a:spcBef>
                        <a:spcAft>
                          <a:spcPts val="0"/>
                        </a:spcAft>
                        <a:defRPr lang="ko-KR" altLang="en-US"/>
                      </a:pPr>
                      <a:endParaRPr lang="ko-KR" altLang="en-US" sz="300" b="0" kern="0" spc="0">
                        <a:solidFill>
                          <a:srgbClr val="000000"/>
                        </a:solidFill>
                        <a:latin typeface="한양신명조"/>
                      </a:endParaRPr>
                    </a:p>
                  </a:txBody>
                  <a:tcPr marL="17907" marR="17907" marT="17904" marB="17904" anchor="ctr">
                    <a:lnL>
                      <a:noFill/>
                    </a:lnL>
                    <a:lnR>
                      <a:noFill/>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00000"/>
                        </a:lnSpc>
                        <a:spcBef>
                          <a:spcPts val="0"/>
                        </a:spcBef>
                        <a:spcAft>
                          <a:spcPts val="0"/>
                        </a:spcAft>
                        <a:defRPr lang="ko-KR" altLang="en-US"/>
                      </a:pPr>
                      <a:endParaRPr lang="ko-KR" altLang="en-US" sz="1200" b="0" kern="0" spc="0">
                        <a:solidFill>
                          <a:srgbClr val="000000"/>
                        </a:solidFill>
                        <a:latin typeface="한양신명조"/>
                      </a:endParaRPr>
                    </a:p>
                  </a:txBody>
                  <a:tcPr marL="17907" marR="17907" marT="17904" marB="17904" anchor="ctr">
                    <a:lnL>
                      <a:noFill/>
                    </a:lnL>
                    <a:lnR>
                      <a:noFill/>
                    </a:lnR>
                    <a:lnT>
                      <a:noFill/>
                    </a:lnT>
                    <a:lnB>
                      <a:noFill/>
                    </a:lnB>
                  </a:tcPr>
                </a:tc>
                <a:extLst>
                  <a:ext uri="{0D108BD9-81ED-4DB2-BD59-A6C34878D82A}">
                    <a16:rowId xmlns:a16="http://schemas.microsoft.com/office/drawing/2014/main" val="10002"/>
                  </a:ext>
                </a:extLst>
              </a:tr>
              <a:tr h="236844">
                <a:tc>
                  <a:txBody>
                    <a:bodyPr/>
                    <a:lstStyle/>
                    <a:p>
                      <a:pPr marL="0" indent="0" algn="ctr" latinLnBrk="0">
                        <a:lnSpc>
                          <a:spcPct val="100000"/>
                        </a:lnSpc>
                        <a:spcBef>
                          <a:spcPts val="0"/>
                        </a:spcBef>
                        <a:spcAft>
                          <a:spcPts val="0"/>
                        </a:spcAft>
                        <a:defRPr lang="ko-KR" altLang="en-US"/>
                      </a:pPr>
                      <a:r>
                        <a:rPr lang="ko-KR" altLang="en-US" sz="1200" b="1" kern="0" spc="0">
                          <a:solidFill>
                            <a:srgbClr val="000000"/>
                          </a:solidFill>
                          <a:latin typeface="경기천년제목 Light"/>
                          <a:ea typeface="경기천년제목 Light"/>
                        </a:rPr>
                        <a:t>방지시설 및 </a:t>
                      </a:r>
                      <a:r>
                        <a:rPr lang="en-US" altLang="ko-KR" sz="1200" b="1" kern="0" spc="0">
                          <a:solidFill>
                            <a:srgbClr val="000000"/>
                          </a:solidFill>
                          <a:latin typeface="경기천년제목 Light"/>
                          <a:ea typeface="경기천년제목 Light"/>
                        </a:rPr>
                        <a:t>Iot </a:t>
                      </a:r>
                      <a:r>
                        <a:rPr lang="ko-KR" altLang="en-US" sz="1200" b="1" kern="0" spc="0">
                          <a:solidFill>
                            <a:srgbClr val="000000"/>
                          </a:solidFill>
                          <a:latin typeface="경기천년제목 Light"/>
                          <a:ea typeface="경기천년제목 Light"/>
                        </a:rPr>
                        <a:t>설치</a:t>
                      </a:r>
                      <a:endParaRPr lang="ko-KR" altLang="en-US" sz="1500" b="0" kern="0" spc="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rowSpan="2">
                  <a:txBody>
                    <a:bodyPr/>
                    <a:lstStyle/>
                    <a:p>
                      <a:pPr marL="0" indent="0" algn="ctr" latinLnBrk="0">
                        <a:lnSpc>
                          <a:spcPct val="100000"/>
                        </a:lnSpc>
                        <a:spcBef>
                          <a:spcPts val="0"/>
                        </a:spcBef>
                        <a:spcAft>
                          <a:spcPts val="0"/>
                        </a:spcAft>
                        <a:defRPr lang="ko-KR" altLang="en-US"/>
                      </a:pPr>
                      <a:endParaRPr lang="ko-KR" altLang="en-US" sz="12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a:noFill/>
                    </a:lnT>
                    <a:lnB>
                      <a:noFill/>
                    </a:lnB>
                  </a:tcPr>
                </a:tc>
                <a:tc>
                  <a:txBody>
                    <a:bodyPr/>
                    <a:lstStyle/>
                    <a:p>
                      <a:pPr marL="0" indent="0" algn="ctr" latinLnBrk="0">
                        <a:lnSpc>
                          <a:spcPct val="100000"/>
                        </a:lnSpc>
                        <a:spcBef>
                          <a:spcPts val="0"/>
                        </a:spcBef>
                        <a:spcAft>
                          <a:spcPts val="0"/>
                        </a:spcAft>
                        <a:defRPr lang="ko-KR" altLang="en-US"/>
                      </a:pPr>
                      <a:r>
                        <a:rPr lang="ko-KR" altLang="en-US" sz="1200" b="1" kern="0" spc="0" dirty="0">
                          <a:solidFill>
                            <a:srgbClr val="000000"/>
                          </a:solidFill>
                          <a:latin typeface="경기천년제목 Light"/>
                          <a:ea typeface="경기천년제목 Light"/>
                        </a:rPr>
                        <a:t>배출시설 허가</a:t>
                      </a:r>
                      <a:r>
                        <a:rPr lang="en-US" altLang="ko-KR" sz="1200" b="1" kern="0" spc="0" dirty="0">
                          <a:solidFill>
                            <a:srgbClr val="000000"/>
                          </a:solidFill>
                          <a:latin typeface="경기천년제목 Light"/>
                          <a:ea typeface="경기천년제목 Light"/>
                        </a:rPr>
                        <a:t>(</a:t>
                      </a:r>
                      <a:r>
                        <a:rPr lang="ko-KR" altLang="en-US" sz="1200" b="1" kern="0" spc="0" dirty="0">
                          <a:solidFill>
                            <a:srgbClr val="000000"/>
                          </a:solidFill>
                          <a:latin typeface="경기천년제목 Light"/>
                          <a:ea typeface="경기천년제목 Light"/>
                        </a:rPr>
                        <a:t>신고</a:t>
                      </a:r>
                      <a:r>
                        <a:rPr lang="en-US" altLang="ko-KR" sz="1200" b="1" kern="0" spc="0" dirty="0">
                          <a:solidFill>
                            <a:srgbClr val="000000"/>
                          </a:solidFill>
                          <a:latin typeface="경기천년제목 Light"/>
                          <a:ea typeface="경기천년제목 Light"/>
                        </a:rPr>
                        <a:t>)</a:t>
                      </a:r>
                      <a:endParaRPr lang="ko-KR" altLang="en-US" sz="15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rowSpan="2">
                  <a:txBody>
                    <a:bodyPr/>
                    <a:lstStyle/>
                    <a:p>
                      <a:pPr marL="0" indent="0" algn="ctr" latinLnBrk="0">
                        <a:lnSpc>
                          <a:spcPct val="100000"/>
                        </a:lnSpc>
                        <a:spcBef>
                          <a:spcPts val="0"/>
                        </a:spcBef>
                        <a:spcAft>
                          <a:spcPts val="0"/>
                        </a:spcAft>
                        <a:defRPr lang="ko-KR" altLang="en-US"/>
                      </a:pPr>
                      <a:endParaRPr lang="ko-KR" altLang="en-US" sz="1200" b="0" kern="0" spc="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a:noFill/>
                    </a:lnT>
                    <a:lnB>
                      <a:noFill/>
                    </a:lnB>
                  </a:tcPr>
                </a:tc>
                <a:tc gridSpan="2">
                  <a:txBody>
                    <a:bodyPr/>
                    <a:lstStyle/>
                    <a:p>
                      <a:pPr marL="0" indent="0" algn="ctr" latinLnBrk="0">
                        <a:lnSpc>
                          <a:spcPct val="100000"/>
                        </a:lnSpc>
                        <a:spcBef>
                          <a:spcPts val="0"/>
                        </a:spcBef>
                        <a:spcAft>
                          <a:spcPts val="0"/>
                        </a:spcAft>
                        <a:defRPr lang="ko-KR" altLang="en-US"/>
                      </a:pPr>
                      <a:r>
                        <a:rPr lang="ko-KR" altLang="en-US" sz="1200" b="1" kern="0" spc="0">
                          <a:solidFill>
                            <a:srgbClr val="000000"/>
                          </a:solidFill>
                          <a:latin typeface="경기천년제목 Light"/>
                          <a:ea typeface="경기천년제목 Light"/>
                        </a:rPr>
                        <a:t>설치계약</a:t>
                      </a:r>
                      <a:endParaRPr lang="ko-KR" altLang="en-US" sz="1200" b="1" kern="0" spc="0">
                        <a:solidFill>
                          <a:srgbClr val="000000"/>
                        </a:solidFill>
                        <a:latin typeface="한양신명조"/>
                        <a:ea typeface="경기천년제목 Light"/>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hMerge="1">
                  <a:txBody>
                    <a:bodyPr/>
                    <a:lstStyle/>
                    <a:p>
                      <a:pPr latinLnBrk="1">
                        <a:defRPr lang="ko-KR" altLang="en-US"/>
                      </a:pPr>
                      <a:endParaRPr lang="ko-KR" altLang="en-US"/>
                    </a:p>
                  </a:txBody>
                  <a:tcPr/>
                </a:tc>
                <a:tc rowSpan="2">
                  <a:txBody>
                    <a:bodyPr/>
                    <a:lstStyle/>
                    <a:p>
                      <a:pPr marL="0" indent="0" algn="r" latinLnBrk="0">
                        <a:lnSpc>
                          <a:spcPct val="100000"/>
                        </a:lnSpc>
                        <a:spcBef>
                          <a:spcPts val="0"/>
                        </a:spcBef>
                        <a:spcAft>
                          <a:spcPts val="0"/>
                        </a:spcAft>
                        <a:defRPr lang="ko-KR" altLang="en-US"/>
                      </a:pPr>
                      <a:endParaRPr lang="ko-KR" altLang="en-US" sz="12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a:noFill/>
                    </a:lnR>
                    <a:lnT>
                      <a:noFill/>
                    </a:lnT>
                    <a:lnB>
                      <a:noFill/>
                    </a:lnB>
                  </a:tcPr>
                </a:tc>
                <a:extLst>
                  <a:ext uri="{0D108BD9-81ED-4DB2-BD59-A6C34878D82A}">
                    <a16:rowId xmlns:a16="http://schemas.microsoft.com/office/drawing/2014/main" val="10003"/>
                  </a:ext>
                </a:extLst>
              </a:tr>
              <a:tr h="340608">
                <a:tc>
                  <a:txBody>
                    <a:bodyPr/>
                    <a:lstStyle/>
                    <a:p>
                      <a:pPr marL="0" indent="0" algn="ctr" latinLnBrk="0">
                        <a:lnSpc>
                          <a:spcPct val="100000"/>
                        </a:lnSpc>
                        <a:spcBef>
                          <a:spcPts val="0"/>
                        </a:spcBef>
                        <a:spcAft>
                          <a:spcPts val="0"/>
                        </a:spcAft>
                        <a:tabLst>
                          <a:tab pos="540067" algn="l"/>
                          <a:tab pos="990123" algn="l"/>
                          <a:tab pos="1260157" algn="l"/>
                          <a:tab pos="2070258" algn="l"/>
                          <a:tab pos="2520315" algn="l"/>
                          <a:tab pos="3060382" algn="l"/>
                          <a:tab pos="3600450" algn="l"/>
                          <a:tab pos="4050506" algn="l"/>
                          <a:tab pos="4590574" algn="l"/>
                          <a:tab pos="5040630" algn="l"/>
                          <a:tab pos="5580697" algn="l"/>
                          <a:tab pos="6120765" algn="l"/>
                          <a:tab pos="6570821" algn="l"/>
                          <a:tab pos="7110889" algn="l"/>
                          <a:tab pos="7650956" algn="l"/>
                          <a:tab pos="8101013" algn="l"/>
                          <a:tab pos="8641081" algn="l"/>
                          <a:tab pos="9181148" algn="l"/>
                          <a:tab pos="9631204" algn="l"/>
                          <a:tab pos="10171272" algn="l"/>
                        </a:tabLst>
                        <a:defRPr lang="ko-KR" altLang="en-US"/>
                      </a:pPr>
                      <a:r>
                        <a:rPr lang="ko-KR" altLang="en-US" sz="1200" b="0" kern="0" spc="0" dirty="0" err="1">
                          <a:solidFill>
                            <a:srgbClr val="000000"/>
                          </a:solidFill>
                          <a:latin typeface="경기천년제목 Light"/>
                          <a:ea typeface="경기천년제목 Light"/>
                        </a:rPr>
                        <a:t>환경전문공사업</a:t>
                      </a:r>
                      <a:r>
                        <a:rPr lang="en-US" altLang="ko-KR" sz="1200" b="0" kern="0" spc="0" dirty="0">
                          <a:solidFill>
                            <a:srgbClr val="000000"/>
                          </a:solidFill>
                          <a:latin typeface="경기천년제목 Light"/>
                          <a:ea typeface="경기천년제목 Light"/>
                        </a:rPr>
                        <a:t>(</a:t>
                      </a:r>
                      <a:r>
                        <a:rPr lang="en-US" altLang="ko-KR" sz="1200" b="0" kern="0" spc="0" dirty="0" err="1">
                          <a:solidFill>
                            <a:srgbClr val="000000"/>
                          </a:solidFill>
                          <a:latin typeface="경기천년제목 Light"/>
                          <a:ea typeface="경기천년제목 Light"/>
                        </a:rPr>
                        <a:t>IoT</a:t>
                      </a:r>
                      <a:r>
                        <a:rPr lang="en-US" altLang="ko-KR" sz="1200" b="0" kern="0" spc="0" dirty="0">
                          <a:solidFill>
                            <a:srgbClr val="000000"/>
                          </a:solidFill>
                          <a:latin typeface="경기천년제목 Light"/>
                          <a:ea typeface="경기천년제목 Light"/>
                        </a:rPr>
                        <a:t> </a:t>
                      </a:r>
                      <a:r>
                        <a:rPr lang="ko-KR" altLang="en-US" sz="1200" b="0" kern="0" spc="0" dirty="0">
                          <a:solidFill>
                            <a:srgbClr val="000000"/>
                          </a:solidFill>
                          <a:latin typeface="경기천년제목 Light"/>
                          <a:ea typeface="경기천년제목 Light"/>
                        </a:rPr>
                        <a:t>설치업체</a:t>
                      </a:r>
                      <a:r>
                        <a:rPr lang="en-US" altLang="ko-KR" sz="1200" b="0" kern="0" spc="0" dirty="0">
                          <a:solidFill>
                            <a:srgbClr val="000000"/>
                          </a:solidFill>
                          <a:latin typeface="경기천년제목 Light"/>
                          <a:ea typeface="경기천년제목 Light"/>
                        </a:rPr>
                        <a:t>) </a:t>
                      </a:r>
                      <a:endParaRPr lang="ko-KR" altLang="en-US" sz="15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00000"/>
                        </a:lnSpc>
                        <a:spcBef>
                          <a:spcPts val="0"/>
                        </a:spcBef>
                        <a:spcAft>
                          <a:spcPts val="0"/>
                        </a:spcAft>
                        <a:tabLst>
                          <a:tab pos="540067" algn="l"/>
                          <a:tab pos="990123" algn="l"/>
                          <a:tab pos="1260157" algn="l"/>
                          <a:tab pos="2070258" algn="l"/>
                          <a:tab pos="2520315" algn="l"/>
                          <a:tab pos="3060382" algn="l"/>
                          <a:tab pos="3600450" algn="l"/>
                          <a:tab pos="4050506" algn="l"/>
                          <a:tab pos="4590574" algn="l"/>
                          <a:tab pos="5040630" algn="l"/>
                          <a:tab pos="5580697" algn="l"/>
                          <a:tab pos="6120765" algn="l"/>
                          <a:tab pos="6570821" algn="l"/>
                          <a:tab pos="7110889" algn="l"/>
                          <a:tab pos="7650956" algn="l"/>
                          <a:tab pos="8101013" algn="l"/>
                          <a:tab pos="8641081" algn="l"/>
                          <a:tab pos="9181148" algn="l"/>
                          <a:tab pos="9631204" algn="l"/>
                          <a:tab pos="10171272" algn="l"/>
                        </a:tabLst>
                        <a:defRPr lang="ko-KR" altLang="en-US"/>
                      </a:pPr>
                      <a:r>
                        <a:rPr lang="ko-KR" altLang="en-US" sz="1200" b="0" kern="0" spc="0">
                          <a:solidFill>
                            <a:srgbClr val="000000"/>
                          </a:solidFill>
                          <a:latin typeface="경기천년제목 Light"/>
                          <a:ea typeface="경기천년제목 Light"/>
                        </a:rPr>
                        <a:t>배출업체→</a:t>
                      </a:r>
                      <a:r>
                        <a:rPr lang="ko-KR" altLang="en-US" sz="1100" b="0" kern="0" spc="0">
                          <a:solidFill>
                            <a:srgbClr val="000000"/>
                          </a:solidFill>
                          <a:latin typeface="경기천년제목 Light"/>
                          <a:ea typeface="경기천년제목 Light"/>
                        </a:rPr>
                        <a:t>시</a:t>
                      </a:r>
                      <a:r>
                        <a:rPr lang="en-US" altLang="ko-KR" sz="1100" b="0" kern="0" spc="0">
                          <a:solidFill>
                            <a:srgbClr val="000000"/>
                          </a:solidFill>
                          <a:latin typeface="경기천년제목 Light"/>
                          <a:ea typeface="경기천년제목 Light"/>
                        </a:rPr>
                        <a:t>,</a:t>
                      </a:r>
                      <a:r>
                        <a:rPr lang="ko-KR" altLang="en-US" sz="1100" b="0" kern="0" spc="0">
                          <a:solidFill>
                            <a:srgbClr val="000000"/>
                          </a:solidFill>
                          <a:latin typeface="경기천년제목 Light"/>
                          <a:ea typeface="경기천년제목 Light"/>
                        </a:rPr>
                        <a:t>자치구</a:t>
                      </a:r>
                      <a:endParaRPr lang="ko-KR" altLang="en-US" sz="1500" b="0" kern="0" spc="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vMerge="1">
                  <a:txBody>
                    <a:bodyPr/>
                    <a:lstStyle/>
                    <a:p>
                      <a:pPr latinLnBrk="1">
                        <a:defRPr lang="ko-KR" altLang="en-US"/>
                      </a:pPr>
                      <a:endParaRPr lang="ko-KR" altLang="en-US"/>
                    </a:p>
                  </a:txBody>
                  <a:tcPr/>
                </a:tc>
                <a:tc gridSpan="2">
                  <a:txBody>
                    <a:bodyPr/>
                    <a:lstStyle/>
                    <a:p>
                      <a:pPr marL="0" indent="0" algn="ctr" latinLnBrk="0">
                        <a:lnSpc>
                          <a:spcPct val="100000"/>
                        </a:lnSpc>
                        <a:spcBef>
                          <a:spcPts val="0"/>
                        </a:spcBef>
                        <a:spcAft>
                          <a:spcPts val="0"/>
                        </a:spcAft>
                        <a:tabLst>
                          <a:tab pos="540067" algn="l"/>
                          <a:tab pos="990123" algn="l"/>
                          <a:tab pos="1260157" algn="l"/>
                          <a:tab pos="2070258" algn="l"/>
                          <a:tab pos="2520315" algn="l"/>
                          <a:tab pos="3060382" algn="l"/>
                          <a:tab pos="3600450" algn="l"/>
                          <a:tab pos="4050506" algn="l"/>
                          <a:tab pos="4590574" algn="l"/>
                          <a:tab pos="5040630" algn="l"/>
                          <a:tab pos="5580697" algn="l"/>
                          <a:tab pos="6120765" algn="l"/>
                          <a:tab pos="6570821" algn="l"/>
                          <a:tab pos="7110889" algn="l"/>
                          <a:tab pos="7650956" algn="l"/>
                          <a:tab pos="8101013" algn="l"/>
                          <a:tab pos="8641081" algn="l"/>
                          <a:tab pos="9181148" algn="l"/>
                          <a:tab pos="9631204" algn="l"/>
                          <a:tab pos="10171272" algn="l"/>
                        </a:tabLst>
                        <a:defRPr lang="ko-KR" altLang="en-US"/>
                      </a:pPr>
                      <a:r>
                        <a:rPr lang="ko-KR" altLang="en-US" sz="1200" b="0" kern="0" spc="0">
                          <a:solidFill>
                            <a:srgbClr val="000000"/>
                          </a:solidFill>
                          <a:latin typeface="경기천년제목 Light"/>
                          <a:ea typeface="경기천년제목 Light"/>
                        </a:rPr>
                        <a:t>배출업체 ↔ 환경전문공사업</a:t>
                      </a:r>
                    </a:p>
                    <a:p>
                      <a:pPr marL="0" indent="0" algn="ctr" latinLnBrk="0">
                        <a:lnSpc>
                          <a:spcPct val="100000"/>
                        </a:lnSpc>
                        <a:spcBef>
                          <a:spcPts val="0"/>
                        </a:spcBef>
                        <a:spcAft>
                          <a:spcPts val="0"/>
                        </a:spcAft>
                        <a:tabLst>
                          <a:tab pos="540067" algn="l"/>
                          <a:tab pos="990123" algn="l"/>
                          <a:tab pos="1260157" algn="l"/>
                          <a:tab pos="2070258" algn="l"/>
                          <a:tab pos="2520315" algn="l"/>
                          <a:tab pos="3060382" algn="l"/>
                          <a:tab pos="3600450" algn="l"/>
                          <a:tab pos="4050506" algn="l"/>
                          <a:tab pos="4590574" algn="l"/>
                          <a:tab pos="5040630" algn="l"/>
                          <a:tab pos="5580697" algn="l"/>
                          <a:tab pos="6120765" algn="l"/>
                          <a:tab pos="6570821" algn="l"/>
                          <a:tab pos="7110889" algn="l"/>
                          <a:tab pos="7650956" algn="l"/>
                          <a:tab pos="8101013" algn="l"/>
                          <a:tab pos="8641081" algn="l"/>
                          <a:tab pos="9181148" algn="l"/>
                          <a:tab pos="9631204" algn="l"/>
                          <a:tab pos="10171272" algn="l"/>
                        </a:tabLst>
                        <a:defRPr lang="ko-KR" altLang="en-US"/>
                      </a:pPr>
                      <a:r>
                        <a:rPr lang="en-US" altLang="ko-KR" sz="800" b="0" kern="0" spc="0">
                          <a:solidFill>
                            <a:srgbClr val="0000FF"/>
                          </a:solidFill>
                          <a:latin typeface="경기천년제목 Light"/>
                          <a:ea typeface="경기천년제목 Light"/>
                        </a:rPr>
                        <a:t>※</a:t>
                      </a:r>
                      <a:r>
                        <a:rPr lang="ko-KR" altLang="en-US" sz="800" b="0" kern="0" spc="0">
                          <a:solidFill>
                            <a:srgbClr val="0000FF"/>
                          </a:solidFill>
                          <a:latin typeface="경기천년제목 Light"/>
                          <a:ea typeface="경기천년제목 Light"/>
                        </a:rPr>
                        <a:t>사업장에서 공사업체 직접 선정</a:t>
                      </a:r>
                      <a:endParaRPr lang="ko-KR" altLang="en-US" sz="1500" b="0" kern="0" spc="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hMerge="1">
                  <a:txBody>
                    <a:bodyPr/>
                    <a:lstStyle/>
                    <a:p>
                      <a:pPr latinLnBrk="1">
                        <a:defRPr lang="ko-KR" altLang="en-US"/>
                      </a:pPr>
                      <a:endParaRPr lang="ko-KR" altLang="en-US"/>
                    </a:p>
                  </a:txBody>
                  <a:tcPr/>
                </a:tc>
                <a:tc vMerge="1">
                  <a:txBody>
                    <a:bodyPr/>
                    <a:lstStyle/>
                    <a:p>
                      <a:pPr latinLnBrk="1">
                        <a:defRPr lang="ko-KR" altLang="en-US"/>
                      </a:pPr>
                      <a:endParaRPr lang="ko-KR" altLang="en-US"/>
                    </a:p>
                  </a:txBody>
                  <a:tcPr/>
                </a:tc>
                <a:extLst>
                  <a:ext uri="{0D108BD9-81ED-4DB2-BD59-A6C34878D82A}">
                    <a16:rowId xmlns:a16="http://schemas.microsoft.com/office/drawing/2014/main" val="10004"/>
                  </a:ext>
                </a:extLst>
              </a:tr>
              <a:tr h="228057">
                <a:tc>
                  <a:txBody>
                    <a:bodyPr/>
                    <a:lstStyle/>
                    <a:p>
                      <a:pPr marL="0" indent="0" algn="ctr" latinLnBrk="0">
                        <a:lnSpc>
                          <a:spcPct val="100000"/>
                        </a:lnSpc>
                        <a:spcBef>
                          <a:spcPts val="0"/>
                        </a:spcBef>
                        <a:spcAft>
                          <a:spcPts val="0"/>
                        </a:spcAft>
                        <a:defRPr lang="ko-KR" altLang="en-US"/>
                      </a:pPr>
                      <a:endParaRPr lang="ko-KR" altLang="en-US" sz="300" b="0" kern="0" spc="0">
                        <a:solidFill>
                          <a:srgbClr val="000000"/>
                        </a:solidFill>
                        <a:latin typeface="한양신명조"/>
                      </a:endParaRPr>
                    </a:p>
                  </a:txBody>
                  <a:tcPr marL="17907" marR="17907" marT="17904" marB="17904" anchor="ctr">
                    <a:lnL>
                      <a:noFill/>
                    </a:lnL>
                    <a:lnR>
                      <a:noFill/>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00000"/>
                        </a:lnSpc>
                        <a:spcBef>
                          <a:spcPts val="0"/>
                        </a:spcBef>
                        <a:spcAft>
                          <a:spcPts val="0"/>
                        </a:spcAft>
                        <a:defRPr lang="ko-KR" altLang="en-US"/>
                      </a:pPr>
                      <a:endParaRPr lang="ko-KR" altLang="en-US" sz="300" b="0" kern="0" spc="0">
                        <a:solidFill>
                          <a:srgbClr val="000000"/>
                        </a:solidFill>
                        <a:latin typeface="한양신명조"/>
                      </a:endParaRPr>
                    </a:p>
                  </a:txBody>
                  <a:tcPr marL="17907" marR="17907" marT="17904" marB="17904" anchor="ctr">
                    <a:lnL>
                      <a:noFill/>
                    </a:lnL>
                    <a:lnR>
                      <a:noFill/>
                    </a:lnR>
                    <a:lnT>
                      <a:noFill/>
                    </a:lnT>
                    <a:lnB>
                      <a:noFill/>
                    </a:lnB>
                  </a:tcPr>
                </a:tc>
                <a:tc>
                  <a:txBody>
                    <a:bodyPr/>
                    <a:lstStyle/>
                    <a:p>
                      <a:pPr marL="0" indent="0" algn="ctr" latinLnBrk="0">
                        <a:lnSpc>
                          <a:spcPct val="100000"/>
                        </a:lnSpc>
                        <a:spcBef>
                          <a:spcPts val="0"/>
                        </a:spcBef>
                        <a:spcAft>
                          <a:spcPts val="0"/>
                        </a:spcAft>
                        <a:defRPr lang="ko-KR" altLang="en-US"/>
                      </a:pPr>
                      <a:endParaRPr lang="ko-KR" altLang="en-US" sz="300" b="0" kern="0" spc="0">
                        <a:solidFill>
                          <a:srgbClr val="000000"/>
                        </a:solidFill>
                        <a:latin typeface="한양신명조"/>
                      </a:endParaRPr>
                    </a:p>
                  </a:txBody>
                  <a:tcPr marL="17907" marR="17907" marT="17904" marB="17904" anchor="ctr">
                    <a:lnL>
                      <a:noFill/>
                    </a:lnL>
                    <a:lnR>
                      <a:noFill/>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00000"/>
                        </a:lnSpc>
                        <a:spcBef>
                          <a:spcPts val="0"/>
                        </a:spcBef>
                        <a:spcAft>
                          <a:spcPts val="0"/>
                        </a:spcAft>
                        <a:defRPr lang="ko-KR" altLang="en-US"/>
                      </a:pPr>
                      <a:endParaRPr lang="ko-KR" altLang="en-US" sz="300" b="0" kern="0" spc="0">
                        <a:solidFill>
                          <a:srgbClr val="000000"/>
                        </a:solidFill>
                        <a:latin typeface="한양신명조"/>
                      </a:endParaRPr>
                    </a:p>
                  </a:txBody>
                  <a:tcPr marL="17907" marR="17907" marT="17904" marB="17904" anchor="ctr">
                    <a:lnL>
                      <a:noFill/>
                    </a:lnL>
                    <a:lnR>
                      <a:noFill/>
                    </a:lnR>
                    <a:lnT>
                      <a:noFill/>
                    </a:lnT>
                    <a:lnB>
                      <a:noFill/>
                    </a:lnB>
                  </a:tcPr>
                </a:tc>
                <a:tc gridSpan="2">
                  <a:txBody>
                    <a:bodyPr/>
                    <a:lstStyle/>
                    <a:p>
                      <a:pPr marL="0" indent="0" algn="ctr" latinLnBrk="0">
                        <a:lnSpc>
                          <a:spcPct val="100000"/>
                        </a:lnSpc>
                        <a:spcBef>
                          <a:spcPts val="0"/>
                        </a:spcBef>
                        <a:spcAft>
                          <a:spcPts val="0"/>
                        </a:spcAft>
                        <a:defRPr lang="ko-KR" altLang="en-US"/>
                      </a:pPr>
                      <a:endParaRPr lang="ko-KR" altLang="en-US" sz="300" b="0" kern="0" spc="0">
                        <a:solidFill>
                          <a:srgbClr val="000000"/>
                        </a:solidFill>
                        <a:latin typeface="한양신명조"/>
                      </a:endParaRPr>
                    </a:p>
                  </a:txBody>
                  <a:tcPr marL="17907" marR="17907" marT="17904" marB="17904" anchor="ctr">
                    <a:lnL>
                      <a:noFill/>
                    </a:lnL>
                    <a:lnR>
                      <a:noFill/>
                    </a:lnR>
                    <a:lnT w="3556" cap="flat" cmpd="sng" algn="ctr">
                      <a:solidFill>
                        <a:srgbClr val="000000"/>
                      </a:solidFill>
                      <a:prstDash val="solid"/>
                      <a:round/>
                    </a:lnT>
                    <a:lnB w="3556" cap="flat" cmpd="sng" algn="ctr">
                      <a:solidFill>
                        <a:srgbClr val="000000"/>
                      </a:solidFill>
                      <a:prstDash val="solid"/>
                      <a:round/>
                    </a:lnB>
                  </a:tcPr>
                </a:tc>
                <a:tc hMerge="1">
                  <a:txBody>
                    <a:bodyPr/>
                    <a:lstStyle/>
                    <a:p>
                      <a:pPr latinLnBrk="1">
                        <a:defRPr lang="ko-KR" altLang="en-US"/>
                      </a:pPr>
                      <a:endParaRPr lang="ko-KR" altLang="en-US"/>
                    </a:p>
                  </a:txBody>
                  <a:tcPr/>
                </a:tc>
                <a:tc>
                  <a:txBody>
                    <a:bodyPr/>
                    <a:lstStyle/>
                    <a:p>
                      <a:pPr marL="0" indent="0" algn="ctr" latinLnBrk="0">
                        <a:lnSpc>
                          <a:spcPct val="100000"/>
                        </a:lnSpc>
                        <a:spcBef>
                          <a:spcPts val="0"/>
                        </a:spcBef>
                        <a:spcAft>
                          <a:spcPts val="0"/>
                        </a:spcAft>
                        <a:defRPr lang="ko-KR" altLang="en-US"/>
                      </a:pPr>
                      <a:endParaRPr lang="ko-KR" altLang="en-US" sz="1200" b="0" kern="0" spc="0">
                        <a:solidFill>
                          <a:srgbClr val="000000"/>
                        </a:solidFill>
                        <a:latin typeface="한양신명조"/>
                      </a:endParaRPr>
                    </a:p>
                  </a:txBody>
                  <a:tcPr marL="17907" marR="17907" marT="17904" marB="17904" anchor="ctr">
                    <a:lnL>
                      <a:noFill/>
                    </a:lnL>
                    <a:lnR>
                      <a:noFill/>
                    </a:lnR>
                    <a:lnT>
                      <a:noFill/>
                    </a:lnT>
                    <a:lnB>
                      <a:noFill/>
                    </a:lnB>
                  </a:tcPr>
                </a:tc>
                <a:extLst>
                  <a:ext uri="{0D108BD9-81ED-4DB2-BD59-A6C34878D82A}">
                    <a16:rowId xmlns:a16="http://schemas.microsoft.com/office/drawing/2014/main" val="10005"/>
                  </a:ext>
                </a:extLst>
              </a:tr>
              <a:tr h="228057">
                <a:tc>
                  <a:txBody>
                    <a:bodyPr/>
                    <a:lstStyle/>
                    <a:p>
                      <a:pPr marL="0" indent="0" algn="ctr" latinLnBrk="0">
                        <a:lnSpc>
                          <a:spcPct val="100000"/>
                        </a:lnSpc>
                        <a:spcBef>
                          <a:spcPts val="0"/>
                        </a:spcBef>
                        <a:spcAft>
                          <a:spcPts val="0"/>
                        </a:spcAft>
                        <a:defRPr lang="ko-KR" altLang="en-US"/>
                      </a:pPr>
                      <a:r>
                        <a:rPr lang="ko-KR" altLang="en-US" sz="1200" b="1" kern="0" spc="0">
                          <a:solidFill>
                            <a:srgbClr val="000000"/>
                          </a:solidFill>
                          <a:latin typeface="경기천년제목 Light"/>
                          <a:ea typeface="경기천년제목 Light"/>
                        </a:rPr>
                        <a:t>보조금 신청</a:t>
                      </a:r>
                      <a:endParaRPr lang="ko-KR" altLang="en-US" sz="1500" b="0" kern="0" spc="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rowSpan="2">
                  <a:txBody>
                    <a:bodyPr/>
                    <a:lstStyle/>
                    <a:p>
                      <a:pPr marL="0" indent="0" algn="ctr" latinLnBrk="0">
                        <a:lnSpc>
                          <a:spcPct val="100000"/>
                        </a:lnSpc>
                        <a:spcBef>
                          <a:spcPts val="0"/>
                        </a:spcBef>
                        <a:spcAft>
                          <a:spcPts val="0"/>
                        </a:spcAft>
                        <a:defRPr lang="ko-KR" altLang="en-US"/>
                      </a:pPr>
                      <a:endParaRPr lang="ko-KR" altLang="en-US" sz="12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a:noFill/>
                    </a:lnT>
                    <a:lnB>
                      <a:noFill/>
                    </a:lnB>
                  </a:tcPr>
                </a:tc>
                <a:tc>
                  <a:txBody>
                    <a:bodyPr/>
                    <a:lstStyle/>
                    <a:p>
                      <a:pPr marL="0" indent="0" algn="ctr" latinLnBrk="0">
                        <a:lnSpc>
                          <a:spcPct val="100000"/>
                        </a:lnSpc>
                        <a:spcBef>
                          <a:spcPts val="0"/>
                        </a:spcBef>
                        <a:spcAft>
                          <a:spcPts val="0"/>
                        </a:spcAft>
                        <a:defRPr lang="ko-KR" altLang="en-US"/>
                      </a:pPr>
                      <a:r>
                        <a:rPr lang="ko-KR" altLang="en-US" sz="1200" b="1" kern="0" spc="0">
                          <a:solidFill>
                            <a:srgbClr val="000000"/>
                          </a:solidFill>
                          <a:latin typeface="경기천년제목 Light"/>
                          <a:ea typeface="경기천년제목 Light"/>
                        </a:rPr>
                        <a:t>현장확인</a:t>
                      </a:r>
                      <a:endParaRPr lang="ko-KR" altLang="en-US" sz="1500" b="0" kern="0" spc="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rowSpan="2">
                  <a:txBody>
                    <a:bodyPr/>
                    <a:lstStyle/>
                    <a:p>
                      <a:pPr marL="0" indent="0" algn="ctr" latinLnBrk="0">
                        <a:lnSpc>
                          <a:spcPct val="100000"/>
                        </a:lnSpc>
                        <a:spcBef>
                          <a:spcPts val="0"/>
                        </a:spcBef>
                        <a:spcAft>
                          <a:spcPts val="0"/>
                        </a:spcAft>
                        <a:defRPr lang="ko-KR" altLang="en-US"/>
                      </a:pPr>
                      <a:endParaRPr lang="ko-KR" altLang="en-US" sz="12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a:noFill/>
                    </a:lnT>
                    <a:lnB>
                      <a:noFill/>
                    </a:lnB>
                  </a:tcPr>
                </a:tc>
                <a:tc gridSpan="2">
                  <a:txBody>
                    <a:bodyPr/>
                    <a:lstStyle/>
                    <a:p>
                      <a:pPr marL="0" indent="0" algn="ctr" latinLnBrk="0">
                        <a:lnSpc>
                          <a:spcPct val="100000"/>
                        </a:lnSpc>
                        <a:spcBef>
                          <a:spcPts val="0"/>
                        </a:spcBef>
                        <a:spcAft>
                          <a:spcPts val="0"/>
                        </a:spcAft>
                        <a:defRPr lang="ko-KR" altLang="en-US"/>
                      </a:pPr>
                      <a:r>
                        <a:rPr lang="ko-KR" altLang="en-US" sz="1200" b="1" kern="0" spc="0">
                          <a:solidFill>
                            <a:srgbClr val="000000"/>
                          </a:solidFill>
                          <a:latin typeface="경기천년제목 Light"/>
                          <a:ea typeface="경기천년제목 Light"/>
                        </a:rPr>
                        <a:t>보조금 지급</a:t>
                      </a:r>
                      <a:endParaRPr lang="ko-KR" altLang="en-US" sz="1500" b="0" kern="0" spc="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hMerge="1">
                  <a:txBody>
                    <a:bodyPr/>
                    <a:lstStyle/>
                    <a:p>
                      <a:pPr latinLnBrk="1">
                        <a:defRPr lang="ko-KR" altLang="en-US"/>
                      </a:pPr>
                      <a:endParaRPr lang="ko-KR" altLang="en-US"/>
                    </a:p>
                  </a:txBody>
                  <a:tcPr/>
                </a:tc>
                <a:tc>
                  <a:txBody>
                    <a:bodyPr/>
                    <a:lstStyle/>
                    <a:p>
                      <a:pPr marL="0" indent="0" algn="ctr" latinLnBrk="0">
                        <a:lnSpc>
                          <a:spcPct val="100000"/>
                        </a:lnSpc>
                        <a:spcBef>
                          <a:spcPts val="0"/>
                        </a:spcBef>
                        <a:spcAft>
                          <a:spcPts val="0"/>
                        </a:spcAft>
                        <a:defRPr lang="ko-KR" altLang="en-US"/>
                      </a:pPr>
                      <a:endParaRPr lang="ko-KR" altLang="en-US" sz="12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a:noFill/>
                    </a:lnR>
                    <a:lnT>
                      <a:noFill/>
                    </a:lnT>
                    <a:lnB>
                      <a:noFill/>
                    </a:lnB>
                  </a:tcPr>
                </a:tc>
                <a:extLst>
                  <a:ext uri="{0D108BD9-81ED-4DB2-BD59-A6C34878D82A}">
                    <a16:rowId xmlns:a16="http://schemas.microsoft.com/office/drawing/2014/main" val="10006"/>
                  </a:ext>
                </a:extLst>
              </a:tr>
              <a:tr h="275394">
                <a:tc>
                  <a:txBody>
                    <a:bodyPr/>
                    <a:lstStyle/>
                    <a:p>
                      <a:pPr marL="0" indent="0" algn="ctr" latinLnBrk="0">
                        <a:lnSpc>
                          <a:spcPct val="100000"/>
                        </a:lnSpc>
                        <a:spcBef>
                          <a:spcPts val="0"/>
                        </a:spcBef>
                        <a:spcAft>
                          <a:spcPts val="0"/>
                        </a:spcAft>
                        <a:tabLst>
                          <a:tab pos="540067" algn="l"/>
                          <a:tab pos="990123" algn="l"/>
                          <a:tab pos="1260157" algn="l"/>
                          <a:tab pos="2070258" algn="l"/>
                          <a:tab pos="2520315" algn="l"/>
                          <a:tab pos="3060382" algn="l"/>
                          <a:tab pos="3600450" algn="l"/>
                          <a:tab pos="4050506" algn="l"/>
                          <a:tab pos="4590574" algn="l"/>
                          <a:tab pos="5040630" algn="l"/>
                          <a:tab pos="5580697" algn="l"/>
                          <a:tab pos="6120765" algn="l"/>
                          <a:tab pos="6570821" algn="l"/>
                          <a:tab pos="7110889" algn="l"/>
                          <a:tab pos="7650956" algn="l"/>
                          <a:tab pos="8101013" algn="l"/>
                          <a:tab pos="8641081" algn="l"/>
                          <a:tab pos="9181148" algn="l"/>
                          <a:tab pos="9631204" algn="l"/>
                          <a:tab pos="10171272" algn="l"/>
                        </a:tabLst>
                        <a:defRPr lang="ko-KR" altLang="en-US"/>
                      </a:pPr>
                      <a:r>
                        <a:rPr lang="ko-KR" altLang="en-US" sz="1200" b="0" kern="0" spc="0" dirty="0" err="1">
                          <a:solidFill>
                            <a:srgbClr val="000000"/>
                          </a:solidFill>
                          <a:latin typeface="경기천년제목 Light"/>
                          <a:ea typeface="경기천년제목 Light"/>
                        </a:rPr>
                        <a:t>환경전문공사업</a:t>
                      </a:r>
                      <a:r>
                        <a:rPr lang="ko-KR" altLang="en-US" sz="1200" b="0" kern="0" spc="0" dirty="0">
                          <a:solidFill>
                            <a:srgbClr val="000000"/>
                          </a:solidFill>
                          <a:latin typeface="경기천년제목 Light"/>
                          <a:ea typeface="경기천년제목 Light"/>
                        </a:rPr>
                        <a:t>→시</a:t>
                      </a:r>
                      <a:endParaRPr lang="ko-KR" altLang="en-US" sz="15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31000"/>
                        </a:lnSpc>
                        <a:spcBef>
                          <a:spcPts val="0"/>
                        </a:spcBef>
                        <a:spcAft>
                          <a:spcPts val="0"/>
                        </a:spcAft>
                        <a:tabLst>
                          <a:tab pos="540067" algn="l"/>
                          <a:tab pos="990123" algn="l"/>
                          <a:tab pos="1260157" algn="l"/>
                          <a:tab pos="2070258" algn="l"/>
                          <a:tab pos="2520315" algn="l"/>
                          <a:tab pos="3060382" algn="l"/>
                          <a:tab pos="3600450" algn="l"/>
                          <a:tab pos="4050506" algn="l"/>
                          <a:tab pos="4590574" algn="l"/>
                          <a:tab pos="5040630" algn="l"/>
                          <a:tab pos="5580697" algn="l"/>
                          <a:tab pos="6120765" algn="l"/>
                          <a:tab pos="6570821" algn="l"/>
                          <a:tab pos="7110889" algn="l"/>
                          <a:tab pos="7650956" algn="l"/>
                          <a:tab pos="8101013" algn="l"/>
                          <a:tab pos="8641081" algn="l"/>
                          <a:tab pos="9181148" algn="l"/>
                          <a:tab pos="9631204" algn="l"/>
                          <a:tab pos="10171272" algn="l"/>
                        </a:tabLst>
                        <a:defRPr lang="ko-KR" altLang="en-US"/>
                      </a:pPr>
                      <a:r>
                        <a:rPr lang="ko-KR" altLang="en-US" sz="1200" b="0" kern="0" spc="0" dirty="0">
                          <a:solidFill>
                            <a:srgbClr val="000000"/>
                          </a:solidFill>
                          <a:latin typeface="경기천년제목 Light"/>
                          <a:ea typeface="경기천년제목 Light"/>
                        </a:rPr>
                        <a:t>시</a:t>
                      </a:r>
                      <a:r>
                        <a:rPr lang="en-US" altLang="ko-KR" sz="1200" b="0" kern="0" spc="-130" dirty="0">
                          <a:solidFill>
                            <a:srgbClr val="000000"/>
                          </a:solidFill>
                          <a:latin typeface="경기천년제목 Light"/>
                          <a:ea typeface="경기천년제목 Light"/>
                        </a:rPr>
                        <a:t>(</a:t>
                      </a:r>
                      <a:r>
                        <a:rPr lang="ko-KR" altLang="en-US" sz="1200" b="0" kern="0" spc="-130" dirty="0">
                          <a:solidFill>
                            <a:srgbClr val="000000"/>
                          </a:solidFill>
                          <a:latin typeface="경기천년제목 Light"/>
                          <a:ea typeface="경기천년제목 Light"/>
                        </a:rPr>
                        <a:t>광주녹색</a:t>
                      </a:r>
                      <a:r>
                        <a:rPr lang="ko-KR" altLang="en-US" sz="1200" b="0" kern="0" spc="-160" dirty="0">
                          <a:solidFill>
                            <a:srgbClr val="000000"/>
                          </a:solidFill>
                          <a:latin typeface="경기천년제목 Light"/>
                          <a:ea typeface="경기천년제목 Light"/>
                        </a:rPr>
                        <a:t>환경지원센터</a:t>
                      </a:r>
                      <a:r>
                        <a:rPr lang="en-US" altLang="ko-KR" sz="1200" b="0" kern="0" spc="-160" dirty="0">
                          <a:solidFill>
                            <a:srgbClr val="000000"/>
                          </a:solidFill>
                          <a:latin typeface="경기천년제목 Light"/>
                          <a:ea typeface="경기천년제목 Light"/>
                        </a:rPr>
                        <a:t>)</a:t>
                      </a:r>
                      <a:endParaRPr lang="ko-KR" altLang="en-US" sz="15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vMerge="1">
                  <a:txBody>
                    <a:bodyPr/>
                    <a:lstStyle/>
                    <a:p>
                      <a:pPr latinLnBrk="1">
                        <a:defRPr lang="ko-KR" altLang="en-US"/>
                      </a:pPr>
                      <a:endParaRPr lang="ko-KR" altLang="en-US"/>
                    </a:p>
                  </a:txBody>
                  <a:tcPr/>
                </a:tc>
                <a:tc gridSpan="2">
                  <a:txBody>
                    <a:bodyPr/>
                    <a:lstStyle/>
                    <a:p>
                      <a:pPr marL="0" indent="0" algn="ctr" latinLnBrk="0">
                        <a:lnSpc>
                          <a:spcPct val="100000"/>
                        </a:lnSpc>
                        <a:spcBef>
                          <a:spcPts val="0"/>
                        </a:spcBef>
                        <a:spcAft>
                          <a:spcPts val="0"/>
                        </a:spcAft>
                        <a:tabLst>
                          <a:tab pos="540067" algn="l"/>
                          <a:tab pos="990123" algn="l"/>
                          <a:tab pos="1260157" algn="l"/>
                          <a:tab pos="2070258" algn="l"/>
                          <a:tab pos="2520315" algn="l"/>
                          <a:tab pos="3060382" algn="l"/>
                          <a:tab pos="3600450" algn="l"/>
                          <a:tab pos="4050506" algn="l"/>
                          <a:tab pos="4590574" algn="l"/>
                          <a:tab pos="5040630" algn="l"/>
                          <a:tab pos="5580697" algn="l"/>
                          <a:tab pos="6120765" algn="l"/>
                          <a:tab pos="6570821" algn="l"/>
                          <a:tab pos="7110889" algn="l"/>
                          <a:tab pos="7650956" algn="l"/>
                          <a:tab pos="8101013" algn="l"/>
                          <a:tab pos="8641081" algn="l"/>
                          <a:tab pos="9181148" algn="l"/>
                          <a:tab pos="9631204" algn="l"/>
                          <a:tab pos="10171272" algn="l"/>
                        </a:tabLst>
                        <a:defRPr lang="ko-KR" altLang="en-US"/>
                      </a:pPr>
                      <a:r>
                        <a:rPr lang="ko-KR" altLang="en-US" sz="1200" b="0" kern="0" spc="0">
                          <a:solidFill>
                            <a:srgbClr val="000000"/>
                          </a:solidFill>
                          <a:latin typeface="경기천년제목 Light"/>
                          <a:ea typeface="경기천년제목 Light"/>
                        </a:rPr>
                        <a:t>시 → 환경전문공사업 </a:t>
                      </a:r>
                      <a:endParaRPr lang="ko-KR" altLang="en-US" sz="1500" b="0" kern="0" spc="0">
                        <a:solidFill>
                          <a:srgbClr val="000000"/>
                        </a:solidFill>
                        <a:latin typeface="한양신명조"/>
                      </a:endParaRPr>
                    </a:p>
                  </a:txBody>
                  <a:tcPr marL="17907" marR="17907" marT="17904" marB="1790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hMerge="1">
                  <a:txBody>
                    <a:bodyPr/>
                    <a:lstStyle/>
                    <a:p>
                      <a:pPr latinLnBrk="1">
                        <a:defRPr lang="ko-KR" altLang="en-US"/>
                      </a:pPr>
                      <a:endParaRPr lang="ko-KR" altLang="en-US"/>
                    </a:p>
                  </a:txBody>
                  <a:tcPr/>
                </a:tc>
                <a:tc>
                  <a:txBody>
                    <a:bodyPr/>
                    <a:lstStyle/>
                    <a:p>
                      <a:pPr marL="0" indent="0" algn="ctr" latinLnBrk="0">
                        <a:lnSpc>
                          <a:spcPct val="100000"/>
                        </a:lnSpc>
                        <a:spcBef>
                          <a:spcPts val="0"/>
                        </a:spcBef>
                        <a:spcAft>
                          <a:spcPts val="0"/>
                        </a:spcAft>
                        <a:tabLst>
                          <a:tab pos="540067" algn="l"/>
                          <a:tab pos="990123" algn="l"/>
                          <a:tab pos="1260157" algn="l"/>
                          <a:tab pos="2070258" algn="l"/>
                          <a:tab pos="2520315" algn="l"/>
                          <a:tab pos="3060382" algn="l"/>
                          <a:tab pos="3600450" algn="l"/>
                          <a:tab pos="4050506" algn="l"/>
                          <a:tab pos="4590574" algn="l"/>
                          <a:tab pos="5040630" algn="l"/>
                          <a:tab pos="5580697" algn="l"/>
                          <a:tab pos="6120765" algn="l"/>
                          <a:tab pos="6570821" algn="l"/>
                          <a:tab pos="7110889" algn="l"/>
                          <a:tab pos="7650956" algn="l"/>
                          <a:tab pos="8101013" algn="l"/>
                          <a:tab pos="8641081" algn="l"/>
                          <a:tab pos="9181148" algn="l"/>
                          <a:tab pos="9631204" algn="l"/>
                          <a:tab pos="10171272" algn="l"/>
                        </a:tabLst>
                        <a:defRPr lang="ko-KR" altLang="en-US"/>
                      </a:pPr>
                      <a:endParaRPr lang="ko-KR" altLang="en-US" sz="1200" b="0" kern="0" spc="0" dirty="0">
                        <a:solidFill>
                          <a:srgbClr val="000000"/>
                        </a:solidFill>
                        <a:latin typeface="한양신명조"/>
                      </a:endParaRPr>
                    </a:p>
                  </a:txBody>
                  <a:tcPr marL="17907" marR="17907" marT="17904" marB="17904" anchor="ctr">
                    <a:lnL w="3556" cap="flat" cmpd="sng" algn="ctr">
                      <a:solidFill>
                        <a:srgbClr val="000000"/>
                      </a:solidFill>
                      <a:prstDash val="solid"/>
                      <a:round/>
                    </a:lnL>
                    <a:lnR>
                      <a:noFill/>
                    </a:lnR>
                    <a:lnT>
                      <a:noFill/>
                    </a:lnT>
                    <a:lnB>
                      <a:noFill/>
                    </a:lnB>
                  </a:tcPr>
                </a:tc>
                <a:extLst>
                  <a:ext uri="{0D108BD9-81ED-4DB2-BD59-A6C34878D82A}">
                    <a16:rowId xmlns:a16="http://schemas.microsoft.com/office/drawing/2014/main" val="10007"/>
                  </a:ext>
                </a:extLst>
              </a:tr>
            </a:tbl>
          </a:graphicData>
        </a:graphic>
      </p:graphicFrame>
      <p:grpSp>
        <p:nvGrpSpPr>
          <p:cNvPr id="40062" name="그룹 48">
            <a:extLst>
              <a:ext uri="{FF2B5EF4-FFF2-40B4-BE49-F238E27FC236}">
                <a16:creationId xmlns:a16="http://schemas.microsoft.com/office/drawing/2014/main" id="{1C3CC67F-91C8-658D-463E-B85949834B03}"/>
              </a:ext>
            </a:extLst>
          </p:cNvPr>
          <p:cNvGrpSpPr>
            <a:grpSpLocks/>
          </p:cNvGrpSpPr>
          <p:nvPr/>
        </p:nvGrpSpPr>
        <p:grpSpPr bwMode="auto">
          <a:xfrm>
            <a:off x="392113" y="4579938"/>
            <a:ext cx="7996237" cy="1657350"/>
            <a:chOff x="996993" y="4188410"/>
            <a:chExt cx="6886408" cy="1656412"/>
          </a:xfrm>
        </p:grpSpPr>
        <p:sp>
          <p:nvSpPr>
            <p:cNvPr id="50" name="왼쪽으로 구부러진 화살표 49">
              <a:extLst>
                <a:ext uri="{FF2B5EF4-FFF2-40B4-BE49-F238E27FC236}">
                  <a16:creationId xmlns:a16="http://schemas.microsoft.com/office/drawing/2014/main" id="{BA542033-FBE8-55A1-777A-5416F4B23545}"/>
                </a:ext>
              </a:extLst>
            </p:cNvPr>
            <p:cNvSpPr/>
            <p:nvPr/>
          </p:nvSpPr>
          <p:spPr>
            <a:xfrm>
              <a:off x="7512900" y="4332790"/>
              <a:ext cx="370501" cy="791715"/>
            </a:xfrm>
            <a:prstGeom prst="curvedLeftArrow">
              <a:avLst>
                <a:gd name="adj1" fmla="val 25000"/>
                <a:gd name="adj2" fmla="val 50000"/>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solidFill>
                  <a:schemeClr val="tx1"/>
                </a:solidFill>
              </a:endParaRPr>
            </a:p>
          </p:txBody>
        </p:sp>
        <p:sp>
          <p:nvSpPr>
            <p:cNvPr id="55" name="왼쪽으로 구부러진 화살표 54">
              <a:extLst>
                <a:ext uri="{FF2B5EF4-FFF2-40B4-BE49-F238E27FC236}">
                  <a16:creationId xmlns:a16="http://schemas.microsoft.com/office/drawing/2014/main" id="{570E3796-0A33-E497-80EA-B30C4A01CD18}"/>
                </a:ext>
              </a:extLst>
            </p:cNvPr>
            <p:cNvSpPr/>
            <p:nvPr/>
          </p:nvSpPr>
          <p:spPr>
            <a:xfrm flipH="1">
              <a:off x="996993" y="5053107"/>
              <a:ext cx="310346" cy="791715"/>
            </a:xfrm>
            <a:prstGeom prst="curvedLeftArrow">
              <a:avLst>
                <a:gd name="adj1" fmla="val 25000"/>
                <a:gd name="adj2" fmla="val 50000"/>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solidFill>
                  <a:schemeClr val="tx1"/>
                </a:solidFill>
              </a:endParaRPr>
            </a:p>
          </p:txBody>
        </p:sp>
        <p:sp>
          <p:nvSpPr>
            <p:cNvPr id="56" name="오른쪽 화살표 55">
              <a:extLst>
                <a:ext uri="{FF2B5EF4-FFF2-40B4-BE49-F238E27FC236}">
                  <a16:creationId xmlns:a16="http://schemas.microsoft.com/office/drawing/2014/main" id="{5813C57D-89D1-43B9-D77A-AF40422A43A6}"/>
                </a:ext>
              </a:extLst>
            </p:cNvPr>
            <p:cNvSpPr/>
            <p:nvPr/>
          </p:nvSpPr>
          <p:spPr>
            <a:xfrm>
              <a:off x="3168050" y="4188410"/>
              <a:ext cx="299409" cy="144380"/>
            </a:xfrm>
            <a:prstGeom prst="rightArrow">
              <a:avLst>
                <a:gd name="adj1" fmla="val 5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63" name="오른쪽 화살표 62">
              <a:extLst>
                <a:ext uri="{FF2B5EF4-FFF2-40B4-BE49-F238E27FC236}">
                  <a16:creationId xmlns:a16="http://schemas.microsoft.com/office/drawing/2014/main" id="{70EC11F9-5899-3A5D-CE4B-27A722E1822D}"/>
                </a:ext>
              </a:extLst>
            </p:cNvPr>
            <p:cNvSpPr/>
            <p:nvPr/>
          </p:nvSpPr>
          <p:spPr>
            <a:xfrm flipH="1">
              <a:off x="3168050" y="5042002"/>
              <a:ext cx="299409" cy="157073"/>
            </a:xfrm>
            <a:prstGeom prst="rightArrow">
              <a:avLst>
                <a:gd name="adj1" fmla="val 5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73" name="오른쪽 화살표 72">
            <a:extLst>
              <a:ext uri="{FF2B5EF4-FFF2-40B4-BE49-F238E27FC236}">
                <a16:creationId xmlns:a16="http://schemas.microsoft.com/office/drawing/2014/main" id="{9AEF798B-39DE-E87E-1F97-59BF9380592D}"/>
              </a:ext>
            </a:extLst>
          </p:cNvPr>
          <p:cNvSpPr/>
          <p:nvPr/>
        </p:nvSpPr>
        <p:spPr>
          <a:xfrm>
            <a:off x="5434013" y="4573588"/>
            <a:ext cx="347662" cy="144462"/>
          </a:xfrm>
          <a:prstGeom prst="rightArrow">
            <a:avLst>
              <a:gd name="adj1" fmla="val 5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74" name="오른쪽 화살표 73">
            <a:extLst>
              <a:ext uri="{FF2B5EF4-FFF2-40B4-BE49-F238E27FC236}">
                <a16:creationId xmlns:a16="http://schemas.microsoft.com/office/drawing/2014/main" id="{185E96F9-7719-F12C-9870-6F63982CBAD6}"/>
              </a:ext>
            </a:extLst>
          </p:cNvPr>
          <p:cNvSpPr/>
          <p:nvPr/>
        </p:nvSpPr>
        <p:spPr>
          <a:xfrm flipH="1">
            <a:off x="5434013" y="5392738"/>
            <a:ext cx="290512" cy="123825"/>
          </a:xfrm>
          <a:prstGeom prst="rightArrow">
            <a:avLst>
              <a:gd name="adj1" fmla="val 5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87" name="오른쪽 화살표 86">
            <a:extLst>
              <a:ext uri="{FF2B5EF4-FFF2-40B4-BE49-F238E27FC236}">
                <a16:creationId xmlns:a16="http://schemas.microsoft.com/office/drawing/2014/main" id="{607CDD36-40D6-836E-EEB7-33CEE05AFFEB}"/>
              </a:ext>
            </a:extLst>
          </p:cNvPr>
          <p:cNvSpPr/>
          <p:nvPr/>
        </p:nvSpPr>
        <p:spPr>
          <a:xfrm>
            <a:off x="5434013" y="6053138"/>
            <a:ext cx="347662" cy="144462"/>
          </a:xfrm>
          <a:prstGeom prst="rightArrow">
            <a:avLst>
              <a:gd name="adj1" fmla="val 5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88" name="오른쪽 화살표 87">
            <a:extLst>
              <a:ext uri="{FF2B5EF4-FFF2-40B4-BE49-F238E27FC236}">
                <a16:creationId xmlns:a16="http://schemas.microsoft.com/office/drawing/2014/main" id="{A7C4D923-E33B-3F13-2D12-9C4FE640149C}"/>
              </a:ext>
            </a:extLst>
          </p:cNvPr>
          <p:cNvSpPr/>
          <p:nvPr/>
        </p:nvSpPr>
        <p:spPr>
          <a:xfrm>
            <a:off x="2908300" y="6024563"/>
            <a:ext cx="346075" cy="144462"/>
          </a:xfrm>
          <a:prstGeom prst="rightArrow">
            <a:avLst>
              <a:gd name="adj1" fmla="val 5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0067" name="TextBox 1">
            <a:extLst>
              <a:ext uri="{FF2B5EF4-FFF2-40B4-BE49-F238E27FC236}">
                <a16:creationId xmlns:a16="http://schemas.microsoft.com/office/drawing/2014/main" id="{BAB16EB1-B9B8-8DD0-52A1-37F42AC0FC38}"/>
              </a:ext>
            </a:extLst>
          </p:cNvPr>
          <p:cNvSpPr txBox="1">
            <a:spLocks noChangeArrowheads="1"/>
          </p:cNvSpPr>
          <p:nvPr/>
        </p:nvSpPr>
        <p:spPr bwMode="auto">
          <a:xfrm>
            <a:off x="615950" y="3282950"/>
            <a:ext cx="337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r>
              <a:rPr lang="en-US" altLang="ko-KR" sz="1400">
                <a:latin typeface="Arial" panose="020B0604020202020204" pitchFamily="34" charset="0"/>
              </a:rPr>
              <a:t>* </a:t>
            </a:r>
            <a:r>
              <a:rPr lang="ko-KR" altLang="en-US" sz="1400">
                <a:latin typeface="Arial" panose="020B0604020202020204" pitchFamily="34" charset="0"/>
              </a:rPr>
              <a:t>사물인터넷 설치비</a:t>
            </a:r>
            <a:r>
              <a:rPr lang="en-US" altLang="ko-KR" sz="1400">
                <a:latin typeface="Arial" panose="020B0604020202020204" pitchFamily="34" charset="0"/>
              </a:rPr>
              <a:t>(279~369</a:t>
            </a:r>
            <a:r>
              <a:rPr lang="ko-KR" altLang="en-US" sz="1400">
                <a:latin typeface="Arial" panose="020B0604020202020204" pitchFamily="34" charset="0"/>
              </a:rPr>
              <a:t>만원</a:t>
            </a:r>
            <a:r>
              <a:rPr lang="en-US" altLang="ko-KR" sz="1400">
                <a:latin typeface="Arial" panose="020B0604020202020204" pitchFamily="34" charset="0"/>
              </a:rPr>
              <a:t>)</a:t>
            </a:r>
            <a:r>
              <a:rPr lang="ko-KR" altLang="en-US" sz="1400">
                <a:latin typeface="Arial" panose="020B0604020202020204" pitchFamily="34" charset="0"/>
              </a:rPr>
              <a:t> 포함</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4">
            <a:extLst>
              <a:ext uri="{FF2B5EF4-FFF2-40B4-BE49-F238E27FC236}">
                <a16:creationId xmlns:a16="http://schemas.microsoft.com/office/drawing/2014/main" id="{08A8EA0B-1F84-C2DB-AB00-6B3B6AA97BD4}"/>
              </a:ext>
            </a:extLst>
          </p:cNvPr>
          <p:cNvGrpSpPr>
            <a:grpSpLocks/>
          </p:cNvGrpSpPr>
          <p:nvPr/>
        </p:nvGrpSpPr>
        <p:grpSpPr bwMode="auto">
          <a:xfrm>
            <a:off x="1920875" y="2798763"/>
            <a:ext cx="5003800" cy="663575"/>
            <a:chOff x="1210" y="1763"/>
            <a:chExt cx="3152" cy="418"/>
          </a:xfrm>
        </p:grpSpPr>
        <p:grpSp>
          <p:nvGrpSpPr>
            <p:cNvPr id="41987" name="Group 5">
              <a:extLst>
                <a:ext uri="{FF2B5EF4-FFF2-40B4-BE49-F238E27FC236}">
                  <a16:creationId xmlns:a16="http://schemas.microsoft.com/office/drawing/2014/main" id="{B26E6F99-0345-72BE-D85F-FB81B7684A4F}"/>
                </a:ext>
              </a:extLst>
            </p:cNvPr>
            <p:cNvGrpSpPr>
              <a:grpSpLocks/>
            </p:cNvGrpSpPr>
            <p:nvPr/>
          </p:nvGrpSpPr>
          <p:grpSpPr bwMode="auto">
            <a:xfrm>
              <a:off x="1210" y="1763"/>
              <a:ext cx="479" cy="418"/>
              <a:chOff x="1210" y="1763"/>
              <a:chExt cx="479" cy="418"/>
            </a:xfrm>
          </p:grpSpPr>
          <p:sp>
            <p:nvSpPr>
              <p:cNvPr id="41990" name="AutoShape 6">
                <a:extLst>
                  <a:ext uri="{FF2B5EF4-FFF2-40B4-BE49-F238E27FC236}">
                    <a16:creationId xmlns:a16="http://schemas.microsoft.com/office/drawing/2014/main" id="{C4AF5CFB-0AB7-D1AC-4C7E-9F515868D3D3}"/>
                  </a:ext>
                </a:extLst>
              </p:cNvPr>
              <p:cNvSpPr>
                <a:spLocks noChangeArrowheads="1"/>
              </p:cNvSpPr>
              <p:nvPr/>
            </p:nvSpPr>
            <p:spPr bwMode="auto">
              <a:xfrm>
                <a:off x="1214" y="1770"/>
                <a:ext cx="475" cy="411"/>
              </a:xfrm>
              <a:prstGeom prst="hexagon">
                <a:avLst>
                  <a:gd name="adj" fmla="val 28914"/>
                  <a:gd name="vf" fmla="val 115470"/>
                </a:avLst>
              </a:prstGeom>
              <a:solidFill>
                <a:srgbClr val="808080"/>
              </a:solidFill>
              <a:ln>
                <a:noFill/>
              </a:ln>
              <a:extLs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41991" name="AutoShape 7">
                <a:extLst>
                  <a:ext uri="{FF2B5EF4-FFF2-40B4-BE49-F238E27FC236}">
                    <a16:creationId xmlns:a16="http://schemas.microsoft.com/office/drawing/2014/main" id="{BE82EC62-0885-C747-06D0-55C86FD6AD2B}"/>
                  </a:ext>
                </a:extLst>
              </p:cNvPr>
              <p:cNvSpPr>
                <a:spLocks noChangeArrowheads="1"/>
              </p:cNvSpPr>
              <p:nvPr/>
            </p:nvSpPr>
            <p:spPr bwMode="auto">
              <a:xfrm>
                <a:off x="1210" y="1763"/>
                <a:ext cx="475" cy="411"/>
              </a:xfrm>
              <a:prstGeom prst="hexagon">
                <a:avLst>
                  <a:gd name="adj" fmla="val 28914"/>
                  <a:gd name="vf" fmla="val 115470"/>
                </a:avLst>
              </a:prstGeom>
              <a:blipFill dpi="0" rotWithShape="0">
                <a:blip r:embed="rId3"/>
                <a:srcRect/>
                <a:stretch>
                  <a:fillRect/>
                </a:stretch>
              </a:blipFill>
              <a:ln w="9487">
                <a:solidFill>
                  <a:srgbClr val="C0C0C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41992" name="AutoShape 8">
                <a:extLst>
                  <a:ext uri="{FF2B5EF4-FFF2-40B4-BE49-F238E27FC236}">
                    <a16:creationId xmlns:a16="http://schemas.microsoft.com/office/drawing/2014/main" id="{D04E8678-4826-8282-BDE2-54694D2CF1F9}"/>
                  </a:ext>
                </a:extLst>
              </p:cNvPr>
              <p:cNvSpPr>
                <a:spLocks noChangeArrowheads="1"/>
              </p:cNvSpPr>
              <p:nvPr/>
            </p:nvSpPr>
            <p:spPr bwMode="auto">
              <a:xfrm>
                <a:off x="1237" y="1787"/>
                <a:ext cx="419" cy="362"/>
              </a:xfrm>
              <a:prstGeom prst="hexagon">
                <a:avLst>
                  <a:gd name="adj" fmla="val 28958"/>
                  <a:gd name="vf" fmla="val 115470"/>
                </a:avLst>
              </a:prstGeom>
              <a:blipFill dpi="0" rotWithShape="0">
                <a:blip r:embed="rId4"/>
                <a:srcRect/>
                <a:stretch>
                  <a:fillRect/>
                </a:stretch>
              </a:blipFill>
              <a:ln w="9487">
                <a:solidFill>
                  <a:srgbClr val="00000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41988" name="Rectangle 9">
              <a:extLst>
                <a:ext uri="{FF2B5EF4-FFF2-40B4-BE49-F238E27FC236}">
                  <a16:creationId xmlns:a16="http://schemas.microsoft.com/office/drawing/2014/main" id="{5C2AC6C2-B604-2167-D85A-C446D0E3A6B0}"/>
                </a:ext>
              </a:extLst>
            </p:cNvPr>
            <p:cNvSpPr>
              <a:spLocks noChangeArrowheads="1"/>
            </p:cNvSpPr>
            <p:nvPr/>
          </p:nvSpPr>
          <p:spPr bwMode="white">
            <a:xfrm>
              <a:off x="1833" y="1779"/>
              <a:ext cx="252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a:solidFill>
                    <a:srgbClr val="1F497D"/>
                  </a:solidFill>
                  <a:latin typeface="HY견고딕" panose="02030600000101010101" pitchFamily="18" charset="-127"/>
                  <a:ea typeface="HY견고딕" panose="02030600000101010101" pitchFamily="18" charset="-127"/>
                </a:rPr>
                <a:t>대기배출시설의 관리</a:t>
              </a:r>
            </a:p>
          </p:txBody>
        </p:sp>
        <p:sp>
          <p:nvSpPr>
            <p:cNvPr id="41989" name="Rectangle 10">
              <a:extLst>
                <a:ext uri="{FF2B5EF4-FFF2-40B4-BE49-F238E27FC236}">
                  <a16:creationId xmlns:a16="http://schemas.microsoft.com/office/drawing/2014/main" id="{630C77AF-8FE0-A6A7-DCC6-EAC7558C7DD3}"/>
                </a:ext>
              </a:extLst>
            </p:cNvPr>
            <p:cNvSpPr>
              <a:spLocks noChangeArrowheads="1"/>
            </p:cNvSpPr>
            <p:nvPr/>
          </p:nvSpPr>
          <p:spPr bwMode="white">
            <a:xfrm>
              <a:off x="1323" y="1825"/>
              <a:ext cx="23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en-US" altLang="ko-KR" sz="2400" b="1">
                  <a:solidFill>
                    <a:srgbClr val="FFFFFF"/>
                  </a:solidFill>
                  <a:latin typeface="HY견고딕" panose="02030600000101010101" pitchFamily="18" charset="-127"/>
                  <a:ea typeface="HY견고딕" panose="02030600000101010101" pitchFamily="18" charset="-127"/>
                </a:rPr>
                <a:t>2</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4">
            <a:extLst>
              <a:ext uri="{FF2B5EF4-FFF2-40B4-BE49-F238E27FC236}">
                <a16:creationId xmlns:a16="http://schemas.microsoft.com/office/drawing/2014/main" id="{7EA3A99E-AA10-064B-EC74-F00CC7CE0C3F}"/>
              </a:ext>
            </a:extLst>
          </p:cNvPr>
          <p:cNvGrpSpPr>
            <a:grpSpLocks/>
          </p:cNvGrpSpPr>
          <p:nvPr/>
        </p:nvGrpSpPr>
        <p:grpSpPr bwMode="auto">
          <a:xfrm>
            <a:off x="1546225" y="1771650"/>
            <a:ext cx="5526088" cy="665163"/>
            <a:chOff x="881" y="976"/>
            <a:chExt cx="3481" cy="419"/>
          </a:xfrm>
        </p:grpSpPr>
        <p:grpSp>
          <p:nvGrpSpPr>
            <p:cNvPr id="7194" name="Group 5">
              <a:extLst>
                <a:ext uri="{FF2B5EF4-FFF2-40B4-BE49-F238E27FC236}">
                  <a16:creationId xmlns:a16="http://schemas.microsoft.com/office/drawing/2014/main" id="{6142221C-8037-E621-B552-64C2A2493446}"/>
                </a:ext>
              </a:extLst>
            </p:cNvPr>
            <p:cNvGrpSpPr>
              <a:grpSpLocks/>
            </p:cNvGrpSpPr>
            <p:nvPr/>
          </p:nvGrpSpPr>
          <p:grpSpPr bwMode="auto">
            <a:xfrm>
              <a:off x="881" y="976"/>
              <a:ext cx="479" cy="419"/>
              <a:chOff x="881" y="976"/>
              <a:chExt cx="479" cy="419"/>
            </a:xfrm>
          </p:grpSpPr>
          <p:sp>
            <p:nvSpPr>
              <p:cNvPr id="7197" name="AutoShape 6">
                <a:extLst>
                  <a:ext uri="{FF2B5EF4-FFF2-40B4-BE49-F238E27FC236}">
                    <a16:creationId xmlns:a16="http://schemas.microsoft.com/office/drawing/2014/main" id="{43E19DC4-3148-0ABD-82BF-E1E80C0C7864}"/>
                  </a:ext>
                </a:extLst>
              </p:cNvPr>
              <p:cNvSpPr>
                <a:spLocks noChangeArrowheads="1"/>
              </p:cNvSpPr>
              <p:nvPr/>
            </p:nvSpPr>
            <p:spPr bwMode="auto">
              <a:xfrm>
                <a:off x="885" y="983"/>
                <a:ext cx="475" cy="412"/>
              </a:xfrm>
              <a:prstGeom prst="hexagon">
                <a:avLst>
                  <a:gd name="adj" fmla="val 28839"/>
                  <a:gd name="vf" fmla="val 115470"/>
                </a:avLst>
              </a:prstGeom>
              <a:solidFill>
                <a:srgbClr val="808080"/>
              </a:solidFill>
              <a:ln>
                <a:noFill/>
              </a:ln>
              <a:extLs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198" name="AutoShape 7">
                <a:extLst>
                  <a:ext uri="{FF2B5EF4-FFF2-40B4-BE49-F238E27FC236}">
                    <a16:creationId xmlns:a16="http://schemas.microsoft.com/office/drawing/2014/main" id="{1E74FC32-856B-62C2-8355-5A7B49B69A4F}"/>
                  </a:ext>
                </a:extLst>
              </p:cNvPr>
              <p:cNvSpPr>
                <a:spLocks noChangeArrowheads="1"/>
              </p:cNvSpPr>
              <p:nvPr/>
            </p:nvSpPr>
            <p:spPr bwMode="auto">
              <a:xfrm>
                <a:off x="881" y="976"/>
                <a:ext cx="475" cy="412"/>
              </a:xfrm>
              <a:prstGeom prst="hexagon">
                <a:avLst>
                  <a:gd name="adj" fmla="val 28839"/>
                  <a:gd name="vf" fmla="val 115470"/>
                </a:avLst>
              </a:prstGeom>
              <a:blipFill dpi="0" rotWithShape="0">
                <a:blip r:embed="rId3"/>
                <a:srcRect/>
                <a:stretch>
                  <a:fillRect/>
                </a:stretch>
              </a:blipFill>
              <a:ln w="9487">
                <a:solidFill>
                  <a:srgbClr val="C0C0C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199" name="AutoShape 8">
                <a:extLst>
                  <a:ext uri="{FF2B5EF4-FFF2-40B4-BE49-F238E27FC236}">
                    <a16:creationId xmlns:a16="http://schemas.microsoft.com/office/drawing/2014/main" id="{0FED1987-5510-20D3-CD1D-AE8755E34C78}"/>
                  </a:ext>
                </a:extLst>
              </p:cNvPr>
              <p:cNvSpPr>
                <a:spLocks noChangeArrowheads="1"/>
              </p:cNvSpPr>
              <p:nvPr/>
            </p:nvSpPr>
            <p:spPr bwMode="auto">
              <a:xfrm>
                <a:off x="908" y="1001"/>
                <a:ext cx="419" cy="362"/>
              </a:xfrm>
              <a:prstGeom prst="hexagon">
                <a:avLst>
                  <a:gd name="adj" fmla="val 28953"/>
                  <a:gd name="vf" fmla="val 115470"/>
                </a:avLst>
              </a:prstGeom>
              <a:blipFill dpi="0" rotWithShape="0">
                <a:blip r:embed="rId4"/>
                <a:srcRect/>
                <a:stretch>
                  <a:fillRect/>
                </a:stretch>
              </a:blipFill>
              <a:ln w="9487">
                <a:solidFill>
                  <a:srgbClr val="00000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7195" name="Rectangle 9">
              <a:extLst>
                <a:ext uri="{FF2B5EF4-FFF2-40B4-BE49-F238E27FC236}">
                  <a16:creationId xmlns:a16="http://schemas.microsoft.com/office/drawing/2014/main" id="{9D8F6CF2-B559-9DB8-5478-35B47621B0A2}"/>
                </a:ext>
              </a:extLst>
            </p:cNvPr>
            <p:cNvSpPr>
              <a:spLocks noChangeArrowheads="1"/>
            </p:cNvSpPr>
            <p:nvPr/>
          </p:nvSpPr>
          <p:spPr bwMode="white">
            <a:xfrm>
              <a:off x="1496" y="986"/>
              <a:ext cx="28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2400">
                  <a:solidFill>
                    <a:srgbClr val="1F497D"/>
                  </a:solidFill>
                </a:rPr>
                <a:t>대기환경정책방향</a:t>
              </a:r>
            </a:p>
          </p:txBody>
        </p:sp>
        <p:sp>
          <p:nvSpPr>
            <p:cNvPr id="7196" name="Rectangle 10">
              <a:extLst>
                <a:ext uri="{FF2B5EF4-FFF2-40B4-BE49-F238E27FC236}">
                  <a16:creationId xmlns:a16="http://schemas.microsoft.com/office/drawing/2014/main" id="{A01F6A47-AB80-FFE3-C64B-97A0E37BDBE4}"/>
                </a:ext>
              </a:extLst>
            </p:cNvPr>
            <p:cNvSpPr>
              <a:spLocks noChangeArrowheads="1"/>
            </p:cNvSpPr>
            <p:nvPr/>
          </p:nvSpPr>
          <p:spPr bwMode="white">
            <a:xfrm>
              <a:off x="994" y="1026"/>
              <a:ext cx="222"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en-US" altLang="ko-KR" sz="2400" b="1">
                  <a:solidFill>
                    <a:srgbClr val="FFFFFF"/>
                  </a:solidFill>
                  <a:latin typeface="Arial" panose="020B0604020202020204" pitchFamily="34" charset="0"/>
                </a:rPr>
                <a:t>1</a:t>
              </a:r>
            </a:p>
          </p:txBody>
        </p:sp>
      </p:grpSp>
      <p:pic>
        <p:nvPicPr>
          <p:cNvPr id="7171" name="Picture 16">
            <a:extLst>
              <a:ext uri="{FF2B5EF4-FFF2-40B4-BE49-F238E27FC236}">
                <a16:creationId xmlns:a16="http://schemas.microsoft.com/office/drawing/2014/main" id="{61DCE07F-2A65-049C-DACB-1426AECA3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9325" y="4951413"/>
            <a:ext cx="544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21">
            <a:extLst>
              <a:ext uri="{FF2B5EF4-FFF2-40B4-BE49-F238E27FC236}">
                <a16:creationId xmlns:a16="http://schemas.microsoft.com/office/drawing/2014/main" id="{268050B7-5F86-09BC-E480-920B0A8AA518}"/>
              </a:ext>
            </a:extLst>
          </p:cNvPr>
          <p:cNvSpPr>
            <a:spLocks noChangeArrowheads="1"/>
          </p:cNvSpPr>
          <p:nvPr/>
        </p:nvSpPr>
        <p:spPr bwMode="white">
          <a:xfrm>
            <a:off x="2532063" y="4448175"/>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2400">
                <a:solidFill>
                  <a:srgbClr val="1F497D"/>
                </a:solidFill>
              </a:rPr>
              <a:t>참고자료</a:t>
            </a:r>
          </a:p>
        </p:txBody>
      </p:sp>
      <p:grpSp>
        <p:nvGrpSpPr>
          <p:cNvPr id="7173" name="Group 22">
            <a:extLst>
              <a:ext uri="{FF2B5EF4-FFF2-40B4-BE49-F238E27FC236}">
                <a16:creationId xmlns:a16="http://schemas.microsoft.com/office/drawing/2014/main" id="{6DC0D61F-2D74-706C-9F70-DAF672DA98E0}"/>
              </a:ext>
            </a:extLst>
          </p:cNvPr>
          <p:cNvGrpSpPr>
            <a:grpSpLocks/>
          </p:cNvGrpSpPr>
          <p:nvPr/>
        </p:nvGrpSpPr>
        <p:grpSpPr bwMode="auto">
          <a:xfrm>
            <a:off x="1576388" y="4521200"/>
            <a:ext cx="760412" cy="665163"/>
            <a:chOff x="881" y="2592"/>
            <a:chExt cx="479" cy="419"/>
          </a:xfrm>
        </p:grpSpPr>
        <p:sp>
          <p:nvSpPr>
            <p:cNvPr id="7191" name="AutoShape 23">
              <a:extLst>
                <a:ext uri="{FF2B5EF4-FFF2-40B4-BE49-F238E27FC236}">
                  <a16:creationId xmlns:a16="http://schemas.microsoft.com/office/drawing/2014/main" id="{3BCB83C0-F564-3480-FCF2-1905CB7F134D}"/>
                </a:ext>
              </a:extLst>
            </p:cNvPr>
            <p:cNvSpPr>
              <a:spLocks noChangeArrowheads="1"/>
            </p:cNvSpPr>
            <p:nvPr/>
          </p:nvSpPr>
          <p:spPr bwMode="auto">
            <a:xfrm>
              <a:off x="885" y="2599"/>
              <a:ext cx="475" cy="412"/>
            </a:xfrm>
            <a:prstGeom prst="hexagon">
              <a:avLst>
                <a:gd name="adj" fmla="val 28844"/>
                <a:gd name="vf" fmla="val 115470"/>
              </a:avLst>
            </a:prstGeom>
            <a:solidFill>
              <a:srgbClr val="808080"/>
            </a:solidFill>
            <a:ln>
              <a:noFill/>
            </a:ln>
            <a:extLs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192" name="AutoShape 24">
              <a:extLst>
                <a:ext uri="{FF2B5EF4-FFF2-40B4-BE49-F238E27FC236}">
                  <a16:creationId xmlns:a16="http://schemas.microsoft.com/office/drawing/2014/main" id="{56AC5C95-ED17-756D-ECE6-582A5FDCB7BC}"/>
                </a:ext>
              </a:extLst>
            </p:cNvPr>
            <p:cNvSpPr>
              <a:spLocks noChangeArrowheads="1"/>
            </p:cNvSpPr>
            <p:nvPr/>
          </p:nvSpPr>
          <p:spPr bwMode="auto">
            <a:xfrm>
              <a:off x="881" y="2592"/>
              <a:ext cx="475" cy="412"/>
            </a:xfrm>
            <a:prstGeom prst="hexagon">
              <a:avLst>
                <a:gd name="adj" fmla="val 28844"/>
                <a:gd name="vf" fmla="val 115470"/>
              </a:avLst>
            </a:prstGeom>
            <a:blipFill dpi="0" rotWithShape="0">
              <a:blip r:embed="rId6"/>
              <a:srcRect/>
              <a:stretch>
                <a:fillRect/>
              </a:stretch>
            </a:blipFill>
            <a:ln w="9487">
              <a:solidFill>
                <a:srgbClr val="C0C0C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193" name="AutoShape 25">
              <a:extLst>
                <a:ext uri="{FF2B5EF4-FFF2-40B4-BE49-F238E27FC236}">
                  <a16:creationId xmlns:a16="http://schemas.microsoft.com/office/drawing/2014/main" id="{89B9C738-D971-DC1B-A338-FDB50F227EC0}"/>
                </a:ext>
              </a:extLst>
            </p:cNvPr>
            <p:cNvSpPr>
              <a:spLocks noChangeArrowheads="1"/>
            </p:cNvSpPr>
            <p:nvPr/>
          </p:nvSpPr>
          <p:spPr bwMode="auto">
            <a:xfrm>
              <a:off x="908" y="2617"/>
              <a:ext cx="419" cy="362"/>
            </a:xfrm>
            <a:prstGeom prst="hexagon">
              <a:avLst>
                <a:gd name="adj" fmla="val 28958"/>
                <a:gd name="vf" fmla="val 115470"/>
              </a:avLst>
            </a:prstGeom>
            <a:blipFill dpi="0" rotWithShape="0">
              <a:blip r:embed="rId7"/>
              <a:srcRect/>
              <a:stretch>
                <a:fillRect/>
              </a:stretch>
            </a:blipFill>
            <a:ln w="9487">
              <a:solidFill>
                <a:srgbClr val="00000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7174" name="Rectangle 26">
            <a:extLst>
              <a:ext uri="{FF2B5EF4-FFF2-40B4-BE49-F238E27FC236}">
                <a16:creationId xmlns:a16="http://schemas.microsoft.com/office/drawing/2014/main" id="{E0C7C262-041A-F154-291D-9B41A62FAE91}"/>
              </a:ext>
            </a:extLst>
          </p:cNvPr>
          <p:cNvSpPr>
            <a:spLocks noChangeArrowheads="1"/>
          </p:cNvSpPr>
          <p:nvPr/>
        </p:nvSpPr>
        <p:spPr bwMode="white">
          <a:xfrm>
            <a:off x="1738313" y="4619625"/>
            <a:ext cx="357187"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en-US" altLang="ko-KR" sz="2400" b="1">
                <a:solidFill>
                  <a:srgbClr val="FFFFFF"/>
                </a:solidFill>
                <a:latin typeface="Arial" panose="020B0604020202020204" pitchFamily="34" charset="0"/>
              </a:rPr>
              <a:t>4</a:t>
            </a:r>
          </a:p>
        </p:txBody>
      </p:sp>
      <p:grpSp>
        <p:nvGrpSpPr>
          <p:cNvPr id="7175" name="Group 27">
            <a:extLst>
              <a:ext uri="{FF2B5EF4-FFF2-40B4-BE49-F238E27FC236}">
                <a16:creationId xmlns:a16="http://schemas.microsoft.com/office/drawing/2014/main" id="{31C8DCDB-461A-BA10-9CCB-1DF2A5FD26B3}"/>
              </a:ext>
            </a:extLst>
          </p:cNvPr>
          <p:cNvGrpSpPr>
            <a:grpSpLocks/>
          </p:cNvGrpSpPr>
          <p:nvPr/>
        </p:nvGrpSpPr>
        <p:grpSpPr bwMode="auto">
          <a:xfrm>
            <a:off x="1565275" y="3619500"/>
            <a:ext cx="760413" cy="665163"/>
            <a:chOff x="881" y="2053"/>
            <a:chExt cx="479" cy="419"/>
          </a:xfrm>
        </p:grpSpPr>
        <p:sp>
          <p:nvSpPr>
            <p:cNvPr id="7188" name="AutoShape 28">
              <a:extLst>
                <a:ext uri="{FF2B5EF4-FFF2-40B4-BE49-F238E27FC236}">
                  <a16:creationId xmlns:a16="http://schemas.microsoft.com/office/drawing/2014/main" id="{CD4A12EE-B708-F0B1-F5B6-183075667A37}"/>
                </a:ext>
              </a:extLst>
            </p:cNvPr>
            <p:cNvSpPr>
              <a:spLocks noChangeArrowheads="1"/>
            </p:cNvSpPr>
            <p:nvPr/>
          </p:nvSpPr>
          <p:spPr bwMode="auto">
            <a:xfrm>
              <a:off x="885" y="2061"/>
              <a:ext cx="475" cy="411"/>
            </a:xfrm>
            <a:prstGeom prst="hexagon">
              <a:avLst>
                <a:gd name="adj" fmla="val 28914"/>
                <a:gd name="vf" fmla="val 115470"/>
              </a:avLst>
            </a:prstGeom>
            <a:solidFill>
              <a:srgbClr val="808080"/>
            </a:solidFill>
            <a:ln>
              <a:noFill/>
            </a:ln>
            <a:extLs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189" name="AutoShape 29">
              <a:extLst>
                <a:ext uri="{FF2B5EF4-FFF2-40B4-BE49-F238E27FC236}">
                  <a16:creationId xmlns:a16="http://schemas.microsoft.com/office/drawing/2014/main" id="{ACB610BE-6F5A-5824-93A9-96436A55E057}"/>
                </a:ext>
              </a:extLst>
            </p:cNvPr>
            <p:cNvSpPr>
              <a:spLocks noChangeArrowheads="1"/>
            </p:cNvSpPr>
            <p:nvPr/>
          </p:nvSpPr>
          <p:spPr bwMode="auto">
            <a:xfrm>
              <a:off x="881" y="2053"/>
              <a:ext cx="475" cy="412"/>
            </a:xfrm>
            <a:prstGeom prst="hexagon">
              <a:avLst>
                <a:gd name="adj" fmla="val 28844"/>
                <a:gd name="vf" fmla="val 115470"/>
              </a:avLst>
            </a:prstGeom>
            <a:blipFill dpi="0" rotWithShape="0">
              <a:blip r:embed="rId8"/>
              <a:srcRect/>
              <a:stretch>
                <a:fillRect/>
              </a:stretch>
            </a:blipFill>
            <a:ln w="9487">
              <a:solidFill>
                <a:srgbClr val="C0C0C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190" name="AutoShape 30">
              <a:extLst>
                <a:ext uri="{FF2B5EF4-FFF2-40B4-BE49-F238E27FC236}">
                  <a16:creationId xmlns:a16="http://schemas.microsoft.com/office/drawing/2014/main" id="{676E7FB4-9EC0-61AD-0AAD-F357EFBD1CB8}"/>
                </a:ext>
              </a:extLst>
            </p:cNvPr>
            <p:cNvSpPr>
              <a:spLocks noChangeArrowheads="1"/>
            </p:cNvSpPr>
            <p:nvPr/>
          </p:nvSpPr>
          <p:spPr bwMode="auto">
            <a:xfrm>
              <a:off x="908" y="2078"/>
              <a:ext cx="419" cy="362"/>
            </a:xfrm>
            <a:prstGeom prst="hexagon">
              <a:avLst>
                <a:gd name="adj" fmla="val 28958"/>
                <a:gd name="vf" fmla="val 115470"/>
              </a:avLst>
            </a:prstGeom>
            <a:blipFill dpi="0" rotWithShape="0">
              <a:blip r:embed="rId9"/>
              <a:srcRect/>
              <a:stretch>
                <a:fillRect/>
              </a:stretch>
            </a:blipFill>
            <a:ln w="9487">
              <a:solidFill>
                <a:srgbClr val="00000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7176" name="Rectangle 31">
            <a:extLst>
              <a:ext uri="{FF2B5EF4-FFF2-40B4-BE49-F238E27FC236}">
                <a16:creationId xmlns:a16="http://schemas.microsoft.com/office/drawing/2014/main" id="{638672DD-F149-5597-4DE5-25552554E637}"/>
              </a:ext>
            </a:extLst>
          </p:cNvPr>
          <p:cNvSpPr>
            <a:spLocks noChangeArrowheads="1"/>
          </p:cNvSpPr>
          <p:nvPr/>
        </p:nvSpPr>
        <p:spPr bwMode="white">
          <a:xfrm>
            <a:off x="1760538" y="3717925"/>
            <a:ext cx="35401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en-US" altLang="ko-KR" sz="2400" b="1">
                <a:solidFill>
                  <a:srgbClr val="FFFFFF"/>
                </a:solidFill>
                <a:latin typeface="Arial" panose="020B0604020202020204" pitchFamily="34" charset="0"/>
              </a:rPr>
              <a:t>3</a:t>
            </a:r>
          </a:p>
        </p:txBody>
      </p:sp>
      <p:sp>
        <p:nvSpPr>
          <p:cNvPr id="7177" name="Rectangle 32">
            <a:extLst>
              <a:ext uri="{FF2B5EF4-FFF2-40B4-BE49-F238E27FC236}">
                <a16:creationId xmlns:a16="http://schemas.microsoft.com/office/drawing/2014/main" id="{69E0F689-8534-CE94-2D2D-9EBE07419944}"/>
              </a:ext>
            </a:extLst>
          </p:cNvPr>
          <p:cNvSpPr>
            <a:spLocks noChangeArrowheads="1"/>
          </p:cNvSpPr>
          <p:nvPr/>
        </p:nvSpPr>
        <p:spPr bwMode="white">
          <a:xfrm>
            <a:off x="2554288" y="3656013"/>
            <a:ext cx="367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2400">
                <a:solidFill>
                  <a:srgbClr val="1F497D"/>
                </a:solidFill>
              </a:rPr>
              <a:t>광주광역시 지도점검방향</a:t>
            </a:r>
          </a:p>
        </p:txBody>
      </p:sp>
      <p:grpSp>
        <p:nvGrpSpPr>
          <p:cNvPr id="7178" name="Group 36">
            <a:extLst>
              <a:ext uri="{FF2B5EF4-FFF2-40B4-BE49-F238E27FC236}">
                <a16:creationId xmlns:a16="http://schemas.microsoft.com/office/drawing/2014/main" id="{FFE45A60-CD84-E290-1AC5-E82EA93BCFF8}"/>
              </a:ext>
            </a:extLst>
          </p:cNvPr>
          <p:cNvGrpSpPr>
            <a:grpSpLocks/>
          </p:cNvGrpSpPr>
          <p:nvPr/>
        </p:nvGrpSpPr>
        <p:grpSpPr bwMode="auto">
          <a:xfrm>
            <a:off x="1577975" y="2647950"/>
            <a:ext cx="760413" cy="663575"/>
            <a:chOff x="881" y="1515"/>
            <a:chExt cx="479" cy="418"/>
          </a:xfrm>
        </p:grpSpPr>
        <p:sp>
          <p:nvSpPr>
            <p:cNvPr id="7185" name="AutoShape 37">
              <a:extLst>
                <a:ext uri="{FF2B5EF4-FFF2-40B4-BE49-F238E27FC236}">
                  <a16:creationId xmlns:a16="http://schemas.microsoft.com/office/drawing/2014/main" id="{C75AD089-4BE3-7D1A-2B68-62A4010EA4E7}"/>
                </a:ext>
              </a:extLst>
            </p:cNvPr>
            <p:cNvSpPr>
              <a:spLocks noChangeArrowheads="1"/>
            </p:cNvSpPr>
            <p:nvPr/>
          </p:nvSpPr>
          <p:spPr bwMode="auto">
            <a:xfrm>
              <a:off x="885" y="1522"/>
              <a:ext cx="475" cy="411"/>
            </a:xfrm>
            <a:prstGeom prst="hexagon">
              <a:avLst>
                <a:gd name="adj" fmla="val 28914"/>
                <a:gd name="vf" fmla="val 115470"/>
              </a:avLst>
            </a:prstGeom>
            <a:solidFill>
              <a:srgbClr val="808080"/>
            </a:solidFill>
            <a:ln>
              <a:noFill/>
            </a:ln>
            <a:extLs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186" name="AutoShape 38">
              <a:extLst>
                <a:ext uri="{FF2B5EF4-FFF2-40B4-BE49-F238E27FC236}">
                  <a16:creationId xmlns:a16="http://schemas.microsoft.com/office/drawing/2014/main" id="{E4B2F16C-20D6-CF5B-B706-91FBDAEE538C}"/>
                </a:ext>
              </a:extLst>
            </p:cNvPr>
            <p:cNvSpPr>
              <a:spLocks noChangeArrowheads="1"/>
            </p:cNvSpPr>
            <p:nvPr/>
          </p:nvSpPr>
          <p:spPr bwMode="auto">
            <a:xfrm>
              <a:off x="881" y="1515"/>
              <a:ext cx="475" cy="411"/>
            </a:xfrm>
            <a:prstGeom prst="hexagon">
              <a:avLst>
                <a:gd name="adj" fmla="val 28914"/>
                <a:gd name="vf" fmla="val 115470"/>
              </a:avLst>
            </a:prstGeom>
            <a:blipFill dpi="0" rotWithShape="0">
              <a:blip r:embed="rId10"/>
              <a:srcRect/>
              <a:stretch>
                <a:fillRect/>
              </a:stretch>
            </a:blipFill>
            <a:ln w="9487">
              <a:solidFill>
                <a:srgbClr val="C0C0C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187" name="AutoShape 39">
              <a:extLst>
                <a:ext uri="{FF2B5EF4-FFF2-40B4-BE49-F238E27FC236}">
                  <a16:creationId xmlns:a16="http://schemas.microsoft.com/office/drawing/2014/main" id="{3CBF3EB9-15B6-E5E2-CE5E-07BB5B7B1D5B}"/>
                </a:ext>
              </a:extLst>
            </p:cNvPr>
            <p:cNvSpPr>
              <a:spLocks noChangeArrowheads="1"/>
            </p:cNvSpPr>
            <p:nvPr/>
          </p:nvSpPr>
          <p:spPr bwMode="auto">
            <a:xfrm>
              <a:off x="908" y="1539"/>
              <a:ext cx="419" cy="363"/>
            </a:xfrm>
            <a:prstGeom prst="hexagon">
              <a:avLst>
                <a:gd name="adj" fmla="val 28878"/>
                <a:gd name="vf" fmla="val 115470"/>
              </a:avLst>
            </a:prstGeom>
            <a:blipFill dpi="0" rotWithShape="0">
              <a:blip r:embed="rId11"/>
              <a:srcRect/>
              <a:stretch>
                <a:fillRect/>
              </a:stretch>
            </a:blipFill>
            <a:ln w="9487">
              <a:solidFill>
                <a:srgbClr val="00000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7179" name="Rectangle 40">
            <a:extLst>
              <a:ext uri="{FF2B5EF4-FFF2-40B4-BE49-F238E27FC236}">
                <a16:creationId xmlns:a16="http://schemas.microsoft.com/office/drawing/2014/main" id="{234244B0-AE10-C3CE-9CFB-DDD200304165}"/>
              </a:ext>
            </a:extLst>
          </p:cNvPr>
          <p:cNvSpPr>
            <a:spLocks noChangeArrowheads="1"/>
          </p:cNvSpPr>
          <p:nvPr/>
        </p:nvSpPr>
        <p:spPr bwMode="white">
          <a:xfrm>
            <a:off x="1760538" y="2789238"/>
            <a:ext cx="3540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en-US" altLang="ko-KR" sz="2400" b="1">
                <a:solidFill>
                  <a:srgbClr val="FFFFFF"/>
                </a:solidFill>
                <a:latin typeface="Arial" panose="020B0604020202020204" pitchFamily="34" charset="0"/>
              </a:rPr>
              <a:t>2</a:t>
            </a:r>
          </a:p>
        </p:txBody>
      </p:sp>
      <p:pic>
        <p:nvPicPr>
          <p:cNvPr id="7180" name="Picture 43">
            <a:extLst>
              <a:ext uri="{FF2B5EF4-FFF2-40B4-BE49-F238E27FC236}">
                <a16:creationId xmlns:a16="http://schemas.microsoft.com/office/drawing/2014/main" id="{1D0FB39A-343C-A625-5D77-9846C9BCEF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19325" y="4100513"/>
            <a:ext cx="544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44">
            <a:extLst>
              <a:ext uri="{FF2B5EF4-FFF2-40B4-BE49-F238E27FC236}">
                <a16:creationId xmlns:a16="http://schemas.microsoft.com/office/drawing/2014/main" id="{FA9700D8-D335-60A2-3FE6-28CA34B2C98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3925" y="3152775"/>
            <a:ext cx="544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45">
            <a:extLst>
              <a:ext uri="{FF2B5EF4-FFF2-40B4-BE49-F238E27FC236}">
                <a16:creationId xmlns:a16="http://schemas.microsoft.com/office/drawing/2014/main" id="{B60D4148-DBFE-3BBC-C0C6-3F9B99DCA0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3925" y="2203450"/>
            <a:ext cx="544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4" name="Rectangle 46">
            <a:extLst>
              <a:ext uri="{FF2B5EF4-FFF2-40B4-BE49-F238E27FC236}">
                <a16:creationId xmlns:a16="http://schemas.microsoft.com/office/drawing/2014/main" id="{BE1EF690-E686-DB4E-D2C5-0EF312CD0773}"/>
              </a:ext>
            </a:extLst>
          </p:cNvPr>
          <p:cNvSpPr>
            <a:spLocks noChangeArrowheads="1"/>
          </p:cNvSpPr>
          <p:nvPr/>
        </p:nvSpPr>
        <p:spPr bwMode="white">
          <a:xfrm>
            <a:off x="2409825" y="515938"/>
            <a:ext cx="4246563" cy="769937"/>
          </a:xfrm>
          <a:prstGeom prst="rect">
            <a:avLst/>
          </a:prstGeom>
          <a:noFill/>
          <a:ln>
            <a:noFill/>
          </a:ln>
          <a:effectLst>
            <a:outerShdw dist="35911" dir="2700000" algn="ctr" rotWithShape="0">
              <a:srgbClr val="000000"/>
            </a:outerShdw>
          </a:effectLst>
        </p:spPr>
        <p:txBody>
          <a:bodyPr lIns="91417" tIns="45708" rIns="91417" bIns="45708">
            <a:spAutoFit/>
          </a:bodyPr>
          <a:lstStyle/>
          <a:p>
            <a:pPr defTabSz="898525" eaLnBrk="1" latinLnBrk="1" hangingPunct="1">
              <a:defRPr/>
            </a:pPr>
            <a:r>
              <a:rPr lang="en-US" altLang="ko-KR" sz="4400" b="1" dirty="0">
                <a:solidFill>
                  <a:srgbClr val="F4F1E3"/>
                </a:solidFill>
                <a:effectLst>
                  <a:outerShdw blurRad="38100" dist="38100" dir="2700000" algn="tl">
                    <a:srgbClr val="C0C0C0"/>
                  </a:outerShdw>
                </a:effectLst>
                <a:latin typeface="굴림" pitchFamily="50" charset="-127"/>
                <a:cs typeface="Arial" pitchFamily="34" charset="0"/>
              </a:rPr>
              <a:t>    </a:t>
            </a:r>
            <a:r>
              <a:rPr lang="ko-KR" altLang="en-US" sz="4400" b="1" dirty="0">
                <a:solidFill>
                  <a:srgbClr val="FFFF00"/>
                </a:solidFill>
                <a:effectLst>
                  <a:outerShdw blurRad="38100" dist="38100" dir="2700000" algn="tl">
                    <a:srgbClr val="C0C0C0"/>
                  </a:outerShdw>
                </a:effectLst>
                <a:latin typeface="HY견고딕" pitchFamily="18" charset="-127"/>
                <a:ea typeface="HY견고딕" pitchFamily="18" charset="-127"/>
                <a:cs typeface="Arial" pitchFamily="34" charset="0"/>
              </a:rPr>
              <a:t>순 서</a:t>
            </a:r>
          </a:p>
        </p:txBody>
      </p:sp>
      <p:sp>
        <p:nvSpPr>
          <p:cNvPr id="7184" name="Rectangle 21">
            <a:extLst>
              <a:ext uri="{FF2B5EF4-FFF2-40B4-BE49-F238E27FC236}">
                <a16:creationId xmlns:a16="http://schemas.microsoft.com/office/drawing/2014/main" id="{1C5A72C5-482D-4E92-0313-EB32D67E64A8}"/>
              </a:ext>
            </a:extLst>
          </p:cNvPr>
          <p:cNvSpPr>
            <a:spLocks noChangeArrowheads="1"/>
          </p:cNvSpPr>
          <p:nvPr/>
        </p:nvSpPr>
        <p:spPr bwMode="white">
          <a:xfrm>
            <a:off x="2554288" y="2719388"/>
            <a:ext cx="3055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2400">
                <a:solidFill>
                  <a:srgbClr val="1F497D"/>
                </a:solidFill>
              </a:rPr>
              <a:t>대기배출시설의 관리</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4">
            <a:extLst>
              <a:ext uri="{FF2B5EF4-FFF2-40B4-BE49-F238E27FC236}">
                <a16:creationId xmlns:a16="http://schemas.microsoft.com/office/drawing/2014/main" id="{AE5EC236-61FF-B7DD-68F9-5916E3EF5DD0}"/>
              </a:ext>
            </a:extLst>
          </p:cNvPr>
          <p:cNvGrpSpPr>
            <a:grpSpLocks/>
          </p:cNvGrpSpPr>
          <p:nvPr/>
        </p:nvGrpSpPr>
        <p:grpSpPr bwMode="auto">
          <a:xfrm>
            <a:off x="-185738" y="0"/>
            <a:ext cx="9324976" cy="982663"/>
            <a:chOff x="-117" y="0"/>
            <a:chExt cx="5874" cy="619"/>
          </a:xfrm>
        </p:grpSpPr>
        <p:grpSp>
          <p:nvGrpSpPr>
            <p:cNvPr id="44042" name="Group 5">
              <a:extLst>
                <a:ext uri="{FF2B5EF4-FFF2-40B4-BE49-F238E27FC236}">
                  <a16:creationId xmlns:a16="http://schemas.microsoft.com/office/drawing/2014/main" id="{FD74EC40-98E1-3690-59B8-56EF60B22FFB}"/>
                </a:ext>
              </a:extLst>
            </p:cNvPr>
            <p:cNvGrpSpPr>
              <a:grpSpLocks/>
            </p:cNvGrpSpPr>
            <p:nvPr/>
          </p:nvGrpSpPr>
          <p:grpSpPr bwMode="auto">
            <a:xfrm>
              <a:off x="-117" y="177"/>
              <a:ext cx="4676" cy="442"/>
              <a:chOff x="-117" y="177"/>
              <a:chExt cx="4676" cy="442"/>
            </a:xfrm>
          </p:grpSpPr>
          <p:pic>
            <p:nvPicPr>
              <p:cNvPr id="44045" name="Picture 6">
                <a:extLst>
                  <a:ext uri="{FF2B5EF4-FFF2-40B4-BE49-F238E27FC236}">
                    <a16:creationId xmlns:a16="http://schemas.microsoft.com/office/drawing/2014/main" id="{15B1B1D1-8502-5EA0-9898-A9170F44B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44046" name="Rectangle 7">
                <a:extLst>
                  <a:ext uri="{FF2B5EF4-FFF2-40B4-BE49-F238E27FC236}">
                    <a16:creationId xmlns:a16="http://schemas.microsoft.com/office/drawing/2014/main" id="{11EDCD27-8EC5-9ED4-1E24-0E277F586036}"/>
                  </a:ext>
                </a:extLst>
              </p:cNvPr>
              <p:cNvSpPr>
                <a:spLocks noChangeArrowheads="1"/>
              </p:cNvSpPr>
              <p:nvPr/>
            </p:nvSpPr>
            <p:spPr bwMode="white">
              <a:xfrm>
                <a:off x="-117" y="177"/>
                <a:ext cx="2581"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2-1.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대기배출시설의 관리</a:t>
                </a:r>
              </a:p>
            </p:txBody>
          </p:sp>
        </p:grpSp>
        <p:sp>
          <p:nvSpPr>
            <p:cNvPr id="44043" name="Rectangle 8">
              <a:extLst>
                <a:ext uri="{FF2B5EF4-FFF2-40B4-BE49-F238E27FC236}">
                  <a16:creationId xmlns:a16="http://schemas.microsoft.com/office/drawing/2014/main" id="{DE38C5A5-A6E1-E1B9-1C41-CA15E1570EE0}"/>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44044" name="Rectangle 9">
              <a:extLst>
                <a:ext uri="{FF2B5EF4-FFF2-40B4-BE49-F238E27FC236}">
                  <a16:creationId xmlns:a16="http://schemas.microsoft.com/office/drawing/2014/main" id="{F699C25C-BB64-054E-6D6C-4278633A5E53}"/>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pic>
        <p:nvPicPr>
          <p:cNvPr id="44035" name="Picture 10">
            <a:extLst>
              <a:ext uri="{FF2B5EF4-FFF2-40B4-BE49-F238E27FC236}">
                <a16:creationId xmlns:a16="http://schemas.microsoft.com/office/drawing/2014/main" id="{7D4EE9B7-3FD5-8A06-9CBF-7CAA71E72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1190625"/>
            <a:ext cx="360203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11">
            <a:extLst>
              <a:ext uri="{FF2B5EF4-FFF2-40B4-BE49-F238E27FC236}">
                <a16:creationId xmlns:a16="http://schemas.microsoft.com/office/drawing/2014/main" id="{1125E624-F681-7490-58BE-B2AF379D9DC4}"/>
              </a:ext>
            </a:extLst>
          </p:cNvPr>
          <p:cNvSpPr>
            <a:spLocks noChangeArrowheads="1"/>
          </p:cNvSpPr>
          <p:nvPr/>
        </p:nvSpPr>
        <p:spPr bwMode="white">
          <a:xfrm>
            <a:off x="0" y="1204913"/>
            <a:ext cx="4017963" cy="384175"/>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대기오염물질 배출시설</a:t>
            </a:r>
          </a:p>
        </p:txBody>
      </p:sp>
      <p:pic>
        <p:nvPicPr>
          <p:cNvPr id="44037" name="Picture 12">
            <a:extLst>
              <a:ext uri="{FF2B5EF4-FFF2-40B4-BE49-F238E27FC236}">
                <a16:creationId xmlns:a16="http://schemas.microsoft.com/office/drawing/2014/main" id="{DFAB9C5D-E0F2-286F-83AA-27F4F3474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50" y="1866900"/>
            <a:ext cx="30130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44038" name="Rectangle 13">
            <a:extLst>
              <a:ext uri="{FF2B5EF4-FFF2-40B4-BE49-F238E27FC236}">
                <a16:creationId xmlns:a16="http://schemas.microsoft.com/office/drawing/2014/main" id="{80EBB20B-F982-1AFD-ECC2-E003B37BF45D}"/>
              </a:ext>
            </a:extLst>
          </p:cNvPr>
          <p:cNvSpPr>
            <a:spLocks noChangeArrowheads="1"/>
          </p:cNvSpPr>
          <p:nvPr/>
        </p:nvSpPr>
        <p:spPr bwMode="white">
          <a:xfrm>
            <a:off x="0" y="1936750"/>
            <a:ext cx="2673350" cy="39370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배출시설 적용기준</a:t>
            </a:r>
          </a:p>
        </p:txBody>
      </p:sp>
      <p:sp>
        <p:nvSpPr>
          <p:cNvPr id="44039" name="Rectangle 14">
            <a:extLst>
              <a:ext uri="{FF2B5EF4-FFF2-40B4-BE49-F238E27FC236}">
                <a16:creationId xmlns:a16="http://schemas.microsoft.com/office/drawing/2014/main" id="{9FD19D31-9508-F497-74EC-E0F8EE07D8B0}"/>
              </a:ext>
            </a:extLst>
          </p:cNvPr>
          <p:cNvSpPr>
            <a:spLocks noChangeArrowheads="1"/>
          </p:cNvSpPr>
          <p:nvPr/>
        </p:nvSpPr>
        <p:spPr bwMode="white">
          <a:xfrm>
            <a:off x="677863" y="2189163"/>
            <a:ext cx="7783512"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marL="358775" indent="-358775"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just" eaLnBrk="1" hangingPunct="1">
              <a:lnSpc>
                <a:spcPct val="100000"/>
              </a:lnSpc>
              <a:buClrTx/>
              <a:buFontTx/>
              <a:buNone/>
            </a:pPr>
            <a:endParaRPr lang="en-US" altLang="ko-KR" sz="1400" b="1">
              <a:solidFill>
                <a:srgbClr val="000000"/>
              </a:solidFill>
              <a:latin typeface="나눔고딕" pitchFamily="50" charset="-127"/>
              <a:ea typeface="나눔고딕" pitchFamily="50" charset="-127"/>
            </a:endParaRPr>
          </a:p>
          <a:p>
            <a:pPr algn="just" eaLnBrk="1" hangingPunct="1">
              <a:lnSpc>
                <a:spcPct val="150000"/>
              </a:lnSpc>
              <a:buClrTx/>
              <a:buFontTx/>
              <a:buNone/>
            </a:pPr>
            <a:r>
              <a:rPr lang="en-US" altLang="ko-KR" sz="14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배출시설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각각의 원료</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부원료와 첨가제를 포함한다</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나 연료가 투입되는 지점부터 해당</a:t>
            </a:r>
          </a:p>
          <a:p>
            <a:pPr algn="just" eaLnBrk="1" hangingPunct="1">
              <a:lnSpc>
                <a:spcPct val="150000"/>
              </a:lnSpc>
              <a:buClrTx/>
              <a:buFontTx/>
              <a:buNone/>
            </a:pPr>
            <a:r>
              <a:rPr lang="ko-KR" altLang="en-US" sz="1600" b="1">
                <a:solidFill>
                  <a:srgbClr val="000000"/>
                </a:solidFill>
                <a:latin typeface="나눔고딕" pitchFamily="50" charset="-127"/>
                <a:ea typeface="나눔고딕" pitchFamily="50" charset="-127"/>
              </a:rPr>
              <a:t>                  공정이 끝나는 지점까지의 단위공정 전체</a:t>
            </a:r>
          </a:p>
          <a:p>
            <a:pPr algn="just" eaLnBrk="1" hangingPunct="1">
              <a:lnSpc>
                <a:spcPct val="150000"/>
              </a:lnSpc>
              <a:buClrTx/>
              <a:buFontTx/>
              <a:buNone/>
            </a:pPr>
            <a:endParaRPr lang="ko-KR" altLang="en-US" sz="800" b="1">
              <a:solidFill>
                <a:srgbClr val="000000"/>
              </a:solidFill>
              <a:latin typeface="나눔고딕" pitchFamily="50" charset="-127"/>
              <a:ea typeface="나눔고딕" pitchFamily="50" charset="-127"/>
            </a:endParaRPr>
          </a:p>
          <a:p>
            <a:pPr algn="just" eaLnBrk="1" hangingPunct="1">
              <a:lnSpc>
                <a:spcPct val="150000"/>
              </a:lnSpc>
              <a:buClrTx/>
              <a:buFontTx/>
              <a:buNone/>
            </a:pPr>
            <a:r>
              <a:rPr lang="ko-KR" altLang="en-US" sz="1600" b="1">
                <a:solidFill>
                  <a:srgbClr val="000000"/>
                </a:solidFill>
                <a:latin typeface="나눔고딕" pitchFamily="50" charset="-127"/>
                <a:ea typeface="나눔고딕" pitchFamily="50" charset="-127"/>
              </a:rPr>
              <a:t> 배출시설 규모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연료사용량</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시설의 중량</a:t>
            </a:r>
            <a:r>
              <a:rPr lang="en-US" altLang="ko-KR" sz="1600" b="1">
                <a:solidFill>
                  <a:srgbClr val="000000"/>
                </a:solidFill>
                <a:latin typeface="바탕" panose="02030600000101010101" pitchFamily="18" charset="-127"/>
                <a:ea typeface="나눔고딕" pitchFamily="50" charset="-127"/>
              </a:rPr>
              <a:t>·</a:t>
            </a:r>
            <a:r>
              <a:rPr lang="ko-KR" altLang="en-US" sz="1600" b="1">
                <a:solidFill>
                  <a:srgbClr val="000000"/>
                </a:solidFill>
                <a:latin typeface="나눔고딕" pitchFamily="50" charset="-127"/>
                <a:ea typeface="나눔고딕" pitchFamily="50" charset="-127"/>
              </a:rPr>
              <a:t>면적</a:t>
            </a:r>
            <a:r>
              <a:rPr lang="en-US" altLang="ko-KR" sz="1600" b="1">
                <a:solidFill>
                  <a:srgbClr val="000000"/>
                </a:solidFill>
                <a:latin typeface="바탕" panose="02030600000101010101" pitchFamily="18" charset="-127"/>
                <a:ea typeface="나눔고딕" pitchFamily="50" charset="-127"/>
              </a:rPr>
              <a:t>·</a:t>
            </a:r>
            <a:r>
              <a:rPr lang="ko-KR" altLang="en-US" sz="1600" b="1">
                <a:solidFill>
                  <a:srgbClr val="000000"/>
                </a:solidFill>
                <a:latin typeface="나눔고딕" pitchFamily="50" charset="-127"/>
                <a:ea typeface="나눔고딕" pitchFamily="50" charset="-127"/>
              </a:rPr>
              <a:t>용적</a:t>
            </a:r>
            <a:r>
              <a:rPr lang="en-US" altLang="ko-KR" sz="1600" b="1">
                <a:solidFill>
                  <a:srgbClr val="000000"/>
                </a:solidFill>
                <a:latin typeface="바탕" panose="02030600000101010101" pitchFamily="18" charset="-127"/>
                <a:ea typeface="나눔고딕" pitchFamily="50" charset="-127"/>
              </a:rPr>
              <a:t>·</a:t>
            </a:r>
            <a:r>
              <a:rPr lang="ko-KR" altLang="en-US" sz="1600" b="1">
                <a:solidFill>
                  <a:srgbClr val="000000"/>
                </a:solidFill>
                <a:latin typeface="나눔고딕" pitchFamily="50" charset="-127"/>
                <a:ea typeface="나눔고딕" pitchFamily="50" charset="-127"/>
              </a:rPr>
              <a:t>열량</a:t>
            </a:r>
            <a:r>
              <a:rPr lang="en-US" altLang="ko-KR" sz="1600" b="1">
                <a:solidFill>
                  <a:srgbClr val="000000"/>
                </a:solidFill>
                <a:latin typeface="바탕" panose="02030600000101010101" pitchFamily="18" charset="-127"/>
                <a:ea typeface="나눔고딕" pitchFamily="50" charset="-127"/>
              </a:rPr>
              <a:t>·</a:t>
            </a:r>
            <a:r>
              <a:rPr lang="ko-KR" altLang="en-US" sz="1600" b="1">
                <a:solidFill>
                  <a:srgbClr val="000000"/>
                </a:solidFill>
                <a:latin typeface="나눔고딕" pitchFamily="50" charset="-127"/>
                <a:ea typeface="나눔고딕" pitchFamily="50" charset="-127"/>
              </a:rPr>
              <a:t>동력</a:t>
            </a:r>
            <a:r>
              <a:rPr lang="en-US" altLang="ko-KR" sz="1600" b="1">
                <a:solidFill>
                  <a:srgbClr val="000000"/>
                </a:solidFill>
                <a:latin typeface="나눔고딕" pitchFamily="50" charset="-127"/>
                <a:ea typeface="나눔고딕" pitchFamily="50" charset="-127"/>
              </a:rPr>
              <a:t>(kW)</a:t>
            </a:r>
            <a:r>
              <a:rPr lang="ko-KR" altLang="en-US" sz="1600" b="1">
                <a:solidFill>
                  <a:srgbClr val="000000"/>
                </a:solidFill>
                <a:latin typeface="나눔고딕" pitchFamily="50" charset="-127"/>
                <a:ea typeface="나눔고딕" pitchFamily="50" charset="-127"/>
              </a:rPr>
              <a:t>등으로 하되 최대시설</a:t>
            </a:r>
            <a:endParaRPr lang="en-US" altLang="ko-KR" sz="1600" b="1">
              <a:solidFill>
                <a:srgbClr val="000000"/>
              </a:solidFill>
              <a:latin typeface="나눔고딕" pitchFamily="50" charset="-127"/>
              <a:ea typeface="나눔고딕" pitchFamily="50" charset="-127"/>
            </a:endParaRPr>
          </a:p>
          <a:p>
            <a:pPr algn="just" eaLnBrk="1" hangingPunct="1">
              <a:lnSpc>
                <a:spcPct val="15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규모</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용량</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를 말함</a:t>
            </a:r>
          </a:p>
          <a:p>
            <a:pPr algn="just" eaLnBrk="1" hangingPunct="1">
              <a:lnSpc>
                <a:spcPct val="150000"/>
              </a:lnSpc>
              <a:buClrTx/>
              <a:buFontTx/>
              <a:buNone/>
            </a:pPr>
            <a:r>
              <a:rPr lang="ko-KR" altLang="en-US" sz="16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동일 사업장에 그 규모 미만의 동종시설</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지름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밀리미터 이상인 고체입자상물질 저장시설은 제외한다</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이 </a:t>
            </a:r>
            <a:r>
              <a:rPr lang="en-US" altLang="ko-KR" sz="1600" b="1">
                <a:solidFill>
                  <a:srgbClr val="000000"/>
                </a:solidFill>
                <a:latin typeface="나눔고딕" pitchFamily="50" charset="-127"/>
                <a:ea typeface="나눔고딕" pitchFamily="50" charset="-127"/>
              </a:rPr>
              <a:t>2</a:t>
            </a:r>
            <a:r>
              <a:rPr lang="ko-KR" altLang="en-US" sz="1600" b="1">
                <a:solidFill>
                  <a:srgbClr val="000000"/>
                </a:solidFill>
                <a:latin typeface="나눔고딕" pitchFamily="50" charset="-127"/>
                <a:ea typeface="나눔고딕" pitchFamily="50" charset="-127"/>
              </a:rPr>
              <a:t>개 이상 설치된 경우로서 그 시설의 총 규모가 나목의 대상 배출시설란에서  정하고 있는 규모 이상인 경우에는 그 시설들을 배출시설로 관리</a:t>
            </a:r>
            <a:endParaRPr lang="en-US" altLang="ko-KR" sz="1600" b="1">
              <a:solidFill>
                <a:srgbClr val="000000"/>
              </a:solidFill>
              <a:latin typeface="나눔고딕" pitchFamily="50" charset="-127"/>
              <a:ea typeface="나눔고딕" pitchFamily="50" charset="-127"/>
            </a:endParaRPr>
          </a:p>
          <a:p>
            <a:pPr algn="just" eaLnBrk="1" hangingPunct="1">
              <a:lnSpc>
                <a:spcPct val="150000"/>
              </a:lnSpc>
              <a:buClrTx/>
              <a:buFontTx/>
              <a:buNone/>
            </a:pPr>
            <a:endParaRPr lang="en-US" altLang="ko-KR" sz="1000" b="1">
              <a:solidFill>
                <a:srgbClr val="000000"/>
              </a:solidFill>
              <a:latin typeface="나눔고딕" pitchFamily="50" charset="-127"/>
              <a:ea typeface="나눔고딕" pitchFamily="50" charset="-127"/>
            </a:endParaRPr>
          </a:p>
          <a:p>
            <a:pPr algn="just" eaLnBrk="1" hangingPunct="1">
              <a:lnSpc>
                <a:spcPct val="15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다만</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하나의 동력원에 </a:t>
            </a:r>
            <a:r>
              <a:rPr lang="en-US" altLang="ko-KR" sz="1600" b="1">
                <a:solidFill>
                  <a:srgbClr val="000000"/>
                </a:solidFill>
                <a:latin typeface="나눔고딕" pitchFamily="50" charset="-127"/>
                <a:ea typeface="나눔고딕" pitchFamily="50" charset="-127"/>
              </a:rPr>
              <a:t>2</a:t>
            </a:r>
            <a:r>
              <a:rPr lang="ko-KR" altLang="en-US" sz="1600" b="1">
                <a:solidFill>
                  <a:srgbClr val="000000"/>
                </a:solidFill>
                <a:latin typeface="나눔고딕" pitchFamily="50" charset="-127"/>
                <a:ea typeface="나눔고딕" pitchFamily="50" charset="-127"/>
              </a:rPr>
              <a:t>개 이상의 배출시설이 연결되어 동시에 가동되는 경우에는 </a:t>
            </a:r>
          </a:p>
          <a:p>
            <a:pPr algn="just" eaLnBrk="1" hangingPunct="1">
              <a:lnSpc>
                <a:spcPct val="150000"/>
              </a:lnSpc>
              <a:buClrTx/>
              <a:buFontTx/>
              <a:buNone/>
            </a:pPr>
            <a:r>
              <a:rPr lang="ko-KR" altLang="en-US" sz="1600" b="1">
                <a:solidFill>
                  <a:srgbClr val="000000"/>
                </a:solidFill>
                <a:latin typeface="나눔고딕" pitchFamily="50" charset="-127"/>
                <a:ea typeface="나눔고딕" pitchFamily="50" charset="-127"/>
              </a:rPr>
              <a:t>      각 배출시설의 동력 소요량에 비례하여 배출시설의 규모를 산출한다</a:t>
            </a:r>
            <a:r>
              <a:rPr lang="en-US" altLang="ko-KR" sz="1600" b="1">
                <a:solidFill>
                  <a:srgbClr val="000000"/>
                </a:solidFill>
                <a:latin typeface="나눔고딕" pitchFamily="50" charset="-127"/>
                <a:ea typeface="나눔고딕" pitchFamily="50" charset="-127"/>
              </a:rPr>
              <a:t>.</a:t>
            </a:r>
          </a:p>
        </p:txBody>
      </p:sp>
      <p:sp>
        <p:nvSpPr>
          <p:cNvPr id="44040" name="Freeform 15">
            <a:extLst>
              <a:ext uri="{FF2B5EF4-FFF2-40B4-BE49-F238E27FC236}">
                <a16:creationId xmlns:a16="http://schemas.microsoft.com/office/drawing/2014/main" id="{BA9478CB-C9A2-9F87-5667-0503261DD3AB}"/>
              </a:ext>
            </a:extLst>
          </p:cNvPr>
          <p:cNvSpPr>
            <a:spLocks noChangeArrowheads="1"/>
          </p:cNvSpPr>
          <p:nvPr/>
        </p:nvSpPr>
        <p:spPr bwMode="auto">
          <a:xfrm>
            <a:off x="554038" y="263366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1" y="0"/>
                </a:cubicBezTo>
                <a:cubicBezTo>
                  <a:pt x="66" y="0"/>
                  <a:pt x="78" y="5"/>
                  <a:pt x="88" y="15"/>
                </a:cubicBezTo>
                <a:cubicBezTo>
                  <a:pt x="98" y="25"/>
                  <a:pt x="103" y="37"/>
                  <a:pt x="103" y="51"/>
                </a:cubicBezTo>
                <a:cubicBezTo>
                  <a:pt x="103" y="65"/>
                  <a:pt x="98" y="77"/>
                  <a:pt x="88" y="87"/>
                </a:cubicBezTo>
                <a:cubicBezTo>
                  <a:pt x="78" y="97"/>
                  <a:pt x="66" y="102"/>
                  <a:pt x="51" y="102"/>
                </a:cubicBezTo>
                <a:cubicBezTo>
                  <a:pt x="37" y="102"/>
                  <a:pt x="25" y="97"/>
                  <a:pt x="15" y="87"/>
                </a:cubicBezTo>
                <a:close/>
                <a:moveTo>
                  <a:pt x="28" y="79"/>
                </a:moveTo>
                <a:cubicBezTo>
                  <a:pt x="28" y="81"/>
                  <a:pt x="29" y="83"/>
                  <a:pt x="31" y="83"/>
                </a:cubicBezTo>
                <a:cubicBezTo>
                  <a:pt x="32" y="84"/>
                  <a:pt x="34" y="84"/>
                  <a:pt x="35"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4" y="17"/>
                  <a:pt x="33" y="17"/>
                  <a:pt x="31" y="18"/>
                </a:cubicBezTo>
                <a:cubicBezTo>
                  <a:pt x="29" y="19"/>
                  <a:pt x="28" y="20"/>
                  <a:pt x="28" y="22"/>
                </a:cubicBezTo>
                <a:lnTo>
                  <a:pt x="28" y="79"/>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44041" name="Freeform 16">
            <a:extLst>
              <a:ext uri="{FF2B5EF4-FFF2-40B4-BE49-F238E27FC236}">
                <a16:creationId xmlns:a16="http://schemas.microsoft.com/office/drawing/2014/main" id="{D7C09DE8-58A7-8577-20FB-6F27497E3A86}"/>
              </a:ext>
            </a:extLst>
          </p:cNvPr>
          <p:cNvSpPr>
            <a:spLocks noChangeArrowheads="1"/>
          </p:cNvSpPr>
          <p:nvPr/>
        </p:nvSpPr>
        <p:spPr bwMode="auto">
          <a:xfrm>
            <a:off x="576263" y="35369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1" y="0"/>
                </a:cubicBezTo>
                <a:cubicBezTo>
                  <a:pt x="66" y="0"/>
                  <a:pt x="78" y="5"/>
                  <a:pt x="87" y="16"/>
                </a:cubicBezTo>
                <a:cubicBezTo>
                  <a:pt x="98" y="26"/>
                  <a:pt x="103" y="37"/>
                  <a:pt x="103" y="52"/>
                </a:cubicBezTo>
                <a:cubicBezTo>
                  <a:pt x="103" y="66"/>
                  <a:pt x="98" y="78"/>
                  <a:pt x="87" y="88"/>
                </a:cubicBezTo>
                <a:cubicBezTo>
                  <a:pt x="78" y="98"/>
                  <a:pt x="66" y="102"/>
                  <a:pt x="51" y="102"/>
                </a:cubicBezTo>
                <a:cubicBezTo>
                  <a:pt x="37" y="102"/>
                  <a:pt x="25" y="98"/>
                  <a:pt x="15" y="88"/>
                </a:cubicBezTo>
                <a:close/>
                <a:moveTo>
                  <a:pt x="28" y="80"/>
                </a:moveTo>
                <a:cubicBezTo>
                  <a:pt x="28" y="82"/>
                  <a:pt x="29" y="84"/>
                  <a:pt x="31" y="84"/>
                </a:cubicBezTo>
                <a:cubicBezTo>
                  <a:pt x="32" y="85"/>
                  <a:pt x="34" y="85"/>
                  <a:pt x="35" y="84"/>
                </a:cubicBezTo>
                <a:lnTo>
                  <a:pt x="83" y="56"/>
                </a:lnTo>
                <a:cubicBezTo>
                  <a:pt x="84" y="55"/>
                  <a:pt x="84" y="55"/>
                  <a:pt x="85" y="54"/>
                </a:cubicBezTo>
                <a:cubicBezTo>
                  <a:pt x="85" y="53"/>
                  <a:pt x="85" y="53"/>
                  <a:pt x="85" y="52"/>
                </a:cubicBezTo>
                <a:cubicBezTo>
                  <a:pt x="85" y="51"/>
                  <a:pt x="85" y="50"/>
                  <a:pt x="85" y="49"/>
                </a:cubicBezTo>
                <a:cubicBezTo>
                  <a:pt x="84" y="49"/>
                  <a:pt x="84" y="48"/>
                  <a:pt x="83" y="48"/>
                </a:cubicBezTo>
                <a:lnTo>
                  <a:pt x="36" y="19"/>
                </a:lnTo>
                <a:cubicBezTo>
                  <a:pt x="34" y="18"/>
                  <a:pt x="33" y="18"/>
                  <a:pt x="31" y="19"/>
                </a:cubicBezTo>
                <a:cubicBezTo>
                  <a:pt x="29" y="20"/>
                  <a:pt x="28" y="21"/>
                  <a:pt x="28" y="23"/>
                </a:cubicBezTo>
                <a:lnTo>
                  <a:pt x="28" y="80"/>
                </a:lnTo>
                <a:close/>
                <a:moveTo>
                  <a:pt x="79" y="52"/>
                </a:moveTo>
                <a:lnTo>
                  <a:pt x="34" y="78"/>
                </a:lnTo>
                <a:lnTo>
                  <a:pt x="34"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
            <a:extLst>
              <a:ext uri="{FF2B5EF4-FFF2-40B4-BE49-F238E27FC236}">
                <a16:creationId xmlns:a16="http://schemas.microsoft.com/office/drawing/2014/main" id="{27D35530-85D3-3494-24F2-6F0720CA0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85738"/>
            <a:ext cx="4322763"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Rectangle 11">
            <a:extLst>
              <a:ext uri="{FF2B5EF4-FFF2-40B4-BE49-F238E27FC236}">
                <a16:creationId xmlns:a16="http://schemas.microsoft.com/office/drawing/2014/main" id="{23F2B348-7674-448F-E02F-2644006A4D38}"/>
              </a:ext>
            </a:extLst>
          </p:cNvPr>
          <p:cNvSpPr>
            <a:spLocks noChangeArrowheads="1"/>
          </p:cNvSpPr>
          <p:nvPr/>
        </p:nvSpPr>
        <p:spPr bwMode="white">
          <a:xfrm>
            <a:off x="-111125" y="185738"/>
            <a:ext cx="4321175" cy="385762"/>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20</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년 대기오염물질 배출시설 포함</a:t>
            </a:r>
          </a:p>
        </p:txBody>
      </p:sp>
      <p:sp>
        <p:nvSpPr>
          <p:cNvPr id="46084" name="Rectangle 14">
            <a:extLst>
              <a:ext uri="{FF2B5EF4-FFF2-40B4-BE49-F238E27FC236}">
                <a16:creationId xmlns:a16="http://schemas.microsoft.com/office/drawing/2014/main" id="{91BD542D-603A-3CDC-B87E-DFEEA2C6CF9B}"/>
              </a:ext>
            </a:extLst>
          </p:cNvPr>
          <p:cNvSpPr>
            <a:spLocks noChangeArrowheads="1"/>
          </p:cNvSpPr>
          <p:nvPr/>
        </p:nvSpPr>
        <p:spPr bwMode="auto">
          <a:xfrm>
            <a:off x="681038" y="2403475"/>
            <a:ext cx="7775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600">
                <a:solidFill>
                  <a:srgbClr val="FF0000"/>
                </a:solidFill>
                <a:latin typeface="나눔고딕 ExtraBold" pitchFamily="50" charset="-127"/>
                <a:ea typeface="나눔고딕 ExtraBold" pitchFamily="50" charset="-127"/>
              </a:rPr>
              <a:t> </a:t>
            </a:r>
            <a:r>
              <a:rPr lang="en-US" altLang="ko-KR" sz="1600" b="1">
                <a:solidFill>
                  <a:srgbClr val="000000"/>
                </a:solidFill>
                <a:latin typeface="나눔고딕" pitchFamily="50" charset="-127"/>
                <a:ea typeface="나눔고딕" pitchFamily="50" charset="-127"/>
              </a:rPr>
              <a:t>  </a:t>
            </a:r>
          </a:p>
        </p:txBody>
      </p:sp>
      <p:graphicFrame>
        <p:nvGraphicFramePr>
          <p:cNvPr id="14" name="표 13">
            <a:extLst>
              <a:ext uri="{FF2B5EF4-FFF2-40B4-BE49-F238E27FC236}">
                <a16:creationId xmlns:a16="http://schemas.microsoft.com/office/drawing/2014/main" id="{E5F8C46D-CCA5-AD88-AF96-9C62B14619F2}"/>
              </a:ext>
            </a:extLst>
          </p:cNvPr>
          <p:cNvGraphicFramePr>
            <a:graphicFrameLocks noGrp="1"/>
          </p:cNvGraphicFramePr>
          <p:nvPr/>
        </p:nvGraphicFramePr>
        <p:xfrm>
          <a:off x="320675" y="835025"/>
          <a:ext cx="8499475" cy="5465763"/>
        </p:xfrm>
        <a:graphic>
          <a:graphicData uri="http://schemas.openxmlformats.org/drawingml/2006/table">
            <a:tbl>
              <a:tblPr/>
              <a:tblGrid>
                <a:gridCol w="2109517">
                  <a:extLst>
                    <a:ext uri="{9D8B030D-6E8A-4147-A177-3AD203B41FA5}">
                      <a16:colId xmlns:a16="http://schemas.microsoft.com/office/drawing/2014/main" val="20000"/>
                    </a:ext>
                  </a:extLst>
                </a:gridCol>
                <a:gridCol w="1757239">
                  <a:extLst>
                    <a:ext uri="{9D8B030D-6E8A-4147-A177-3AD203B41FA5}">
                      <a16:colId xmlns:a16="http://schemas.microsoft.com/office/drawing/2014/main" val="20001"/>
                    </a:ext>
                  </a:extLst>
                </a:gridCol>
                <a:gridCol w="4632719">
                  <a:extLst>
                    <a:ext uri="{9D8B030D-6E8A-4147-A177-3AD203B41FA5}">
                      <a16:colId xmlns:a16="http://schemas.microsoft.com/office/drawing/2014/main" val="20002"/>
                    </a:ext>
                  </a:extLst>
                </a:gridCol>
              </a:tblGrid>
              <a:tr h="359364">
                <a:tc>
                  <a:txBody>
                    <a:bodyPr/>
                    <a:lstStyle/>
                    <a:p>
                      <a:pPr marL="0" indent="0" algn="ctr" latinLnBrk="0">
                        <a:lnSpc>
                          <a:spcPct val="160000"/>
                        </a:lnSpc>
                        <a:spcBef>
                          <a:spcPts val="0"/>
                        </a:spcBef>
                        <a:spcAft>
                          <a:spcPts val="0"/>
                        </a:spcAft>
                        <a:defRPr lang="ko-KR" altLang="en-US"/>
                      </a:pPr>
                      <a:r>
                        <a:rPr lang="ko-KR" altLang="en-US" sz="1400" b="1" kern="0" spc="0" dirty="0">
                          <a:solidFill>
                            <a:srgbClr val="000000"/>
                          </a:solidFill>
                          <a:latin typeface="경기천년바탕 Regular"/>
                          <a:ea typeface="경기천년바탕 Regular"/>
                        </a:rPr>
                        <a:t>배출시설</a:t>
                      </a:r>
                      <a:endParaRPr lang="ko-KR" altLang="en-US" sz="1400" b="0" kern="0" spc="0" dirty="0">
                        <a:solidFill>
                          <a:srgbClr val="000000"/>
                        </a:solidFill>
                        <a:latin typeface="바탕"/>
                      </a:endParaRPr>
                    </a:p>
                  </a:txBody>
                  <a:tcPr marL="32540" marR="32540" marT="8994" marB="8994">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400" b="1" kern="0" spc="0">
                          <a:solidFill>
                            <a:srgbClr val="000000"/>
                          </a:solidFill>
                          <a:latin typeface="경기천년바탕 Regular"/>
                          <a:ea typeface="경기천년바탕 Regular"/>
                        </a:rPr>
                        <a:t>변경사항</a:t>
                      </a:r>
                      <a:endParaRPr lang="ko-KR" altLang="en-US" sz="1400" b="0" kern="0" spc="0">
                        <a:solidFill>
                          <a:srgbClr val="000000"/>
                        </a:solidFill>
                        <a:latin typeface="바탕"/>
                      </a:endParaRPr>
                    </a:p>
                  </a:txBody>
                  <a:tcPr marL="32540" marR="32540" marT="8994" marB="8994">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400" b="1" kern="0" spc="0">
                          <a:solidFill>
                            <a:srgbClr val="000000"/>
                          </a:solidFill>
                          <a:latin typeface="경기천년바탕 Regular"/>
                          <a:ea typeface="경기천년바탕 Regular"/>
                        </a:rPr>
                        <a:t>대상 배출시설</a:t>
                      </a:r>
                      <a:endParaRPr lang="ko-KR" altLang="en-US" sz="1400" b="0" kern="0" spc="0">
                        <a:solidFill>
                          <a:srgbClr val="000000"/>
                        </a:solidFill>
                        <a:latin typeface="바탕"/>
                      </a:endParaRPr>
                    </a:p>
                  </a:txBody>
                  <a:tcPr marL="32540" marR="32540" marT="8994" marB="8994">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extLst>
                  <a:ext uri="{0D108BD9-81ED-4DB2-BD59-A6C34878D82A}">
                    <a16:rowId xmlns:a16="http://schemas.microsoft.com/office/drawing/2014/main" val="10000"/>
                  </a:ext>
                </a:extLst>
              </a:tr>
              <a:tr h="2809503">
                <a:tc>
                  <a:txBody>
                    <a:bodyPr/>
                    <a:lstStyle/>
                    <a:p>
                      <a:pPr marL="168910" indent="-168910" algn="just"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13)</a:t>
                      </a:r>
                      <a:r>
                        <a:rPr lang="ko-KR" altLang="en-US" sz="1000" b="0" kern="0" spc="0">
                          <a:solidFill>
                            <a:srgbClr val="000000"/>
                          </a:solidFill>
                          <a:latin typeface="경기천년바탕 Regular"/>
                          <a:ea typeface="경기천년바탕 Regular"/>
                        </a:rPr>
                        <a:t>비료 및 질소화합물제조시설</a:t>
                      </a:r>
                      <a:endParaRPr lang="ko-KR" altLang="en-US" sz="1000" b="0" kern="0" spc="0">
                        <a:solidFill>
                          <a:srgbClr val="000000"/>
                        </a:solidFill>
                        <a:latin typeface="바탕"/>
                      </a:endParaRPr>
                    </a:p>
                  </a:txBody>
                  <a:tcPr marL="32540" marR="32540" marT="8994" marB="899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00000"/>
                        </a:lnSpc>
                        <a:spcBef>
                          <a:spcPts val="0"/>
                        </a:spcBef>
                        <a:spcAft>
                          <a:spcPts val="0"/>
                        </a:spcAft>
                        <a:defRPr lang="ko-KR" altLang="en-US"/>
                      </a:pPr>
                      <a:r>
                        <a:rPr lang="ko-KR" altLang="en-US" sz="1000" b="0" kern="0" spc="0">
                          <a:solidFill>
                            <a:srgbClr val="000000"/>
                          </a:solidFill>
                          <a:latin typeface="경기천년바탕 Regular"/>
                          <a:ea typeface="경기천년바탕 Regular"/>
                        </a:rPr>
                        <a:t>화학비료만 해당</a:t>
                      </a:r>
                    </a:p>
                    <a:p>
                      <a:pPr marL="0" indent="0" algn="ctr" latinLnBrk="0">
                        <a:lnSpc>
                          <a:spcPct val="100000"/>
                        </a:lnSpc>
                        <a:spcBef>
                          <a:spcPts val="0"/>
                        </a:spcBef>
                        <a:spcAft>
                          <a:spcPts val="0"/>
                        </a:spcAft>
                        <a:defRPr lang="ko-KR" altLang="en-US"/>
                      </a:pPr>
                      <a:r>
                        <a:rPr lang="ko-KR" altLang="en-US" sz="1000" b="0" kern="0" spc="0">
                          <a:solidFill>
                            <a:srgbClr val="000000"/>
                          </a:solidFill>
                          <a:latin typeface="경기천년바탕 Regular"/>
                          <a:ea typeface="경기천년바탕 Regular"/>
                        </a:rPr>
                        <a:t>→</a:t>
                      </a:r>
                      <a:r>
                        <a:rPr lang="ko-KR" altLang="en-US" sz="1000" b="0" kern="0" spc="0">
                          <a:solidFill>
                            <a:srgbClr val="FF0000"/>
                          </a:solidFill>
                          <a:latin typeface="경기천년바탕 Regular"/>
                          <a:ea typeface="경기천년바탕 Regular"/>
                        </a:rPr>
                        <a:t>유기질 비료 제조시설 </a:t>
                      </a:r>
                      <a:r>
                        <a:rPr lang="ko-KR" altLang="en-US" sz="1000" b="1" kern="0" spc="0">
                          <a:solidFill>
                            <a:srgbClr val="FF0000"/>
                          </a:solidFill>
                          <a:latin typeface="경기천년바탕 Regular"/>
                          <a:ea typeface="경기천년바탕 Regular"/>
                        </a:rPr>
                        <a:t>포함</a:t>
                      </a:r>
                      <a:endParaRPr lang="ko-KR" altLang="en-US" sz="1000" b="0" kern="0" spc="0">
                        <a:solidFill>
                          <a:srgbClr val="000000"/>
                        </a:solidFill>
                        <a:latin typeface="바탕"/>
                      </a:endParaRPr>
                    </a:p>
                  </a:txBody>
                  <a:tcPr marL="32540" marR="32540" marT="8994" marB="899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216000" indent="-166370" algn="l" latinLnBrk="1">
                        <a:lnSpc>
                          <a:spcPct val="100000"/>
                        </a:lnSpc>
                        <a:spcBef>
                          <a:spcPts val="0"/>
                        </a:spcBef>
                        <a:spcAft>
                          <a:spcPts val="0"/>
                        </a:spcAft>
                        <a:defRPr lang="ko-KR" altLang="en-US"/>
                      </a:pPr>
                      <a:r>
                        <a:rPr lang="ko-KR" altLang="en-US" sz="1000" b="0" kern="0" spc="0">
                          <a:solidFill>
                            <a:srgbClr val="000000"/>
                          </a:solidFill>
                          <a:latin typeface="경기천년바탕 Regular"/>
                          <a:ea typeface="경기천년바탕 Regular"/>
                        </a:rPr>
                        <a:t>가</a:t>
                      </a:r>
                      <a:r>
                        <a:rPr lang="en-US" altLang="ko-KR" sz="1000" b="0" kern="0" spc="0">
                          <a:solidFill>
                            <a:srgbClr val="000000"/>
                          </a:solidFill>
                          <a:latin typeface="경기천년바탕 Regular"/>
                          <a:ea typeface="경기천년바탕 Regular"/>
                        </a:rPr>
                        <a:t>) </a:t>
                      </a:r>
                      <a:r>
                        <a:rPr lang="ko-KR" altLang="en-US" sz="1000" b="0" kern="0" spc="0">
                          <a:solidFill>
                            <a:srgbClr val="000000"/>
                          </a:solidFill>
                          <a:latin typeface="경기천년바탕 Regular"/>
                          <a:ea typeface="경기천년바탕 Regular"/>
                        </a:rPr>
                        <a:t>용적이 </a:t>
                      </a:r>
                      <a:r>
                        <a:rPr lang="en-US" altLang="ko-KR" sz="1000" b="0" kern="0" spc="0">
                          <a:solidFill>
                            <a:srgbClr val="000000"/>
                          </a:solidFill>
                          <a:latin typeface="경기천년바탕 Regular"/>
                          <a:ea typeface="경기천년바탕 Regular"/>
                        </a:rPr>
                        <a:t>1</a:t>
                      </a:r>
                      <a:r>
                        <a:rPr lang="ko-KR" altLang="en-US" sz="1000" b="0" kern="0" spc="0">
                          <a:solidFill>
                            <a:srgbClr val="000000"/>
                          </a:solidFill>
                          <a:latin typeface="경기천년바탕 Regular"/>
                          <a:ea typeface="경기천년바탕 Regular"/>
                        </a:rPr>
                        <a:t>세제곱미터 이상인 다음의 시설</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(1) </a:t>
                      </a:r>
                      <a:r>
                        <a:rPr lang="ko-KR" altLang="en-US" sz="1000" b="0" kern="0" spc="0">
                          <a:solidFill>
                            <a:srgbClr val="000000"/>
                          </a:solidFill>
                          <a:latin typeface="경기천년바탕 Regular"/>
                          <a:ea typeface="경기천년바탕 Regular"/>
                        </a:rPr>
                        <a:t>반응시설</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(2) </a:t>
                      </a:r>
                      <a:r>
                        <a:rPr lang="ko-KR" altLang="en-US" sz="1000" b="0" kern="0" spc="0">
                          <a:solidFill>
                            <a:srgbClr val="000000"/>
                          </a:solidFill>
                          <a:latin typeface="경기천년바탕 Regular"/>
                          <a:ea typeface="경기천년바탕 Regular"/>
                        </a:rPr>
                        <a:t>흡수시설</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(3) </a:t>
                      </a:r>
                      <a:r>
                        <a:rPr lang="ko-KR" altLang="en-US" sz="1000" b="0" kern="0" spc="0">
                          <a:solidFill>
                            <a:srgbClr val="000000"/>
                          </a:solidFill>
                          <a:latin typeface="경기천년바탕 Regular"/>
                          <a:ea typeface="경기천년바탕 Regular"/>
                        </a:rPr>
                        <a:t>응축시설</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(4) </a:t>
                      </a:r>
                      <a:r>
                        <a:rPr lang="ko-KR" altLang="en-US" sz="1000" b="0" kern="0" spc="0">
                          <a:solidFill>
                            <a:srgbClr val="000000"/>
                          </a:solidFill>
                          <a:latin typeface="경기천년바탕 Regular"/>
                          <a:ea typeface="경기천년바탕 Regular"/>
                        </a:rPr>
                        <a:t>정제시설</a:t>
                      </a:r>
                      <a:r>
                        <a:rPr lang="en-US" altLang="ko-KR" sz="1000" b="0" kern="0" spc="0">
                          <a:solidFill>
                            <a:srgbClr val="000000"/>
                          </a:solidFill>
                          <a:latin typeface="경기천년바탕 Regular"/>
                          <a:ea typeface="경기천년바탕 Regular"/>
                        </a:rPr>
                        <a:t>(</a:t>
                      </a:r>
                      <a:r>
                        <a:rPr lang="ko-KR" altLang="en-US" sz="1000" b="0" kern="0" spc="0">
                          <a:solidFill>
                            <a:srgbClr val="000000"/>
                          </a:solidFill>
                          <a:latin typeface="경기천년바탕 Regular"/>
                          <a:ea typeface="경기천년바탕 Regular"/>
                        </a:rPr>
                        <a:t>분리</a:t>
                      </a:r>
                      <a:r>
                        <a:rPr lang="en-US" altLang="ko-KR" sz="1000" b="0" kern="0" spc="0">
                          <a:solidFill>
                            <a:srgbClr val="000000"/>
                          </a:solidFill>
                          <a:latin typeface="경기천년바탕 Regular"/>
                          <a:ea typeface="경기천년바탕 Regular"/>
                        </a:rPr>
                        <a:t>·</a:t>
                      </a:r>
                      <a:r>
                        <a:rPr lang="ko-KR" altLang="en-US" sz="1000" b="0" kern="0" spc="0">
                          <a:solidFill>
                            <a:srgbClr val="000000"/>
                          </a:solidFill>
                          <a:latin typeface="경기천년바탕 Regular"/>
                          <a:ea typeface="경기천년바탕 Regular"/>
                        </a:rPr>
                        <a:t>증류</a:t>
                      </a:r>
                      <a:r>
                        <a:rPr lang="en-US" altLang="ko-KR" sz="1000" b="0" kern="0" spc="0">
                          <a:solidFill>
                            <a:srgbClr val="000000"/>
                          </a:solidFill>
                          <a:latin typeface="경기천년바탕 Regular"/>
                          <a:ea typeface="경기천년바탕 Regular"/>
                        </a:rPr>
                        <a:t>·</a:t>
                      </a:r>
                      <a:r>
                        <a:rPr lang="ko-KR" altLang="en-US" sz="1000" b="0" kern="0" spc="0">
                          <a:solidFill>
                            <a:srgbClr val="000000"/>
                          </a:solidFill>
                          <a:latin typeface="경기천년바탕 Regular"/>
                          <a:ea typeface="경기천년바탕 Regular"/>
                        </a:rPr>
                        <a:t>추출</a:t>
                      </a:r>
                      <a:r>
                        <a:rPr lang="en-US" altLang="ko-KR" sz="1000" b="0" kern="0" spc="0">
                          <a:solidFill>
                            <a:srgbClr val="000000"/>
                          </a:solidFill>
                          <a:latin typeface="경기천년바탕 Regular"/>
                          <a:ea typeface="경기천년바탕 Regular"/>
                        </a:rPr>
                        <a:t>·</a:t>
                      </a:r>
                      <a:r>
                        <a:rPr lang="ko-KR" altLang="en-US" sz="1000" b="0" kern="0" spc="0">
                          <a:solidFill>
                            <a:srgbClr val="000000"/>
                          </a:solidFill>
                          <a:latin typeface="경기천년바탕 Regular"/>
                          <a:ea typeface="경기천년바탕 Regular"/>
                        </a:rPr>
                        <a:t>여과시설을 포함한다</a:t>
                      </a:r>
                      <a:r>
                        <a:rPr lang="en-US" altLang="ko-KR" sz="1000" b="0" kern="0" spc="0">
                          <a:solidFill>
                            <a:srgbClr val="000000"/>
                          </a:solidFill>
                          <a:latin typeface="경기천년바탕 Regular"/>
                          <a:ea typeface="경기천년바탕 Regular"/>
                        </a:rPr>
                        <a:t>)</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(5) </a:t>
                      </a:r>
                      <a:r>
                        <a:rPr lang="ko-KR" altLang="en-US" sz="1000" b="0" kern="0" spc="0">
                          <a:solidFill>
                            <a:srgbClr val="000000"/>
                          </a:solidFill>
                          <a:latin typeface="경기천년바탕 Regular"/>
                          <a:ea typeface="경기천년바탕 Regular"/>
                        </a:rPr>
                        <a:t>농축시설</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(6) </a:t>
                      </a:r>
                      <a:r>
                        <a:rPr lang="ko-KR" altLang="en-US" sz="1000" b="0" kern="0" spc="0">
                          <a:solidFill>
                            <a:srgbClr val="000000"/>
                          </a:solidFill>
                          <a:latin typeface="경기천년바탕 Regular"/>
                          <a:ea typeface="경기천년바탕 Regular"/>
                        </a:rPr>
                        <a:t>표백시설</a:t>
                      </a:r>
                    </a:p>
                    <a:p>
                      <a:pPr marL="216000" indent="-345440" algn="l" latinLnBrk="1">
                        <a:lnSpc>
                          <a:spcPct val="100000"/>
                        </a:lnSpc>
                        <a:spcBef>
                          <a:spcPts val="0"/>
                        </a:spcBef>
                        <a:spcAft>
                          <a:spcPts val="0"/>
                        </a:spcAft>
                        <a:defRPr lang="ko-KR" altLang="en-US"/>
                      </a:pPr>
                      <a:r>
                        <a:rPr lang="ko-KR" altLang="en-US" sz="1000" b="0" kern="0" spc="0">
                          <a:solidFill>
                            <a:srgbClr val="000000"/>
                          </a:solidFill>
                          <a:latin typeface="경기천년바탕 Regular"/>
                          <a:ea typeface="경기천년바탕 Regular"/>
                        </a:rPr>
                        <a:t> 나</a:t>
                      </a:r>
                      <a:r>
                        <a:rPr lang="en-US" altLang="ko-KR" sz="1000" b="0" kern="0" spc="0">
                          <a:solidFill>
                            <a:srgbClr val="000000"/>
                          </a:solidFill>
                          <a:latin typeface="경기천년바탕 Regular"/>
                          <a:ea typeface="경기천년바탕 Regular"/>
                        </a:rPr>
                        <a:t>) </a:t>
                      </a:r>
                      <a:r>
                        <a:rPr lang="ko-KR" altLang="en-US" sz="1000" b="0" kern="0" spc="-20">
                          <a:solidFill>
                            <a:srgbClr val="000000"/>
                          </a:solidFill>
                          <a:latin typeface="경기천년바탕 Regular"/>
                          <a:ea typeface="경기천년바탕 Regular"/>
                        </a:rPr>
                        <a:t>연료사용량이 시간당 </a:t>
                      </a:r>
                      <a:r>
                        <a:rPr lang="en-US" altLang="ko-KR" sz="1000" b="0" kern="0" spc="-20">
                          <a:solidFill>
                            <a:srgbClr val="000000"/>
                          </a:solidFill>
                          <a:latin typeface="경기천년바탕 Regular"/>
                          <a:ea typeface="경기천년바탕 Regular"/>
                        </a:rPr>
                        <a:t>30</a:t>
                      </a:r>
                      <a:r>
                        <a:rPr lang="ko-KR" altLang="en-US" sz="1000" b="0" kern="0" spc="-20">
                          <a:solidFill>
                            <a:srgbClr val="000000"/>
                          </a:solidFill>
                          <a:latin typeface="경기천년바탕 Regular"/>
                          <a:ea typeface="경기천년바탕 Regular"/>
                        </a:rPr>
                        <a:t>킬로그램 이상이거나 용적이 </a:t>
                      </a:r>
                      <a:r>
                        <a:rPr lang="en-US" altLang="ko-KR" sz="1000" b="0" kern="0" spc="-20">
                          <a:solidFill>
                            <a:srgbClr val="000000"/>
                          </a:solidFill>
                          <a:latin typeface="경기천년바탕 Regular"/>
                          <a:ea typeface="경기천년바탕 Regular"/>
                        </a:rPr>
                        <a:t>1</a:t>
                      </a:r>
                      <a:r>
                        <a:rPr lang="ko-KR" altLang="en-US" sz="1000" b="0" kern="0" spc="-20">
                          <a:solidFill>
                            <a:srgbClr val="000000"/>
                          </a:solidFill>
                          <a:latin typeface="경기천년바탕 Regular"/>
                          <a:ea typeface="경기천년바탕 Regular"/>
                        </a:rPr>
                        <a:t>세제곱</a:t>
                      </a:r>
                      <a:r>
                        <a:rPr lang="ko-KR" altLang="en-US" sz="1000" b="0" kern="0" spc="-10">
                          <a:solidFill>
                            <a:srgbClr val="000000"/>
                          </a:solidFill>
                          <a:latin typeface="경기천년바탕 Regular"/>
                          <a:ea typeface="경기천년바탕 Regular"/>
                        </a:rPr>
                        <a:t>미터</a:t>
                      </a:r>
                      <a:r>
                        <a:rPr lang="ko-KR" altLang="en-US" sz="1000" b="0" kern="0" spc="0">
                          <a:solidFill>
                            <a:srgbClr val="000000"/>
                          </a:solidFill>
                          <a:latin typeface="바탕"/>
                          <a:ea typeface="경기천년바탕 Regular"/>
                        </a:rPr>
                        <a:t> </a:t>
                      </a:r>
                      <a:r>
                        <a:rPr lang="ko-KR" altLang="en-US" sz="1000" b="0" kern="0" spc="0">
                          <a:solidFill>
                            <a:srgbClr val="000000"/>
                          </a:solidFill>
                          <a:latin typeface="경기천년바탕 Regular"/>
                          <a:ea typeface="경기천년바탕 Regular"/>
                        </a:rPr>
                        <a:t>이상인 다음의 시설</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(1) </a:t>
                      </a:r>
                      <a:r>
                        <a:rPr lang="ko-KR" altLang="en-US" sz="1000" b="0" kern="0" spc="0">
                          <a:solidFill>
                            <a:srgbClr val="000000"/>
                          </a:solidFill>
                          <a:latin typeface="경기천년바탕 Regular"/>
                          <a:ea typeface="경기천년바탕 Regular"/>
                        </a:rPr>
                        <a:t>용융</a:t>
                      </a:r>
                      <a:r>
                        <a:rPr lang="en-US" altLang="ko-KR" sz="1000" b="0" kern="0" spc="0">
                          <a:solidFill>
                            <a:srgbClr val="000000"/>
                          </a:solidFill>
                          <a:latin typeface="경기천년바탕 Regular"/>
                          <a:ea typeface="경기천년바탕 Regular"/>
                        </a:rPr>
                        <a:t>·</a:t>
                      </a:r>
                      <a:r>
                        <a:rPr lang="ko-KR" altLang="en-US" sz="1000" b="0" kern="0" spc="0">
                          <a:solidFill>
                            <a:srgbClr val="000000"/>
                          </a:solidFill>
                          <a:latin typeface="경기천년바탕 Regular"/>
                          <a:ea typeface="경기천년바탕 Regular"/>
                        </a:rPr>
                        <a:t>용해시설</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(2) </a:t>
                      </a:r>
                      <a:r>
                        <a:rPr lang="ko-KR" altLang="en-US" sz="1000" b="0" kern="0" spc="0">
                          <a:solidFill>
                            <a:srgbClr val="000000"/>
                          </a:solidFill>
                          <a:latin typeface="경기천년바탕 Regular"/>
                          <a:ea typeface="경기천년바탕 Regular"/>
                        </a:rPr>
                        <a:t>소성시설</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(3) </a:t>
                      </a:r>
                      <a:r>
                        <a:rPr lang="ko-KR" altLang="en-US" sz="1000" b="0" kern="0" spc="0">
                          <a:solidFill>
                            <a:srgbClr val="000000"/>
                          </a:solidFill>
                          <a:latin typeface="경기천년바탕 Regular"/>
                          <a:ea typeface="경기천년바탕 Regular"/>
                        </a:rPr>
                        <a:t>가열시설</a:t>
                      </a:r>
                      <a:r>
                        <a:rPr lang="en-US" altLang="ko-KR" sz="1000" b="0" kern="0" spc="0">
                          <a:solidFill>
                            <a:srgbClr val="000000"/>
                          </a:solidFill>
                          <a:latin typeface="경기천년바탕 Regular"/>
                          <a:ea typeface="경기천년바탕 Regular"/>
                        </a:rPr>
                        <a:t>(</a:t>
                      </a:r>
                      <a:r>
                        <a:rPr lang="ko-KR" altLang="en-US" sz="1000" b="0" kern="0" spc="0">
                          <a:solidFill>
                            <a:srgbClr val="000000"/>
                          </a:solidFill>
                          <a:latin typeface="경기천년바탕 Regular"/>
                          <a:ea typeface="경기천년바탕 Regular"/>
                        </a:rPr>
                        <a:t>연소시설을 포함한다</a:t>
                      </a:r>
                      <a:r>
                        <a:rPr lang="en-US" altLang="ko-KR" sz="1000" b="0" kern="0" spc="0">
                          <a:solidFill>
                            <a:srgbClr val="000000"/>
                          </a:solidFill>
                          <a:latin typeface="경기천년바탕 Regular"/>
                          <a:ea typeface="경기천년바탕 Regular"/>
                        </a:rPr>
                        <a:t>)</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(4) </a:t>
                      </a:r>
                      <a:r>
                        <a:rPr lang="ko-KR" altLang="en-US" sz="1000" b="0" kern="0" spc="0">
                          <a:solidFill>
                            <a:srgbClr val="000000"/>
                          </a:solidFill>
                          <a:latin typeface="경기천년바탕 Regular"/>
                          <a:ea typeface="경기천년바탕 Regular"/>
                        </a:rPr>
                        <a:t>건조시설</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(5) </a:t>
                      </a:r>
                      <a:r>
                        <a:rPr lang="ko-KR" altLang="en-US" sz="1000" b="0" kern="0" spc="0">
                          <a:solidFill>
                            <a:srgbClr val="000000"/>
                          </a:solidFill>
                          <a:latin typeface="경기천년바탕 Regular"/>
                          <a:ea typeface="경기천년바탕 Regular"/>
                        </a:rPr>
                        <a:t>회수시설</a:t>
                      </a:r>
                    </a:p>
                    <a:p>
                      <a:pPr marL="216000" indent="-229870" algn="l" latinLnBrk="1">
                        <a:lnSpc>
                          <a:spcPct val="100000"/>
                        </a:lnSpc>
                        <a:spcBef>
                          <a:spcPts val="0"/>
                        </a:spcBef>
                        <a:spcAft>
                          <a:spcPts val="0"/>
                        </a:spcAft>
                        <a:defRPr lang="ko-KR" altLang="en-US"/>
                      </a:pPr>
                      <a:r>
                        <a:rPr lang="ko-KR" altLang="en-US" sz="1000" b="0" kern="0" spc="0">
                          <a:solidFill>
                            <a:srgbClr val="000000"/>
                          </a:solidFill>
                          <a:latin typeface="경기천년바탕 Regular"/>
                          <a:ea typeface="경기천년바탕 Regular"/>
                        </a:rPr>
                        <a:t> 다</a:t>
                      </a:r>
                      <a:r>
                        <a:rPr lang="en-US" altLang="ko-KR" sz="1000" b="0" kern="0" spc="0">
                          <a:solidFill>
                            <a:srgbClr val="000000"/>
                          </a:solidFill>
                          <a:latin typeface="경기천년바탕 Regular"/>
                          <a:ea typeface="경기천년바탕 Regular"/>
                        </a:rPr>
                        <a:t>) </a:t>
                      </a:r>
                      <a:r>
                        <a:rPr lang="ko-KR" altLang="en-US" sz="1000" b="0" kern="0" spc="0">
                          <a:solidFill>
                            <a:srgbClr val="000000"/>
                          </a:solidFill>
                          <a:latin typeface="경기천년바탕 Regular"/>
                          <a:ea typeface="경기천년바탕 Regular"/>
                        </a:rPr>
                        <a:t>용적이 </a:t>
                      </a:r>
                      <a:r>
                        <a:rPr lang="en-US" altLang="ko-KR" sz="1000" b="0" kern="0" spc="0">
                          <a:solidFill>
                            <a:srgbClr val="000000"/>
                          </a:solidFill>
                          <a:latin typeface="경기천년바탕 Regular"/>
                          <a:ea typeface="경기천년바탕 Regular"/>
                        </a:rPr>
                        <a:t>3</a:t>
                      </a:r>
                      <a:r>
                        <a:rPr lang="ko-KR" altLang="en-US" sz="1000" b="0" kern="0" spc="0">
                          <a:solidFill>
                            <a:srgbClr val="000000"/>
                          </a:solidFill>
                          <a:latin typeface="경기천년바탕 Regular"/>
                          <a:ea typeface="경기천년바탕 Regular"/>
                        </a:rPr>
                        <a:t>세제곱미터 이상이거나 동력이 </a:t>
                      </a:r>
                      <a:r>
                        <a:rPr lang="en-US" altLang="ko-KR" sz="1000" b="0" kern="0" spc="0">
                          <a:solidFill>
                            <a:srgbClr val="000000"/>
                          </a:solidFill>
                          <a:latin typeface="경기천년바탕 Regular"/>
                          <a:ea typeface="경기천년바탕 Regular"/>
                        </a:rPr>
                        <a:t>7.5</a:t>
                      </a:r>
                      <a:r>
                        <a:rPr lang="ko-KR" altLang="en-US" sz="1000" b="0" kern="0" spc="0">
                          <a:solidFill>
                            <a:srgbClr val="000000"/>
                          </a:solidFill>
                          <a:latin typeface="경기천년바탕 Regular"/>
                          <a:ea typeface="경기천년바탕 Regular"/>
                        </a:rPr>
                        <a:t>킬로와트 이상인 다음의 시설</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(1) </a:t>
                      </a:r>
                      <a:r>
                        <a:rPr lang="ko-KR" altLang="en-US" sz="1000" b="0" kern="0" spc="0">
                          <a:solidFill>
                            <a:srgbClr val="000000"/>
                          </a:solidFill>
                          <a:latin typeface="경기천년바탕 Regular"/>
                          <a:ea typeface="경기천년바탕 Regular"/>
                        </a:rPr>
                        <a:t>혼합시설</a:t>
                      </a:r>
                    </a:p>
                    <a:p>
                      <a:pPr marL="216000" indent="-345440" algn="l"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  (2) </a:t>
                      </a:r>
                      <a:r>
                        <a:rPr lang="ko-KR" altLang="en-US" sz="1000" b="0" kern="0" spc="0">
                          <a:solidFill>
                            <a:srgbClr val="000000"/>
                          </a:solidFill>
                          <a:latin typeface="경기천년바탕 Regular"/>
                          <a:ea typeface="경기천년바탕 Regular"/>
                        </a:rPr>
                        <a:t>입자상물질 계량시설</a:t>
                      </a:r>
                    </a:p>
                    <a:p>
                      <a:pPr marL="216000" indent="-166370" algn="l" latinLnBrk="1">
                        <a:lnSpc>
                          <a:spcPct val="100000"/>
                        </a:lnSpc>
                        <a:spcBef>
                          <a:spcPts val="0"/>
                        </a:spcBef>
                        <a:spcAft>
                          <a:spcPts val="0"/>
                        </a:spcAft>
                        <a:defRPr lang="ko-KR" altLang="en-US"/>
                      </a:pPr>
                      <a:r>
                        <a:rPr lang="ko-KR" altLang="en-US" sz="1000" b="0" kern="0" spc="0">
                          <a:solidFill>
                            <a:srgbClr val="000000"/>
                          </a:solidFill>
                          <a:latin typeface="경기천년바탕 Regular"/>
                          <a:ea typeface="경기천년바탕 Regular"/>
                        </a:rPr>
                        <a:t>라</a:t>
                      </a:r>
                      <a:r>
                        <a:rPr lang="en-US" altLang="ko-KR" sz="1000" b="0" kern="0" spc="0">
                          <a:solidFill>
                            <a:srgbClr val="000000"/>
                          </a:solidFill>
                          <a:latin typeface="경기천년바탕 Regular"/>
                          <a:ea typeface="경기천년바탕 Regular"/>
                        </a:rPr>
                        <a:t>) </a:t>
                      </a:r>
                      <a:r>
                        <a:rPr lang="ko-KR" altLang="en-US" sz="1000" b="0" kern="0" spc="0">
                          <a:solidFill>
                            <a:srgbClr val="000000"/>
                          </a:solidFill>
                          <a:latin typeface="경기천년바탕 Regular"/>
                          <a:ea typeface="경기천년바탕 Regular"/>
                        </a:rPr>
                        <a:t>질소화합물 및 질산 제조시설</a:t>
                      </a:r>
                      <a:endParaRPr lang="ko-KR" altLang="en-US" sz="1000" b="0" kern="0" spc="0">
                        <a:solidFill>
                          <a:srgbClr val="000000"/>
                        </a:solidFill>
                        <a:latin typeface="바탕"/>
                      </a:endParaRPr>
                    </a:p>
                  </a:txBody>
                  <a:tcPr marL="32540" marR="32540" marT="8994" marB="899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extLst>
                  <a:ext uri="{0D108BD9-81ED-4DB2-BD59-A6C34878D82A}">
                    <a16:rowId xmlns:a16="http://schemas.microsoft.com/office/drawing/2014/main" val="10001"/>
                  </a:ext>
                </a:extLst>
              </a:tr>
              <a:tr h="779988">
                <a:tc>
                  <a:txBody>
                    <a:bodyPr/>
                    <a:lstStyle/>
                    <a:p>
                      <a:pPr marL="0" indent="0" algn="just"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16)</a:t>
                      </a:r>
                      <a:r>
                        <a:rPr lang="ko-KR" altLang="en-US" sz="1000" b="0" kern="0" spc="0">
                          <a:solidFill>
                            <a:srgbClr val="000000"/>
                          </a:solidFill>
                          <a:latin typeface="경기천년바탕 Regular"/>
                          <a:ea typeface="경기천년바탕 Regular"/>
                        </a:rPr>
                        <a:t>탄화시설</a:t>
                      </a:r>
                      <a:endParaRPr lang="ko-KR" altLang="en-US" sz="1000" b="0" kern="0" spc="0">
                        <a:solidFill>
                          <a:srgbClr val="000000"/>
                        </a:solidFill>
                        <a:latin typeface="바탕"/>
                      </a:endParaRPr>
                    </a:p>
                  </a:txBody>
                  <a:tcPr marL="32540" marR="32540" marT="8994" marB="899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00000"/>
                        </a:lnSpc>
                        <a:spcBef>
                          <a:spcPts val="0"/>
                        </a:spcBef>
                        <a:spcAft>
                          <a:spcPts val="0"/>
                        </a:spcAft>
                        <a:defRPr lang="ko-KR" altLang="en-US"/>
                      </a:pPr>
                      <a:r>
                        <a:rPr lang="ko-KR" altLang="en-US" sz="1000" b="0" kern="0" spc="0">
                          <a:solidFill>
                            <a:srgbClr val="000000"/>
                          </a:solidFill>
                          <a:latin typeface="경기천년바탕 Regular"/>
                          <a:ea typeface="경기천년바탕 Regular"/>
                        </a:rPr>
                        <a:t>용적 </a:t>
                      </a:r>
                      <a:r>
                        <a:rPr lang="en-US" altLang="ko-KR" sz="1000" b="0" kern="0" spc="0">
                          <a:solidFill>
                            <a:srgbClr val="000000"/>
                          </a:solidFill>
                          <a:latin typeface="경기천년바탕 Regular"/>
                          <a:ea typeface="경기천년바탕 Regular"/>
                        </a:rPr>
                        <a:t>150</a:t>
                      </a:r>
                      <a:r>
                        <a:rPr lang="ko-KR" altLang="en-US" sz="1000" b="0" kern="0" spc="0">
                          <a:solidFill>
                            <a:srgbClr val="000000"/>
                          </a:solidFill>
                          <a:latin typeface="경기천년바탕 Regular"/>
                          <a:ea typeface="경기천년바탕 Regular"/>
                        </a:rPr>
                        <a:t>㎥이상</a:t>
                      </a:r>
                    </a:p>
                    <a:p>
                      <a:pPr marL="0" indent="0" algn="ctr" latinLnBrk="0">
                        <a:lnSpc>
                          <a:spcPct val="100000"/>
                        </a:lnSpc>
                        <a:spcBef>
                          <a:spcPts val="0"/>
                        </a:spcBef>
                        <a:spcAft>
                          <a:spcPts val="0"/>
                        </a:spcAft>
                        <a:defRPr lang="ko-KR" altLang="en-US"/>
                      </a:pPr>
                      <a:r>
                        <a:rPr lang="ko-KR" altLang="en-US" sz="1000" b="0" kern="0" spc="0">
                          <a:solidFill>
                            <a:srgbClr val="000000"/>
                          </a:solidFill>
                          <a:latin typeface="경기천년바탕 Regular"/>
                          <a:ea typeface="경기천년바탕 Regular"/>
                        </a:rPr>
                        <a:t>→용적 </a:t>
                      </a:r>
                      <a:r>
                        <a:rPr lang="en-US" altLang="ko-KR" sz="1000" b="1" kern="0" spc="0">
                          <a:solidFill>
                            <a:srgbClr val="FF0000"/>
                          </a:solidFill>
                          <a:latin typeface="경기천년바탕 Regular"/>
                          <a:ea typeface="경기천년바탕 Regular"/>
                        </a:rPr>
                        <a:t>100</a:t>
                      </a:r>
                      <a:r>
                        <a:rPr lang="ko-KR" altLang="en-US" sz="1000" b="1" kern="0" spc="0">
                          <a:solidFill>
                            <a:srgbClr val="FF0000"/>
                          </a:solidFill>
                          <a:latin typeface="경기천년바탕 Regular"/>
                          <a:ea typeface="경기천년바탕 Regular"/>
                        </a:rPr>
                        <a:t>㎥</a:t>
                      </a:r>
                      <a:r>
                        <a:rPr lang="ko-KR" altLang="en-US" sz="1000" b="0" kern="0" spc="0">
                          <a:solidFill>
                            <a:srgbClr val="000000"/>
                          </a:solidFill>
                          <a:latin typeface="경기천년바탕 Regular"/>
                          <a:ea typeface="경기천년바탕 Regular"/>
                        </a:rPr>
                        <a:t>이상</a:t>
                      </a:r>
                      <a:endParaRPr lang="ko-KR" altLang="en-US" sz="1000" b="0" kern="0" spc="0">
                        <a:solidFill>
                          <a:srgbClr val="000000"/>
                        </a:solidFill>
                        <a:latin typeface="바탕"/>
                      </a:endParaRPr>
                    </a:p>
                  </a:txBody>
                  <a:tcPr marL="32540" marR="32540" marT="8994" marB="899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216000" indent="-166370" algn="l" latinLnBrk="1">
                        <a:lnSpc>
                          <a:spcPct val="100000"/>
                        </a:lnSpc>
                        <a:spcBef>
                          <a:spcPts val="0"/>
                        </a:spcBef>
                        <a:spcAft>
                          <a:spcPts val="0"/>
                        </a:spcAft>
                        <a:defRPr lang="ko-KR" altLang="en-US"/>
                      </a:pPr>
                      <a:r>
                        <a:rPr lang="ko-KR" altLang="en-US" sz="1000" b="0" kern="0" spc="0" dirty="0">
                          <a:solidFill>
                            <a:srgbClr val="000000"/>
                          </a:solidFill>
                          <a:latin typeface="경기천년바탕 Regular"/>
                          <a:ea typeface="경기천년바탕 Regular"/>
                        </a:rPr>
                        <a:t>가</a:t>
                      </a:r>
                      <a:r>
                        <a:rPr lang="en-US" altLang="ko-KR" sz="1000" b="0" kern="0" spc="0" dirty="0">
                          <a:solidFill>
                            <a:srgbClr val="000000"/>
                          </a:solidFill>
                          <a:latin typeface="경기천년바탕 Regular"/>
                          <a:ea typeface="경기천년바탕 Regular"/>
                        </a:rPr>
                        <a:t>) </a:t>
                      </a:r>
                      <a:r>
                        <a:rPr lang="ko-KR" altLang="en-US" sz="1000" b="0" kern="0" spc="0" dirty="0">
                          <a:solidFill>
                            <a:srgbClr val="000000"/>
                          </a:solidFill>
                          <a:latin typeface="경기천년바탕 Regular"/>
                          <a:ea typeface="경기천년바탕 Regular"/>
                        </a:rPr>
                        <a:t>용적이 </a:t>
                      </a:r>
                      <a:r>
                        <a:rPr lang="en-US" altLang="ko-KR" sz="1000" b="0" kern="0" spc="0" dirty="0">
                          <a:solidFill>
                            <a:srgbClr val="000000"/>
                          </a:solidFill>
                          <a:latin typeface="경기천년바탕 Regular"/>
                          <a:ea typeface="경기천년바탕 Regular"/>
                        </a:rPr>
                        <a:t>30</a:t>
                      </a:r>
                      <a:r>
                        <a:rPr lang="ko-KR" altLang="en-US" sz="1000" b="0" kern="0" spc="0" dirty="0" err="1">
                          <a:solidFill>
                            <a:srgbClr val="000000"/>
                          </a:solidFill>
                          <a:latin typeface="경기천년바탕 Regular"/>
                          <a:ea typeface="경기천년바탕 Regular"/>
                        </a:rPr>
                        <a:t>세제곱미터</a:t>
                      </a:r>
                      <a:r>
                        <a:rPr lang="ko-KR" altLang="en-US" sz="1000" b="0" kern="0" spc="0" dirty="0">
                          <a:solidFill>
                            <a:srgbClr val="000000"/>
                          </a:solidFill>
                          <a:latin typeface="경기천년바탕 Regular"/>
                          <a:ea typeface="경기천년바탕 Regular"/>
                        </a:rPr>
                        <a:t> 이상인 탄화</a:t>
                      </a:r>
                      <a:r>
                        <a:rPr lang="en-US" altLang="ko-KR" sz="1000" b="0" kern="0" spc="0" dirty="0">
                          <a:solidFill>
                            <a:srgbClr val="000000"/>
                          </a:solidFill>
                          <a:latin typeface="경기천년바탕 Regular"/>
                          <a:ea typeface="경기천년바탕 Regular"/>
                        </a:rPr>
                        <a:t>(</a:t>
                      </a:r>
                      <a:r>
                        <a:rPr lang="ko-KR" altLang="en-US" sz="1000" b="0" kern="0" spc="0" dirty="0">
                          <a:solidFill>
                            <a:srgbClr val="000000"/>
                          </a:solidFill>
                          <a:latin typeface="경기천년바탕 Regular"/>
                          <a:ea typeface="경기천년바탕 Regular"/>
                        </a:rPr>
                        <a:t>炭火</a:t>
                      </a:r>
                      <a:r>
                        <a:rPr lang="en-US" altLang="ko-KR" sz="1000" b="0" kern="0" spc="0" dirty="0">
                          <a:solidFill>
                            <a:srgbClr val="000000"/>
                          </a:solidFill>
                          <a:latin typeface="경기천년바탕 Regular"/>
                          <a:ea typeface="경기천년바탕 Regular"/>
                        </a:rPr>
                        <a:t>)</a:t>
                      </a:r>
                      <a:r>
                        <a:rPr lang="ko-KR" altLang="en-US" sz="1000" b="0" kern="0" spc="0" dirty="0">
                          <a:solidFill>
                            <a:srgbClr val="000000"/>
                          </a:solidFill>
                          <a:latin typeface="경기천년바탕 Regular"/>
                          <a:ea typeface="경기천년바탕 Regular"/>
                        </a:rPr>
                        <a:t>시설</a:t>
                      </a:r>
                    </a:p>
                    <a:p>
                      <a:pPr marL="216000" indent="-166370" algn="l" latinLnBrk="1">
                        <a:lnSpc>
                          <a:spcPct val="100000"/>
                        </a:lnSpc>
                        <a:spcBef>
                          <a:spcPts val="0"/>
                        </a:spcBef>
                        <a:spcAft>
                          <a:spcPts val="0"/>
                        </a:spcAft>
                        <a:defRPr lang="ko-KR" altLang="en-US"/>
                      </a:pPr>
                      <a:r>
                        <a:rPr lang="ko-KR" altLang="en-US" sz="1000" b="0" kern="0" spc="0" dirty="0">
                          <a:solidFill>
                            <a:srgbClr val="000000"/>
                          </a:solidFill>
                          <a:latin typeface="경기천년바탕 Regular"/>
                          <a:ea typeface="경기천년바탕 Regular"/>
                        </a:rPr>
                        <a:t>나</a:t>
                      </a:r>
                      <a:r>
                        <a:rPr lang="en-US" altLang="ko-KR" sz="1000" b="0" kern="0" spc="0" dirty="0">
                          <a:solidFill>
                            <a:srgbClr val="000000"/>
                          </a:solidFill>
                          <a:latin typeface="경기천년바탕 Regular"/>
                          <a:ea typeface="경기천년바탕 Regular"/>
                        </a:rPr>
                        <a:t>) </a:t>
                      </a:r>
                      <a:r>
                        <a:rPr lang="ko-KR" altLang="en-US" sz="1000" b="0" kern="0" spc="-60" dirty="0">
                          <a:solidFill>
                            <a:srgbClr val="000000"/>
                          </a:solidFill>
                          <a:latin typeface="경기천년바탕 Regular"/>
                          <a:ea typeface="경기천년바탕 Regular"/>
                        </a:rPr>
                        <a:t>목재를 연료로 사용하는 용적이 </a:t>
                      </a:r>
                      <a:r>
                        <a:rPr lang="en-US" altLang="ko-KR" sz="1000" b="0" kern="0" spc="-60" dirty="0">
                          <a:solidFill>
                            <a:srgbClr val="000000"/>
                          </a:solidFill>
                          <a:latin typeface="경기천년바탕 Regular"/>
                          <a:ea typeface="경기천년바탕 Regular"/>
                        </a:rPr>
                        <a:t>30</a:t>
                      </a:r>
                      <a:r>
                        <a:rPr lang="ko-KR" altLang="en-US" sz="1000" b="0" kern="0" spc="-60" dirty="0" err="1">
                          <a:solidFill>
                            <a:srgbClr val="000000"/>
                          </a:solidFill>
                          <a:latin typeface="경기천년바탕 Regular"/>
                          <a:ea typeface="경기천년바탕 Regular"/>
                        </a:rPr>
                        <a:t>세제곱미터</a:t>
                      </a:r>
                      <a:r>
                        <a:rPr lang="ko-KR" altLang="en-US" sz="1000" b="0" kern="0" spc="-60" dirty="0">
                          <a:solidFill>
                            <a:srgbClr val="000000"/>
                          </a:solidFill>
                          <a:latin typeface="경기천년바탕 Regular"/>
                          <a:ea typeface="경기천년바탕 Regular"/>
                        </a:rPr>
                        <a:t> 이상인 </a:t>
                      </a:r>
                      <a:r>
                        <a:rPr lang="ko-KR" altLang="en-US" sz="1000" b="0" kern="0" spc="-60" dirty="0" err="1">
                          <a:solidFill>
                            <a:srgbClr val="000000"/>
                          </a:solidFill>
                          <a:latin typeface="경기천년바탕 Regular"/>
                          <a:ea typeface="경기천년바탕 Regular"/>
                        </a:rPr>
                        <a:t>욕장업의</a:t>
                      </a:r>
                      <a:r>
                        <a:rPr lang="ko-KR" altLang="en-US" sz="1000" b="0" kern="0" spc="0" dirty="0">
                          <a:solidFill>
                            <a:srgbClr val="000000"/>
                          </a:solidFill>
                          <a:latin typeface="바탕"/>
                          <a:ea typeface="경기천년바탕 Regular"/>
                        </a:rPr>
                        <a:t> </a:t>
                      </a:r>
                      <a:r>
                        <a:rPr lang="ko-KR" altLang="en-US" sz="1000" b="0" kern="0" spc="0" dirty="0">
                          <a:solidFill>
                            <a:srgbClr val="000000"/>
                          </a:solidFill>
                          <a:latin typeface="경기천년바탕 Regular"/>
                          <a:ea typeface="경기천년바탕 Regular"/>
                        </a:rPr>
                        <a:t>숯가마</a:t>
                      </a:r>
                      <a:r>
                        <a:rPr lang="en-US" altLang="ko-KR" sz="1000" b="0" kern="0" spc="0" dirty="0">
                          <a:solidFill>
                            <a:srgbClr val="000000"/>
                          </a:solidFill>
                          <a:latin typeface="경기천년바탕 Regular"/>
                          <a:ea typeface="경기천년바탕 Regular"/>
                        </a:rPr>
                        <a:t>·</a:t>
                      </a:r>
                      <a:r>
                        <a:rPr lang="ko-KR" altLang="en-US" sz="1000" b="0" kern="0" spc="0" dirty="0">
                          <a:solidFill>
                            <a:srgbClr val="000000"/>
                          </a:solidFill>
                          <a:latin typeface="경기천년바탕 Regular"/>
                          <a:ea typeface="경기천년바탕 Regular"/>
                        </a:rPr>
                        <a:t>찜질방 및 그 부대시설</a:t>
                      </a:r>
                    </a:p>
                    <a:p>
                      <a:pPr marL="216000" indent="-166370" algn="l" latinLnBrk="1">
                        <a:lnSpc>
                          <a:spcPct val="100000"/>
                        </a:lnSpc>
                        <a:spcBef>
                          <a:spcPts val="0"/>
                        </a:spcBef>
                        <a:spcAft>
                          <a:spcPts val="0"/>
                        </a:spcAft>
                        <a:defRPr lang="ko-KR" altLang="en-US"/>
                      </a:pPr>
                      <a:r>
                        <a:rPr lang="ko-KR" altLang="en-US" sz="1000" b="0" kern="0" spc="0" dirty="0">
                          <a:solidFill>
                            <a:srgbClr val="000000"/>
                          </a:solidFill>
                          <a:latin typeface="경기천년바탕 Regular"/>
                          <a:ea typeface="경기천년바탕 Regular"/>
                        </a:rPr>
                        <a:t>다</a:t>
                      </a:r>
                      <a:r>
                        <a:rPr lang="en-US" altLang="ko-KR" sz="1000" b="0" kern="0" spc="0" dirty="0">
                          <a:solidFill>
                            <a:srgbClr val="000000"/>
                          </a:solidFill>
                          <a:latin typeface="경기천년바탕 Regular"/>
                          <a:ea typeface="경기천년바탕 Regular"/>
                        </a:rPr>
                        <a:t>) </a:t>
                      </a:r>
                      <a:r>
                        <a:rPr lang="ko-KR" altLang="en-US" sz="1000" b="0" u="sng" kern="0" spc="20" dirty="0">
                          <a:solidFill>
                            <a:srgbClr val="0000FF"/>
                          </a:solidFill>
                          <a:uFill>
                            <a:solidFill>
                              <a:srgbClr val="000000"/>
                            </a:solidFill>
                          </a:uFill>
                          <a:latin typeface="경기천년바탕 Regular"/>
                          <a:ea typeface="경기천년바탕 Regular"/>
                        </a:rPr>
                        <a:t>용적이 </a:t>
                      </a:r>
                      <a:r>
                        <a:rPr lang="en-US" altLang="ko-KR" sz="1000" b="0" u="sng" kern="0" spc="20" dirty="0">
                          <a:solidFill>
                            <a:srgbClr val="0000FF"/>
                          </a:solidFill>
                          <a:uFill>
                            <a:solidFill>
                              <a:srgbClr val="000000"/>
                            </a:solidFill>
                          </a:uFill>
                          <a:latin typeface="경기천년바탕 Regular"/>
                          <a:ea typeface="경기천년바탕 Regular"/>
                        </a:rPr>
                        <a:t>100</a:t>
                      </a:r>
                      <a:r>
                        <a:rPr lang="ko-KR" altLang="en-US" sz="1000" b="0" u="sng" kern="0" spc="20" dirty="0" err="1">
                          <a:solidFill>
                            <a:srgbClr val="0000FF"/>
                          </a:solidFill>
                          <a:uFill>
                            <a:solidFill>
                              <a:srgbClr val="000000"/>
                            </a:solidFill>
                          </a:uFill>
                          <a:latin typeface="경기천년바탕 Regular"/>
                          <a:ea typeface="경기천년바탕 Regular"/>
                        </a:rPr>
                        <a:t>세제곱미터</a:t>
                      </a:r>
                      <a:r>
                        <a:rPr lang="ko-KR" altLang="en-US" sz="1000" b="0" u="sng" kern="0" spc="20" dirty="0">
                          <a:solidFill>
                            <a:srgbClr val="0000FF"/>
                          </a:solidFill>
                          <a:uFill>
                            <a:solidFill>
                              <a:srgbClr val="000000"/>
                            </a:solidFill>
                          </a:uFill>
                          <a:latin typeface="경기천년바탕 Regular"/>
                          <a:ea typeface="경기천년바탕 Regular"/>
                        </a:rPr>
                        <a:t> 이상</a:t>
                      </a:r>
                      <a:r>
                        <a:rPr lang="ko-KR" altLang="en-US" sz="1000" b="0" kern="0" spc="20" dirty="0">
                          <a:solidFill>
                            <a:srgbClr val="000000"/>
                          </a:solidFill>
                          <a:latin typeface="경기천년바탕 Regular"/>
                          <a:ea typeface="경기천년바탕 Regular"/>
                        </a:rPr>
                        <a:t>인 숯 및 목초액을 제조하는 </a:t>
                      </a:r>
                      <a:r>
                        <a:rPr lang="ko-KR" altLang="en-US" sz="1000" b="0" kern="0" spc="0" dirty="0" err="1">
                          <a:solidFill>
                            <a:srgbClr val="000000"/>
                          </a:solidFill>
                          <a:latin typeface="경기천년바탕 Regular"/>
                          <a:ea typeface="경기천년바탕 Regular"/>
                        </a:rPr>
                        <a:t>전통식</a:t>
                      </a:r>
                      <a:r>
                        <a:rPr lang="ko-KR" altLang="en-US" sz="1000" b="0" kern="0" spc="0" dirty="0">
                          <a:solidFill>
                            <a:srgbClr val="000000"/>
                          </a:solidFill>
                          <a:latin typeface="경기천년바탕 Regular"/>
                          <a:ea typeface="경기천년바탕 Regular"/>
                        </a:rPr>
                        <a:t> 숯가마 및   그 부대시설</a:t>
                      </a:r>
                      <a:endParaRPr lang="ko-KR" altLang="en-US" sz="1000" b="0" kern="0" spc="0" dirty="0">
                        <a:solidFill>
                          <a:srgbClr val="000000"/>
                        </a:solidFill>
                        <a:latin typeface="바탕"/>
                      </a:endParaRPr>
                    </a:p>
                  </a:txBody>
                  <a:tcPr marL="32540" marR="32540" marT="8994" marB="899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extLst>
                  <a:ext uri="{0D108BD9-81ED-4DB2-BD59-A6C34878D82A}">
                    <a16:rowId xmlns:a16="http://schemas.microsoft.com/office/drawing/2014/main" val="10002"/>
                  </a:ext>
                </a:extLst>
              </a:tr>
              <a:tr h="1516908">
                <a:tc>
                  <a:txBody>
                    <a:bodyPr/>
                    <a:lstStyle/>
                    <a:p>
                      <a:pPr marL="168910" indent="-168910" algn="just" latinLnBrk="1">
                        <a:lnSpc>
                          <a:spcPct val="100000"/>
                        </a:lnSpc>
                        <a:spcBef>
                          <a:spcPts val="0"/>
                        </a:spcBef>
                        <a:spcAft>
                          <a:spcPts val="0"/>
                        </a:spcAft>
                        <a:defRPr lang="ko-KR" altLang="en-US"/>
                      </a:pPr>
                      <a:r>
                        <a:rPr lang="en-US" altLang="ko-KR" sz="1000" b="0" kern="0" spc="0">
                          <a:solidFill>
                            <a:srgbClr val="000000"/>
                          </a:solidFill>
                          <a:latin typeface="경기천년바탕 Regular"/>
                          <a:ea typeface="경기천년바탕 Regular"/>
                        </a:rPr>
                        <a:t>29)</a:t>
                      </a:r>
                      <a:r>
                        <a:rPr lang="ko-KR" altLang="en-US" sz="1000" b="0" kern="0" spc="-110">
                          <a:solidFill>
                            <a:srgbClr val="000000"/>
                          </a:solidFill>
                          <a:latin typeface="경기천년바탕 Regular"/>
                          <a:ea typeface="경기천년바탕 Regular"/>
                        </a:rPr>
                        <a:t>발전시설</a:t>
                      </a:r>
                      <a:r>
                        <a:rPr lang="en-US" altLang="ko-KR" sz="1000" b="0" kern="0" spc="-110">
                          <a:solidFill>
                            <a:srgbClr val="000000"/>
                          </a:solidFill>
                          <a:latin typeface="경기천년바탕 Regular"/>
                          <a:ea typeface="경기천년바탕 Regular"/>
                        </a:rPr>
                        <a:t>(</a:t>
                      </a:r>
                      <a:r>
                        <a:rPr lang="ko-KR" altLang="en-US" sz="1000" b="0" kern="0" spc="-110">
                          <a:solidFill>
                            <a:srgbClr val="000000"/>
                          </a:solidFill>
                          <a:latin typeface="경기천년바탕 Regular"/>
                          <a:ea typeface="경기천년바탕 Regular"/>
                        </a:rPr>
                        <a:t>수력</a:t>
                      </a:r>
                      <a:r>
                        <a:rPr lang="en-US" altLang="ko-KR" sz="1000" b="0" kern="0" spc="-110">
                          <a:solidFill>
                            <a:srgbClr val="000000"/>
                          </a:solidFill>
                          <a:latin typeface="경기천년바탕 Regular"/>
                          <a:ea typeface="경기천년바탕 Regular"/>
                        </a:rPr>
                        <a:t>, </a:t>
                      </a:r>
                      <a:r>
                        <a:rPr lang="ko-KR" altLang="en-US" sz="1000" b="0" kern="0" spc="-110">
                          <a:solidFill>
                            <a:srgbClr val="000000"/>
                          </a:solidFill>
                          <a:latin typeface="경기천년바탕 Regular"/>
                          <a:ea typeface="경기천년바탕 Regular"/>
                        </a:rPr>
                        <a:t>원자력</a:t>
                      </a:r>
                      <a:r>
                        <a:rPr lang="ko-KR" altLang="en-US" sz="1000" b="0" kern="0" spc="0">
                          <a:solidFill>
                            <a:srgbClr val="000000"/>
                          </a:solidFill>
                          <a:latin typeface="경기천년바탕 Regular"/>
                          <a:ea typeface="경기천년바탕 Regular"/>
                        </a:rPr>
                        <a:t>발전시설은 제외</a:t>
                      </a:r>
                      <a:r>
                        <a:rPr lang="en-US" altLang="ko-KR" sz="1000" b="0" kern="0" spc="0">
                          <a:solidFill>
                            <a:srgbClr val="000000"/>
                          </a:solidFill>
                          <a:latin typeface="경기천년바탕 Regular"/>
                          <a:ea typeface="경기천년바탕 Regular"/>
                        </a:rPr>
                        <a:t>)</a:t>
                      </a:r>
                      <a:endParaRPr lang="ko-KR" altLang="en-US" sz="1000" b="0" kern="0" spc="0">
                        <a:solidFill>
                          <a:srgbClr val="000000"/>
                        </a:solidFill>
                        <a:latin typeface="바탕"/>
                      </a:endParaRPr>
                    </a:p>
                  </a:txBody>
                  <a:tcPr marL="32540" marR="32540" marT="8994" marB="899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00000"/>
                        </a:lnSpc>
                        <a:spcBef>
                          <a:spcPts val="0"/>
                        </a:spcBef>
                        <a:spcAft>
                          <a:spcPts val="0"/>
                        </a:spcAft>
                        <a:defRPr lang="ko-KR" altLang="en-US"/>
                      </a:pPr>
                      <a:r>
                        <a:rPr lang="ko-KR" altLang="en-US" sz="1000" b="0" kern="0" spc="0">
                          <a:solidFill>
                            <a:srgbClr val="000000"/>
                          </a:solidFill>
                          <a:latin typeface="경기천년바탕 Regular"/>
                          <a:ea typeface="경기천년바탕 Regular"/>
                        </a:rPr>
                        <a:t>도서지방용 발전시설 제외</a:t>
                      </a:r>
                    </a:p>
                    <a:p>
                      <a:pPr marL="0" indent="0" algn="ctr" latinLnBrk="0">
                        <a:lnSpc>
                          <a:spcPct val="100000"/>
                        </a:lnSpc>
                        <a:spcBef>
                          <a:spcPts val="0"/>
                        </a:spcBef>
                        <a:spcAft>
                          <a:spcPts val="0"/>
                        </a:spcAft>
                        <a:defRPr lang="ko-KR" altLang="en-US"/>
                      </a:pPr>
                      <a:r>
                        <a:rPr lang="ko-KR" altLang="en-US" sz="1000" b="0" kern="0" spc="0">
                          <a:solidFill>
                            <a:srgbClr val="000000"/>
                          </a:solidFill>
                          <a:latin typeface="경기천년바탕 Regular"/>
                          <a:ea typeface="경기천년바탕 Regular"/>
                        </a:rPr>
                        <a:t>→</a:t>
                      </a:r>
                      <a:r>
                        <a:rPr lang="ko-KR" altLang="en-US" sz="1000" b="0" kern="0" spc="0">
                          <a:solidFill>
                            <a:srgbClr val="FF0000"/>
                          </a:solidFill>
                          <a:latin typeface="경기천년바탕 Regular"/>
                          <a:ea typeface="경기천년바탕 Regular"/>
                        </a:rPr>
                        <a:t>도서지방용 발전시설 </a:t>
                      </a:r>
                      <a:r>
                        <a:rPr lang="ko-KR" altLang="en-US" sz="1000" b="1" kern="0" spc="0">
                          <a:solidFill>
                            <a:srgbClr val="FF0000"/>
                          </a:solidFill>
                          <a:latin typeface="경기천년바탕 Regular"/>
                          <a:ea typeface="경기천년바탕 Regular"/>
                        </a:rPr>
                        <a:t>포함</a:t>
                      </a:r>
                      <a:endParaRPr lang="ko-KR" altLang="en-US" sz="1000" b="0" kern="0" spc="0">
                        <a:solidFill>
                          <a:srgbClr val="000000"/>
                        </a:solidFill>
                        <a:latin typeface="바탕"/>
                      </a:endParaRPr>
                    </a:p>
                  </a:txBody>
                  <a:tcPr marL="32540" marR="32540" marT="8994" marB="899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216000" indent="-166370" algn="l" latinLnBrk="1">
                        <a:lnSpc>
                          <a:spcPct val="100000"/>
                        </a:lnSpc>
                        <a:spcBef>
                          <a:spcPts val="0"/>
                        </a:spcBef>
                        <a:spcAft>
                          <a:spcPts val="0"/>
                        </a:spcAft>
                        <a:defRPr lang="ko-KR" altLang="en-US"/>
                      </a:pPr>
                      <a:r>
                        <a:rPr lang="ko-KR" altLang="en-US" sz="1000" b="0" kern="0" spc="0" dirty="0">
                          <a:solidFill>
                            <a:srgbClr val="000000"/>
                          </a:solidFill>
                          <a:latin typeface="경기천년바탕 Regular"/>
                          <a:ea typeface="경기천년바탕 Regular"/>
                        </a:rPr>
                        <a:t>가</a:t>
                      </a:r>
                      <a:r>
                        <a:rPr lang="en-US" altLang="ko-KR" sz="1000" b="0" kern="0" spc="0" dirty="0">
                          <a:solidFill>
                            <a:srgbClr val="000000"/>
                          </a:solidFill>
                          <a:latin typeface="경기천년바탕 Regular"/>
                          <a:ea typeface="경기천년바탕 Regular"/>
                        </a:rPr>
                        <a:t>) </a:t>
                      </a:r>
                      <a:r>
                        <a:rPr lang="ko-KR" altLang="en-US" sz="1000" b="0" kern="0" spc="0" dirty="0">
                          <a:solidFill>
                            <a:srgbClr val="000000"/>
                          </a:solidFill>
                          <a:latin typeface="경기천년바탕 Regular"/>
                          <a:ea typeface="경기천년바탕 Regular"/>
                        </a:rPr>
                        <a:t>화력발전시설</a:t>
                      </a:r>
                    </a:p>
                    <a:p>
                      <a:pPr marL="216000" indent="-166370" algn="l" latinLnBrk="1">
                        <a:lnSpc>
                          <a:spcPct val="100000"/>
                        </a:lnSpc>
                        <a:spcBef>
                          <a:spcPts val="0"/>
                        </a:spcBef>
                        <a:spcAft>
                          <a:spcPts val="0"/>
                        </a:spcAft>
                        <a:defRPr lang="ko-KR" altLang="en-US"/>
                      </a:pPr>
                      <a:r>
                        <a:rPr lang="ko-KR" altLang="en-US" sz="1000" b="0" kern="0" spc="0" dirty="0">
                          <a:solidFill>
                            <a:srgbClr val="000000"/>
                          </a:solidFill>
                          <a:latin typeface="경기천년바탕 Regular"/>
                          <a:ea typeface="경기천년바탕 Regular"/>
                        </a:rPr>
                        <a:t>나</a:t>
                      </a:r>
                      <a:r>
                        <a:rPr lang="en-US" altLang="ko-KR" sz="1000" b="0" kern="0" spc="0" dirty="0">
                          <a:solidFill>
                            <a:srgbClr val="000000"/>
                          </a:solidFill>
                          <a:latin typeface="경기천년바탕 Regular"/>
                          <a:ea typeface="경기천년바탕 Regular"/>
                        </a:rPr>
                        <a:t>) </a:t>
                      </a:r>
                      <a:r>
                        <a:rPr lang="ko-KR" altLang="en-US" sz="1000" b="0" kern="0" spc="0" dirty="0">
                          <a:solidFill>
                            <a:srgbClr val="000000"/>
                          </a:solidFill>
                          <a:latin typeface="경기천년바탕 Regular"/>
                          <a:ea typeface="경기천년바탕 Regular"/>
                        </a:rPr>
                        <a:t>설비용량이 </a:t>
                      </a:r>
                      <a:r>
                        <a:rPr lang="en-US" altLang="ko-KR" sz="1000" b="0" kern="0" spc="0" dirty="0">
                          <a:solidFill>
                            <a:srgbClr val="000000"/>
                          </a:solidFill>
                          <a:latin typeface="경기천년바탕 Regular"/>
                          <a:ea typeface="경기천년바탕 Regular"/>
                        </a:rPr>
                        <a:t>120</a:t>
                      </a:r>
                      <a:r>
                        <a:rPr lang="ko-KR" altLang="en-US" sz="1000" b="0" kern="0" spc="0" dirty="0">
                          <a:solidFill>
                            <a:srgbClr val="000000"/>
                          </a:solidFill>
                          <a:latin typeface="경기천년바탕 Regular"/>
                          <a:ea typeface="경기천년바탕 Regular"/>
                        </a:rPr>
                        <a:t>킬로와트 이상인 열병합발전시설</a:t>
                      </a:r>
                    </a:p>
                    <a:p>
                      <a:pPr marL="216000" indent="-228600" algn="l" latinLnBrk="1">
                        <a:lnSpc>
                          <a:spcPct val="100000"/>
                        </a:lnSpc>
                        <a:spcBef>
                          <a:spcPts val="0"/>
                        </a:spcBef>
                        <a:spcAft>
                          <a:spcPts val="0"/>
                        </a:spcAft>
                        <a:defRPr lang="ko-KR" altLang="en-US"/>
                      </a:pPr>
                      <a:r>
                        <a:rPr lang="ko-KR" altLang="en-US" sz="1000" b="0" kern="0" spc="0" dirty="0">
                          <a:solidFill>
                            <a:srgbClr val="000000"/>
                          </a:solidFill>
                          <a:latin typeface="경기천년바탕 Regular"/>
                          <a:ea typeface="경기천년바탕 Regular"/>
                        </a:rPr>
                        <a:t> 다</a:t>
                      </a:r>
                      <a:r>
                        <a:rPr lang="en-US" altLang="ko-KR" sz="1000" b="0" kern="0" spc="0" dirty="0">
                          <a:solidFill>
                            <a:srgbClr val="000000"/>
                          </a:solidFill>
                          <a:latin typeface="경기천년바탕 Regular"/>
                          <a:ea typeface="경기천년바탕 Regular"/>
                        </a:rPr>
                        <a:t>) </a:t>
                      </a:r>
                      <a:r>
                        <a:rPr lang="ko-KR" altLang="en-US" sz="1000" b="0" kern="0" spc="-80" dirty="0">
                          <a:solidFill>
                            <a:srgbClr val="000000"/>
                          </a:solidFill>
                          <a:latin typeface="경기천년바탕 Regular"/>
                          <a:ea typeface="경기천년바탕 Regular"/>
                        </a:rPr>
                        <a:t>설비용량이 </a:t>
                      </a:r>
                      <a:r>
                        <a:rPr lang="en-US" altLang="ko-KR" sz="1000" b="0" kern="0" spc="-80" dirty="0">
                          <a:solidFill>
                            <a:srgbClr val="000000"/>
                          </a:solidFill>
                          <a:latin typeface="경기천년바탕 Regular"/>
                          <a:ea typeface="경기천년바탕 Regular"/>
                        </a:rPr>
                        <a:t>120</a:t>
                      </a:r>
                      <a:r>
                        <a:rPr lang="ko-KR" altLang="en-US" sz="1000" b="0" kern="0" spc="-80" dirty="0">
                          <a:solidFill>
                            <a:srgbClr val="000000"/>
                          </a:solidFill>
                          <a:latin typeface="경기천년바탕 Regular"/>
                          <a:ea typeface="경기천년바탕 Regular"/>
                        </a:rPr>
                        <a:t>킬로와트 이상인 발전용 내연기관</a:t>
                      </a:r>
                      <a:r>
                        <a:rPr lang="en-US" altLang="ko-KR" sz="1000" b="0" kern="0" spc="-80" dirty="0">
                          <a:solidFill>
                            <a:srgbClr val="000000"/>
                          </a:solidFill>
                          <a:latin typeface="경기천년바탕 Regular"/>
                          <a:ea typeface="경기천년바탕 Regular"/>
                        </a:rPr>
                        <a:t>(</a:t>
                      </a:r>
                      <a:r>
                        <a:rPr lang="ko-KR" altLang="en-US" sz="1000" b="0" kern="0" spc="-80" dirty="0">
                          <a:solidFill>
                            <a:srgbClr val="000000"/>
                          </a:solidFill>
                          <a:latin typeface="경기천년바탕 Regular"/>
                          <a:ea typeface="경기천년바탕 Regular"/>
                        </a:rPr>
                        <a:t>비상용</a:t>
                      </a:r>
                      <a:r>
                        <a:rPr lang="en-US" altLang="ko-KR" sz="1000" b="0" kern="0" spc="-80" dirty="0">
                          <a:solidFill>
                            <a:srgbClr val="000000"/>
                          </a:solidFill>
                          <a:latin typeface="경기천년바탕 Regular"/>
                          <a:ea typeface="경기천년바탕 Regular"/>
                        </a:rPr>
                        <a:t>, </a:t>
                      </a:r>
                      <a:r>
                        <a:rPr lang="ko-KR" altLang="en-US" sz="1000" b="0" kern="0" spc="-90" dirty="0">
                          <a:solidFill>
                            <a:srgbClr val="000000"/>
                          </a:solidFill>
                          <a:latin typeface="경기천년바탕 Regular"/>
                          <a:ea typeface="경기천년바탕 Regular"/>
                        </a:rPr>
                        <a:t>수송용</a:t>
                      </a:r>
                      <a:r>
                        <a:rPr lang="ko-KR" altLang="en-US" sz="1000" b="0" kern="0" spc="0" dirty="0">
                          <a:solidFill>
                            <a:srgbClr val="000000"/>
                          </a:solidFill>
                          <a:latin typeface="굴림"/>
                          <a:ea typeface="경기천년바탕 Regular"/>
                        </a:rPr>
                        <a:t> </a:t>
                      </a:r>
                      <a:r>
                        <a:rPr lang="ko-KR" altLang="en-US" sz="1000" b="0" kern="0" spc="-30" dirty="0">
                          <a:solidFill>
                            <a:srgbClr val="000000"/>
                          </a:solidFill>
                          <a:latin typeface="경기천년바탕 Regular"/>
                          <a:ea typeface="경기천년바탕 Regular"/>
                        </a:rPr>
                        <a:t>또는 설비용량이 </a:t>
                      </a:r>
                      <a:r>
                        <a:rPr lang="en-US" altLang="ko-KR" sz="1000" b="0" kern="0" spc="-30" dirty="0">
                          <a:solidFill>
                            <a:srgbClr val="000000"/>
                          </a:solidFill>
                          <a:latin typeface="경기천년바탕 Regular"/>
                          <a:ea typeface="경기천년바탕 Regular"/>
                        </a:rPr>
                        <a:t>1.5</a:t>
                      </a:r>
                      <a:r>
                        <a:rPr lang="ko-KR" altLang="en-US" sz="1000" b="0" kern="0" spc="-30" dirty="0">
                          <a:solidFill>
                            <a:srgbClr val="000000"/>
                          </a:solidFill>
                          <a:latin typeface="경기천년바탕 Regular"/>
                          <a:ea typeface="경기천년바탕 Regular"/>
                        </a:rPr>
                        <a:t>메가와트 미만인 도서지방용은 제외한다</a:t>
                      </a:r>
                      <a:r>
                        <a:rPr lang="en-US" altLang="ko-KR" sz="1000" b="0" kern="0" spc="-30" dirty="0">
                          <a:solidFill>
                            <a:srgbClr val="000000"/>
                          </a:solidFill>
                          <a:latin typeface="경기천년바탕 Regular"/>
                          <a:ea typeface="경기천년바탕 Regular"/>
                        </a:rPr>
                        <a:t>)</a:t>
                      </a:r>
                    </a:p>
                    <a:p>
                      <a:pPr marL="216000" indent="-252730" algn="l" latinLnBrk="1">
                        <a:lnSpc>
                          <a:spcPct val="100000"/>
                        </a:lnSpc>
                        <a:spcBef>
                          <a:spcPts val="0"/>
                        </a:spcBef>
                        <a:spcAft>
                          <a:spcPts val="0"/>
                        </a:spcAft>
                        <a:defRPr lang="ko-KR" altLang="en-US"/>
                      </a:pPr>
                      <a:r>
                        <a:rPr lang="ko-KR" altLang="en-US" sz="1000" b="0" kern="0" spc="0" dirty="0">
                          <a:solidFill>
                            <a:srgbClr val="000000"/>
                          </a:solidFill>
                          <a:latin typeface="경기천년바탕 Regular"/>
                          <a:ea typeface="경기천년바탕 Regular"/>
                        </a:rPr>
                        <a:t> 라</a:t>
                      </a:r>
                      <a:r>
                        <a:rPr lang="en-US" altLang="ko-KR" sz="1000" b="0" kern="0" spc="0" dirty="0">
                          <a:solidFill>
                            <a:srgbClr val="000000"/>
                          </a:solidFill>
                          <a:latin typeface="경기천년바탕 Regular"/>
                          <a:ea typeface="경기천년바탕 Regular"/>
                        </a:rPr>
                        <a:t>) </a:t>
                      </a:r>
                      <a:r>
                        <a:rPr lang="ko-KR" altLang="en-US" sz="1000" b="0" kern="0" spc="20" dirty="0">
                          <a:solidFill>
                            <a:srgbClr val="000000"/>
                          </a:solidFill>
                          <a:latin typeface="경기천년바탕 Regular"/>
                          <a:ea typeface="경기천년바탕 Regular"/>
                        </a:rPr>
                        <a:t>설비용량이 </a:t>
                      </a:r>
                      <a:r>
                        <a:rPr lang="en-US" altLang="ko-KR" sz="1000" b="0" kern="0" spc="20" dirty="0">
                          <a:solidFill>
                            <a:srgbClr val="000000"/>
                          </a:solidFill>
                          <a:latin typeface="경기천년바탕 Regular"/>
                          <a:ea typeface="경기천년바탕 Regular"/>
                        </a:rPr>
                        <a:t>120</a:t>
                      </a:r>
                      <a:r>
                        <a:rPr lang="ko-KR" altLang="en-US" sz="1000" b="0" kern="0" spc="20" dirty="0">
                          <a:solidFill>
                            <a:srgbClr val="000000"/>
                          </a:solidFill>
                          <a:latin typeface="경기천년바탕 Regular"/>
                          <a:ea typeface="경기천년바탕 Regular"/>
                        </a:rPr>
                        <a:t>킬로와트 이상인 발전용 매립</a:t>
                      </a:r>
                      <a:r>
                        <a:rPr lang="en-US" altLang="ko-KR" sz="1000" b="0" kern="0" spc="20" dirty="0">
                          <a:solidFill>
                            <a:srgbClr val="000000"/>
                          </a:solidFill>
                          <a:latin typeface="경기천년바탕 Regular"/>
                          <a:ea typeface="경기천년바탕 Regular"/>
                        </a:rPr>
                        <a:t>·</a:t>
                      </a:r>
                      <a:r>
                        <a:rPr lang="ko-KR" altLang="en-US" sz="1000" b="0" kern="0" spc="20" dirty="0">
                          <a:solidFill>
                            <a:srgbClr val="000000"/>
                          </a:solidFill>
                          <a:latin typeface="경기천년바탕 Regular"/>
                          <a:ea typeface="경기천년바탕 Regular"/>
                        </a:rPr>
                        <a:t>바이오가스 </a:t>
                      </a:r>
                      <a:r>
                        <a:rPr lang="ko-KR" altLang="en-US" sz="1000" b="0" kern="0" spc="0" dirty="0">
                          <a:solidFill>
                            <a:srgbClr val="000000"/>
                          </a:solidFill>
                          <a:latin typeface="경기천년바탕 Regular"/>
                          <a:ea typeface="경기천년바탕 Regular"/>
                        </a:rPr>
                        <a:t>사용시설 </a:t>
                      </a:r>
                    </a:p>
                    <a:p>
                      <a:pPr marL="216000" indent="-250190" algn="l" latinLnBrk="1">
                        <a:lnSpc>
                          <a:spcPct val="100000"/>
                        </a:lnSpc>
                        <a:spcBef>
                          <a:spcPts val="0"/>
                        </a:spcBef>
                        <a:spcAft>
                          <a:spcPts val="0"/>
                        </a:spcAft>
                        <a:defRPr lang="ko-KR" altLang="en-US"/>
                      </a:pPr>
                      <a:r>
                        <a:rPr lang="ko-KR" altLang="en-US" sz="1000" b="0" kern="0" spc="0" dirty="0">
                          <a:solidFill>
                            <a:srgbClr val="000000"/>
                          </a:solidFill>
                          <a:latin typeface="경기천년바탕 Regular"/>
                          <a:ea typeface="경기천년바탕 Regular"/>
                        </a:rPr>
                        <a:t> 마</a:t>
                      </a:r>
                      <a:r>
                        <a:rPr lang="en-US" altLang="ko-KR" sz="1000" b="0" kern="0" spc="0" dirty="0">
                          <a:solidFill>
                            <a:srgbClr val="000000"/>
                          </a:solidFill>
                          <a:latin typeface="경기천년바탕 Regular"/>
                          <a:ea typeface="경기천년바탕 Regular"/>
                        </a:rPr>
                        <a:t>) </a:t>
                      </a:r>
                      <a:r>
                        <a:rPr lang="ko-KR" altLang="en-US" sz="1000" b="0" kern="0" spc="10" dirty="0">
                          <a:solidFill>
                            <a:srgbClr val="000000"/>
                          </a:solidFill>
                          <a:latin typeface="경기천년바탕 Regular"/>
                          <a:ea typeface="경기천년바탕 Regular"/>
                        </a:rPr>
                        <a:t>설비용량이 </a:t>
                      </a:r>
                      <a:r>
                        <a:rPr lang="en-US" altLang="ko-KR" sz="1000" b="0" kern="0" spc="10" dirty="0">
                          <a:solidFill>
                            <a:srgbClr val="000000"/>
                          </a:solidFill>
                          <a:latin typeface="경기천년바탕 Regular"/>
                          <a:ea typeface="경기천년바탕 Regular"/>
                        </a:rPr>
                        <a:t>120</a:t>
                      </a:r>
                      <a:r>
                        <a:rPr lang="ko-KR" altLang="en-US" sz="1000" b="0" kern="0" spc="10" dirty="0">
                          <a:solidFill>
                            <a:srgbClr val="000000"/>
                          </a:solidFill>
                          <a:latin typeface="경기천년바탕 Regular"/>
                          <a:ea typeface="경기천년바탕 Regular"/>
                        </a:rPr>
                        <a:t>킬로와트 이상인 발전용 석탄가스화 연료 </a:t>
                      </a:r>
                      <a:r>
                        <a:rPr lang="ko-KR" altLang="en-US" sz="1000" b="0" kern="0" spc="0" dirty="0">
                          <a:solidFill>
                            <a:srgbClr val="000000"/>
                          </a:solidFill>
                          <a:latin typeface="경기천년바탕 Regular"/>
                          <a:ea typeface="경기천년바탕 Regular"/>
                        </a:rPr>
                        <a:t>사용시설 </a:t>
                      </a:r>
                    </a:p>
                    <a:p>
                      <a:pPr marL="216000" indent="-227330" algn="l" latinLnBrk="1">
                        <a:lnSpc>
                          <a:spcPct val="100000"/>
                        </a:lnSpc>
                        <a:spcBef>
                          <a:spcPts val="0"/>
                        </a:spcBef>
                        <a:spcAft>
                          <a:spcPts val="0"/>
                        </a:spcAft>
                        <a:defRPr lang="ko-KR" altLang="en-US"/>
                      </a:pPr>
                      <a:r>
                        <a:rPr lang="ko-KR" altLang="en-US" sz="1000" b="0" kern="0" spc="0" dirty="0">
                          <a:solidFill>
                            <a:srgbClr val="000000"/>
                          </a:solidFill>
                          <a:latin typeface="경기천년바탕 Regular"/>
                          <a:ea typeface="경기천년바탕 Regular"/>
                        </a:rPr>
                        <a:t> 바</a:t>
                      </a:r>
                      <a:r>
                        <a:rPr lang="en-US" altLang="ko-KR" sz="1000" b="0" kern="0" spc="0" dirty="0">
                          <a:solidFill>
                            <a:srgbClr val="000000"/>
                          </a:solidFill>
                          <a:latin typeface="경기천년바탕 Regular"/>
                          <a:ea typeface="경기천년바탕 Regular"/>
                        </a:rPr>
                        <a:t>) </a:t>
                      </a:r>
                      <a:r>
                        <a:rPr lang="ko-KR" altLang="en-US" sz="1000" b="0" kern="0" spc="-20" dirty="0">
                          <a:solidFill>
                            <a:srgbClr val="000000"/>
                          </a:solidFill>
                          <a:latin typeface="경기천년바탕 Regular"/>
                          <a:ea typeface="경기천년바탕 Regular"/>
                        </a:rPr>
                        <a:t>설비용량이 </a:t>
                      </a:r>
                      <a:r>
                        <a:rPr lang="en-US" altLang="ko-KR" sz="1000" b="0" kern="0" spc="-20" dirty="0">
                          <a:solidFill>
                            <a:srgbClr val="000000"/>
                          </a:solidFill>
                          <a:latin typeface="경기천년바탕 Regular"/>
                          <a:ea typeface="경기천년바탕 Regular"/>
                        </a:rPr>
                        <a:t>120</a:t>
                      </a:r>
                      <a:r>
                        <a:rPr lang="ko-KR" altLang="en-US" sz="1000" b="0" kern="0" spc="-20" dirty="0">
                          <a:solidFill>
                            <a:srgbClr val="000000"/>
                          </a:solidFill>
                          <a:latin typeface="경기천년바탕 Regular"/>
                          <a:ea typeface="경기천년바탕 Regular"/>
                        </a:rPr>
                        <a:t>킬로와트 이상인 카본블랙 제조시설의 </a:t>
                      </a:r>
                      <a:r>
                        <a:rPr lang="ko-KR" altLang="en-US" sz="1000" b="0" kern="0" spc="-20" dirty="0" err="1">
                          <a:solidFill>
                            <a:srgbClr val="000000"/>
                          </a:solidFill>
                          <a:latin typeface="경기천년바탕 Regular"/>
                          <a:ea typeface="경기천년바탕 Regular"/>
                        </a:rPr>
                        <a:t>폐가스</a:t>
                      </a:r>
                      <a:r>
                        <a:rPr lang="ko-KR" altLang="en-US" sz="1000" b="0" kern="0" spc="0" dirty="0" err="1">
                          <a:solidFill>
                            <a:srgbClr val="000000"/>
                          </a:solidFill>
                          <a:latin typeface="경기천년바탕 Regular"/>
                          <a:ea typeface="경기천년바탕 Regular"/>
                        </a:rPr>
                        <a:t>재이용시설</a:t>
                      </a:r>
                      <a:endParaRPr lang="ko-KR" altLang="en-US" sz="1000" b="0" kern="0" spc="0" dirty="0">
                        <a:solidFill>
                          <a:srgbClr val="000000"/>
                        </a:solidFill>
                        <a:latin typeface="경기천년바탕 Regular"/>
                        <a:ea typeface="경기천년바탕 Regular"/>
                      </a:endParaRPr>
                    </a:p>
                    <a:p>
                      <a:pPr marL="216000" indent="-166370" algn="l" latinLnBrk="1">
                        <a:lnSpc>
                          <a:spcPct val="100000"/>
                        </a:lnSpc>
                        <a:spcBef>
                          <a:spcPts val="0"/>
                        </a:spcBef>
                        <a:spcAft>
                          <a:spcPts val="0"/>
                        </a:spcAft>
                        <a:defRPr lang="ko-KR" altLang="en-US"/>
                      </a:pPr>
                      <a:r>
                        <a:rPr lang="ko-KR" altLang="en-US" sz="1000" b="0" kern="0" spc="0" dirty="0">
                          <a:solidFill>
                            <a:srgbClr val="000000"/>
                          </a:solidFill>
                          <a:latin typeface="경기천년바탕 Regular"/>
                          <a:ea typeface="경기천년바탕 Regular"/>
                        </a:rPr>
                        <a:t>사</a:t>
                      </a:r>
                      <a:r>
                        <a:rPr lang="en-US" altLang="ko-KR" sz="1000" b="0" kern="0" spc="0" dirty="0">
                          <a:solidFill>
                            <a:srgbClr val="000000"/>
                          </a:solidFill>
                          <a:latin typeface="경기천년바탕 Regular"/>
                          <a:ea typeface="경기천년바탕 Regular"/>
                        </a:rPr>
                        <a:t>) </a:t>
                      </a:r>
                      <a:r>
                        <a:rPr lang="ko-KR" altLang="en-US" sz="1000" b="0" kern="0" spc="0" dirty="0">
                          <a:solidFill>
                            <a:srgbClr val="000000"/>
                          </a:solidFill>
                          <a:latin typeface="경기천년바탕 Regular"/>
                          <a:ea typeface="경기천년바탕 Regular"/>
                        </a:rPr>
                        <a:t>설비용량이 </a:t>
                      </a:r>
                      <a:r>
                        <a:rPr lang="en-US" altLang="ko-KR" sz="1000" b="0" kern="0" spc="0" dirty="0">
                          <a:solidFill>
                            <a:srgbClr val="000000"/>
                          </a:solidFill>
                          <a:latin typeface="경기천년바탕 Regular"/>
                          <a:ea typeface="경기천년바탕 Regular"/>
                        </a:rPr>
                        <a:t>120</a:t>
                      </a:r>
                      <a:r>
                        <a:rPr lang="ko-KR" altLang="en-US" sz="1000" b="0" kern="0" spc="0" dirty="0">
                          <a:solidFill>
                            <a:srgbClr val="000000"/>
                          </a:solidFill>
                          <a:latin typeface="경기천년바탕 Regular"/>
                          <a:ea typeface="경기천년바탕 Regular"/>
                        </a:rPr>
                        <a:t>킬로와트 이상인 </a:t>
                      </a:r>
                      <a:r>
                        <a:rPr lang="ko-KR" altLang="en-US" sz="1000" b="0" kern="0" spc="0" dirty="0" err="1">
                          <a:solidFill>
                            <a:srgbClr val="000000"/>
                          </a:solidFill>
                          <a:latin typeface="경기천년바탕 Regular"/>
                          <a:ea typeface="경기천년바탕 Regular"/>
                        </a:rPr>
                        <a:t>린번엔진</a:t>
                      </a:r>
                      <a:r>
                        <a:rPr lang="ko-KR" altLang="en-US" sz="1000" b="0" kern="0" spc="0" dirty="0">
                          <a:solidFill>
                            <a:srgbClr val="000000"/>
                          </a:solidFill>
                          <a:latin typeface="경기천년바탕 Regular"/>
                          <a:ea typeface="경기천년바탕 Regular"/>
                        </a:rPr>
                        <a:t> 발전시설</a:t>
                      </a:r>
                      <a:endParaRPr lang="ko-KR" altLang="en-US" sz="1000" b="0" kern="0" spc="0" dirty="0">
                        <a:solidFill>
                          <a:srgbClr val="000000"/>
                        </a:solidFill>
                        <a:latin typeface="굴림"/>
                      </a:endParaRPr>
                    </a:p>
                  </a:txBody>
                  <a:tcPr marL="32540" marR="32540" marT="8994" marB="8994"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
            <a:extLst>
              <a:ext uri="{FF2B5EF4-FFF2-40B4-BE49-F238E27FC236}">
                <a16:creationId xmlns:a16="http://schemas.microsoft.com/office/drawing/2014/main" id="{AF3DC206-E35C-52EA-2538-FA1DD71A9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85738"/>
            <a:ext cx="4322763"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Rectangle 11">
            <a:extLst>
              <a:ext uri="{FF2B5EF4-FFF2-40B4-BE49-F238E27FC236}">
                <a16:creationId xmlns:a16="http://schemas.microsoft.com/office/drawing/2014/main" id="{13612E3D-729D-94FE-2E97-B671C689275B}"/>
              </a:ext>
            </a:extLst>
          </p:cNvPr>
          <p:cNvSpPr>
            <a:spLocks noChangeArrowheads="1"/>
          </p:cNvSpPr>
          <p:nvPr/>
        </p:nvSpPr>
        <p:spPr bwMode="white">
          <a:xfrm>
            <a:off x="-111125" y="185738"/>
            <a:ext cx="4321175" cy="384175"/>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20</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년 대기오염물질 배출시설 포함</a:t>
            </a:r>
          </a:p>
        </p:txBody>
      </p:sp>
      <p:sp>
        <p:nvSpPr>
          <p:cNvPr id="48132" name="Rectangle 14">
            <a:extLst>
              <a:ext uri="{FF2B5EF4-FFF2-40B4-BE49-F238E27FC236}">
                <a16:creationId xmlns:a16="http://schemas.microsoft.com/office/drawing/2014/main" id="{B97B4620-089E-7584-D6E3-4E73FE7A0014}"/>
              </a:ext>
            </a:extLst>
          </p:cNvPr>
          <p:cNvSpPr>
            <a:spLocks noChangeArrowheads="1"/>
          </p:cNvSpPr>
          <p:nvPr/>
        </p:nvSpPr>
        <p:spPr bwMode="auto">
          <a:xfrm>
            <a:off x="681038" y="2403475"/>
            <a:ext cx="7775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600">
                <a:solidFill>
                  <a:srgbClr val="FF0000"/>
                </a:solidFill>
                <a:latin typeface="나눔고딕 ExtraBold" pitchFamily="50" charset="-127"/>
                <a:ea typeface="나눔고딕 ExtraBold" pitchFamily="50" charset="-127"/>
              </a:rPr>
              <a:t> </a:t>
            </a:r>
            <a:r>
              <a:rPr lang="en-US" altLang="ko-KR" sz="1600" b="1">
                <a:solidFill>
                  <a:srgbClr val="000000"/>
                </a:solidFill>
                <a:latin typeface="나눔고딕" pitchFamily="50" charset="-127"/>
                <a:ea typeface="나눔고딕" pitchFamily="50" charset="-127"/>
              </a:rPr>
              <a:t>  </a:t>
            </a:r>
          </a:p>
        </p:txBody>
      </p:sp>
      <p:graphicFrame>
        <p:nvGraphicFramePr>
          <p:cNvPr id="8" name="표 7">
            <a:extLst>
              <a:ext uri="{FF2B5EF4-FFF2-40B4-BE49-F238E27FC236}">
                <a16:creationId xmlns:a16="http://schemas.microsoft.com/office/drawing/2014/main" id="{349AE999-20DB-5E30-D976-7AA5A53F62D7}"/>
              </a:ext>
            </a:extLst>
          </p:cNvPr>
          <p:cNvGraphicFramePr>
            <a:graphicFrameLocks noGrp="1"/>
          </p:cNvGraphicFramePr>
          <p:nvPr/>
        </p:nvGraphicFramePr>
        <p:xfrm>
          <a:off x="392113" y="906463"/>
          <a:ext cx="8139112" cy="5476875"/>
        </p:xfrm>
        <a:graphic>
          <a:graphicData uri="http://schemas.openxmlformats.org/drawingml/2006/table">
            <a:tbl>
              <a:tblPr/>
              <a:tblGrid>
                <a:gridCol w="1653199">
                  <a:extLst>
                    <a:ext uri="{9D8B030D-6E8A-4147-A177-3AD203B41FA5}">
                      <a16:colId xmlns:a16="http://schemas.microsoft.com/office/drawing/2014/main" val="20000"/>
                    </a:ext>
                  </a:extLst>
                </a:gridCol>
                <a:gridCol w="2127913">
                  <a:extLst>
                    <a:ext uri="{9D8B030D-6E8A-4147-A177-3AD203B41FA5}">
                      <a16:colId xmlns:a16="http://schemas.microsoft.com/office/drawing/2014/main" val="20001"/>
                    </a:ext>
                  </a:extLst>
                </a:gridCol>
                <a:gridCol w="4358000">
                  <a:extLst>
                    <a:ext uri="{9D8B030D-6E8A-4147-A177-3AD203B41FA5}">
                      <a16:colId xmlns:a16="http://schemas.microsoft.com/office/drawing/2014/main" val="20002"/>
                    </a:ext>
                  </a:extLst>
                </a:gridCol>
              </a:tblGrid>
              <a:tr h="363778">
                <a:tc>
                  <a:txBody>
                    <a:bodyPr/>
                    <a:lstStyle/>
                    <a:p>
                      <a:pPr marL="0" indent="0" algn="ctr" latinLnBrk="0">
                        <a:lnSpc>
                          <a:spcPct val="160000"/>
                        </a:lnSpc>
                        <a:spcBef>
                          <a:spcPts val="0"/>
                        </a:spcBef>
                        <a:spcAft>
                          <a:spcPts val="0"/>
                        </a:spcAft>
                        <a:defRPr lang="ko-KR" altLang="en-US"/>
                      </a:pPr>
                      <a:r>
                        <a:rPr lang="ko-KR" altLang="en-US" sz="1400" b="1" kern="0" spc="0" dirty="0">
                          <a:solidFill>
                            <a:srgbClr val="000000"/>
                          </a:solidFill>
                          <a:latin typeface="경기천년바탕 Regular"/>
                          <a:ea typeface="경기천년바탕 Regular"/>
                        </a:rPr>
                        <a:t>배출시설</a:t>
                      </a:r>
                      <a:endParaRPr lang="ko-KR" altLang="en-US" sz="1400" b="0" kern="0" spc="0" dirty="0">
                        <a:solidFill>
                          <a:srgbClr val="000000"/>
                        </a:solidFill>
                        <a:latin typeface="바탕"/>
                      </a:endParaRPr>
                    </a:p>
                  </a:txBody>
                  <a:tcPr marL="40516" marR="40516" marT="11201" marB="11201">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400" b="1" kern="0" spc="0">
                          <a:solidFill>
                            <a:srgbClr val="000000"/>
                          </a:solidFill>
                          <a:latin typeface="경기천년바탕 Regular"/>
                          <a:ea typeface="경기천년바탕 Regular"/>
                        </a:rPr>
                        <a:t>변경사항</a:t>
                      </a:r>
                      <a:endParaRPr lang="ko-KR" altLang="en-US" sz="1400" b="0" kern="0" spc="0">
                        <a:solidFill>
                          <a:srgbClr val="000000"/>
                        </a:solidFill>
                        <a:latin typeface="바탕"/>
                      </a:endParaRPr>
                    </a:p>
                  </a:txBody>
                  <a:tcPr marL="40516" marR="40516" marT="11201" marB="11201">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400" b="1" kern="0" spc="0">
                          <a:solidFill>
                            <a:srgbClr val="000000"/>
                          </a:solidFill>
                          <a:latin typeface="경기천년바탕 Regular"/>
                          <a:ea typeface="경기천년바탕 Regular"/>
                        </a:rPr>
                        <a:t>대상 배출시설</a:t>
                      </a:r>
                      <a:endParaRPr lang="ko-KR" altLang="en-US" sz="1400" b="0" kern="0" spc="0">
                        <a:solidFill>
                          <a:srgbClr val="000000"/>
                        </a:solidFill>
                        <a:latin typeface="바탕"/>
                      </a:endParaRPr>
                    </a:p>
                  </a:txBody>
                  <a:tcPr marL="40516" marR="40516" marT="11201" marB="11201">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extLst>
                  <a:ext uri="{0D108BD9-81ED-4DB2-BD59-A6C34878D82A}">
                    <a16:rowId xmlns:a16="http://schemas.microsoft.com/office/drawing/2014/main" val="10000"/>
                  </a:ext>
                </a:extLst>
              </a:tr>
              <a:tr h="2770305">
                <a:tc>
                  <a:txBody>
                    <a:bodyPr/>
                    <a:lstStyle/>
                    <a:p>
                      <a:pPr marL="0" indent="0" algn="just" latinLnBrk="1">
                        <a:lnSpc>
                          <a:spcPct val="13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30)</a:t>
                      </a:r>
                      <a:r>
                        <a:rPr lang="ko-KR" altLang="en-US" sz="900" b="0" kern="0" spc="0" dirty="0">
                          <a:solidFill>
                            <a:srgbClr val="000000"/>
                          </a:solidFill>
                          <a:latin typeface="경기천년바탕 Regular"/>
                          <a:ea typeface="경기천년바탕 Regular"/>
                        </a:rPr>
                        <a:t>폐수</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폐기물</a:t>
                      </a:r>
                      <a:r>
                        <a:rPr lang="en-US" altLang="ko-KR" sz="900" b="0" kern="0" spc="0" dirty="0">
                          <a:solidFill>
                            <a:srgbClr val="000000"/>
                          </a:solidFill>
                          <a:latin typeface="경기천년바탕 Regular"/>
                          <a:ea typeface="경기천년바탕 Regular"/>
                        </a:rPr>
                        <a:t>‧</a:t>
                      </a:r>
                      <a:r>
                        <a:rPr lang="ko-KR" altLang="en-US" sz="900" b="0" kern="0" spc="0" dirty="0" err="1">
                          <a:solidFill>
                            <a:srgbClr val="000000"/>
                          </a:solidFill>
                          <a:latin typeface="경기천년바탕 Regular"/>
                          <a:ea typeface="경기천년바탕 Regular"/>
                        </a:rPr>
                        <a:t>폐가스소각시설</a:t>
                      </a:r>
                      <a:r>
                        <a:rPr lang="en-US" altLang="ko-KR" sz="900" b="0" kern="0" spc="0" dirty="0">
                          <a:solidFill>
                            <a:srgbClr val="000000"/>
                          </a:solidFill>
                          <a:latin typeface="경기천년바탕 Regular"/>
                          <a:ea typeface="경기천년바탕 Regular"/>
                        </a:rPr>
                        <a:t>‧</a:t>
                      </a:r>
                      <a:r>
                        <a:rPr lang="ko-KR" altLang="en-US" sz="900" b="0" kern="0" spc="0" dirty="0" err="1">
                          <a:solidFill>
                            <a:srgbClr val="000000"/>
                          </a:solidFill>
                          <a:latin typeface="경기천년바탕 Regular"/>
                          <a:ea typeface="경기천년바탕 Regular"/>
                        </a:rPr>
                        <a:t>동물장묘시설</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소각보일러포함</a:t>
                      </a:r>
                      <a:r>
                        <a:rPr lang="en-US" altLang="ko-KR" sz="900" b="0" kern="0" spc="0" dirty="0">
                          <a:solidFill>
                            <a:srgbClr val="000000"/>
                          </a:solidFill>
                          <a:latin typeface="경기천년바탕 Regular"/>
                          <a:ea typeface="경기천년바탕 Regular"/>
                        </a:rPr>
                        <a:t>)</a:t>
                      </a:r>
                      <a:endParaRPr lang="ko-KR" altLang="en-US" sz="900" b="0" kern="0" spc="0" dirty="0">
                        <a:solidFill>
                          <a:srgbClr val="000000"/>
                        </a:solidFill>
                        <a:latin typeface="바탕"/>
                      </a:endParaRPr>
                    </a:p>
                  </a:txBody>
                  <a:tcPr marL="40516" marR="40516" marT="11201" marB="11201"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30000"/>
                        </a:lnSpc>
                        <a:spcBef>
                          <a:spcPts val="0"/>
                        </a:spcBef>
                        <a:spcAft>
                          <a:spcPts val="0"/>
                        </a:spcAft>
                        <a:defRPr lang="ko-KR" altLang="en-US"/>
                      </a:pPr>
                      <a:r>
                        <a:rPr lang="ko-KR" altLang="en-US" sz="900" b="0" kern="0" spc="0">
                          <a:solidFill>
                            <a:srgbClr val="FF0000"/>
                          </a:solidFill>
                          <a:latin typeface="경기천년바탕 Regular"/>
                          <a:ea typeface="경기천년바탕 Regular"/>
                        </a:rPr>
                        <a:t>동물장묘시설</a:t>
                      </a:r>
                      <a:r>
                        <a:rPr lang="ko-KR" altLang="en-US" sz="900" b="0" kern="0" spc="0">
                          <a:solidFill>
                            <a:srgbClr val="000000"/>
                          </a:solidFill>
                          <a:latin typeface="바탕"/>
                          <a:ea typeface="경기천년바탕 Regular"/>
                        </a:rPr>
                        <a:t> </a:t>
                      </a:r>
                      <a:r>
                        <a:rPr lang="ko-KR" altLang="en-US" sz="900" b="1" kern="0" spc="0">
                          <a:solidFill>
                            <a:srgbClr val="FF0000"/>
                          </a:solidFill>
                          <a:latin typeface="경기천년바탕 Regular"/>
                          <a:ea typeface="경기천년바탕 Regular"/>
                        </a:rPr>
                        <a:t>신설</a:t>
                      </a:r>
                      <a:endParaRPr lang="ko-KR" altLang="en-US" sz="900" b="0" kern="0" spc="0">
                        <a:solidFill>
                          <a:srgbClr val="000000"/>
                        </a:solidFill>
                        <a:latin typeface="바탕"/>
                      </a:endParaRPr>
                    </a:p>
                  </a:txBody>
                  <a:tcPr marL="40516" marR="40516" marT="11201" marB="11201"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216000" indent="-166370" algn="just" latinLnBrk="1">
                        <a:lnSpc>
                          <a:spcPct val="16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가</a:t>
                      </a:r>
                      <a:r>
                        <a:rPr lang="en-US" altLang="ko-KR" sz="900" b="0" kern="0" spc="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시간당 소각능력이 </a:t>
                      </a:r>
                      <a:r>
                        <a:rPr lang="en-US" altLang="ko-KR" sz="900" b="0" kern="0" spc="0" dirty="0">
                          <a:solidFill>
                            <a:srgbClr val="000000"/>
                          </a:solidFill>
                          <a:latin typeface="경기천년바탕 Regular"/>
                          <a:ea typeface="경기천년바탕 Regular"/>
                        </a:rPr>
                        <a:t>25</a:t>
                      </a:r>
                      <a:r>
                        <a:rPr lang="ko-KR" altLang="en-US" sz="900" b="0" kern="0" spc="0" dirty="0">
                          <a:solidFill>
                            <a:srgbClr val="000000"/>
                          </a:solidFill>
                          <a:latin typeface="경기천년바탕 Regular"/>
                          <a:ea typeface="경기천년바탕 Regular"/>
                        </a:rPr>
                        <a:t>킬로그램 이상인 폐수</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폐기물소각시설</a:t>
                      </a:r>
                    </a:p>
                    <a:p>
                      <a:pPr marL="216000" indent="-166370" algn="just" latinLnBrk="1">
                        <a:lnSpc>
                          <a:spcPct val="16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나</a:t>
                      </a:r>
                      <a:r>
                        <a:rPr lang="en-US" altLang="ko-KR" sz="900" b="0" kern="0" spc="0" dirty="0">
                          <a:solidFill>
                            <a:srgbClr val="000000"/>
                          </a:solidFill>
                          <a:latin typeface="경기천년바탕 Regular"/>
                          <a:ea typeface="경기천년바탕 Regular"/>
                        </a:rPr>
                        <a:t>) </a:t>
                      </a:r>
                      <a:r>
                        <a:rPr lang="ko-KR" altLang="en-US" sz="900" b="0" u="sng" kern="0" spc="0" dirty="0">
                          <a:solidFill>
                            <a:srgbClr val="0000FF"/>
                          </a:solidFill>
                          <a:uFill>
                            <a:solidFill>
                              <a:srgbClr val="000000"/>
                            </a:solidFill>
                          </a:uFill>
                          <a:latin typeface="경기천년바탕 Regular"/>
                          <a:ea typeface="경기천년바탕 Regular"/>
                        </a:rPr>
                        <a:t>「동물보호법」 제</a:t>
                      </a:r>
                      <a:r>
                        <a:rPr lang="en-US" altLang="ko-KR" sz="900" b="0" u="sng" kern="0" spc="0" dirty="0">
                          <a:solidFill>
                            <a:srgbClr val="0000FF"/>
                          </a:solidFill>
                          <a:uFill>
                            <a:solidFill>
                              <a:srgbClr val="000000"/>
                            </a:solidFill>
                          </a:uFill>
                          <a:latin typeface="경기천년바탕 Regular"/>
                          <a:ea typeface="경기천년바탕 Regular"/>
                        </a:rPr>
                        <a:t>32</a:t>
                      </a:r>
                      <a:r>
                        <a:rPr lang="ko-KR" altLang="en-US" sz="900" b="0" u="sng" kern="0" spc="0" dirty="0">
                          <a:solidFill>
                            <a:srgbClr val="0000FF"/>
                          </a:solidFill>
                          <a:uFill>
                            <a:solidFill>
                              <a:srgbClr val="000000"/>
                            </a:solidFill>
                          </a:uFill>
                          <a:latin typeface="경기천년바탕 Regular"/>
                          <a:ea typeface="경기천년바탕 Regular"/>
                        </a:rPr>
                        <a:t>조에 따른 동물화장시설</a:t>
                      </a:r>
                    </a:p>
                    <a:p>
                      <a:pPr marL="216000" indent="-228600" algn="just" latinLnBrk="1">
                        <a:lnSpc>
                          <a:spcPct val="16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 다</a:t>
                      </a:r>
                      <a:r>
                        <a:rPr lang="en-US" altLang="ko-KR" sz="900" b="0" kern="0" spc="0" dirty="0">
                          <a:solidFill>
                            <a:srgbClr val="000000"/>
                          </a:solidFill>
                          <a:latin typeface="경기천년바탕 Regular"/>
                          <a:ea typeface="경기천년바탕 Regular"/>
                        </a:rPr>
                        <a:t>) </a:t>
                      </a:r>
                      <a:r>
                        <a:rPr lang="ko-KR" altLang="en-US" sz="900" b="0" kern="0" spc="-80" dirty="0">
                          <a:solidFill>
                            <a:srgbClr val="000000"/>
                          </a:solidFill>
                          <a:latin typeface="경기천년바탕 Regular"/>
                          <a:ea typeface="경기천년바탕 Regular"/>
                        </a:rPr>
                        <a:t>연료사용량이 시간당 </a:t>
                      </a:r>
                      <a:r>
                        <a:rPr lang="en-US" altLang="ko-KR" sz="900" b="0" kern="0" spc="-80" dirty="0">
                          <a:solidFill>
                            <a:srgbClr val="000000"/>
                          </a:solidFill>
                          <a:latin typeface="경기천년바탕 Regular"/>
                          <a:ea typeface="경기천년바탕 Regular"/>
                        </a:rPr>
                        <a:t>30</a:t>
                      </a:r>
                      <a:r>
                        <a:rPr lang="ko-KR" altLang="en-US" sz="900" b="0" kern="0" spc="-80" dirty="0">
                          <a:solidFill>
                            <a:srgbClr val="000000"/>
                          </a:solidFill>
                          <a:latin typeface="경기천년바탕 Regular"/>
                          <a:ea typeface="경기천년바탕 Regular"/>
                        </a:rPr>
                        <a:t>킬로그램 이상이거나 용적이 </a:t>
                      </a:r>
                      <a:r>
                        <a:rPr lang="en-US" altLang="ko-KR" sz="900" b="0" kern="0" spc="-80" dirty="0">
                          <a:solidFill>
                            <a:srgbClr val="000000"/>
                          </a:solidFill>
                          <a:latin typeface="경기천년바탕 Regular"/>
                          <a:ea typeface="경기천년바탕 Regular"/>
                        </a:rPr>
                        <a:t>1</a:t>
                      </a:r>
                      <a:r>
                        <a:rPr lang="ko-KR" altLang="en-US" sz="900" b="0" kern="0" spc="-80" dirty="0" err="1">
                          <a:solidFill>
                            <a:srgbClr val="000000"/>
                          </a:solidFill>
                          <a:latin typeface="경기천년바탕 Regular"/>
                          <a:ea typeface="경기천년바탕 Regular"/>
                        </a:rPr>
                        <a:t>세제곱미터</a:t>
                      </a:r>
                      <a:r>
                        <a:rPr lang="ko-KR" altLang="en-US" sz="900" b="0" kern="0" spc="0" dirty="0">
                          <a:solidFill>
                            <a:srgbClr val="000000"/>
                          </a:solidFill>
                          <a:latin typeface="굴림"/>
                          <a:ea typeface="경기천년바탕 Regular"/>
                        </a:rPr>
                        <a:t> </a:t>
                      </a:r>
                      <a:r>
                        <a:rPr lang="ko-KR" altLang="en-US" sz="900" b="0" kern="0" spc="0" dirty="0">
                          <a:solidFill>
                            <a:srgbClr val="000000"/>
                          </a:solidFill>
                          <a:latin typeface="경기천년바탕 Regular"/>
                          <a:ea typeface="경기천년바탕 Regular"/>
                        </a:rPr>
                        <a:t>이상인 </a:t>
                      </a:r>
                      <a:r>
                        <a:rPr lang="ko-KR" altLang="en-US" sz="900" b="0" kern="0" spc="0" dirty="0" err="1">
                          <a:solidFill>
                            <a:srgbClr val="000000"/>
                          </a:solidFill>
                          <a:latin typeface="경기천년바탕 Regular"/>
                          <a:ea typeface="경기천년바탕 Regular"/>
                        </a:rPr>
                        <a:t>폐가스소각시설</a:t>
                      </a:r>
                      <a:r>
                        <a:rPr lang="en-US" altLang="ko-KR" sz="900" b="0" kern="0" spc="0" dirty="0">
                          <a:solidFill>
                            <a:srgbClr val="000000"/>
                          </a:solidFill>
                          <a:latin typeface="경기천년바탕 Regular"/>
                          <a:ea typeface="경기천년바탕 Regular"/>
                        </a:rPr>
                        <a:t>·</a:t>
                      </a:r>
                      <a:r>
                        <a:rPr lang="ko-KR" altLang="en-US" sz="900" b="0" kern="0" spc="0" dirty="0" err="1">
                          <a:solidFill>
                            <a:srgbClr val="000000"/>
                          </a:solidFill>
                          <a:latin typeface="경기천년바탕 Regular"/>
                          <a:ea typeface="경기천년바탕 Regular"/>
                        </a:rPr>
                        <a:t>폐가스소각보일러</a:t>
                      </a:r>
                      <a:r>
                        <a:rPr lang="ko-KR" altLang="en-US" sz="900" b="0" kern="0" spc="0" dirty="0">
                          <a:solidFill>
                            <a:srgbClr val="000000"/>
                          </a:solidFill>
                          <a:latin typeface="경기천년바탕 Regular"/>
                          <a:ea typeface="경기천년바탕 Regular"/>
                        </a:rPr>
                        <a:t> 또는 소각능력이 </a:t>
                      </a:r>
                      <a:r>
                        <a:rPr lang="ko-KR" altLang="en-US" sz="900" b="0" kern="0" spc="-40" dirty="0">
                          <a:solidFill>
                            <a:srgbClr val="000000"/>
                          </a:solidFill>
                          <a:latin typeface="경기천년바탕 Regular"/>
                          <a:ea typeface="경기천년바탕 Regular"/>
                        </a:rPr>
                        <a:t>시간당 </a:t>
                      </a:r>
                      <a:r>
                        <a:rPr lang="en-US" altLang="ko-KR" sz="900" b="0" kern="0" spc="-40" dirty="0">
                          <a:solidFill>
                            <a:srgbClr val="000000"/>
                          </a:solidFill>
                          <a:latin typeface="경기천년바탕 Regular"/>
                          <a:ea typeface="경기천년바탕 Regular"/>
                        </a:rPr>
                        <a:t>100</a:t>
                      </a:r>
                      <a:r>
                        <a:rPr lang="ko-KR" altLang="en-US" sz="900" b="0" kern="0" spc="-40" dirty="0">
                          <a:solidFill>
                            <a:srgbClr val="000000"/>
                          </a:solidFill>
                          <a:latin typeface="경기천년바탕 Regular"/>
                          <a:ea typeface="경기천년바탕 Regular"/>
                        </a:rPr>
                        <a:t>킬로그램 이상인 </a:t>
                      </a:r>
                      <a:r>
                        <a:rPr lang="ko-KR" altLang="en-US" sz="900" b="0" kern="0" spc="-40" dirty="0" err="1">
                          <a:solidFill>
                            <a:srgbClr val="000000"/>
                          </a:solidFill>
                          <a:latin typeface="경기천년바탕 Regular"/>
                          <a:ea typeface="경기천년바탕 Regular"/>
                        </a:rPr>
                        <a:t>폐가스소각시설</a:t>
                      </a:r>
                      <a:r>
                        <a:rPr lang="en-US" altLang="ko-KR" sz="900" b="0" kern="0" spc="-40" dirty="0">
                          <a:solidFill>
                            <a:srgbClr val="000000"/>
                          </a:solidFill>
                          <a:latin typeface="경기천년바탕 Regular"/>
                          <a:ea typeface="경기천년바탕 Regular"/>
                        </a:rPr>
                        <a:t>. </a:t>
                      </a:r>
                      <a:r>
                        <a:rPr lang="ko-KR" altLang="en-US" sz="900" b="0" kern="0" spc="-40" dirty="0">
                          <a:solidFill>
                            <a:srgbClr val="000000"/>
                          </a:solidFill>
                          <a:latin typeface="경기천년바탕 Regular"/>
                          <a:ea typeface="경기천년바탕 Regular"/>
                        </a:rPr>
                        <a:t>다만</a:t>
                      </a:r>
                      <a:r>
                        <a:rPr lang="en-US" altLang="ko-KR" sz="900" b="0" kern="0" spc="-40" dirty="0">
                          <a:solidFill>
                            <a:srgbClr val="000000"/>
                          </a:solidFill>
                          <a:latin typeface="경기천년바탕 Regular"/>
                          <a:ea typeface="경기천년바탕 Regular"/>
                        </a:rPr>
                        <a:t>, </a:t>
                      </a:r>
                      <a:r>
                        <a:rPr lang="ko-KR" altLang="en-US" sz="900" b="0" kern="0" spc="-40" dirty="0">
                          <a:solidFill>
                            <a:srgbClr val="000000"/>
                          </a:solidFill>
                          <a:latin typeface="경기천년바탕 Regular"/>
                          <a:ea typeface="경기천년바탕 Regular"/>
                        </a:rPr>
                        <a:t>별표 </a:t>
                      </a:r>
                      <a:r>
                        <a:rPr lang="en-US" altLang="ko-KR" sz="900" b="0" kern="0" spc="-40" dirty="0">
                          <a:solidFill>
                            <a:srgbClr val="000000"/>
                          </a:solidFill>
                          <a:latin typeface="경기천년바탕 Regular"/>
                          <a:ea typeface="경기천년바탕 Regular"/>
                        </a:rPr>
                        <a:t>10</a:t>
                      </a:r>
                      <a:r>
                        <a:rPr lang="ko-KR" altLang="en-US" sz="900" b="0" kern="0" spc="-40" dirty="0">
                          <a:solidFill>
                            <a:srgbClr val="000000"/>
                          </a:solidFill>
                          <a:latin typeface="경기천년바탕 Regular"/>
                          <a:ea typeface="경기천년바탕 Regular"/>
                        </a:rPr>
                        <a:t>의</a:t>
                      </a:r>
                      <a:r>
                        <a:rPr lang="en-US" altLang="ko-KR" sz="900" b="0" kern="0" spc="-40" dirty="0">
                          <a:solidFill>
                            <a:srgbClr val="000000"/>
                          </a:solidFill>
                          <a:latin typeface="경기천년바탕 Regular"/>
                          <a:ea typeface="경기천년바탕 Regular"/>
                        </a:rPr>
                        <a:t>2</a:t>
                      </a:r>
                      <a:r>
                        <a:rPr lang="ko-KR" altLang="en-US" sz="900" b="0" kern="0" spc="0" dirty="0">
                          <a:solidFill>
                            <a:srgbClr val="000000"/>
                          </a:solidFill>
                          <a:latin typeface="굴림"/>
                          <a:ea typeface="경기천년바탕 Regular"/>
                        </a:rPr>
                        <a:t> </a:t>
                      </a:r>
                      <a:r>
                        <a:rPr lang="ko-KR" altLang="en-US" sz="900" b="0" kern="0" spc="0" dirty="0">
                          <a:solidFill>
                            <a:srgbClr val="000000"/>
                          </a:solidFill>
                          <a:latin typeface="경기천년바탕 Regular"/>
                          <a:ea typeface="경기천년바탕 Regular"/>
                        </a:rPr>
                        <a:t>제</a:t>
                      </a:r>
                      <a:r>
                        <a:rPr lang="en-US" altLang="ko-KR" sz="900" b="0" kern="0" spc="0" dirty="0">
                          <a:solidFill>
                            <a:srgbClr val="000000"/>
                          </a:solidFill>
                          <a:latin typeface="경기천년바탕 Regular"/>
                          <a:ea typeface="경기천년바탕 Regular"/>
                        </a:rPr>
                        <a:t>3</a:t>
                      </a:r>
                      <a:r>
                        <a:rPr lang="ko-KR" altLang="en-US" sz="900" b="0" kern="0" spc="0" dirty="0" err="1">
                          <a:solidFill>
                            <a:srgbClr val="000000"/>
                          </a:solidFill>
                          <a:latin typeface="경기천년바탕 Regular"/>
                          <a:ea typeface="경기천년바탕 Regular"/>
                        </a:rPr>
                        <a:t>호가목</a:t>
                      </a:r>
                      <a:r>
                        <a:rPr lang="en-US" altLang="ko-KR" sz="900" b="0" kern="0" spc="0" dirty="0">
                          <a:solidFill>
                            <a:srgbClr val="000000"/>
                          </a:solidFill>
                          <a:latin typeface="경기천년바탕 Regular"/>
                          <a:ea typeface="경기천년바탕 Regular"/>
                        </a:rPr>
                        <a:t>1)</a:t>
                      </a:r>
                      <a:r>
                        <a:rPr lang="ko-KR" altLang="en-US" sz="900" b="0" kern="0" spc="0" dirty="0">
                          <a:solidFill>
                            <a:srgbClr val="000000"/>
                          </a:solidFill>
                          <a:latin typeface="경기천년바탕 Regular"/>
                          <a:ea typeface="경기천년바탕 Regular"/>
                        </a:rPr>
                        <a:t>나</a:t>
                      </a:r>
                      <a:r>
                        <a:rPr lang="en-US" altLang="ko-KR" sz="900" b="0" kern="0" spc="0" dirty="0">
                          <a:solidFill>
                            <a:srgbClr val="000000"/>
                          </a:solidFill>
                          <a:latin typeface="경기천년바탕 Regular"/>
                          <a:ea typeface="경기천년바탕 Regular"/>
                        </a:rPr>
                        <a:t>)(2)(</a:t>
                      </a:r>
                      <a:r>
                        <a:rPr lang="ko-KR" altLang="en-US" sz="900" b="0" kern="0" spc="0" dirty="0">
                          <a:solidFill>
                            <a:srgbClr val="000000"/>
                          </a:solidFill>
                          <a:latin typeface="경기천년바탕 Regular"/>
                          <a:ea typeface="경기천년바탕 Regular"/>
                        </a:rPr>
                        <a:t>다</a:t>
                      </a:r>
                      <a:r>
                        <a:rPr lang="en-US" altLang="ko-KR" sz="900" b="0" kern="0" spc="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같은 호 </a:t>
                      </a:r>
                      <a:r>
                        <a:rPr lang="ko-KR" altLang="en-US" sz="900" b="0" kern="0" spc="0" dirty="0" err="1">
                          <a:solidFill>
                            <a:srgbClr val="000000"/>
                          </a:solidFill>
                          <a:latin typeface="경기천년바탕 Regular"/>
                          <a:ea typeface="경기천년바탕 Regular"/>
                        </a:rPr>
                        <a:t>다목</a:t>
                      </a:r>
                      <a:r>
                        <a:rPr lang="ko-KR" altLang="en-US" sz="900" b="0" kern="0" spc="0" dirty="0">
                          <a:solidFill>
                            <a:srgbClr val="000000"/>
                          </a:solidFill>
                          <a:latin typeface="경기천년바탕 Regular"/>
                          <a:ea typeface="경기천년바탕 Regular"/>
                        </a:rPr>
                        <a:t> </a:t>
                      </a:r>
                      <a:r>
                        <a:rPr lang="en-US" altLang="ko-KR" sz="900" b="0" kern="0" spc="0" dirty="0">
                          <a:solidFill>
                            <a:srgbClr val="000000"/>
                          </a:solidFill>
                          <a:latin typeface="경기천년바탕 Regular"/>
                          <a:ea typeface="경기천년바탕 Regular"/>
                        </a:rPr>
                        <a:t>1)</a:t>
                      </a:r>
                      <a:r>
                        <a:rPr lang="ko-KR" altLang="en-US" sz="900" b="0" kern="0" spc="0" dirty="0">
                          <a:solidFill>
                            <a:srgbClr val="000000"/>
                          </a:solidFill>
                          <a:latin typeface="경기천년바탕 Regular"/>
                          <a:ea typeface="경기천년바탕 Regular"/>
                        </a:rPr>
                        <a:t>나</a:t>
                      </a:r>
                      <a:r>
                        <a:rPr lang="en-US" altLang="ko-KR" sz="900" b="0" kern="0" spc="0" dirty="0">
                          <a:solidFill>
                            <a:srgbClr val="000000"/>
                          </a:solidFill>
                          <a:latin typeface="경기천년바탕 Regular"/>
                          <a:ea typeface="경기천년바탕 Regular"/>
                        </a:rPr>
                        <a:t>)(2)(</a:t>
                      </a:r>
                      <a:r>
                        <a:rPr lang="ko-KR" altLang="en-US" sz="900" b="0" kern="0" spc="0" dirty="0">
                          <a:solidFill>
                            <a:srgbClr val="000000"/>
                          </a:solidFill>
                          <a:latin typeface="경기천년바탕 Regular"/>
                          <a:ea typeface="경기천년바탕 Regular"/>
                        </a:rPr>
                        <a:t>나</a:t>
                      </a:r>
                      <a:r>
                        <a:rPr lang="en-US" altLang="ko-KR" sz="900" b="0" kern="0" spc="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및 같은 호 </a:t>
                      </a:r>
                      <a:r>
                        <a:rPr lang="ko-KR" altLang="en-US" sz="900" b="0" kern="0" spc="0" dirty="0" err="1">
                          <a:solidFill>
                            <a:srgbClr val="000000"/>
                          </a:solidFill>
                          <a:latin typeface="경기천년바탕 Regular"/>
                          <a:ea typeface="경기천년바탕 Regular"/>
                        </a:rPr>
                        <a:t>라목</a:t>
                      </a:r>
                      <a:r>
                        <a:rPr lang="en-US" altLang="ko-KR" sz="900" b="0" kern="0" spc="0" dirty="0">
                          <a:solidFill>
                            <a:srgbClr val="000000"/>
                          </a:solidFill>
                          <a:latin typeface="경기천년바탕 Regular"/>
                          <a:ea typeface="경기천년바탕 Regular"/>
                        </a:rPr>
                        <a:t>1)</a:t>
                      </a:r>
                      <a:r>
                        <a:rPr lang="ko-KR" altLang="en-US" sz="900" b="0" kern="0" spc="0" dirty="0">
                          <a:solidFill>
                            <a:srgbClr val="000000"/>
                          </a:solidFill>
                          <a:latin typeface="경기천년바탕 Regular"/>
                          <a:ea typeface="경기천년바탕 Regular"/>
                        </a:rPr>
                        <a:t>라</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에 따른 직접연소에 의한 시설 및 별표 </a:t>
                      </a:r>
                      <a:r>
                        <a:rPr lang="en-US" altLang="ko-KR" sz="900" b="0" kern="0" spc="0" dirty="0">
                          <a:solidFill>
                            <a:srgbClr val="000000"/>
                          </a:solidFill>
                          <a:latin typeface="경기천년바탕 Regular"/>
                          <a:ea typeface="경기천년바탕 Regular"/>
                        </a:rPr>
                        <a:t>16</a:t>
                      </a:r>
                      <a:r>
                        <a:rPr lang="ko-KR" altLang="en-US" sz="900" b="0" kern="0" spc="0" dirty="0">
                          <a:solidFill>
                            <a:srgbClr val="000000"/>
                          </a:solidFill>
                          <a:latin typeface="경기천년바탕 Regular"/>
                          <a:ea typeface="경기천년바탕 Regular"/>
                        </a:rPr>
                        <a:t>에 따른 </a:t>
                      </a:r>
                      <a:r>
                        <a:rPr lang="ko-KR" altLang="en-US" sz="900" b="0" kern="0" spc="20" dirty="0">
                          <a:solidFill>
                            <a:srgbClr val="000000"/>
                          </a:solidFill>
                          <a:latin typeface="경기천년바탕 Regular"/>
                          <a:ea typeface="경기천년바탕 Regular"/>
                        </a:rPr>
                        <a:t>기준에 맞는 휘발성유기화합물 배출억제</a:t>
                      </a:r>
                      <a:r>
                        <a:rPr lang="en-US" altLang="ko-KR" sz="900" b="0" kern="0" spc="20" dirty="0">
                          <a:solidFill>
                            <a:srgbClr val="000000"/>
                          </a:solidFill>
                          <a:latin typeface="경기천년바탕 Regular"/>
                          <a:ea typeface="경기천년바탕 Regular"/>
                        </a:rPr>
                        <a:t>·</a:t>
                      </a:r>
                      <a:r>
                        <a:rPr lang="ko-KR" altLang="en-US" sz="900" b="0" kern="0" spc="20" dirty="0">
                          <a:solidFill>
                            <a:srgbClr val="000000"/>
                          </a:solidFill>
                          <a:latin typeface="경기천년바탕 Regular"/>
                          <a:ea typeface="경기천년바탕 Regular"/>
                        </a:rPr>
                        <a:t>방지시설 및 악취</a:t>
                      </a:r>
                      <a:r>
                        <a:rPr lang="ko-KR" altLang="en-US" sz="900" b="0" kern="0" spc="0" dirty="0">
                          <a:solidFill>
                            <a:srgbClr val="000000"/>
                          </a:solidFill>
                          <a:latin typeface="경기천년바탕 Regular"/>
                          <a:ea typeface="경기천년바탕 Regular"/>
                        </a:rPr>
                        <a:t>소각시설은 제외한다</a:t>
                      </a:r>
                      <a:r>
                        <a:rPr lang="en-US" altLang="ko-KR" sz="900" b="0" kern="0" spc="0" dirty="0">
                          <a:solidFill>
                            <a:srgbClr val="000000"/>
                          </a:solidFill>
                          <a:latin typeface="경기천년바탕 Regular"/>
                          <a:ea typeface="경기천년바탕 Regular"/>
                        </a:rPr>
                        <a:t>.</a:t>
                      </a:r>
                    </a:p>
                    <a:p>
                      <a:pPr marL="216000" indent="-245110" algn="just" latinLnBrk="1">
                        <a:lnSpc>
                          <a:spcPct val="16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 라</a:t>
                      </a:r>
                      <a:r>
                        <a:rPr lang="en-US" altLang="ko-KR" sz="900" b="0" kern="0" spc="0" dirty="0">
                          <a:solidFill>
                            <a:srgbClr val="000000"/>
                          </a:solidFill>
                          <a:latin typeface="경기천년바탕 Regular"/>
                          <a:ea typeface="경기천년바탕 Regular"/>
                        </a:rPr>
                        <a:t>) </a:t>
                      </a:r>
                      <a:r>
                        <a:rPr lang="ko-KR" altLang="en-US" sz="900" b="0" kern="0" spc="10" dirty="0">
                          <a:solidFill>
                            <a:srgbClr val="000000"/>
                          </a:solidFill>
                          <a:latin typeface="경기천년바탕 Regular"/>
                          <a:ea typeface="경기천년바탕 Regular"/>
                        </a:rPr>
                        <a:t>가</a:t>
                      </a:r>
                      <a:r>
                        <a:rPr lang="en-US" altLang="ko-KR" sz="900" b="0" kern="0" spc="10" dirty="0">
                          <a:solidFill>
                            <a:srgbClr val="000000"/>
                          </a:solidFill>
                          <a:latin typeface="경기천년바탕 Regular"/>
                          <a:ea typeface="경기천년바탕 Regular"/>
                        </a:rPr>
                        <a:t>), </a:t>
                      </a:r>
                      <a:r>
                        <a:rPr lang="ko-KR" altLang="en-US" sz="900" b="0" kern="0" spc="10" dirty="0">
                          <a:solidFill>
                            <a:srgbClr val="000000"/>
                          </a:solidFill>
                          <a:latin typeface="경기천년바탕 Regular"/>
                          <a:ea typeface="경기천년바탕 Regular"/>
                        </a:rPr>
                        <a:t>나</a:t>
                      </a:r>
                      <a:r>
                        <a:rPr lang="en-US" altLang="ko-KR" sz="900" b="0" kern="0" spc="10" dirty="0">
                          <a:solidFill>
                            <a:srgbClr val="000000"/>
                          </a:solidFill>
                          <a:latin typeface="경기천년바탕 Regular"/>
                          <a:ea typeface="경기천년바탕 Regular"/>
                        </a:rPr>
                        <a:t>) </a:t>
                      </a:r>
                      <a:r>
                        <a:rPr lang="ko-KR" altLang="en-US" sz="900" b="0" kern="0" spc="10" dirty="0">
                          <a:solidFill>
                            <a:srgbClr val="000000"/>
                          </a:solidFill>
                          <a:latin typeface="경기천년바탕 Regular"/>
                          <a:ea typeface="경기천년바탕 Regular"/>
                        </a:rPr>
                        <a:t>및 다</a:t>
                      </a:r>
                      <a:r>
                        <a:rPr lang="en-US" altLang="ko-KR" sz="900" b="0" kern="0" spc="10" dirty="0">
                          <a:solidFill>
                            <a:srgbClr val="000000"/>
                          </a:solidFill>
                          <a:latin typeface="경기천년바탕 Regular"/>
                          <a:ea typeface="경기천년바탕 Regular"/>
                        </a:rPr>
                        <a:t>)</a:t>
                      </a:r>
                      <a:r>
                        <a:rPr lang="ko-KR" altLang="en-US" sz="900" b="0" kern="0" spc="10" dirty="0">
                          <a:solidFill>
                            <a:srgbClr val="000000"/>
                          </a:solidFill>
                          <a:latin typeface="경기천년바탕 Regular"/>
                          <a:ea typeface="경기천년바탕 Regular"/>
                        </a:rPr>
                        <a:t>의 부대시설</a:t>
                      </a:r>
                      <a:r>
                        <a:rPr lang="en-US" altLang="ko-KR" sz="900" b="0" kern="0" spc="10" dirty="0">
                          <a:solidFill>
                            <a:srgbClr val="000000"/>
                          </a:solidFill>
                          <a:latin typeface="경기천년바탕 Regular"/>
                          <a:ea typeface="경기천년바탕 Regular"/>
                        </a:rPr>
                        <a:t>(</a:t>
                      </a:r>
                      <a:r>
                        <a:rPr lang="ko-KR" altLang="en-US" sz="900" b="0" kern="0" spc="10" dirty="0">
                          <a:solidFill>
                            <a:srgbClr val="000000"/>
                          </a:solidFill>
                          <a:latin typeface="경기천년바탕 Regular"/>
                          <a:ea typeface="경기천년바탕 Regular"/>
                        </a:rPr>
                        <a:t>해당 시설의 공정에 </a:t>
                      </a:r>
                      <a:r>
                        <a:rPr lang="ko-KR" altLang="en-US" sz="900" b="0" kern="0" spc="10" dirty="0" err="1">
                          <a:solidFill>
                            <a:srgbClr val="000000"/>
                          </a:solidFill>
                          <a:latin typeface="경기천년바탕 Regular"/>
                          <a:ea typeface="경기천년바탕 Regular"/>
                        </a:rPr>
                        <a:t>일체되는</a:t>
                      </a:r>
                      <a:r>
                        <a:rPr lang="ko-KR" altLang="en-US" sz="900" b="0" kern="0" spc="1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경우를 포함한다</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로서 동력 </a:t>
                      </a:r>
                      <a:r>
                        <a:rPr lang="en-US" altLang="ko-KR" sz="900" b="0" kern="0" spc="0" dirty="0">
                          <a:solidFill>
                            <a:srgbClr val="000000"/>
                          </a:solidFill>
                          <a:latin typeface="경기천년바탕 Regular"/>
                          <a:ea typeface="경기천년바탕 Regular"/>
                        </a:rPr>
                        <a:t>15</a:t>
                      </a:r>
                      <a:r>
                        <a:rPr lang="ko-KR" altLang="en-US" sz="900" b="0" kern="0" spc="0" dirty="0" err="1">
                          <a:solidFill>
                            <a:srgbClr val="000000"/>
                          </a:solidFill>
                          <a:latin typeface="경기천년바탕 Regular"/>
                          <a:ea typeface="경기천년바탕 Regular"/>
                        </a:rPr>
                        <a:t>킬로와트</a:t>
                      </a:r>
                      <a:r>
                        <a:rPr lang="ko-KR" altLang="en-US" sz="900" b="0" kern="0" spc="0" dirty="0">
                          <a:solidFill>
                            <a:srgbClr val="000000"/>
                          </a:solidFill>
                          <a:latin typeface="경기천년바탕 Regular"/>
                          <a:ea typeface="경기천년바탕 Regular"/>
                        </a:rPr>
                        <a:t> 이상인 다음의 시설</a:t>
                      </a:r>
                    </a:p>
                    <a:p>
                      <a:pPr marL="216000" indent="-345440" algn="just" latinLnBrk="1">
                        <a:lnSpc>
                          <a:spcPct val="16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(1) </a:t>
                      </a:r>
                      <a:r>
                        <a:rPr lang="ko-KR" altLang="en-US" sz="900" b="0" kern="0" spc="0" dirty="0">
                          <a:solidFill>
                            <a:srgbClr val="000000"/>
                          </a:solidFill>
                          <a:latin typeface="경기천년바탕 Regular"/>
                          <a:ea typeface="경기천년바탕 Regular"/>
                        </a:rPr>
                        <a:t>분쇄시설</a:t>
                      </a:r>
                    </a:p>
                    <a:p>
                      <a:pPr marL="216000" indent="-345440" algn="just" latinLnBrk="1">
                        <a:lnSpc>
                          <a:spcPct val="16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(2) </a:t>
                      </a:r>
                      <a:r>
                        <a:rPr lang="ko-KR" altLang="en-US" sz="900" b="0" kern="0" spc="0" dirty="0">
                          <a:solidFill>
                            <a:srgbClr val="000000"/>
                          </a:solidFill>
                          <a:latin typeface="경기천년바탕 Regular"/>
                          <a:ea typeface="경기천년바탕 Regular"/>
                        </a:rPr>
                        <a:t>파쇄시설</a:t>
                      </a:r>
                    </a:p>
                    <a:p>
                      <a:pPr marL="216000" indent="-345440" algn="just" latinLnBrk="1">
                        <a:lnSpc>
                          <a:spcPct val="16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(3) </a:t>
                      </a:r>
                      <a:r>
                        <a:rPr lang="ko-KR" altLang="en-US" sz="900" b="0" kern="0" spc="0" dirty="0">
                          <a:solidFill>
                            <a:srgbClr val="000000"/>
                          </a:solidFill>
                          <a:latin typeface="경기천년바탕 Regular"/>
                          <a:ea typeface="경기천년바탕 Regular"/>
                        </a:rPr>
                        <a:t>용융시설</a:t>
                      </a:r>
                      <a:endParaRPr lang="ko-KR" altLang="en-US" sz="900" b="0" kern="0" spc="0" dirty="0">
                        <a:solidFill>
                          <a:srgbClr val="000000"/>
                        </a:solidFill>
                        <a:latin typeface="바탕"/>
                      </a:endParaRPr>
                    </a:p>
                  </a:txBody>
                  <a:tcPr marL="40516" marR="40516" marT="11201" marB="11201"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extLst>
                  <a:ext uri="{0D108BD9-81ED-4DB2-BD59-A6C34878D82A}">
                    <a16:rowId xmlns:a16="http://schemas.microsoft.com/office/drawing/2014/main" val="10001"/>
                  </a:ext>
                </a:extLst>
              </a:tr>
              <a:tr h="2342792">
                <a:tc>
                  <a:txBody>
                    <a:bodyPr/>
                    <a:lstStyle/>
                    <a:p>
                      <a:pPr marL="166370" indent="-166370" algn="just" latinLnBrk="1">
                        <a:lnSpc>
                          <a:spcPct val="160000"/>
                        </a:lnSpc>
                        <a:spcBef>
                          <a:spcPts val="0"/>
                        </a:spcBef>
                        <a:spcAft>
                          <a:spcPts val="0"/>
                        </a:spcAft>
                        <a:defRPr lang="ko-KR" altLang="en-US"/>
                      </a:pPr>
                      <a:r>
                        <a:rPr lang="en-US" altLang="ko-KR" sz="900" b="0" kern="0" spc="0">
                          <a:solidFill>
                            <a:srgbClr val="000000"/>
                          </a:solidFill>
                          <a:latin typeface="경기천년바탕 Regular"/>
                          <a:ea typeface="경기천년바탕 Regular"/>
                        </a:rPr>
                        <a:t>32)</a:t>
                      </a:r>
                      <a:r>
                        <a:rPr lang="ko-KR" altLang="en-US" sz="900" b="0" kern="0" spc="-130">
                          <a:solidFill>
                            <a:srgbClr val="000000"/>
                          </a:solidFill>
                          <a:latin typeface="경기천년바탕 Regular"/>
                          <a:ea typeface="경기천년바탕 Regular"/>
                        </a:rPr>
                        <a:t>보일러</a:t>
                      </a:r>
                      <a:r>
                        <a:rPr lang="en-US" altLang="ko-KR" sz="900" b="0" kern="0" spc="-130">
                          <a:solidFill>
                            <a:srgbClr val="000000"/>
                          </a:solidFill>
                          <a:latin typeface="경기천년바탕 Regular"/>
                          <a:ea typeface="경기천년바탕 Regular"/>
                        </a:rPr>
                        <a:t>‧</a:t>
                      </a:r>
                      <a:r>
                        <a:rPr lang="ko-KR" altLang="en-US" sz="900" b="0" kern="0" spc="-130">
                          <a:solidFill>
                            <a:srgbClr val="000000"/>
                          </a:solidFill>
                          <a:latin typeface="경기천년바탕 Regular"/>
                          <a:ea typeface="경기천년바탕 Regular"/>
                        </a:rPr>
                        <a:t>흡수식냉</a:t>
                      </a:r>
                      <a:r>
                        <a:rPr lang="en-US" altLang="ko-KR" sz="900" b="0" kern="0" spc="-130">
                          <a:solidFill>
                            <a:srgbClr val="000000"/>
                          </a:solidFill>
                          <a:latin typeface="경기천년바탕 Regular"/>
                          <a:ea typeface="경기천년바탕 Regular"/>
                        </a:rPr>
                        <a:t>·</a:t>
                      </a:r>
                      <a:r>
                        <a:rPr lang="ko-KR" altLang="en-US" sz="900" b="0" kern="0" spc="-130">
                          <a:solidFill>
                            <a:srgbClr val="000000"/>
                          </a:solidFill>
                          <a:latin typeface="경기천년바탕 Regular"/>
                          <a:ea typeface="경기천년바탕 Regular"/>
                        </a:rPr>
                        <a:t>온수기</a:t>
                      </a:r>
                      <a:endParaRPr lang="ko-KR" altLang="en-US" sz="900" b="0" kern="0" spc="0">
                        <a:solidFill>
                          <a:srgbClr val="000000"/>
                        </a:solidFill>
                        <a:latin typeface="바탕"/>
                      </a:endParaRPr>
                    </a:p>
                  </a:txBody>
                  <a:tcPr marL="40516" marR="40516" marT="11201" marB="11201"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1">
                        <a:lnSpc>
                          <a:spcPct val="130000"/>
                        </a:lnSpc>
                        <a:spcBef>
                          <a:spcPts val="0"/>
                        </a:spcBef>
                        <a:spcAft>
                          <a:spcPts val="0"/>
                        </a:spcAft>
                        <a:defRPr lang="ko-KR" altLang="en-US"/>
                      </a:pPr>
                      <a:r>
                        <a:rPr lang="ko-KR" altLang="en-US" sz="900" b="0" kern="0" spc="-150">
                          <a:solidFill>
                            <a:srgbClr val="000000"/>
                          </a:solidFill>
                          <a:latin typeface="경기천년바탕 Regular"/>
                          <a:ea typeface="경기천년바탕 Regular"/>
                        </a:rPr>
                        <a:t>산업용보일러</a:t>
                      </a:r>
                      <a:r>
                        <a:rPr lang="en-US" altLang="ko-KR" sz="900" b="0" kern="0" spc="-150">
                          <a:solidFill>
                            <a:srgbClr val="000000"/>
                          </a:solidFill>
                          <a:latin typeface="경기천년바탕 Regular"/>
                          <a:ea typeface="경기천년바탕 Regular"/>
                        </a:rPr>
                        <a:t>, </a:t>
                      </a:r>
                      <a:r>
                        <a:rPr lang="ko-KR" altLang="en-US" sz="900" b="0" kern="0" spc="-150">
                          <a:solidFill>
                            <a:srgbClr val="000000"/>
                          </a:solidFill>
                          <a:latin typeface="경기천년바탕 Regular"/>
                          <a:ea typeface="경기천년바탕 Regular"/>
                        </a:rPr>
                        <a:t>업무용보일러만 해당</a:t>
                      </a:r>
                    </a:p>
                    <a:p>
                      <a:pPr marL="0" indent="0" algn="ctr" latinLnBrk="1">
                        <a:lnSpc>
                          <a:spcPct val="130000"/>
                        </a:lnSpc>
                        <a:spcBef>
                          <a:spcPts val="0"/>
                        </a:spcBef>
                        <a:spcAft>
                          <a:spcPts val="0"/>
                        </a:spcAft>
                        <a:defRPr lang="ko-KR" altLang="en-US"/>
                      </a:pPr>
                      <a:r>
                        <a:rPr lang="ko-KR" altLang="en-US" sz="900" b="0" kern="0" spc="0">
                          <a:solidFill>
                            <a:srgbClr val="000000"/>
                          </a:solidFill>
                          <a:latin typeface="경기천년바탕 Regular"/>
                          <a:ea typeface="경기천년바탕 Regular"/>
                        </a:rPr>
                        <a:t>→</a:t>
                      </a:r>
                      <a:r>
                        <a:rPr lang="ko-KR" altLang="en-US" sz="900" b="0" kern="0" spc="0">
                          <a:solidFill>
                            <a:srgbClr val="FF0000"/>
                          </a:solidFill>
                          <a:latin typeface="경기천년바탕 Regular"/>
                          <a:ea typeface="경기천년바탕 Regular"/>
                        </a:rPr>
                        <a:t>흡수식 냉</a:t>
                      </a:r>
                      <a:r>
                        <a:rPr lang="en-US" altLang="ko-KR" sz="900" b="0" kern="0" spc="0">
                          <a:solidFill>
                            <a:srgbClr val="FF0000"/>
                          </a:solidFill>
                          <a:latin typeface="경기천년바탕 Regular"/>
                          <a:ea typeface="경기천년바탕 Regular"/>
                        </a:rPr>
                        <a:t>‧</a:t>
                      </a:r>
                      <a:r>
                        <a:rPr lang="ko-KR" altLang="en-US" sz="900" b="0" kern="0" spc="0">
                          <a:solidFill>
                            <a:srgbClr val="FF0000"/>
                          </a:solidFill>
                          <a:latin typeface="경기천년바탕 Regular"/>
                          <a:ea typeface="경기천년바탕 Regular"/>
                        </a:rPr>
                        <a:t>온수기</a:t>
                      </a:r>
                      <a:r>
                        <a:rPr lang="ko-KR" altLang="en-US" sz="900" b="1" kern="0" spc="0">
                          <a:solidFill>
                            <a:srgbClr val="FF0000"/>
                          </a:solidFill>
                          <a:latin typeface="바탕"/>
                          <a:ea typeface="경기천년바탕 Regular"/>
                        </a:rPr>
                        <a:t> </a:t>
                      </a:r>
                      <a:r>
                        <a:rPr lang="ko-KR" altLang="en-US" sz="900" b="1" kern="0" spc="0">
                          <a:solidFill>
                            <a:srgbClr val="FF0000"/>
                          </a:solidFill>
                          <a:latin typeface="경기천년바탕 Regular"/>
                          <a:ea typeface="경기천년바탕 Regular"/>
                        </a:rPr>
                        <a:t>추가</a:t>
                      </a:r>
                      <a:endParaRPr lang="ko-KR" altLang="en-US" sz="900" b="0" kern="0" spc="0">
                        <a:solidFill>
                          <a:srgbClr val="000000"/>
                        </a:solidFill>
                        <a:latin typeface="바탕"/>
                      </a:endParaRPr>
                    </a:p>
                  </a:txBody>
                  <a:tcPr marL="40516" marR="40516" marT="11201" marB="11201"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216000" indent="-166370" algn="just" latinLnBrk="1">
                        <a:lnSpc>
                          <a:spcPct val="16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가</a:t>
                      </a:r>
                      <a:r>
                        <a:rPr lang="en-US" altLang="ko-KR" sz="900" b="0" kern="0" spc="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다른 배출시설에서 규정한 </a:t>
                      </a:r>
                      <a:r>
                        <a:rPr lang="ko-KR" altLang="en-US" sz="900" b="0" kern="0" spc="0" dirty="0" err="1">
                          <a:solidFill>
                            <a:srgbClr val="000000"/>
                          </a:solidFill>
                          <a:latin typeface="경기천년바탕 Regular"/>
                          <a:ea typeface="경기천년바탕 Regular"/>
                        </a:rPr>
                        <a:t>흡수식</a:t>
                      </a:r>
                      <a:r>
                        <a:rPr lang="ko-KR" altLang="en-US" sz="900" b="0" kern="0" spc="0" dirty="0">
                          <a:solidFill>
                            <a:srgbClr val="000000"/>
                          </a:solidFill>
                          <a:latin typeface="경기천년바탕 Regular"/>
                          <a:ea typeface="경기천년바탕 Regular"/>
                        </a:rPr>
                        <a:t> 냉</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온수기는 제외한다</a:t>
                      </a:r>
                      <a:r>
                        <a:rPr lang="en-US" altLang="ko-KR" sz="900" b="0" kern="0" spc="0" dirty="0">
                          <a:solidFill>
                            <a:srgbClr val="000000"/>
                          </a:solidFill>
                          <a:latin typeface="경기천년바탕 Regular"/>
                          <a:ea typeface="경기천년바탕 Regular"/>
                        </a:rPr>
                        <a:t>.</a:t>
                      </a:r>
                    </a:p>
                    <a:p>
                      <a:pPr marL="216000" indent="-226060" algn="just" latinLnBrk="1">
                        <a:lnSpc>
                          <a:spcPct val="16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 나</a:t>
                      </a:r>
                      <a:r>
                        <a:rPr lang="en-US" altLang="ko-KR" sz="900" b="0" kern="0" spc="0" dirty="0">
                          <a:solidFill>
                            <a:srgbClr val="000000"/>
                          </a:solidFill>
                          <a:latin typeface="경기천년바탕 Regular"/>
                          <a:ea typeface="경기천년바탕 Regular"/>
                        </a:rPr>
                        <a:t>) </a:t>
                      </a:r>
                      <a:r>
                        <a:rPr lang="ko-KR" altLang="en-US" sz="900" b="0" kern="0" spc="-40" dirty="0">
                          <a:solidFill>
                            <a:srgbClr val="000000"/>
                          </a:solidFill>
                          <a:latin typeface="경기천년바탕 Regular"/>
                          <a:ea typeface="경기천년바탕 Regular"/>
                        </a:rPr>
                        <a:t>시간당 증발량이 </a:t>
                      </a:r>
                      <a:r>
                        <a:rPr lang="en-US" altLang="ko-KR" sz="900" b="0" kern="0" spc="-40" dirty="0">
                          <a:solidFill>
                            <a:srgbClr val="000000"/>
                          </a:solidFill>
                          <a:latin typeface="경기천년바탕 Regular"/>
                          <a:ea typeface="경기천년바탕 Regular"/>
                        </a:rPr>
                        <a:t>0.5</a:t>
                      </a:r>
                      <a:r>
                        <a:rPr lang="ko-KR" altLang="en-US" sz="900" b="0" kern="0" spc="-40" dirty="0">
                          <a:solidFill>
                            <a:srgbClr val="000000"/>
                          </a:solidFill>
                          <a:latin typeface="경기천년바탕 Regular"/>
                          <a:ea typeface="경기천년바탕 Regular"/>
                        </a:rPr>
                        <a:t>톤 이상이거나 시간당 열량이 </a:t>
                      </a:r>
                      <a:r>
                        <a:rPr lang="en-US" altLang="ko-KR" sz="900" b="0" kern="0" spc="-40" dirty="0">
                          <a:solidFill>
                            <a:srgbClr val="000000"/>
                          </a:solidFill>
                          <a:latin typeface="경기천년바탕 Regular"/>
                          <a:ea typeface="경기천년바탕 Regular"/>
                        </a:rPr>
                        <a:t>309,500</a:t>
                      </a:r>
                      <a:r>
                        <a:rPr lang="ko-KR" altLang="en-US" sz="900" b="0" kern="0" spc="-40" dirty="0">
                          <a:solidFill>
                            <a:srgbClr val="000000"/>
                          </a:solidFill>
                          <a:latin typeface="경기천년바탕 Regular"/>
                          <a:ea typeface="경기천년바탕 Regular"/>
                        </a:rPr>
                        <a:t>킬로</a:t>
                      </a:r>
                      <a:r>
                        <a:rPr lang="ko-KR" altLang="en-US" sz="900" b="0" kern="0" spc="-30" dirty="0">
                          <a:solidFill>
                            <a:srgbClr val="000000"/>
                          </a:solidFill>
                          <a:latin typeface="경기천년바탕 Regular"/>
                          <a:ea typeface="경기천년바탕 Regular"/>
                        </a:rPr>
                        <a:t>칼로리 이상인 보일러와  </a:t>
                      </a:r>
                      <a:r>
                        <a:rPr lang="ko-KR" altLang="en-US" sz="900" b="0" u="sng" kern="0" spc="-30" dirty="0" err="1">
                          <a:solidFill>
                            <a:srgbClr val="0000FF"/>
                          </a:solidFill>
                          <a:uFill>
                            <a:solidFill>
                              <a:srgbClr val="000000"/>
                            </a:solidFill>
                          </a:uFill>
                          <a:latin typeface="경기천년바탕 Regular"/>
                          <a:ea typeface="경기천년바탕 Regular"/>
                        </a:rPr>
                        <a:t>흡수식</a:t>
                      </a:r>
                      <a:r>
                        <a:rPr lang="ko-KR" altLang="en-US" sz="900" b="0" u="sng" kern="0" spc="-30" dirty="0">
                          <a:solidFill>
                            <a:srgbClr val="0000FF"/>
                          </a:solidFill>
                          <a:uFill>
                            <a:solidFill>
                              <a:srgbClr val="000000"/>
                            </a:solidFill>
                          </a:uFill>
                          <a:latin typeface="경기천년바탕 Regular"/>
                          <a:ea typeface="경기천년바탕 Regular"/>
                        </a:rPr>
                        <a:t> 냉</a:t>
                      </a:r>
                      <a:r>
                        <a:rPr lang="en-US" altLang="ko-KR" sz="900" b="0" u="sng" kern="0" spc="-30" dirty="0">
                          <a:solidFill>
                            <a:srgbClr val="0000FF"/>
                          </a:solidFill>
                          <a:uFill>
                            <a:solidFill>
                              <a:srgbClr val="000000"/>
                            </a:solidFill>
                          </a:uFill>
                          <a:latin typeface="경기천년바탕 Regular"/>
                          <a:ea typeface="경기천년바탕 Regular"/>
                        </a:rPr>
                        <a:t>·</a:t>
                      </a:r>
                      <a:r>
                        <a:rPr lang="ko-KR" altLang="en-US" sz="900" b="0" u="sng" kern="0" spc="-30" dirty="0">
                          <a:solidFill>
                            <a:srgbClr val="0000FF"/>
                          </a:solidFill>
                          <a:uFill>
                            <a:solidFill>
                              <a:srgbClr val="000000"/>
                            </a:solidFill>
                          </a:uFill>
                          <a:latin typeface="경기천년바탕 Regular"/>
                          <a:ea typeface="경기천년바탕 Regular"/>
                        </a:rPr>
                        <a:t>온수기</a:t>
                      </a:r>
                      <a:r>
                        <a:rPr lang="en-US" altLang="ko-KR" sz="900" b="0" kern="0" spc="-30" dirty="0">
                          <a:solidFill>
                            <a:srgbClr val="000000"/>
                          </a:solidFill>
                          <a:latin typeface="경기천년바탕 Regular"/>
                          <a:ea typeface="경기천년바탕 Regular"/>
                        </a:rPr>
                        <a:t>. </a:t>
                      </a:r>
                      <a:r>
                        <a:rPr lang="ko-KR" altLang="en-US" sz="900" b="0" kern="0" spc="-30" dirty="0">
                          <a:solidFill>
                            <a:srgbClr val="000000"/>
                          </a:solidFill>
                          <a:latin typeface="경기천년바탕 Regular"/>
                          <a:ea typeface="경기천년바탕 Regular"/>
                        </a:rPr>
                        <a:t>다만</a:t>
                      </a:r>
                      <a:r>
                        <a:rPr lang="en-US" altLang="ko-KR" sz="900" b="0" kern="0" spc="-30" dirty="0">
                          <a:solidFill>
                            <a:srgbClr val="000000"/>
                          </a:solidFill>
                          <a:latin typeface="경기천년바탕 Regular"/>
                          <a:ea typeface="경기천년바탕 Regular"/>
                        </a:rPr>
                        <a:t>, </a:t>
                      </a:r>
                      <a:r>
                        <a:rPr lang="ko-KR" altLang="en-US" sz="900" b="0" kern="0" spc="-30" dirty="0">
                          <a:solidFill>
                            <a:srgbClr val="000000"/>
                          </a:solidFill>
                          <a:latin typeface="경기천년바탕 Regular"/>
                          <a:ea typeface="경기천년바탕 Regular"/>
                        </a:rPr>
                        <a:t>환경부장관이 </a:t>
                      </a:r>
                      <a:r>
                        <a:rPr lang="ko-KR" altLang="en-US" sz="900" b="0" kern="0" spc="-80" dirty="0">
                          <a:solidFill>
                            <a:srgbClr val="000000"/>
                          </a:solidFill>
                          <a:latin typeface="경기천년바탕 Regular"/>
                          <a:ea typeface="경기천년바탕 Regular"/>
                        </a:rPr>
                        <a:t>고체연료</a:t>
                      </a:r>
                      <a:r>
                        <a:rPr lang="ko-KR" altLang="en-US" sz="900" b="0" kern="0" spc="-50" dirty="0">
                          <a:solidFill>
                            <a:srgbClr val="000000"/>
                          </a:solidFill>
                          <a:latin typeface="바탕"/>
                          <a:ea typeface="경기천년바탕 Regular"/>
                        </a:rPr>
                        <a:t> </a:t>
                      </a:r>
                      <a:r>
                        <a:rPr lang="ko-KR" altLang="en-US" sz="900" b="0" kern="0" spc="-60" dirty="0">
                          <a:solidFill>
                            <a:srgbClr val="000000"/>
                          </a:solidFill>
                          <a:latin typeface="경기천년바탕 Regular"/>
                          <a:ea typeface="경기천년바탕 Regular"/>
                        </a:rPr>
                        <a:t>사용금지 지역으로 고시한 지역에서는   시간당 </a:t>
                      </a:r>
                      <a:r>
                        <a:rPr lang="ko-KR" altLang="en-US" sz="900" b="0" kern="0" spc="-110" dirty="0">
                          <a:solidFill>
                            <a:srgbClr val="000000"/>
                          </a:solidFill>
                          <a:latin typeface="경기천년바탕 Regular"/>
                          <a:ea typeface="경기천년바탕 Regular"/>
                        </a:rPr>
                        <a:t>증발량이</a:t>
                      </a:r>
                      <a:r>
                        <a:rPr lang="ko-KR" altLang="en-US" sz="900" b="0" kern="0" spc="-60" dirty="0">
                          <a:solidFill>
                            <a:srgbClr val="000000"/>
                          </a:solidFill>
                          <a:latin typeface="바탕"/>
                          <a:ea typeface="경기천년바탕 Regular"/>
                        </a:rPr>
                        <a:t> </a:t>
                      </a:r>
                      <a:r>
                        <a:rPr lang="en-US" altLang="ko-KR" sz="900" b="0" kern="0" spc="-40" dirty="0">
                          <a:solidFill>
                            <a:srgbClr val="000000"/>
                          </a:solidFill>
                          <a:latin typeface="경기천년바탕 Regular"/>
                          <a:ea typeface="경기천년바탕 Regular"/>
                        </a:rPr>
                        <a:t>0.2</a:t>
                      </a:r>
                      <a:r>
                        <a:rPr lang="ko-KR" altLang="en-US" sz="900" b="0" kern="0" spc="-40" dirty="0">
                          <a:solidFill>
                            <a:srgbClr val="000000"/>
                          </a:solidFill>
                          <a:latin typeface="경기천년바탕 Regular"/>
                          <a:ea typeface="경기천년바탕 Regular"/>
                        </a:rPr>
                        <a:t>톤</a:t>
                      </a:r>
                      <a:r>
                        <a:rPr lang="ko-KR" altLang="en-US" sz="900" b="0" kern="0" spc="-30" dirty="0">
                          <a:solidFill>
                            <a:srgbClr val="000000"/>
                          </a:solidFill>
                          <a:latin typeface="바탕"/>
                          <a:ea typeface="경기천년바탕 Regular"/>
                        </a:rPr>
                        <a:t> </a:t>
                      </a:r>
                      <a:r>
                        <a:rPr lang="ko-KR" altLang="en-US" sz="900" b="0" kern="0" spc="-30" dirty="0">
                          <a:solidFill>
                            <a:srgbClr val="000000"/>
                          </a:solidFill>
                          <a:latin typeface="경기천년바탕 Regular"/>
                          <a:ea typeface="경기천년바탕 Regular"/>
                        </a:rPr>
                        <a:t>이상이거나 시간당 열량이 </a:t>
                      </a:r>
                      <a:r>
                        <a:rPr lang="en-US" altLang="ko-KR" sz="900" b="0" kern="0" spc="-30" dirty="0">
                          <a:solidFill>
                            <a:srgbClr val="000000"/>
                          </a:solidFill>
                          <a:latin typeface="경기천년바탕 Regular"/>
                          <a:ea typeface="경기천년바탕 Regular"/>
                        </a:rPr>
                        <a:t>123,800</a:t>
                      </a:r>
                      <a:r>
                        <a:rPr lang="ko-KR" altLang="en-US" sz="900" b="0" kern="0" spc="-30" dirty="0">
                          <a:solidFill>
                            <a:srgbClr val="000000"/>
                          </a:solidFill>
                          <a:latin typeface="경기천년바탕 Regular"/>
                          <a:ea typeface="경기천년바탕 Regular"/>
                        </a:rPr>
                        <a:t>킬로칼로리</a:t>
                      </a:r>
                      <a:r>
                        <a:rPr lang="ko-KR" altLang="en-US" sz="900" b="0" kern="0" spc="20" dirty="0">
                          <a:solidFill>
                            <a:srgbClr val="000000"/>
                          </a:solidFill>
                          <a:latin typeface="바탕"/>
                          <a:ea typeface="경기천년바탕 Regular"/>
                        </a:rPr>
                        <a:t> </a:t>
                      </a:r>
                      <a:r>
                        <a:rPr lang="ko-KR" altLang="en-US" sz="900" b="0" kern="0" spc="20" dirty="0">
                          <a:solidFill>
                            <a:srgbClr val="000000"/>
                          </a:solidFill>
                          <a:latin typeface="경기천년바탕 Regular"/>
                          <a:ea typeface="경기천년바탕 Regular"/>
                        </a:rPr>
                        <a:t>이상인 </a:t>
                      </a:r>
                      <a:r>
                        <a:rPr lang="ko-KR" altLang="en-US" sz="900" b="0" kern="0" spc="0" dirty="0">
                          <a:solidFill>
                            <a:srgbClr val="000000"/>
                          </a:solidFill>
                          <a:latin typeface="경기천년바탕 Regular"/>
                          <a:ea typeface="경기천년바탕 Regular"/>
                        </a:rPr>
                        <a:t>보일러와 </a:t>
                      </a:r>
                      <a:r>
                        <a:rPr lang="ko-KR" altLang="en-US" sz="900" b="0" u="sng" kern="0" spc="-30" dirty="0" err="1">
                          <a:solidFill>
                            <a:srgbClr val="0000FF"/>
                          </a:solidFill>
                          <a:uFill>
                            <a:solidFill>
                              <a:srgbClr val="000000"/>
                            </a:solidFill>
                          </a:uFill>
                          <a:latin typeface="경기천년바탕 Regular"/>
                          <a:ea typeface="경기천년바탕 Regular"/>
                        </a:rPr>
                        <a:t>흡수식</a:t>
                      </a:r>
                      <a:r>
                        <a:rPr lang="ko-KR" altLang="en-US" sz="900" b="0" u="sng" kern="0" spc="-30" dirty="0">
                          <a:solidFill>
                            <a:srgbClr val="0000FF"/>
                          </a:solidFill>
                          <a:uFill>
                            <a:solidFill>
                              <a:srgbClr val="000000"/>
                            </a:solidFill>
                          </a:uFill>
                          <a:latin typeface="경기천년바탕 Regular"/>
                          <a:ea typeface="경기천년바탕 Regular"/>
                        </a:rPr>
                        <a:t> 냉</a:t>
                      </a:r>
                      <a:r>
                        <a:rPr lang="en-US" altLang="ko-KR" sz="900" b="0" u="sng" kern="0" spc="-30" dirty="0">
                          <a:solidFill>
                            <a:srgbClr val="0000FF"/>
                          </a:solidFill>
                          <a:uFill>
                            <a:solidFill>
                              <a:srgbClr val="000000"/>
                            </a:solidFill>
                          </a:uFill>
                          <a:latin typeface="경기천년바탕 Regular"/>
                          <a:ea typeface="경기천년바탕 Regular"/>
                        </a:rPr>
                        <a:t>·</a:t>
                      </a:r>
                      <a:r>
                        <a:rPr lang="ko-KR" altLang="en-US" sz="900" b="0" u="sng" kern="0" spc="-30" dirty="0">
                          <a:solidFill>
                            <a:srgbClr val="0000FF"/>
                          </a:solidFill>
                          <a:uFill>
                            <a:solidFill>
                              <a:srgbClr val="000000"/>
                            </a:solidFill>
                          </a:uFill>
                          <a:latin typeface="경기천년바탕 Regular"/>
                          <a:ea typeface="경기천년바탕 Regular"/>
                        </a:rPr>
                        <a:t>온수기</a:t>
                      </a:r>
                      <a:r>
                        <a:rPr lang="ko-KR" altLang="en-US" sz="900" b="0" kern="0" spc="0" dirty="0">
                          <a:solidFill>
                            <a:srgbClr val="000000"/>
                          </a:solidFill>
                          <a:latin typeface="경기천년바탕 Regular"/>
                          <a:ea typeface="경기천년바탕 Regular"/>
                        </a:rPr>
                        <a:t>를 말한다</a:t>
                      </a:r>
                      <a:r>
                        <a:rPr lang="en-US" altLang="ko-KR" sz="900" b="0" kern="0" spc="0" dirty="0">
                          <a:solidFill>
                            <a:srgbClr val="000000"/>
                          </a:solidFill>
                          <a:latin typeface="경기천년바탕 Regular"/>
                          <a:ea typeface="경기천년바탕 Regular"/>
                        </a:rPr>
                        <a:t>.</a:t>
                      </a:r>
                    </a:p>
                    <a:p>
                      <a:pPr marL="216000" indent="-214630" algn="just" latinLnBrk="1">
                        <a:lnSpc>
                          <a:spcPct val="160000"/>
                        </a:lnSpc>
                        <a:spcBef>
                          <a:spcPts val="0"/>
                        </a:spcBef>
                        <a:spcAft>
                          <a:spcPts val="0"/>
                        </a:spcAft>
                        <a:defRPr lang="ko-KR" altLang="en-US"/>
                      </a:pPr>
                      <a:r>
                        <a:rPr lang="ko-KR" altLang="en-US" sz="900" b="0" kern="0" spc="-40" dirty="0">
                          <a:solidFill>
                            <a:srgbClr val="000000"/>
                          </a:solidFill>
                          <a:latin typeface="경기천년바탕 Regular"/>
                          <a:ea typeface="경기천년바탕 Regular"/>
                        </a:rPr>
                        <a:t> 다</a:t>
                      </a:r>
                      <a:r>
                        <a:rPr lang="en-US" altLang="ko-KR" sz="900" b="0" kern="0" spc="-40" dirty="0">
                          <a:solidFill>
                            <a:srgbClr val="000000"/>
                          </a:solidFill>
                          <a:latin typeface="경기천년바탕 Regular"/>
                          <a:ea typeface="경기천년바탕 Regular"/>
                        </a:rPr>
                        <a:t>) </a:t>
                      </a:r>
                      <a:r>
                        <a:rPr lang="ko-KR" altLang="en-US" sz="900" b="0" kern="0" spc="-80" dirty="0">
                          <a:solidFill>
                            <a:srgbClr val="000000"/>
                          </a:solidFill>
                          <a:latin typeface="경기천년바탕 Regular"/>
                          <a:ea typeface="경기천년바탕 Regular"/>
                        </a:rPr>
                        <a:t>나</a:t>
                      </a:r>
                      <a:r>
                        <a:rPr lang="en-US" altLang="ko-KR" sz="900" b="0" kern="0" spc="-80" dirty="0">
                          <a:solidFill>
                            <a:srgbClr val="000000"/>
                          </a:solidFill>
                          <a:latin typeface="경기천년바탕 Regular"/>
                          <a:ea typeface="경기천년바탕 Regular"/>
                        </a:rPr>
                        <a:t>)</a:t>
                      </a:r>
                      <a:r>
                        <a:rPr lang="ko-KR" altLang="en-US" sz="900" b="0" kern="0" spc="-80" dirty="0">
                          <a:solidFill>
                            <a:srgbClr val="000000"/>
                          </a:solidFill>
                          <a:latin typeface="경기천년바탕 Regular"/>
                          <a:ea typeface="경기천년바탕 Regular"/>
                        </a:rPr>
                        <a:t>에도 불구하고 가스</a:t>
                      </a:r>
                      <a:r>
                        <a:rPr lang="en-US" altLang="ko-KR" sz="900" b="0" kern="0" spc="-80" dirty="0">
                          <a:solidFill>
                            <a:srgbClr val="000000"/>
                          </a:solidFill>
                          <a:latin typeface="경기천년바탕 Regular"/>
                          <a:ea typeface="경기천년바탕 Regular"/>
                        </a:rPr>
                        <a:t>(</a:t>
                      </a:r>
                      <a:r>
                        <a:rPr lang="ko-KR" altLang="en-US" sz="900" b="0" kern="0" spc="-80" dirty="0">
                          <a:solidFill>
                            <a:srgbClr val="000000"/>
                          </a:solidFill>
                          <a:latin typeface="경기천년바탕 Regular"/>
                          <a:ea typeface="경기천년바탕 Regular"/>
                        </a:rPr>
                        <a:t>바이오가스를 포함한다</a:t>
                      </a:r>
                      <a:r>
                        <a:rPr lang="en-US" altLang="ko-KR" sz="900" b="0" kern="0" spc="-80" dirty="0">
                          <a:solidFill>
                            <a:srgbClr val="000000"/>
                          </a:solidFill>
                          <a:latin typeface="경기천년바탕 Regular"/>
                          <a:ea typeface="경기천년바탕 Regular"/>
                        </a:rPr>
                        <a:t>) </a:t>
                      </a:r>
                      <a:r>
                        <a:rPr lang="ko-KR" altLang="en-US" sz="900" b="0" kern="0" spc="-80" dirty="0">
                          <a:solidFill>
                            <a:srgbClr val="000000"/>
                          </a:solidFill>
                          <a:latin typeface="경기천년바탕 Regular"/>
                          <a:ea typeface="경기천년바탕 Regular"/>
                        </a:rPr>
                        <a:t>또는 경질유</a:t>
                      </a:r>
                      <a:r>
                        <a:rPr lang="en-US" altLang="ko-KR" sz="900" b="0" kern="0" spc="-70" dirty="0">
                          <a:solidFill>
                            <a:srgbClr val="000000"/>
                          </a:solidFill>
                          <a:latin typeface="경기천년바탕 Regular"/>
                          <a:ea typeface="경기천년바탕 Regular"/>
                        </a:rPr>
                        <a:t>[</a:t>
                      </a:r>
                      <a:r>
                        <a:rPr lang="ko-KR" altLang="en-US" sz="900" b="0" kern="0" spc="-70" dirty="0">
                          <a:solidFill>
                            <a:srgbClr val="000000"/>
                          </a:solidFill>
                          <a:latin typeface="경기천년바탕 Regular"/>
                          <a:ea typeface="경기천년바탕 Regular"/>
                        </a:rPr>
                        <a:t>경유</a:t>
                      </a:r>
                      <a:r>
                        <a:rPr lang="en-US" altLang="ko-KR" sz="900" b="0" kern="0" spc="-30" dirty="0">
                          <a:solidFill>
                            <a:srgbClr val="000000"/>
                          </a:solidFill>
                          <a:latin typeface="경기천년바탕 Regular"/>
                          <a:ea typeface="경기천년바탕 Regular"/>
                        </a:rPr>
                        <a:t>·</a:t>
                      </a:r>
                      <a:r>
                        <a:rPr lang="ko-KR" altLang="en-US" sz="900" b="0" kern="0" spc="-100" dirty="0">
                          <a:solidFill>
                            <a:srgbClr val="000000"/>
                          </a:solidFill>
                          <a:latin typeface="경기천년바탕 Regular"/>
                          <a:ea typeface="경기천년바탕 Regular"/>
                        </a:rPr>
                        <a:t>등유</a:t>
                      </a:r>
                      <a:r>
                        <a:rPr lang="en-US" altLang="ko-KR" sz="900" b="0" kern="0" spc="-100" dirty="0">
                          <a:solidFill>
                            <a:srgbClr val="000000"/>
                          </a:solidFill>
                          <a:latin typeface="경기천년바탕 Regular"/>
                          <a:ea typeface="경기천년바탕 Regular"/>
                        </a:rPr>
                        <a:t>·</a:t>
                      </a:r>
                      <a:r>
                        <a:rPr lang="ko-KR" altLang="en-US" sz="900" b="0" kern="0" spc="-100" dirty="0">
                          <a:solidFill>
                            <a:srgbClr val="000000"/>
                          </a:solidFill>
                          <a:latin typeface="경기천년바탕 Regular"/>
                          <a:ea typeface="경기천년바탕 Regular"/>
                        </a:rPr>
                        <a:t>부생</a:t>
                      </a:r>
                      <a:r>
                        <a:rPr lang="en-US" altLang="ko-KR" sz="900" b="0" kern="0" spc="-100" dirty="0">
                          <a:solidFill>
                            <a:srgbClr val="000000"/>
                          </a:solidFill>
                          <a:latin typeface="경기천년바탕 Regular"/>
                          <a:ea typeface="경기천년바탕 Regular"/>
                        </a:rPr>
                        <a:t>(</a:t>
                      </a:r>
                      <a:r>
                        <a:rPr lang="ko-KR" altLang="en-US" sz="900" b="0" kern="0" spc="-100" dirty="0">
                          <a:solidFill>
                            <a:srgbClr val="000000"/>
                          </a:solidFill>
                          <a:latin typeface="경기천년바탕 Regular"/>
                          <a:ea typeface="경기천년바탕 Regular"/>
                        </a:rPr>
                        <a:t>副生</a:t>
                      </a:r>
                      <a:r>
                        <a:rPr lang="en-US" altLang="ko-KR" sz="900" b="0" kern="0" spc="-100" dirty="0">
                          <a:solidFill>
                            <a:srgbClr val="000000"/>
                          </a:solidFill>
                          <a:latin typeface="경기천년바탕 Regular"/>
                          <a:ea typeface="경기천년바탕 Regular"/>
                        </a:rPr>
                        <a:t>)</a:t>
                      </a:r>
                      <a:r>
                        <a:rPr lang="ko-KR" altLang="en-US" sz="900" b="0" kern="0" spc="-100" dirty="0" err="1">
                          <a:solidFill>
                            <a:srgbClr val="000000"/>
                          </a:solidFill>
                          <a:latin typeface="경기천년바탕 Regular"/>
                          <a:ea typeface="경기천년바탕 Regular"/>
                        </a:rPr>
                        <a:t>연료유</a:t>
                      </a:r>
                      <a:r>
                        <a:rPr lang="en-US" altLang="ko-KR" sz="900" b="0" kern="0" spc="-100" dirty="0">
                          <a:solidFill>
                            <a:srgbClr val="000000"/>
                          </a:solidFill>
                          <a:latin typeface="경기천년바탕 Regular"/>
                          <a:ea typeface="경기천년바탕 Regular"/>
                        </a:rPr>
                        <a:t>1</a:t>
                      </a:r>
                      <a:r>
                        <a:rPr lang="ko-KR" altLang="en-US" sz="900" b="0" kern="0" spc="-100" dirty="0">
                          <a:solidFill>
                            <a:srgbClr val="000000"/>
                          </a:solidFill>
                          <a:latin typeface="경기천년바탕 Regular"/>
                          <a:ea typeface="경기천년바탕 Regular"/>
                        </a:rPr>
                        <a:t>호</a:t>
                      </a:r>
                      <a:r>
                        <a:rPr lang="en-US" altLang="ko-KR" sz="900" b="0" kern="0" spc="-100" dirty="0">
                          <a:solidFill>
                            <a:srgbClr val="000000"/>
                          </a:solidFill>
                          <a:latin typeface="경기천년바탕 Regular"/>
                          <a:ea typeface="경기천년바탕 Regular"/>
                        </a:rPr>
                        <a:t>(</a:t>
                      </a:r>
                      <a:r>
                        <a:rPr lang="ko-KR" altLang="en-US" sz="900" b="0" kern="0" spc="-100" dirty="0">
                          <a:solidFill>
                            <a:srgbClr val="000000"/>
                          </a:solidFill>
                          <a:latin typeface="경기천년바탕 Regular"/>
                          <a:ea typeface="경기천년바탕 Regular"/>
                        </a:rPr>
                        <a:t>등유형</a:t>
                      </a:r>
                      <a:r>
                        <a:rPr lang="en-US" altLang="ko-KR" sz="900" b="0" kern="0" spc="-100" dirty="0">
                          <a:solidFill>
                            <a:srgbClr val="000000"/>
                          </a:solidFill>
                          <a:latin typeface="경기천년바탕 Regular"/>
                          <a:ea typeface="경기천년바탕 Regular"/>
                        </a:rPr>
                        <a:t>)·</a:t>
                      </a:r>
                      <a:r>
                        <a:rPr lang="ko-KR" altLang="en-US" sz="900" b="0" kern="0" spc="-100" dirty="0">
                          <a:solidFill>
                            <a:srgbClr val="000000"/>
                          </a:solidFill>
                          <a:latin typeface="경기천년바탕 Regular"/>
                          <a:ea typeface="경기천년바탕 Regular"/>
                        </a:rPr>
                        <a:t>휘발유</a:t>
                      </a:r>
                      <a:r>
                        <a:rPr lang="en-US" altLang="ko-KR" sz="900" b="0" kern="0" spc="-100" dirty="0">
                          <a:solidFill>
                            <a:srgbClr val="000000"/>
                          </a:solidFill>
                          <a:latin typeface="경기천년바탕 Regular"/>
                          <a:ea typeface="경기천년바탕 Regular"/>
                        </a:rPr>
                        <a:t>·</a:t>
                      </a:r>
                      <a:r>
                        <a:rPr lang="ko-KR" altLang="en-US" sz="900" b="0" kern="0" spc="-100" dirty="0">
                          <a:solidFill>
                            <a:srgbClr val="000000"/>
                          </a:solidFill>
                          <a:latin typeface="경기천년바탕 Regular"/>
                          <a:ea typeface="경기천년바탕 Regular"/>
                        </a:rPr>
                        <a:t>나프타</a:t>
                      </a:r>
                      <a:r>
                        <a:rPr lang="en-US" altLang="ko-KR" sz="900" b="0" kern="0" spc="-100" dirty="0">
                          <a:solidFill>
                            <a:srgbClr val="000000"/>
                          </a:solidFill>
                          <a:latin typeface="경기천년바탕 Regular"/>
                          <a:ea typeface="경기천년바탕 Regular"/>
                        </a:rPr>
                        <a:t>·</a:t>
                      </a:r>
                      <a:r>
                        <a:rPr lang="ko-KR" altLang="en-US" sz="900" b="0" kern="0" spc="-100" dirty="0">
                          <a:solidFill>
                            <a:srgbClr val="000000"/>
                          </a:solidFill>
                          <a:latin typeface="경기천년바탕 Regular"/>
                          <a:ea typeface="경기천년바탕 Regular"/>
                        </a:rPr>
                        <a:t>정제</a:t>
                      </a:r>
                      <a:r>
                        <a:rPr lang="ko-KR" altLang="en-US" sz="900" b="0" kern="0" spc="-70" dirty="0">
                          <a:solidFill>
                            <a:srgbClr val="000000"/>
                          </a:solidFill>
                          <a:latin typeface="경기천년바탕 Regular"/>
                          <a:ea typeface="경기천년바탕 Regular"/>
                        </a:rPr>
                        <a:t>연료유</a:t>
                      </a:r>
                      <a:r>
                        <a:rPr lang="en-US" altLang="ko-KR" sz="900" b="0" kern="0" spc="-70" dirty="0">
                          <a:solidFill>
                            <a:srgbClr val="000000"/>
                          </a:solidFill>
                          <a:latin typeface="경기천년바탕 Regular"/>
                          <a:ea typeface="경기천년바탕 Regular"/>
                        </a:rPr>
                        <a:t>(</a:t>
                      </a:r>
                      <a:r>
                        <a:rPr lang="ko-KR" altLang="en-US" sz="900" b="0" kern="0" spc="-70" dirty="0">
                          <a:solidFill>
                            <a:srgbClr val="000000"/>
                          </a:solidFill>
                          <a:latin typeface="경기천년바탕 Regular"/>
                          <a:ea typeface="경기천년바탕 Regular"/>
                        </a:rPr>
                        <a:t>「폐기물</a:t>
                      </a:r>
                      <a:r>
                        <a:rPr lang="ko-KR" altLang="en-US" sz="900" b="0" kern="0" spc="-40" dirty="0">
                          <a:solidFill>
                            <a:srgbClr val="000000"/>
                          </a:solidFill>
                          <a:latin typeface="경기천년바탕 Regular"/>
                          <a:ea typeface="경기천년바탕 Regular"/>
                        </a:rPr>
                        <a:t>관리법 시행규칙」 별표 </a:t>
                      </a:r>
                      <a:r>
                        <a:rPr lang="en-US" altLang="ko-KR" sz="900" b="0" kern="0" spc="-40" dirty="0">
                          <a:solidFill>
                            <a:srgbClr val="000000"/>
                          </a:solidFill>
                          <a:latin typeface="경기천년바탕 Regular"/>
                          <a:ea typeface="경기천년바탕 Regular"/>
                        </a:rPr>
                        <a:t>5</a:t>
                      </a:r>
                      <a:r>
                        <a:rPr lang="ko-KR" altLang="en-US" sz="900" b="0" kern="0" spc="-40" dirty="0">
                          <a:solidFill>
                            <a:srgbClr val="000000"/>
                          </a:solidFill>
                          <a:latin typeface="경기천년바탕 Regular"/>
                          <a:ea typeface="경기천년바탕 Regular"/>
                        </a:rPr>
                        <a:t>의</a:t>
                      </a:r>
                      <a:r>
                        <a:rPr lang="en-US" altLang="ko-KR" sz="900" b="0" kern="0" spc="-40" dirty="0">
                          <a:solidFill>
                            <a:srgbClr val="000000"/>
                          </a:solidFill>
                          <a:latin typeface="경기천년바탕 Regular"/>
                          <a:ea typeface="경기천년바탕 Regular"/>
                        </a:rPr>
                        <a:t>3</a:t>
                      </a:r>
                      <a:r>
                        <a:rPr lang="ko-KR" altLang="en-US" sz="900" b="0" kern="0" spc="-40" dirty="0">
                          <a:solidFill>
                            <a:srgbClr val="000000"/>
                          </a:solidFill>
                          <a:latin typeface="경기천년바탕 Regular"/>
                          <a:ea typeface="경기천년바탕 Regular"/>
                        </a:rPr>
                        <a:t>에 따른 열분해방법 또는 </a:t>
                      </a:r>
                      <a:r>
                        <a:rPr lang="ko-KR" altLang="en-US" sz="900" b="0" kern="0" spc="-40" dirty="0" err="1">
                          <a:solidFill>
                            <a:srgbClr val="000000"/>
                          </a:solidFill>
                          <a:latin typeface="경기천년바탕 Regular"/>
                          <a:ea typeface="경기천년바탕 Regular"/>
                        </a:rPr>
                        <a:t>감압증류</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減壓蒸溜</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방법으로 재생처리한 </a:t>
                      </a:r>
                      <a:r>
                        <a:rPr lang="ko-KR" altLang="en-US" sz="900" b="0" kern="0" spc="-20" dirty="0">
                          <a:solidFill>
                            <a:srgbClr val="000000"/>
                          </a:solidFill>
                          <a:latin typeface="경기천년바탕 Regular"/>
                          <a:ea typeface="경기천년바탕 Regular"/>
                        </a:rPr>
                        <a:t>정제연료유만 해당한다</a:t>
                      </a:r>
                      <a:r>
                        <a:rPr lang="en-US" altLang="ko-KR" sz="900" b="0" kern="0" spc="-20" dirty="0">
                          <a:solidFill>
                            <a:srgbClr val="000000"/>
                          </a:solidFill>
                          <a:latin typeface="경기천년바탕 Regular"/>
                          <a:ea typeface="경기천년바탕 Regular"/>
                        </a:rPr>
                        <a:t>)]</a:t>
                      </a:r>
                      <a:r>
                        <a:rPr lang="ko-KR" altLang="en-US" sz="900" b="0" kern="0" spc="-20" dirty="0">
                          <a:solidFill>
                            <a:srgbClr val="000000"/>
                          </a:solidFill>
                          <a:latin typeface="경기천년바탕 Regular"/>
                          <a:ea typeface="경기천년바탕 Regular"/>
                        </a:rPr>
                        <a:t>만을 </a:t>
                      </a:r>
                      <a:r>
                        <a:rPr lang="ko-KR" altLang="en-US" sz="900" b="0" kern="0" spc="-70" dirty="0">
                          <a:solidFill>
                            <a:srgbClr val="000000"/>
                          </a:solidFill>
                          <a:latin typeface="경기천년바탕 Regular"/>
                          <a:ea typeface="경기천년바탕 Regular"/>
                        </a:rPr>
                        <a:t>연료로 사용하는 시설의 경우</a:t>
                      </a:r>
                      <a:r>
                        <a:rPr lang="ko-KR" altLang="en-US" sz="900" b="0" kern="0" spc="-130" dirty="0">
                          <a:solidFill>
                            <a:srgbClr val="000000"/>
                          </a:solidFill>
                          <a:latin typeface="경기천년바탕 Regular"/>
                          <a:ea typeface="경기천년바탕 Regular"/>
                        </a:rPr>
                        <a:t>에는 시간당 증발량이 </a:t>
                      </a:r>
                      <a:r>
                        <a:rPr lang="en-US" altLang="ko-KR" sz="900" b="0" kern="0" spc="-130" dirty="0">
                          <a:solidFill>
                            <a:srgbClr val="000000"/>
                          </a:solidFill>
                          <a:latin typeface="경기천년바탕 Regular"/>
                          <a:ea typeface="경기천년바탕 Regular"/>
                        </a:rPr>
                        <a:t>2</a:t>
                      </a:r>
                      <a:r>
                        <a:rPr lang="ko-KR" altLang="en-US" sz="900" b="0" kern="0" spc="-130" dirty="0">
                          <a:solidFill>
                            <a:srgbClr val="000000"/>
                          </a:solidFill>
                          <a:latin typeface="경기천년바탕 Regular"/>
                          <a:ea typeface="경기천년바탕 Regular"/>
                        </a:rPr>
                        <a:t>톤 이상이거나</a:t>
                      </a:r>
                      <a:r>
                        <a:rPr lang="ko-KR" altLang="en-US" sz="900" b="0" kern="0" spc="-80" dirty="0">
                          <a:solidFill>
                            <a:srgbClr val="000000"/>
                          </a:solidFill>
                          <a:latin typeface="바탕"/>
                          <a:ea typeface="경기천년바탕 Regular"/>
                        </a:rPr>
                        <a:t> </a:t>
                      </a:r>
                      <a:r>
                        <a:rPr lang="ko-KR" altLang="en-US" sz="900" b="0" kern="0" spc="-90" dirty="0">
                          <a:solidFill>
                            <a:srgbClr val="000000"/>
                          </a:solidFill>
                          <a:latin typeface="경기천년바탕 Regular"/>
                          <a:ea typeface="경기천년바탕 Regular"/>
                        </a:rPr>
                        <a:t>시간당 열량이 </a:t>
                      </a:r>
                      <a:r>
                        <a:rPr lang="en-US" altLang="ko-KR" sz="900" b="0" kern="0" spc="-90" dirty="0">
                          <a:solidFill>
                            <a:srgbClr val="000000"/>
                          </a:solidFill>
                          <a:latin typeface="경기천년바탕 Regular"/>
                          <a:ea typeface="경기천년바탕 Regular"/>
                        </a:rPr>
                        <a:t>1,238,000</a:t>
                      </a:r>
                      <a:r>
                        <a:rPr lang="ko-KR" altLang="en-US" sz="900" b="0" kern="0" spc="-10" dirty="0">
                          <a:solidFill>
                            <a:srgbClr val="000000"/>
                          </a:solidFill>
                          <a:latin typeface="경기천년바탕 Regular"/>
                          <a:ea typeface="경기천년바탕 Regular"/>
                        </a:rPr>
                        <a:t>킬로칼로리 이상인 보일러와 </a:t>
                      </a:r>
                      <a:r>
                        <a:rPr lang="ko-KR" altLang="en-US" sz="900" b="0" u="sng" kern="0" spc="-30" dirty="0" err="1">
                          <a:solidFill>
                            <a:srgbClr val="0000FF"/>
                          </a:solidFill>
                          <a:uFill>
                            <a:solidFill>
                              <a:srgbClr val="000000"/>
                            </a:solidFill>
                          </a:uFill>
                          <a:latin typeface="경기천년바탕 Regular"/>
                          <a:ea typeface="경기천년바탕 Regular"/>
                        </a:rPr>
                        <a:t>흡수식</a:t>
                      </a:r>
                      <a:r>
                        <a:rPr lang="ko-KR" altLang="en-US" sz="900" b="0" u="sng" kern="0" spc="-30" dirty="0">
                          <a:solidFill>
                            <a:srgbClr val="0000FF"/>
                          </a:solidFill>
                          <a:uFill>
                            <a:solidFill>
                              <a:srgbClr val="000000"/>
                            </a:solidFill>
                          </a:uFill>
                          <a:latin typeface="경기천년바탕 Regular"/>
                          <a:ea typeface="경기천년바탕 Regular"/>
                        </a:rPr>
                        <a:t> 냉</a:t>
                      </a:r>
                      <a:r>
                        <a:rPr lang="en-US" altLang="ko-KR" sz="900" b="0" u="sng" kern="0" spc="-30" dirty="0">
                          <a:solidFill>
                            <a:srgbClr val="0000FF"/>
                          </a:solidFill>
                          <a:uFill>
                            <a:solidFill>
                              <a:srgbClr val="000000"/>
                            </a:solidFill>
                          </a:uFill>
                          <a:latin typeface="경기천년바탕 Regular"/>
                          <a:ea typeface="경기천년바탕 Regular"/>
                        </a:rPr>
                        <a:t>·</a:t>
                      </a:r>
                      <a:r>
                        <a:rPr lang="ko-KR" altLang="en-US" sz="900" b="0" u="sng" kern="0" spc="-30" dirty="0">
                          <a:solidFill>
                            <a:srgbClr val="0000FF"/>
                          </a:solidFill>
                          <a:uFill>
                            <a:solidFill>
                              <a:srgbClr val="000000"/>
                            </a:solidFill>
                          </a:uFill>
                          <a:latin typeface="경기천년바탕 Regular"/>
                          <a:ea typeface="경기천년바탕 Regular"/>
                        </a:rPr>
                        <a:t>온수기</a:t>
                      </a:r>
                      <a:r>
                        <a:rPr lang="ko-KR" altLang="en-US" sz="900" b="0" kern="0" spc="-10" dirty="0">
                          <a:solidFill>
                            <a:srgbClr val="000000"/>
                          </a:solidFill>
                          <a:latin typeface="경기천년바탕 Regular"/>
                          <a:ea typeface="경기천년바탕 Regular"/>
                        </a:rPr>
                        <a:t>만</a:t>
                      </a:r>
                      <a:r>
                        <a:rPr lang="ko-KR" altLang="en-US" sz="900" b="0" kern="0" spc="0" dirty="0">
                          <a:solidFill>
                            <a:srgbClr val="000000"/>
                          </a:solidFill>
                          <a:latin typeface="바탕"/>
                          <a:ea typeface="경기천년바탕 Regular"/>
                        </a:rPr>
                        <a:t> </a:t>
                      </a:r>
                      <a:r>
                        <a:rPr lang="ko-KR" altLang="en-US" sz="900" b="0" kern="0" spc="0" dirty="0">
                          <a:solidFill>
                            <a:srgbClr val="000000"/>
                          </a:solidFill>
                          <a:latin typeface="경기천년바탕 Regular"/>
                          <a:ea typeface="경기천년바탕 Regular"/>
                        </a:rPr>
                        <a:t>해당한다</a:t>
                      </a:r>
                      <a:r>
                        <a:rPr lang="en-US" altLang="ko-KR" sz="900" b="0" kern="0" spc="0" dirty="0">
                          <a:solidFill>
                            <a:srgbClr val="000000"/>
                          </a:solidFill>
                          <a:latin typeface="경기천년바탕 Regular"/>
                          <a:ea typeface="경기천년바탕 Regular"/>
                        </a:rPr>
                        <a:t>.</a:t>
                      </a:r>
                      <a:endParaRPr lang="ko-KR" altLang="en-US" sz="900" b="0" kern="0" spc="0" dirty="0">
                        <a:solidFill>
                          <a:srgbClr val="000000"/>
                        </a:solidFill>
                        <a:latin typeface="바탕"/>
                      </a:endParaRPr>
                    </a:p>
                  </a:txBody>
                  <a:tcPr marL="40516" marR="40516" marT="11201" marB="11201"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0">
            <a:extLst>
              <a:ext uri="{FF2B5EF4-FFF2-40B4-BE49-F238E27FC236}">
                <a16:creationId xmlns:a16="http://schemas.microsoft.com/office/drawing/2014/main" id="{99F7626A-87BD-6935-7E67-2D8922FBB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85738"/>
            <a:ext cx="4322763"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Rectangle 11">
            <a:extLst>
              <a:ext uri="{FF2B5EF4-FFF2-40B4-BE49-F238E27FC236}">
                <a16:creationId xmlns:a16="http://schemas.microsoft.com/office/drawing/2014/main" id="{7361BDEB-1CF1-8A8D-4ECB-07CF9C40F414}"/>
              </a:ext>
            </a:extLst>
          </p:cNvPr>
          <p:cNvSpPr>
            <a:spLocks noChangeArrowheads="1"/>
          </p:cNvSpPr>
          <p:nvPr/>
        </p:nvSpPr>
        <p:spPr bwMode="white">
          <a:xfrm>
            <a:off x="-111125" y="185738"/>
            <a:ext cx="4321175" cy="384175"/>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20</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년 대기오염물질 배출시설 포함</a:t>
            </a:r>
          </a:p>
        </p:txBody>
      </p:sp>
      <p:sp>
        <p:nvSpPr>
          <p:cNvPr id="50180" name="Rectangle 14">
            <a:extLst>
              <a:ext uri="{FF2B5EF4-FFF2-40B4-BE49-F238E27FC236}">
                <a16:creationId xmlns:a16="http://schemas.microsoft.com/office/drawing/2014/main" id="{63D48740-0701-DADB-E109-E9F06AA4DC87}"/>
              </a:ext>
            </a:extLst>
          </p:cNvPr>
          <p:cNvSpPr>
            <a:spLocks noChangeArrowheads="1"/>
          </p:cNvSpPr>
          <p:nvPr/>
        </p:nvSpPr>
        <p:spPr bwMode="auto">
          <a:xfrm>
            <a:off x="681038" y="2403475"/>
            <a:ext cx="7775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600">
                <a:solidFill>
                  <a:srgbClr val="FF0000"/>
                </a:solidFill>
                <a:latin typeface="나눔고딕 ExtraBold" pitchFamily="50" charset="-127"/>
                <a:ea typeface="나눔고딕 ExtraBold" pitchFamily="50" charset="-127"/>
              </a:rPr>
              <a:t> </a:t>
            </a:r>
            <a:r>
              <a:rPr lang="en-US" altLang="ko-KR" sz="1600" b="1">
                <a:solidFill>
                  <a:srgbClr val="000000"/>
                </a:solidFill>
                <a:latin typeface="나눔고딕" pitchFamily="50" charset="-127"/>
                <a:ea typeface="나눔고딕" pitchFamily="50" charset="-127"/>
              </a:rPr>
              <a:t>  </a:t>
            </a:r>
          </a:p>
        </p:txBody>
      </p:sp>
      <p:sp>
        <p:nvSpPr>
          <p:cNvPr id="9" name="직사각형 8">
            <a:extLst>
              <a:ext uri="{FF2B5EF4-FFF2-40B4-BE49-F238E27FC236}">
                <a16:creationId xmlns:a16="http://schemas.microsoft.com/office/drawing/2014/main" id="{392CDE7E-8653-F206-324E-F1C0D3ED4146}"/>
              </a:ext>
            </a:extLst>
          </p:cNvPr>
          <p:cNvSpPr/>
          <p:nvPr/>
        </p:nvSpPr>
        <p:spPr>
          <a:xfrm>
            <a:off x="468313" y="777875"/>
            <a:ext cx="8280400" cy="5818188"/>
          </a:xfrm>
          <a:prstGeom prst="rect">
            <a:avLst/>
          </a:prstGeom>
          <a:noFill/>
          <a:ln w="9525">
            <a:solidFill>
              <a:srgbClr val="0D7B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latin typeface="나눔고딕"/>
              <a:ea typeface="나눔고딕"/>
            </a:endParaRPr>
          </a:p>
        </p:txBody>
      </p:sp>
      <p:grpSp>
        <p:nvGrpSpPr>
          <p:cNvPr id="50182" name="그룹 9">
            <a:extLst>
              <a:ext uri="{FF2B5EF4-FFF2-40B4-BE49-F238E27FC236}">
                <a16:creationId xmlns:a16="http://schemas.microsoft.com/office/drawing/2014/main" id="{65F3BB6C-288B-548B-01D5-13B68DE0CC3E}"/>
              </a:ext>
            </a:extLst>
          </p:cNvPr>
          <p:cNvGrpSpPr>
            <a:grpSpLocks/>
          </p:cNvGrpSpPr>
          <p:nvPr/>
        </p:nvGrpSpPr>
        <p:grpSpPr bwMode="auto">
          <a:xfrm>
            <a:off x="8388350" y="6308725"/>
            <a:ext cx="504825" cy="434975"/>
            <a:chOff x="6372200" y="4941168"/>
            <a:chExt cx="504056" cy="434531"/>
          </a:xfrm>
        </p:grpSpPr>
        <p:sp>
          <p:nvSpPr>
            <p:cNvPr id="11" name="이등변 삼각형 10">
              <a:extLst>
                <a:ext uri="{FF2B5EF4-FFF2-40B4-BE49-F238E27FC236}">
                  <a16:creationId xmlns:a16="http://schemas.microsoft.com/office/drawing/2014/main" id="{695340B4-8CDE-38F6-5FD5-820F4B430E92}"/>
                </a:ext>
              </a:extLst>
            </p:cNvPr>
            <p:cNvSpPr/>
            <p:nvPr/>
          </p:nvSpPr>
          <p:spPr>
            <a:xfrm>
              <a:off x="6372200" y="4941168"/>
              <a:ext cx="504056" cy="434531"/>
            </a:xfrm>
            <a:prstGeom prst="triangle">
              <a:avLst>
                <a:gd name="adj" fmla="val 100000"/>
              </a:avLst>
            </a:prstGeom>
            <a:solidFill>
              <a:srgbClr val="0D7B77"/>
            </a:solidFill>
            <a:ln>
              <a:solidFill>
                <a:srgbClr val="0D7B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latin typeface="나눔고딕"/>
                <a:ea typeface="나눔고딕"/>
              </a:endParaRPr>
            </a:p>
          </p:txBody>
        </p:sp>
        <p:sp>
          <p:nvSpPr>
            <p:cNvPr id="12" name="타원 11">
              <a:extLst>
                <a:ext uri="{FF2B5EF4-FFF2-40B4-BE49-F238E27FC236}">
                  <a16:creationId xmlns:a16="http://schemas.microsoft.com/office/drawing/2014/main" id="{25BC1332-B7C4-5B73-C56C-ADBC7A6540BD}"/>
                </a:ext>
              </a:extLst>
            </p:cNvPr>
            <p:cNvSpPr/>
            <p:nvPr/>
          </p:nvSpPr>
          <p:spPr>
            <a:xfrm>
              <a:off x="6636909" y="5169535"/>
              <a:ext cx="144242" cy="1443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latin typeface="나눔고딕"/>
                <a:ea typeface="나눔고딕"/>
              </a:endParaRPr>
            </a:p>
          </p:txBody>
        </p:sp>
      </p:grpSp>
      <p:sp>
        <p:nvSpPr>
          <p:cNvPr id="50183" name="TextBox 12">
            <a:extLst>
              <a:ext uri="{FF2B5EF4-FFF2-40B4-BE49-F238E27FC236}">
                <a16:creationId xmlns:a16="http://schemas.microsoft.com/office/drawing/2014/main" id="{70C7894F-414B-CCC7-8C74-6C297D232361}"/>
              </a:ext>
            </a:extLst>
          </p:cNvPr>
          <p:cNvSpPr txBox="1">
            <a:spLocks noChangeArrowheads="1"/>
          </p:cNvSpPr>
          <p:nvPr/>
        </p:nvSpPr>
        <p:spPr bwMode="auto">
          <a:xfrm>
            <a:off x="468313" y="779463"/>
            <a:ext cx="734377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SzPct val="80000"/>
              <a:buFontTx/>
              <a:buBlip>
                <a:blip r:embed="rId4"/>
              </a:buBlip>
            </a:pPr>
            <a:r>
              <a:rPr lang="ko-KR" altLang="en-US" sz="2000">
                <a:latin typeface="나눔고딕 ExtraBold" pitchFamily="50" charset="-127"/>
                <a:ea typeface="나눔고딕 ExtraBold" pitchFamily="50" charset="-127"/>
              </a:rPr>
              <a:t>흡수식 냉</a:t>
            </a:r>
            <a:r>
              <a:rPr lang="en-US" altLang="ko-KR" sz="2000">
                <a:latin typeface="나눔고딕 ExtraBold" pitchFamily="50" charset="-127"/>
                <a:ea typeface="나눔고딕 ExtraBold" pitchFamily="50" charset="-127"/>
              </a:rPr>
              <a:t>·</a:t>
            </a:r>
            <a:r>
              <a:rPr lang="ko-KR" altLang="en-US" sz="2000">
                <a:latin typeface="나눔고딕 ExtraBold" pitchFamily="50" charset="-127"/>
                <a:ea typeface="나눔고딕 ExtraBold" pitchFamily="50" charset="-127"/>
              </a:rPr>
              <a:t>온수기 배출시설 추가</a:t>
            </a:r>
          </a:p>
        </p:txBody>
      </p:sp>
      <p:sp>
        <p:nvSpPr>
          <p:cNvPr id="14" name="TextBox 13">
            <a:extLst>
              <a:ext uri="{FF2B5EF4-FFF2-40B4-BE49-F238E27FC236}">
                <a16:creationId xmlns:a16="http://schemas.microsoft.com/office/drawing/2014/main" id="{680B171A-0C02-EA0B-5BED-DD266FA69070}"/>
              </a:ext>
            </a:extLst>
          </p:cNvPr>
          <p:cNvSpPr txBox="1"/>
          <p:nvPr/>
        </p:nvSpPr>
        <p:spPr>
          <a:xfrm>
            <a:off x="665163" y="1133475"/>
            <a:ext cx="7813675" cy="5078413"/>
          </a:xfrm>
          <a:prstGeom prst="rect">
            <a:avLst/>
          </a:prstGeom>
          <a:noFill/>
        </p:spPr>
        <p:txBody>
          <a:bodyPr>
            <a:spAutoFit/>
          </a:bodyPr>
          <a:lstStyle/>
          <a:p>
            <a:pPr marL="285737" indent="-285737" eaLnBrk="1" latinLnBrk="1" hangingPunct="1">
              <a:lnSpc>
                <a:spcPct val="150000"/>
              </a:lnSpc>
              <a:buFont typeface="Arial"/>
              <a:buChar char="•"/>
              <a:defRPr lang="ko-KR" altLang="en-US"/>
            </a:pPr>
            <a:r>
              <a:rPr lang="ko-KR" altLang="en-US" sz="1600" dirty="0">
                <a:latin typeface="전주 완판본 순B"/>
                <a:ea typeface="전주 완판본 순B"/>
              </a:rPr>
              <a:t>배출시설 적용 대상</a:t>
            </a:r>
          </a:p>
          <a:p>
            <a:pPr eaLnBrk="1" latinLnBrk="1" hangingPunct="1">
              <a:lnSpc>
                <a:spcPct val="150000"/>
              </a:lnSpc>
              <a:defRPr lang="ko-KR" altLang="en-US"/>
            </a:pPr>
            <a:r>
              <a:rPr lang="en-US" altLang="ko-KR" sz="1400" dirty="0">
                <a:latin typeface="경기천년바탕 Regular"/>
                <a:ea typeface="경기천년바탕 Regular"/>
              </a:rPr>
              <a:t> - </a:t>
            </a:r>
            <a:r>
              <a:rPr lang="ko-KR" altLang="en-US" sz="1400" dirty="0" err="1">
                <a:latin typeface="경기천년바탕 Regular"/>
                <a:ea typeface="경기천년바탕 Regular"/>
              </a:rPr>
              <a:t>가스류</a:t>
            </a:r>
            <a:r>
              <a:rPr lang="ko-KR" altLang="en-US" sz="1400" dirty="0">
                <a:latin typeface="경기천년바탕 Regular"/>
                <a:ea typeface="경기천년바탕 Regular"/>
              </a:rPr>
              <a:t> 또는 경질유만을 연료는 사용하는 </a:t>
            </a:r>
            <a:r>
              <a:rPr lang="ko-KR" altLang="en-US" sz="1400" b="1" dirty="0">
                <a:solidFill>
                  <a:srgbClr val="0000FF"/>
                </a:solidFill>
                <a:latin typeface="경기천년바탕 Regular"/>
                <a:ea typeface="경기천년바탕 Regular"/>
              </a:rPr>
              <a:t>시간당 증발량이 </a:t>
            </a:r>
            <a:r>
              <a:rPr lang="en-US" altLang="ko-KR" sz="1400" b="1" dirty="0">
                <a:solidFill>
                  <a:srgbClr val="0000FF"/>
                </a:solidFill>
                <a:latin typeface="경기천년바탕 Regular"/>
                <a:ea typeface="경기천년바탕 Regular"/>
              </a:rPr>
              <a:t>2</a:t>
            </a:r>
            <a:r>
              <a:rPr lang="ko-KR" altLang="en-US" sz="1400" b="1" dirty="0">
                <a:solidFill>
                  <a:srgbClr val="0000FF"/>
                </a:solidFill>
                <a:latin typeface="경기천년바탕 Regular"/>
                <a:ea typeface="경기천년바탕 Regular"/>
              </a:rPr>
              <a:t>톤 이상</a:t>
            </a:r>
            <a:r>
              <a:rPr lang="ko-KR" altLang="en-US" sz="1400" dirty="0">
                <a:latin typeface="경기천년바탕 Regular"/>
                <a:ea typeface="경기천년바탕 Regular"/>
              </a:rPr>
              <a:t>이거나 </a:t>
            </a:r>
            <a:r>
              <a:rPr lang="ko-KR" altLang="en-US" sz="1400" b="1" dirty="0">
                <a:solidFill>
                  <a:srgbClr val="0000FF"/>
                </a:solidFill>
                <a:latin typeface="경기천년바탕 Regular"/>
                <a:ea typeface="경기천년바탕 Regular"/>
              </a:rPr>
              <a:t>시간당 열량이</a:t>
            </a:r>
            <a:r>
              <a:rPr lang="en-US" altLang="ko-KR" sz="1400" b="1" dirty="0">
                <a:solidFill>
                  <a:srgbClr val="0000FF"/>
                </a:solidFill>
                <a:latin typeface="경기천년바탕 Regular"/>
                <a:ea typeface="경기천년바탕 Regular"/>
              </a:rPr>
              <a:t>        </a:t>
            </a:r>
          </a:p>
          <a:p>
            <a:pPr eaLnBrk="1" latinLnBrk="1" hangingPunct="1">
              <a:lnSpc>
                <a:spcPct val="150000"/>
              </a:lnSpc>
              <a:defRPr lang="ko-KR" altLang="en-US"/>
            </a:pPr>
            <a:r>
              <a:rPr lang="en-US" altLang="ko-KR" sz="1400" b="1" dirty="0">
                <a:solidFill>
                  <a:srgbClr val="0000FF"/>
                </a:solidFill>
                <a:latin typeface="경기천년바탕 Regular"/>
                <a:ea typeface="경기천년바탕 Regular"/>
              </a:rPr>
              <a:t>    1,238,000</a:t>
            </a:r>
            <a:r>
              <a:rPr lang="ko-KR" altLang="en-US" sz="1400" b="1" dirty="0" err="1">
                <a:solidFill>
                  <a:srgbClr val="0000FF"/>
                </a:solidFill>
                <a:latin typeface="경기천년바탕 Regular"/>
                <a:ea typeface="경기천년바탕 Regular"/>
              </a:rPr>
              <a:t>킬로칼로리</a:t>
            </a:r>
            <a:r>
              <a:rPr lang="ko-KR" altLang="en-US" sz="1400" b="1" dirty="0">
                <a:solidFill>
                  <a:srgbClr val="0000FF"/>
                </a:solidFill>
                <a:latin typeface="경기천년바탕 Regular"/>
                <a:ea typeface="경기천년바탕 Regular"/>
              </a:rPr>
              <a:t> 이상</a:t>
            </a:r>
            <a:r>
              <a:rPr lang="en-US" altLang="ko-KR" sz="1400" dirty="0">
                <a:latin typeface="경기천년바탕 Regular"/>
                <a:ea typeface="경기천년바탕 Regular"/>
              </a:rPr>
              <a:t>(</a:t>
            </a:r>
            <a:r>
              <a:rPr lang="ko-KR" altLang="en-US" sz="1400" dirty="0">
                <a:latin typeface="경기천년바탕 Regular"/>
                <a:ea typeface="경기천년바탕 Regular"/>
              </a:rPr>
              <a:t>이하 ‘기준 규모’라 한다</a:t>
            </a:r>
            <a:r>
              <a:rPr lang="en-US" altLang="ko-KR" sz="1400" dirty="0">
                <a:latin typeface="경기천년바탕 Regular"/>
                <a:ea typeface="경기천년바탕 Regular"/>
              </a:rPr>
              <a:t>)</a:t>
            </a:r>
            <a:r>
              <a:rPr lang="ko-KR" altLang="en-US" sz="1400" dirty="0">
                <a:latin typeface="경기천년바탕 Regular"/>
                <a:ea typeface="경기천년바탕 Regular"/>
              </a:rPr>
              <a:t>인 보일러와 </a:t>
            </a:r>
            <a:r>
              <a:rPr lang="ko-KR" altLang="en-US" sz="1400" dirty="0" err="1">
                <a:latin typeface="경기천년바탕 Regular"/>
                <a:ea typeface="경기천년바탕 Regular"/>
              </a:rPr>
              <a:t>흡수식</a:t>
            </a:r>
            <a:r>
              <a:rPr lang="ko-KR" altLang="en-US" sz="1400" dirty="0">
                <a:latin typeface="경기천년바탕 Regular"/>
                <a:ea typeface="경기천년바탕 Regular"/>
              </a:rPr>
              <a:t> 냉</a:t>
            </a:r>
            <a:r>
              <a:rPr lang="en-US" altLang="ko-KR" sz="1400" dirty="0">
                <a:latin typeface="경기천년바탕 Regular"/>
                <a:ea typeface="경기천년바탕 Regular"/>
              </a:rPr>
              <a:t>․</a:t>
            </a:r>
            <a:r>
              <a:rPr lang="ko-KR" altLang="en-US" sz="1400" dirty="0">
                <a:latin typeface="경기천년바탕 Regular"/>
                <a:ea typeface="경기천년바탕 Regular"/>
              </a:rPr>
              <a:t>온수기</a:t>
            </a:r>
          </a:p>
          <a:p>
            <a:pPr eaLnBrk="1" latinLnBrk="1" hangingPunct="1">
              <a:lnSpc>
                <a:spcPct val="150000"/>
              </a:lnSpc>
              <a:defRPr lang="ko-KR" altLang="en-US"/>
            </a:pPr>
            <a:r>
              <a:rPr lang="en-US" altLang="ko-KR" sz="1400" dirty="0">
                <a:latin typeface="경기천년바탕 Regular"/>
                <a:ea typeface="경기천년바탕 Regular"/>
              </a:rPr>
              <a:t> -</a:t>
            </a:r>
            <a:r>
              <a:rPr lang="ko-KR" altLang="en-US" sz="1400" dirty="0">
                <a:latin typeface="경기천년바탕 Regular"/>
                <a:ea typeface="경기천년바탕 Regular"/>
              </a:rPr>
              <a:t> 동일사업장에 기준 규모 미만의 보일러 또는 </a:t>
            </a:r>
            <a:r>
              <a:rPr lang="ko-KR" altLang="en-US" sz="1400" dirty="0" err="1">
                <a:latin typeface="경기천년바탕 Regular"/>
                <a:ea typeface="경기천년바탕 Regular"/>
              </a:rPr>
              <a:t>흡수식</a:t>
            </a:r>
            <a:r>
              <a:rPr lang="ko-KR" altLang="en-US" sz="1400" dirty="0">
                <a:latin typeface="경기천년바탕 Regular"/>
                <a:ea typeface="경기천년바탕 Regular"/>
              </a:rPr>
              <a:t> 냉</a:t>
            </a:r>
            <a:r>
              <a:rPr lang="en-US" altLang="ko-KR" sz="1400" dirty="0">
                <a:latin typeface="경기천년바탕 Regular"/>
                <a:ea typeface="경기천년바탕 Regular"/>
              </a:rPr>
              <a:t>․</a:t>
            </a:r>
            <a:r>
              <a:rPr lang="ko-KR" altLang="en-US" sz="1400" dirty="0">
                <a:latin typeface="경기천년바탕 Regular"/>
                <a:ea typeface="경기천년바탕 Regular"/>
              </a:rPr>
              <a:t>온수기가 </a:t>
            </a:r>
            <a:r>
              <a:rPr lang="en-US" altLang="ko-KR" sz="1400" dirty="0">
                <a:latin typeface="경기천년바탕 Regular"/>
                <a:ea typeface="경기천년바탕 Regular"/>
              </a:rPr>
              <a:t>2</a:t>
            </a:r>
            <a:r>
              <a:rPr lang="ko-KR" altLang="en-US" sz="1400" dirty="0">
                <a:latin typeface="경기천년바탕 Regular"/>
                <a:ea typeface="경기천년바탕 Regular"/>
              </a:rPr>
              <a:t>개 이상 설치된 경우로서</a:t>
            </a:r>
            <a:r>
              <a:rPr lang="en-US" altLang="ko-KR" sz="1400" dirty="0">
                <a:latin typeface="경기천년바탕 Regular"/>
                <a:ea typeface="경기천년바탕 Regular"/>
              </a:rPr>
              <a:t> </a:t>
            </a:r>
            <a:r>
              <a:rPr lang="ko-KR" altLang="en-US" sz="1400" dirty="0">
                <a:latin typeface="경기천년바탕 Regular"/>
                <a:ea typeface="경기천년바탕 Regular"/>
              </a:rPr>
              <a:t> </a:t>
            </a:r>
            <a:endParaRPr lang="en-US" altLang="ko-KR" sz="1400" dirty="0">
              <a:latin typeface="경기천년바탕 Regular"/>
              <a:ea typeface="경기천년바탕 Regular"/>
            </a:endParaRPr>
          </a:p>
          <a:p>
            <a:pPr eaLnBrk="1" latinLnBrk="1" hangingPunct="1">
              <a:lnSpc>
                <a:spcPct val="150000"/>
              </a:lnSpc>
              <a:defRPr lang="ko-KR" altLang="en-US"/>
            </a:pPr>
            <a:r>
              <a:rPr lang="en-US" altLang="ko-KR" sz="1400" dirty="0">
                <a:latin typeface="경기천년바탕 Regular"/>
                <a:ea typeface="경기천년바탕 Regular"/>
              </a:rPr>
              <a:t>   </a:t>
            </a:r>
            <a:r>
              <a:rPr lang="ko-KR" altLang="en-US" sz="1400" dirty="0">
                <a:latin typeface="경기천년바탕 Regular"/>
                <a:ea typeface="경기천년바탕 Regular"/>
              </a:rPr>
              <a:t>총 규모가 기준 규모 이상인 경우에는 배출시설에 포함</a:t>
            </a:r>
          </a:p>
          <a:p>
            <a:pPr eaLnBrk="1" latinLnBrk="1" hangingPunct="1">
              <a:lnSpc>
                <a:spcPct val="150000"/>
              </a:lnSpc>
              <a:defRPr lang="ko-KR" altLang="en-US"/>
            </a:pPr>
            <a:r>
              <a:rPr lang="en-US" altLang="ko-KR" sz="1400" dirty="0">
                <a:latin typeface="경기천년바탕 Regular"/>
                <a:ea typeface="경기천년바탕 Regular"/>
              </a:rPr>
              <a:t>※ </a:t>
            </a:r>
            <a:r>
              <a:rPr lang="ko-KR" altLang="en-US" sz="1400" dirty="0">
                <a:latin typeface="경기천년바탕 Regular"/>
                <a:ea typeface="경기천년바탕 Regular"/>
              </a:rPr>
              <a:t>다만</a:t>
            </a:r>
            <a:r>
              <a:rPr lang="en-US" altLang="ko-KR" sz="1400" dirty="0">
                <a:latin typeface="경기천년바탕 Regular"/>
                <a:ea typeface="경기천년바탕 Regular"/>
              </a:rPr>
              <a:t>, </a:t>
            </a:r>
            <a:r>
              <a:rPr lang="ko-KR" altLang="en-US" sz="1400" dirty="0">
                <a:latin typeface="경기천년바탕 Regular"/>
                <a:ea typeface="경기천년바탕 Regular"/>
              </a:rPr>
              <a:t>시간당 증발량 </a:t>
            </a:r>
            <a:r>
              <a:rPr lang="en-US" altLang="ko-KR" sz="1400" dirty="0">
                <a:latin typeface="경기천년바탕 Regular"/>
                <a:ea typeface="경기천년바탕 Regular"/>
              </a:rPr>
              <a:t>0.1</a:t>
            </a:r>
            <a:r>
              <a:rPr lang="ko-KR" altLang="en-US" sz="1400" dirty="0">
                <a:latin typeface="경기천년바탕 Regular"/>
                <a:ea typeface="경기천년바탕 Regular"/>
              </a:rPr>
              <a:t>톤 미만이거나 열량이 </a:t>
            </a:r>
            <a:r>
              <a:rPr lang="en-US" altLang="ko-KR" sz="1400" dirty="0">
                <a:latin typeface="경기천년바탕 Regular"/>
                <a:ea typeface="경기천년바탕 Regular"/>
              </a:rPr>
              <a:t>61,900</a:t>
            </a:r>
            <a:r>
              <a:rPr lang="ko-KR" altLang="en-US" sz="1400" dirty="0" err="1">
                <a:latin typeface="경기천년바탕 Regular"/>
                <a:ea typeface="경기천년바탕 Regular"/>
              </a:rPr>
              <a:t>킬로칼로리</a:t>
            </a:r>
            <a:r>
              <a:rPr lang="ko-KR" altLang="en-US" sz="1400" dirty="0">
                <a:latin typeface="경기천년바탕 Regular"/>
                <a:ea typeface="경기천년바탕 Regular"/>
              </a:rPr>
              <a:t> 미만인 보일러로서</a:t>
            </a:r>
            <a:r>
              <a:rPr lang="en-US" altLang="ko-KR" sz="1400" dirty="0">
                <a:latin typeface="경기천년바탕 Regular"/>
                <a:ea typeface="경기천년바탕 Regular"/>
              </a:rPr>
              <a:t> </a:t>
            </a:r>
            <a:r>
              <a:rPr lang="ko-KR" altLang="en-US" sz="1400" dirty="0">
                <a:latin typeface="경기천년바탕 Regular"/>
                <a:ea typeface="경기천년바탕 Regular"/>
              </a:rPr>
              <a:t>「환경</a:t>
            </a:r>
            <a:endParaRPr lang="en-US" altLang="ko-KR" sz="1400" dirty="0">
              <a:latin typeface="경기천년바탕 Regular"/>
              <a:ea typeface="경기천년바탕 Regular"/>
            </a:endParaRPr>
          </a:p>
          <a:p>
            <a:pPr eaLnBrk="1" latinLnBrk="1" hangingPunct="1">
              <a:lnSpc>
                <a:spcPct val="150000"/>
              </a:lnSpc>
              <a:defRPr lang="ko-KR" altLang="en-US"/>
            </a:pPr>
            <a:r>
              <a:rPr lang="en-US" altLang="ko-KR" sz="1400" dirty="0">
                <a:latin typeface="경기천년바탕 Regular"/>
                <a:ea typeface="경기천년바탕 Regular"/>
              </a:rPr>
              <a:t>   </a:t>
            </a:r>
            <a:r>
              <a:rPr lang="ko-KR" altLang="en-US" sz="1400" dirty="0">
                <a:latin typeface="경기천년바탕 Regular"/>
                <a:ea typeface="경기천년바탕 Regular"/>
              </a:rPr>
              <a:t>기술 및 환경산업 </a:t>
            </a:r>
            <a:r>
              <a:rPr lang="ko-KR" altLang="en-US" sz="1400" dirty="0" err="1">
                <a:latin typeface="경기천년바탕 Regular"/>
                <a:ea typeface="경기천년바탕 Regular"/>
              </a:rPr>
              <a:t>지원법</a:t>
            </a:r>
            <a:r>
              <a:rPr lang="ko-KR" altLang="en-US" sz="1400" dirty="0">
                <a:latin typeface="경기천년바탕 Regular"/>
                <a:ea typeface="경기천년바탕 Regular"/>
              </a:rPr>
              <a:t>」에 따른 환경표지 인증을 받은 보일러는 총 규모 </a:t>
            </a:r>
            <a:r>
              <a:rPr lang="ko-KR" altLang="en-US" sz="1400" dirty="0" err="1">
                <a:latin typeface="경기천년바탕 Regular"/>
                <a:ea typeface="경기천년바탕 Regular"/>
              </a:rPr>
              <a:t>산정시</a:t>
            </a:r>
            <a:r>
              <a:rPr lang="ko-KR" altLang="en-US" sz="1400" dirty="0">
                <a:latin typeface="경기천년바탕 Regular"/>
                <a:ea typeface="경기천년바탕 Regular"/>
              </a:rPr>
              <a:t> 제외</a:t>
            </a:r>
            <a:endParaRPr lang="en-US" altLang="ko-KR" sz="1400" dirty="0">
              <a:latin typeface="경기천년바탕 Regular"/>
              <a:ea typeface="경기천년바탕 Regular"/>
            </a:endParaRPr>
          </a:p>
          <a:p>
            <a:pPr marL="285737" indent="-285737" eaLnBrk="1" latinLnBrk="1" hangingPunct="1">
              <a:lnSpc>
                <a:spcPct val="150000"/>
              </a:lnSpc>
              <a:buFont typeface="Arial"/>
              <a:buChar char="•"/>
              <a:defRPr lang="ko-KR" altLang="en-US"/>
            </a:pPr>
            <a:r>
              <a:rPr lang="ko-KR" altLang="en-US" sz="1600" dirty="0">
                <a:latin typeface="전주 완판본 순B"/>
                <a:ea typeface="전주 완판본 순B"/>
              </a:rPr>
              <a:t>배출시설 적용 제외</a:t>
            </a:r>
          </a:p>
          <a:p>
            <a:pPr eaLnBrk="1" latinLnBrk="1" hangingPunct="1">
              <a:lnSpc>
                <a:spcPct val="150000"/>
              </a:lnSpc>
              <a:defRPr lang="ko-KR" altLang="en-US"/>
            </a:pPr>
            <a:r>
              <a:rPr lang="en-US" altLang="ko-KR" sz="1600" dirty="0">
                <a:latin typeface="경기천년바탕 Regular"/>
                <a:ea typeface="경기천년바탕 Regular"/>
              </a:rPr>
              <a:t> </a:t>
            </a:r>
            <a:r>
              <a:rPr lang="en-US" altLang="ko-KR" sz="1400" dirty="0">
                <a:latin typeface="경기천년바탕 Regular"/>
                <a:ea typeface="경기천년바탕 Regular"/>
              </a:rPr>
              <a:t>- </a:t>
            </a:r>
            <a:r>
              <a:rPr lang="ko-KR" altLang="en-US" sz="1400" dirty="0">
                <a:latin typeface="경기천년바탕 Regular"/>
                <a:ea typeface="경기천년바탕 Regular"/>
              </a:rPr>
              <a:t>다른 배출시설로 규정</a:t>
            </a:r>
            <a:r>
              <a:rPr lang="ko-KR" altLang="en-US" sz="1400" baseline="30000" dirty="0">
                <a:latin typeface="경기천년바탕 Regular"/>
                <a:ea typeface="경기천년바탕 Regular"/>
              </a:rPr>
              <a:t>*</a:t>
            </a:r>
            <a:r>
              <a:rPr lang="ko-KR" altLang="en-US" sz="1400" dirty="0">
                <a:latin typeface="경기천년바탕 Regular"/>
                <a:ea typeface="경기천년바탕 Regular"/>
              </a:rPr>
              <a:t>한 보일러 및 </a:t>
            </a:r>
            <a:r>
              <a:rPr lang="ko-KR" altLang="en-US" sz="1400" dirty="0" err="1">
                <a:latin typeface="경기천년바탕 Regular"/>
                <a:ea typeface="경기천년바탕 Regular"/>
              </a:rPr>
              <a:t>흡수식</a:t>
            </a:r>
            <a:r>
              <a:rPr lang="ko-KR" altLang="en-US" sz="1400" dirty="0">
                <a:latin typeface="경기천년바탕 Regular"/>
                <a:ea typeface="경기천년바탕 Regular"/>
              </a:rPr>
              <a:t> 냉</a:t>
            </a:r>
            <a:r>
              <a:rPr lang="en-US" altLang="ko-KR" sz="1400" dirty="0">
                <a:latin typeface="경기천년바탕 Regular"/>
                <a:ea typeface="경기천년바탕 Regular"/>
              </a:rPr>
              <a:t>․</a:t>
            </a:r>
            <a:r>
              <a:rPr lang="ko-KR" altLang="en-US" sz="1400" dirty="0">
                <a:latin typeface="경기천년바탕 Regular"/>
                <a:ea typeface="경기천년바탕 Regular"/>
              </a:rPr>
              <a:t>온수기</a:t>
            </a:r>
          </a:p>
          <a:p>
            <a:pPr eaLnBrk="1" latinLnBrk="1" hangingPunct="1">
              <a:lnSpc>
                <a:spcPct val="150000"/>
              </a:lnSpc>
              <a:defRPr lang="ko-KR" altLang="en-US"/>
            </a:pPr>
            <a:r>
              <a:rPr lang="ko-KR" altLang="en-US" sz="1400" dirty="0">
                <a:latin typeface="경기천년바탕 Regular"/>
                <a:ea typeface="경기천년바탕 Regular"/>
              </a:rPr>
              <a:t>  * 보일러 이외의 다른 배출시설에 포함되어 허가</a:t>
            </a:r>
            <a:r>
              <a:rPr lang="en-US" altLang="ko-KR" sz="1400" dirty="0">
                <a:latin typeface="경기천년바탕 Regular"/>
                <a:ea typeface="경기천년바탕 Regular"/>
              </a:rPr>
              <a:t>(</a:t>
            </a:r>
            <a:r>
              <a:rPr lang="ko-KR" altLang="en-US" sz="1400" dirty="0">
                <a:latin typeface="경기천년바탕 Regular"/>
                <a:ea typeface="경기천년바탕 Regular"/>
              </a:rPr>
              <a:t>신고</a:t>
            </a:r>
            <a:r>
              <a:rPr lang="en-US" altLang="ko-KR" sz="1400" dirty="0">
                <a:latin typeface="경기천년바탕 Regular"/>
                <a:ea typeface="경기천년바탕 Regular"/>
              </a:rPr>
              <a:t>)</a:t>
            </a:r>
            <a:r>
              <a:rPr lang="ko-KR" altLang="en-US" sz="1400" dirty="0">
                <a:latin typeface="경기천년바탕 Regular"/>
                <a:ea typeface="경기천년바탕 Regular"/>
              </a:rPr>
              <a:t>된 보일러</a:t>
            </a:r>
          </a:p>
          <a:p>
            <a:pPr eaLnBrk="1" latinLnBrk="1" hangingPunct="1">
              <a:lnSpc>
                <a:spcPct val="150000"/>
              </a:lnSpc>
              <a:defRPr lang="ko-KR" altLang="en-US"/>
            </a:pPr>
            <a:r>
              <a:rPr lang="ko-KR" altLang="en-US" sz="1400" dirty="0">
                <a:latin typeface="경기천년바탕 Regular"/>
                <a:ea typeface="경기천년바탕 Regular"/>
              </a:rPr>
              <a:t>    </a:t>
            </a:r>
            <a:r>
              <a:rPr lang="en-US" altLang="ko-KR" sz="1400" dirty="0">
                <a:latin typeface="경기천년바탕 Regular"/>
                <a:ea typeface="경기천년바탕 Regular"/>
              </a:rPr>
              <a:t>(</a:t>
            </a:r>
            <a:r>
              <a:rPr lang="ko-KR" altLang="en-US" sz="1400" dirty="0">
                <a:latin typeface="경기천년바탕 Regular"/>
                <a:ea typeface="경기천년바탕 Regular"/>
              </a:rPr>
              <a:t>예시</a:t>
            </a:r>
            <a:r>
              <a:rPr lang="en-US" altLang="ko-KR" sz="1400" dirty="0">
                <a:latin typeface="경기천년바탕 Regular"/>
                <a:ea typeface="경기천년바탕 Regular"/>
              </a:rPr>
              <a:t>) </a:t>
            </a:r>
            <a:r>
              <a:rPr lang="ko-KR" altLang="en-US" sz="1400" dirty="0">
                <a:latin typeface="경기천년바탕 Regular"/>
                <a:ea typeface="경기천년바탕 Regular"/>
              </a:rPr>
              <a:t>가열시설</a:t>
            </a:r>
            <a:r>
              <a:rPr lang="en-US" altLang="ko-KR" sz="1400" dirty="0">
                <a:latin typeface="경기천년바탕 Regular"/>
                <a:ea typeface="경기천년바탕 Regular"/>
              </a:rPr>
              <a:t>, </a:t>
            </a:r>
            <a:r>
              <a:rPr lang="ko-KR" altLang="en-US" sz="1400" dirty="0">
                <a:latin typeface="경기천년바탕 Regular"/>
                <a:ea typeface="경기천년바탕 Regular"/>
              </a:rPr>
              <a:t>반응시설</a:t>
            </a:r>
            <a:r>
              <a:rPr lang="en-US" altLang="ko-KR" sz="1400" dirty="0">
                <a:latin typeface="경기천년바탕 Regular"/>
                <a:ea typeface="경기천년바탕 Regular"/>
              </a:rPr>
              <a:t>, </a:t>
            </a:r>
            <a:r>
              <a:rPr lang="ko-KR" altLang="en-US" sz="1400" dirty="0">
                <a:latin typeface="경기천년바탕 Regular"/>
                <a:ea typeface="경기천년바탕 Regular"/>
              </a:rPr>
              <a:t>정제시설</a:t>
            </a:r>
            <a:r>
              <a:rPr lang="en-US" altLang="ko-KR" sz="1400" dirty="0">
                <a:latin typeface="경기천년바탕 Regular"/>
                <a:ea typeface="경기천년바탕 Regular"/>
              </a:rPr>
              <a:t>, </a:t>
            </a:r>
            <a:r>
              <a:rPr lang="ko-KR" altLang="en-US" sz="1400" dirty="0">
                <a:latin typeface="경기천년바탕 Regular"/>
                <a:ea typeface="경기천년바탕 Regular"/>
              </a:rPr>
              <a:t>발전시설 등에 포함되어 인허가 받은 보일러</a:t>
            </a:r>
          </a:p>
          <a:p>
            <a:pPr eaLnBrk="1" latinLnBrk="1" hangingPunct="1">
              <a:lnSpc>
                <a:spcPct val="150000"/>
              </a:lnSpc>
              <a:defRPr lang="ko-KR" altLang="en-US"/>
            </a:pPr>
            <a:r>
              <a:rPr lang="en-US" altLang="ko-KR" sz="1400" dirty="0">
                <a:latin typeface="경기천년바탕 Regular"/>
                <a:ea typeface="경기천년바탕 Regular"/>
              </a:rPr>
              <a:t> - </a:t>
            </a:r>
            <a:r>
              <a:rPr lang="ko-KR" altLang="en-US" sz="1400" dirty="0">
                <a:latin typeface="경기천년바탕 Regular"/>
                <a:ea typeface="경기천년바탕 Regular"/>
              </a:rPr>
              <a:t>아파트</a:t>
            </a:r>
            <a:r>
              <a:rPr lang="en-US" altLang="ko-KR" sz="1400" dirty="0">
                <a:latin typeface="경기천년바탕 Regular"/>
                <a:ea typeface="경기천년바탕 Regular"/>
              </a:rPr>
              <a:t>, </a:t>
            </a:r>
            <a:r>
              <a:rPr lang="ko-KR" altLang="en-US" sz="1400" dirty="0">
                <a:latin typeface="경기천년바탕 Regular"/>
                <a:ea typeface="경기천년바탕 Regular"/>
              </a:rPr>
              <a:t>오피스텔</a:t>
            </a:r>
            <a:r>
              <a:rPr lang="en-US" altLang="ko-KR" sz="1400" dirty="0">
                <a:latin typeface="경기천년바탕 Regular"/>
                <a:ea typeface="경기천년바탕 Regular"/>
              </a:rPr>
              <a:t>, </a:t>
            </a:r>
            <a:r>
              <a:rPr lang="ko-KR" altLang="en-US" sz="1400" dirty="0">
                <a:latin typeface="경기천년바탕 Regular"/>
                <a:ea typeface="경기천년바탕 Regular"/>
              </a:rPr>
              <a:t>주상복합아파트에 설치된 개별 난방 보일러</a:t>
            </a:r>
          </a:p>
          <a:p>
            <a:pPr eaLnBrk="1" latinLnBrk="1" hangingPunct="1">
              <a:lnSpc>
                <a:spcPct val="150000"/>
              </a:lnSpc>
              <a:defRPr lang="ko-KR" altLang="en-US"/>
            </a:pPr>
            <a:r>
              <a:rPr lang="ko-KR" altLang="en-US" sz="1400" dirty="0">
                <a:latin typeface="경기천년바탕 Regular"/>
                <a:ea typeface="경기천년바탕 Regular"/>
              </a:rPr>
              <a:t>  * 아파트</a:t>
            </a:r>
            <a:r>
              <a:rPr lang="en-US" altLang="ko-KR" sz="1400" dirty="0">
                <a:latin typeface="경기천년바탕 Regular"/>
                <a:ea typeface="경기천년바탕 Regular"/>
              </a:rPr>
              <a:t>, </a:t>
            </a:r>
            <a:r>
              <a:rPr lang="ko-KR" altLang="en-US" sz="1400" dirty="0">
                <a:latin typeface="경기천년바탕 Regular"/>
                <a:ea typeface="경기천년바탕 Regular"/>
              </a:rPr>
              <a:t>오피스텔 등에 설치한 </a:t>
            </a:r>
            <a:r>
              <a:rPr lang="ko-KR" altLang="en-US" sz="1400" b="1" dirty="0">
                <a:solidFill>
                  <a:srgbClr val="0000FF"/>
                </a:solidFill>
                <a:latin typeface="경기천년바탕 Regular"/>
                <a:ea typeface="경기천년바탕 Regular"/>
              </a:rPr>
              <a:t>중앙</a:t>
            </a:r>
            <a:r>
              <a:rPr lang="ko-KR" altLang="en-US" sz="1400" dirty="0">
                <a:latin typeface="경기천년바탕 Regular"/>
                <a:ea typeface="경기천년바탕 Regular"/>
              </a:rPr>
              <a:t> </a:t>
            </a:r>
            <a:r>
              <a:rPr lang="ko-KR" altLang="en-US" sz="1400" dirty="0" err="1">
                <a:latin typeface="경기천년바탕 Regular"/>
                <a:ea typeface="경기천년바탕 Regular"/>
              </a:rPr>
              <a:t>난방식</a:t>
            </a:r>
            <a:r>
              <a:rPr lang="ko-KR" altLang="en-US" sz="1400" dirty="0">
                <a:latin typeface="경기천년바탕 Regular"/>
                <a:ea typeface="경기천년바탕 Regular"/>
              </a:rPr>
              <a:t> 보일러는 배출시설에 포함</a:t>
            </a:r>
          </a:p>
          <a:p>
            <a:pPr eaLnBrk="1" latinLnBrk="1" hangingPunct="1">
              <a:lnSpc>
                <a:spcPct val="150000"/>
              </a:lnSpc>
              <a:defRPr lang="ko-KR" altLang="en-US"/>
            </a:pPr>
            <a:r>
              <a:rPr lang="en-US" altLang="ko-KR" sz="1400" dirty="0">
                <a:latin typeface="경기천년바탕 Regular"/>
                <a:ea typeface="경기천년바탕 Regular"/>
              </a:rPr>
              <a:t> - </a:t>
            </a:r>
            <a:r>
              <a:rPr lang="ko-KR" altLang="en-US" sz="1400" dirty="0">
                <a:latin typeface="경기천년바탕 Regular"/>
                <a:ea typeface="경기천년바탕 Regular"/>
              </a:rPr>
              <a:t>영리 목적이 아닌 유치원</a:t>
            </a:r>
            <a:r>
              <a:rPr lang="en-US" altLang="ko-KR" sz="1400" dirty="0">
                <a:latin typeface="경기천년바탕 Regular"/>
                <a:ea typeface="경기천년바탕 Regular"/>
              </a:rPr>
              <a:t>, </a:t>
            </a:r>
            <a:r>
              <a:rPr lang="ko-KR" altLang="en-US" sz="1400" dirty="0">
                <a:latin typeface="경기천년바탕 Regular"/>
                <a:ea typeface="경기천년바탕 Regular"/>
              </a:rPr>
              <a:t>초</a:t>
            </a:r>
            <a:r>
              <a:rPr lang="en-US" altLang="ko-KR" sz="1400" dirty="0">
                <a:latin typeface="경기천년바탕 Regular"/>
                <a:ea typeface="경기천년바탕 Regular"/>
              </a:rPr>
              <a:t>·</a:t>
            </a:r>
            <a:r>
              <a:rPr lang="ko-KR" altLang="en-US" sz="1400" dirty="0">
                <a:latin typeface="경기천년바탕 Regular"/>
                <a:ea typeface="경기천년바탕 Regular"/>
              </a:rPr>
              <a:t>중</a:t>
            </a:r>
            <a:r>
              <a:rPr lang="en-US" altLang="ko-KR" sz="1400" dirty="0">
                <a:latin typeface="경기천년바탕 Regular"/>
                <a:ea typeface="경기천년바탕 Regular"/>
              </a:rPr>
              <a:t>·</a:t>
            </a:r>
            <a:r>
              <a:rPr lang="ko-KR" altLang="en-US" sz="1400" dirty="0">
                <a:latin typeface="경기천년바탕 Regular"/>
                <a:ea typeface="경기천년바탕 Regular"/>
              </a:rPr>
              <a:t>고등학교</a:t>
            </a:r>
            <a:r>
              <a:rPr lang="en-US" altLang="ko-KR" sz="1400" dirty="0">
                <a:latin typeface="경기천년바탕 Regular"/>
                <a:ea typeface="경기천년바탕 Regular"/>
              </a:rPr>
              <a:t>, </a:t>
            </a:r>
            <a:r>
              <a:rPr lang="ko-KR" altLang="en-US" sz="1400" dirty="0" err="1">
                <a:latin typeface="경기천년바탕 Regular"/>
                <a:ea typeface="경기천년바탕 Regular"/>
              </a:rPr>
              <a:t>영유아</a:t>
            </a:r>
            <a:r>
              <a:rPr lang="ko-KR" altLang="en-US" sz="1400" dirty="0">
                <a:latin typeface="경기천년바탕 Regular"/>
                <a:ea typeface="경기천년바탕 Regular"/>
              </a:rPr>
              <a:t> 보육시설 등에 설치하는 보일러</a:t>
            </a:r>
          </a:p>
          <a:p>
            <a:pPr eaLnBrk="1" latinLnBrk="1" hangingPunct="1">
              <a:lnSpc>
                <a:spcPct val="150000"/>
              </a:lnSpc>
              <a:defRPr lang="ko-KR" altLang="en-US"/>
            </a:pPr>
            <a:r>
              <a:rPr lang="en-US" altLang="ko-KR" sz="1400" dirty="0">
                <a:latin typeface="경기천년바탕 Regular"/>
                <a:ea typeface="경기천년바탕 Regular"/>
              </a:rPr>
              <a:t> - </a:t>
            </a:r>
            <a:r>
              <a:rPr lang="ko-KR" altLang="en-US" sz="1400" dirty="0">
                <a:latin typeface="경기천년바탕 Regular"/>
                <a:ea typeface="경기천년바탕 Regular"/>
              </a:rPr>
              <a:t>노인</a:t>
            </a:r>
            <a:r>
              <a:rPr lang="en-US" altLang="ko-KR" sz="1400" dirty="0">
                <a:latin typeface="경기천년바탕 Regular"/>
                <a:ea typeface="경기천년바탕 Regular"/>
              </a:rPr>
              <a:t>·</a:t>
            </a:r>
            <a:r>
              <a:rPr lang="ko-KR" altLang="en-US" sz="1400" dirty="0">
                <a:latin typeface="경기천년바탕 Regular"/>
                <a:ea typeface="경기천년바탕 Regular"/>
              </a:rPr>
              <a:t>아동</a:t>
            </a:r>
            <a:r>
              <a:rPr lang="en-US" altLang="ko-KR" sz="1400" dirty="0">
                <a:latin typeface="경기천년바탕 Regular"/>
                <a:ea typeface="경기천년바탕 Regular"/>
              </a:rPr>
              <a:t>·</a:t>
            </a:r>
            <a:r>
              <a:rPr lang="ko-KR" altLang="en-US" sz="1400" dirty="0">
                <a:latin typeface="경기천년바탕 Regular"/>
                <a:ea typeface="경기천년바탕 Regular"/>
              </a:rPr>
              <a:t>장애인</a:t>
            </a:r>
            <a:r>
              <a:rPr lang="en-US" altLang="ko-KR" sz="1400" dirty="0">
                <a:latin typeface="경기천년바탕 Regular"/>
                <a:ea typeface="경기천년바탕 Regular"/>
              </a:rPr>
              <a:t>·</a:t>
            </a:r>
            <a:r>
              <a:rPr lang="ko-KR" altLang="en-US" sz="1400" dirty="0">
                <a:latin typeface="경기천년바탕 Regular"/>
                <a:ea typeface="경기천년바탕 Regular"/>
              </a:rPr>
              <a:t>부랑인</a:t>
            </a:r>
            <a:r>
              <a:rPr lang="en-US" altLang="ko-KR" sz="1400" dirty="0">
                <a:latin typeface="경기천년바탕 Regular"/>
                <a:ea typeface="경기천년바탕 Regular"/>
              </a:rPr>
              <a:t>·</a:t>
            </a:r>
            <a:r>
              <a:rPr lang="ko-KR" altLang="en-US" sz="1400" dirty="0">
                <a:latin typeface="경기천년바탕 Regular"/>
                <a:ea typeface="경기천년바탕 Regular"/>
              </a:rPr>
              <a:t>노숙인복지시설</a:t>
            </a:r>
            <a:r>
              <a:rPr lang="en-US" altLang="ko-KR" sz="1400" dirty="0">
                <a:latin typeface="경기천년바탕 Regular"/>
                <a:ea typeface="경기천년바탕 Regular"/>
              </a:rPr>
              <a:t>, </a:t>
            </a:r>
            <a:r>
              <a:rPr lang="ko-KR" altLang="en-US" sz="1400" dirty="0">
                <a:latin typeface="경기천년바탕 Regular"/>
                <a:ea typeface="경기천년바탕 Regular"/>
              </a:rPr>
              <a:t>교정보호시설</a:t>
            </a:r>
            <a:r>
              <a:rPr lang="en-US" altLang="ko-KR" sz="1400" dirty="0">
                <a:latin typeface="경기천년바탕 Regular"/>
                <a:ea typeface="경기천년바탕 Regular"/>
              </a:rPr>
              <a:t>, </a:t>
            </a:r>
            <a:r>
              <a:rPr lang="ko-KR" altLang="en-US" sz="1400" dirty="0">
                <a:latin typeface="경기천년바탕 Regular"/>
                <a:ea typeface="경기천년바탕 Regular"/>
              </a:rPr>
              <a:t>치료감호소 등에 설치된 보일러</a:t>
            </a:r>
            <a:endParaRPr lang="ko-KR" altLang="en-US" sz="1200" dirty="0">
              <a:latin typeface="경기천년바탕 Regular"/>
              <a:ea typeface="경기천년바탕 Regul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0">
            <a:extLst>
              <a:ext uri="{FF2B5EF4-FFF2-40B4-BE49-F238E27FC236}">
                <a16:creationId xmlns:a16="http://schemas.microsoft.com/office/drawing/2014/main" id="{5B52F16A-20D0-9C7A-2468-901D7A387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85738"/>
            <a:ext cx="4322763"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Rectangle 11">
            <a:extLst>
              <a:ext uri="{FF2B5EF4-FFF2-40B4-BE49-F238E27FC236}">
                <a16:creationId xmlns:a16="http://schemas.microsoft.com/office/drawing/2014/main" id="{8919F16D-A728-1C23-0E8C-C0E182695CCD}"/>
              </a:ext>
            </a:extLst>
          </p:cNvPr>
          <p:cNvSpPr>
            <a:spLocks noChangeArrowheads="1"/>
          </p:cNvSpPr>
          <p:nvPr/>
        </p:nvSpPr>
        <p:spPr bwMode="white">
          <a:xfrm>
            <a:off x="-111125" y="185738"/>
            <a:ext cx="4321175" cy="384175"/>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20</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년 대기오염물질 배출시설 포함</a:t>
            </a:r>
          </a:p>
        </p:txBody>
      </p:sp>
      <p:sp>
        <p:nvSpPr>
          <p:cNvPr id="52228" name="Rectangle 14">
            <a:extLst>
              <a:ext uri="{FF2B5EF4-FFF2-40B4-BE49-F238E27FC236}">
                <a16:creationId xmlns:a16="http://schemas.microsoft.com/office/drawing/2014/main" id="{986F77E2-4ACB-1299-1822-CB3A1150ED82}"/>
              </a:ext>
            </a:extLst>
          </p:cNvPr>
          <p:cNvSpPr>
            <a:spLocks noChangeArrowheads="1"/>
          </p:cNvSpPr>
          <p:nvPr/>
        </p:nvSpPr>
        <p:spPr bwMode="auto">
          <a:xfrm>
            <a:off x="681038" y="2403475"/>
            <a:ext cx="7775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600">
                <a:solidFill>
                  <a:srgbClr val="FF0000"/>
                </a:solidFill>
                <a:latin typeface="나눔고딕 ExtraBold" pitchFamily="50" charset="-127"/>
                <a:ea typeface="나눔고딕 ExtraBold" pitchFamily="50" charset="-127"/>
              </a:rPr>
              <a:t> </a:t>
            </a:r>
            <a:r>
              <a:rPr lang="en-US" altLang="ko-KR" sz="1600" b="1">
                <a:solidFill>
                  <a:srgbClr val="000000"/>
                </a:solidFill>
                <a:latin typeface="나눔고딕" pitchFamily="50" charset="-127"/>
                <a:ea typeface="나눔고딕" pitchFamily="50" charset="-127"/>
              </a:rPr>
              <a:t>  </a:t>
            </a:r>
          </a:p>
        </p:txBody>
      </p:sp>
      <p:graphicFrame>
        <p:nvGraphicFramePr>
          <p:cNvPr id="7" name="표 6">
            <a:extLst>
              <a:ext uri="{FF2B5EF4-FFF2-40B4-BE49-F238E27FC236}">
                <a16:creationId xmlns:a16="http://schemas.microsoft.com/office/drawing/2014/main" id="{5121F8F7-ADBB-CB14-5A9B-4EB08AE6CC78}"/>
              </a:ext>
            </a:extLst>
          </p:cNvPr>
          <p:cNvGraphicFramePr>
            <a:graphicFrameLocks noGrp="1"/>
          </p:cNvGraphicFramePr>
          <p:nvPr/>
        </p:nvGraphicFramePr>
        <p:xfrm>
          <a:off x="280988" y="777875"/>
          <a:ext cx="8539162" cy="5818188"/>
        </p:xfrm>
        <a:graphic>
          <a:graphicData uri="http://schemas.openxmlformats.org/drawingml/2006/table">
            <a:tbl>
              <a:tblPr firstRow="1" bandRow="1"/>
              <a:tblGrid>
                <a:gridCol w="1527023">
                  <a:extLst>
                    <a:ext uri="{9D8B030D-6E8A-4147-A177-3AD203B41FA5}">
                      <a16:colId xmlns:a16="http://schemas.microsoft.com/office/drawing/2014/main" val="20000"/>
                    </a:ext>
                  </a:extLst>
                </a:gridCol>
                <a:gridCol w="2037329">
                  <a:extLst>
                    <a:ext uri="{9D8B030D-6E8A-4147-A177-3AD203B41FA5}">
                      <a16:colId xmlns:a16="http://schemas.microsoft.com/office/drawing/2014/main" val="20001"/>
                    </a:ext>
                  </a:extLst>
                </a:gridCol>
                <a:gridCol w="4974810">
                  <a:extLst>
                    <a:ext uri="{9D8B030D-6E8A-4147-A177-3AD203B41FA5}">
                      <a16:colId xmlns:a16="http://schemas.microsoft.com/office/drawing/2014/main" val="20002"/>
                    </a:ext>
                  </a:extLst>
                </a:gridCol>
              </a:tblGrid>
              <a:tr h="401293">
                <a:tc>
                  <a:txBody>
                    <a:bodyPr/>
                    <a:lstStyle/>
                    <a:p>
                      <a:pPr marL="0" indent="0" algn="ctr" latinLnBrk="0">
                        <a:lnSpc>
                          <a:spcPct val="160000"/>
                        </a:lnSpc>
                        <a:spcBef>
                          <a:spcPts val="0"/>
                        </a:spcBef>
                        <a:spcAft>
                          <a:spcPts val="0"/>
                        </a:spcAft>
                        <a:defRPr lang="ko-KR" altLang="en-US"/>
                      </a:pPr>
                      <a:r>
                        <a:rPr lang="ko-KR" altLang="en-US" sz="1400" b="1" kern="0" spc="0" dirty="0">
                          <a:solidFill>
                            <a:srgbClr val="000000"/>
                          </a:solidFill>
                          <a:latin typeface="경기천년바탕 Regular"/>
                          <a:ea typeface="경기천년바탕 Regular"/>
                        </a:rPr>
                        <a:t>배출시설</a:t>
                      </a:r>
                      <a:endParaRPr lang="ko-KR" altLang="en-US" sz="1400" b="0" kern="0" spc="0" dirty="0">
                        <a:solidFill>
                          <a:srgbClr val="000000"/>
                        </a:solidFill>
                        <a:latin typeface="바탕"/>
                      </a:endParaRPr>
                    </a:p>
                  </a:txBody>
                  <a:tcPr marL="30314" marR="30314" marT="8381" marB="8381" anchor="b">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1400" b="1" kern="0" spc="0">
                          <a:solidFill>
                            <a:srgbClr val="000000"/>
                          </a:solidFill>
                          <a:latin typeface="경기천년바탕 Regular"/>
                          <a:ea typeface="경기천년바탕 Regular"/>
                        </a:rPr>
                        <a:t>변경사항</a:t>
                      </a:r>
                      <a:endParaRPr lang="ko-KR" altLang="en-US" sz="1400" b="0" kern="0" spc="0">
                        <a:solidFill>
                          <a:srgbClr val="000000"/>
                        </a:solidFill>
                        <a:latin typeface="바탕"/>
                      </a:endParaRPr>
                    </a:p>
                  </a:txBody>
                  <a:tcPr marL="30314" marR="30314" marT="8381" marB="8381" anchor="b">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216000" indent="0" algn="ctr" latinLnBrk="0">
                        <a:lnSpc>
                          <a:spcPct val="160000"/>
                        </a:lnSpc>
                        <a:spcBef>
                          <a:spcPts val="0"/>
                        </a:spcBef>
                        <a:spcAft>
                          <a:spcPts val="0"/>
                        </a:spcAft>
                        <a:defRPr lang="ko-KR" altLang="en-US"/>
                      </a:pPr>
                      <a:r>
                        <a:rPr lang="ko-KR" altLang="en-US" sz="1400" b="1" kern="0" spc="0">
                          <a:solidFill>
                            <a:srgbClr val="000000"/>
                          </a:solidFill>
                          <a:latin typeface="경기천년바탕 Regular"/>
                          <a:ea typeface="경기천년바탕 Regular"/>
                        </a:rPr>
                        <a:t>대상 배출시설</a:t>
                      </a:r>
                      <a:endParaRPr lang="ko-KR" altLang="en-US" sz="1400" b="0" kern="0" spc="0">
                        <a:solidFill>
                          <a:srgbClr val="000000"/>
                        </a:solidFill>
                        <a:latin typeface="바탕"/>
                      </a:endParaRPr>
                    </a:p>
                  </a:txBody>
                  <a:tcPr marL="30314" marR="30314" marT="8381" marB="8381" anchor="b">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extLst>
                  <a:ext uri="{0D108BD9-81ED-4DB2-BD59-A6C34878D82A}">
                    <a16:rowId xmlns:a16="http://schemas.microsoft.com/office/drawing/2014/main" val="10000"/>
                  </a:ext>
                </a:extLst>
              </a:tr>
              <a:tr h="5416895">
                <a:tc>
                  <a:txBody>
                    <a:bodyPr/>
                    <a:lstStyle/>
                    <a:p>
                      <a:pPr marL="168910" indent="-168910" algn="just" latinLnBrk="1">
                        <a:lnSpc>
                          <a:spcPct val="100000"/>
                        </a:lnSpc>
                        <a:spcBef>
                          <a:spcPts val="0"/>
                        </a:spcBef>
                        <a:spcAft>
                          <a:spcPts val="0"/>
                        </a:spcAft>
                        <a:defRPr lang="ko-KR" altLang="en-US"/>
                      </a:pPr>
                      <a:r>
                        <a:rPr lang="en-US" altLang="ko-KR" sz="900" b="0" kern="0" spc="0">
                          <a:solidFill>
                            <a:srgbClr val="000000"/>
                          </a:solidFill>
                          <a:latin typeface="경기천년바탕 Regular"/>
                          <a:ea typeface="경기천년바탕 Regular"/>
                        </a:rPr>
                        <a:t>36)</a:t>
                      </a:r>
                      <a:r>
                        <a:rPr lang="ko-KR" altLang="en-US" sz="900" b="0" kern="0" spc="-90">
                          <a:solidFill>
                            <a:srgbClr val="000000"/>
                          </a:solidFill>
                          <a:latin typeface="경기천년바탕 Regular"/>
                          <a:ea typeface="경기천년바탕 Regular"/>
                        </a:rPr>
                        <a:t>입자상물질 및 가스상</a:t>
                      </a:r>
                      <a:r>
                        <a:rPr lang="ko-KR" altLang="en-US" sz="900" b="0" kern="0" spc="0">
                          <a:solidFill>
                            <a:srgbClr val="000000"/>
                          </a:solidFill>
                          <a:latin typeface="경기천년바탕 Regular"/>
                          <a:ea typeface="경기천년바탕 Regular"/>
                        </a:rPr>
                        <a:t>물질 </a:t>
                      </a:r>
                    </a:p>
                    <a:p>
                      <a:pPr marL="168910" indent="-168910" algn="just" latinLnBrk="1">
                        <a:lnSpc>
                          <a:spcPct val="100000"/>
                        </a:lnSpc>
                        <a:spcBef>
                          <a:spcPts val="0"/>
                        </a:spcBef>
                        <a:spcAft>
                          <a:spcPts val="0"/>
                        </a:spcAft>
                        <a:defRPr lang="ko-KR" altLang="en-US"/>
                      </a:pPr>
                      <a:r>
                        <a:rPr lang="en-US" altLang="ko-KR" sz="900" b="0" kern="0" spc="0">
                          <a:solidFill>
                            <a:srgbClr val="000000"/>
                          </a:solidFill>
                          <a:latin typeface="경기천년바탕 Regular"/>
                          <a:ea typeface="경기천년바탕 Regular"/>
                        </a:rPr>
                        <a:t>    </a:t>
                      </a:r>
                      <a:r>
                        <a:rPr lang="ko-KR" altLang="en-US" sz="900" b="0" kern="0" spc="0">
                          <a:solidFill>
                            <a:srgbClr val="000000"/>
                          </a:solidFill>
                          <a:latin typeface="경기천년바탕 Regular"/>
                          <a:ea typeface="경기천년바탕 Regular"/>
                        </a:rPr>
                        <a:t>발생시설</a:t>
                      </a:r>
                      <a:endParaRPr lang="ko-KR" altLang="en-US" sz="900" b="0" kern="0" spc="0">
                        <a:solidFill>
                          <a:srgbClr val="000000"/>
                        </a:solidFill>
                        <a:latin typeface="바탕"/>
                      </a:endParaRPr>
                    </a:p>
                  </a:txBody>
                  <a:tcPr marL="30314" marR="30314" marT="8381" marB="8381"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0" indent="0" algn="ctr" latinLnBrk="1">
                        <a:lnSpc>
                          <a:spcPct val="10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용적</a:t>
                      </a:r>
                      <a:r>
                        <a:rPr lang="en-US" altLang="ko-KR" sz="900" b="0" kern="0" spc="0" dirty="0">
                          <a:solidFill>
                            <a:srgbClr val="000000"/>
                          </a:solidFill>
                          <a:latin typeface="경기천년바탕 Regular"/>
                          <a:ea typeface="경기천년바탕 Regular"/>
                        </a:rPr>
                        <a:t>1</a:t>
                      </a:r>
                      <a:r>
                        <a:rPr lang="ko-KR" altLang="en-US" sz="900" b="0" kern="0" spc="0" dirty="0">
                          <a:solidFill>
                            <a:srgbClr val="000000"/>
                          </a:solidFill>
                          <a:latin typeface="경기천년바탕 Regular"/>
                          <a:ea typeface="경기천년바탕 Regular"/>
                        </a:rPr>
                        <a:t>㎥이상→</a:t>
                      </a:r>
                    </a:p>
                    <a:p>
                      <a:pPr marL="0" indent="0" algn="ctr" latinLnBrk="1">
                        <a:lnSpc>
                          <a:spcPct val="100000"/>
                        </a:lnSpc>
                        <a:spcBef>
                          <a:spcPts val="0"/>
                        </a:spcBef>
                        <a:spcAft>
                          <a:spcPts val="0"/>
                        </a:spcAft>
                        <a:defRPr lang="ko-KR" altLang="en-US"/>
                      </a:pPr>
                      <a:r>
                        <a:rPr lang="ko-KR" altLang="en-US" sz="900" b="0" kern="0" spc="-50" dirty="0">
                          <a:solidFill>
                            <a:srgbClr val="FF0000"/>
                          </a:solidFill>
                          <a:latin typeface="경기천년바탕 Regular"/>
                          <a:ea typeface="경기천년바탕 Regular"/>
                        </a:rPr>
                        <a:t>연료사용량이 시간당 </a:t>
                      </a:r>
                      <a:r>
                        <a:rPr lang="en-US" altLang="ko-KR" sz="900" b="0" kern="0" spc="-50" dirty="0">
                          <a:solidFill>
                            <a:srgbClr val="FF0000"/>
                          </a:solidFill>
                          <a:latin typeface="경기천년바탕 Regular"/>
                          <a:ea typeface="경기천년바탕 Regular"/>
                        </a:rPr>
                        <a:t>30</a:t>
                      </a:r>
                      <a:r>
                        <a:rPr lang="ko-KR" altLang="en-US" sz="900" b="0" kern="0" spc="-50" dirty="0">
                          <a:solidFill>
                            <a:srgbClr val="FF0000"/>
                          </a:solidFill>
                          <a:latin typeface="경기천년바탕 Regular"/>
                          <a:ea typeface="경기천년바탕 Regular"/>
                        </a:rPr>
                        <a:t>킬로그램 </a:t>
                      </a:r>
                    </a:p>
                    <a:p>
                      <a:pPr marL="0" indent="0" algn="ctr" latinLnBrk="1">
                        <a:lnSpc>
                          <a:spcPct val="100000"/>
                        </a:lnSpc>
                        <a:spcBef>
                          <a:spcPts val="0"/>
                        </a:spcBef>
                        <a:spcAft>
                          <a:spcPts val="0"/>
                        </a:spcAft>
                        <a:defRPr lang="ko-KR" altLang="en-US"/>
                      </a:pPr>
                      <a:r>
                        <a:rPr lang="ko-KR" altLang="en-US" sz="900" b="0" kern="0" spc="-50" dirty="0">
                          <a:solidFill>
                            <a:srgbClr val="FF0000"/>
                          </a:solidFill>
                          <a:latin typeface="경기천년바탕 Regular"/>
                          <a:ea typeface="경기천년바탕 Regular"/>
                        </a:rPr>
                        <a:t>이상</a:t>
                      </a:r>
                      <a:r>
                        <a:rPr lang="ko-KR" altLang="en-US" sz="900" b="0" kern="0" spc="-50" dirty="0">
                          <a:solidFill>
                            <a:srgbClr val="000000"/>
                          </a:solidFill>
                          <a:latin typeface="경기천년바탕 Regular"/>
                          <a:ea typeface="경기천년바탕 Regular"/>
                        </a:rPr>
                        <a:t>이거나 </a:t>
                      </a:r>
                      <a:r>
                        <a:rPr lang="ko-KR" altLang="en-US" sz="900" b="0" kern="0" spc="0" dirty="0">
                          <a:solidFill>
                            <a:srgbClr val="000000"/>
                          </a:solidFill>
                          <a:latin typeface="경기천년바탕 Regular"/>
                          <a:ea typeface="경기천년바탕 Regular"/>
                        </a:rPr>
                        <a:t>용적 </a:t>
                      </a:r>
                      <a:r>
                        <a:rPr lang="en-US" altLang="ko-KR" sz="900" b="0" kern="0" spc="0" dirty="0">
                          <a:solidFill>
                            <a:srgbClr val="000000"/>
                          </a:solidFill>
                          <a:latin typeface="경기천년바탕 Regular"/>
                          <a:ea typeface="경기천년바탕 Regular"/>
                        </a:rPr>
                        <a:t>1</a:t>
                      </a:r>
                      <a:r>
                        <a:rPr lang="ko-KR" altLang="en-US" sz="900" b="0" kern="0" spc="0" dirty="0">
                          <a:solidFill>
                            <a:srgbClr val="000000"/>
                          </a:solidFill>
                          <a:latin typeface="경기천년바탕 Regular"/>
                          <a:ea typeface="경기천년바탕 Regular"/>
                        </a:rPr>
                        <a:t>㎥이상</a:t>
                      </a:r>
                      <a:r>
                        <a:rPr lang="en-US" altLang="ko-KR" sz="900" b="0" kern="0" spc="0" dirty="0">
                          <a:solidFill>
                            <a:srgbClr val="000000"/>
                          </a:solidFill>
                          <a:latin typeface="경기천년바탕 Regular"/>
                          <a:ea typeface="경기천년바탕 Regular"/>
                        </a:rPr>
                        <a:t>, </a:t>
                      </a:r>
                    </a:p>
                    <a:p>
                      <a:pPr marL="0" indent="0" algn="ctr" latinLnBrk="1">
                        <a:lnSpc>
                          <a:spcPct val="100000"/>
                        </a:lnSpc>
                        <a:spcBef>
                          <a:spcPts val="0"/>
                        </a:spcBef>
                        <a:spcAft>
                          <a:spcPts val="0"/>
                        </a:spcAft>
                        <a:defRPr lang="ko-KR" altLang="en-US"/>
                      </a:pPr>
                      <a:r>
                        <a:rPr lang="ko-KR" altLang="en-US" sz="900" b="0" kern="0" spc="0" dirty="0">
                          <a:solidFill>
                            <a:srgbClr val="FF0000"/>
                          </a:solidFill>
                          <a:latin typeface="경기천년바탕 Regular"/>
                          <a:ea typeface="경기천년바탕 Regular"/>
                        </a:rPr>
                        <a:t>가열시설</a:t>
                      </a:r>
                      <a:r>
                        <a:rPr lang="en-US" altLang="ko-KR" sz="900" b="0" kern="0" spc="0" dirty="0">
                          <a:solidFill>
                            <a:srgbClr val="FF0000"/>
                          </a:solidFill>
                          <a:latin typeface="경기천년바탕 Regular"/>
                          <a:ea typeface="경기천년바탕 Regular"/>
                        </a:rPr>
                        <a:t>·</a:t>
                      </a:r>
                      <a:r>
                        <a:rPr lang="ko-KR" altLang="en-US" sz="900" b="0" kern="0" spc="0" dirty="0">
                          <a:solidFill>
                            <a:srgbClr val="FF0000"/>
                          </a:solidFill>
                          <a:latin typeface="경기천년바탕 Regular"/>
                          <a:ea typeface="경기천년바탕 Regular"/>
                        </a:rPr>
                        <a:t>성형시설</a:t>
                      </a:r>
                      <a:r>
                        <a:rPr lang="ko-KR" altLang="en-US" sz="900" b="0" kern="0" spc="0" dirty="0">
                          <a:solidFill>
                            <a:srgbClr val="000000"/>
                          </a:solidFill>
                          <a:latin typeface="바탕"/>
                          <a:ea typeface="경기천년바탕 Regular"/>
                        </a:rPr>
                        <a:t> </a:t>
                      </a:r>
                      <a:r>
                        <a:rPr lang="ko-KR" altLang="en-US" sz="900" b="1" kern="0" spc="0" dirty="0">
                          <a:solidFill>
                            <a:srgbClr val="FF0000"/>
                          </a:solidFill>
                          <a:latin typeface="경기천년바탕 Regular"/>
                          <a:ea typeface="경기천년바탕 Regular"/>
                        </a:rPr>
                        <a:t>추가</a:t>
                      </a:r>
                      <a:r>
                        <a:rPr lang="ko-KR" altLang="en-US" sz="900" b="0" kern="0" spc="0" dirty="0">
                          <a:solidFill>
                            <a:srgbClr val="000000"/>
                          </a:solidFill>
                          <a:latin typeface="바탕"/>
                          <a:ea typeface="경기천년바탕 Regular"/>
                        </a:rPr>
                        <a:t> </a:t>
                      </a:r>
                      <a:endParaRPr lang="ko-KR" altLang="en-US" sz="900" b="0" kern="0" spc="0" dirty="0">
                        <a:solidFill>
                          <a:srgbClr val="000000"/>
                        </a:solidFill>
                        <a:latin typeface="바탕"/>
                      </a:endParaRPr>
                    </a:p>
                  </a:txBody>
                  <a:tcPr marL="30314" marR="30314" marT="8381" marB="8381"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tc>
                  <a:txBody>
                    <a:bodyPr/>
                    <a:lstStyle/>
                    <a:p>
                      <a:pPr marL="216000" indent="-166370" algn="l" latinLnBrk="1">
                        <a:lnSpc>
                          <a:spcPct val="10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가</a:t>
                      </a:r>
                      <a:r>
                        <a:rPr lang="en-US" altLang="ko-KR" sz="900" b="0" kern="0" spc="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동력이 </a:t>
                      </a:r>
                      <a:r>
                        <a:rPr lang="en-US" altLang="ko-KR" sz="900" b="0" kern="0" spc="0" dirty="0">
                          <a:solidFill>
                            <a:srgbClr val="000000"/>
                          </a:solidFill>
                          <a:latin typeface="경기천년바탕 Regular"/>
                          <a:ea typeface="경기천년바탕 Regular"/>
                        </a:rPr>
                        <a:t>15</a:t>
                      </a:r>
                      <a:r>
                        <a:rPr lang="ko-KR" altLang="en-US" sz="900" b="0" kern="0" spc="0" dirty="0">
                          <a:solidFill>
                            <a:srgbClr val="000000"/>
                          </a:solidFill>
                          <a:latin typeface="경기천년바탕 Regular"/>
                          <a:ea typeface="경기천년바탕 Regular"/>
                        </a:rPr>
                        <a:t>킬로와트 이상인 다음의 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(1) </a:t>
                      </a:r>
                      <a:r>
                        <a:rPr lang="ko-KR" altLang="en-US" sz="900" b="0" kern="0" spc="0" dirty="0">
                          <a:solidFill>
                            <a:srgbClr val="000000"/>
                          </a:solidFill>
                          <a:latin typeface="경기천년바탕 Regular"/>
                          <a:ea typeface="경기천년바탕 Regular"/>
                        </a:rPr>
                        <a:t>연마시설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(2) </a:t>
                      </a:r>
                      <a:r>
                        <a:rPr lang="ko-KR" altLang="en-US" sz="900" b="0" kern="0" spc="0" dirty="0">
                          <a:solidFill>
                            <a:srgbClr val="000000"/>
                          </a:solidFill>
                          <a:latin typeface="경기천년바탕 Regular"/>
                          <a:ea typeface="경기천년바탕 Regular"/>
                        </a:rPr>
                        <a:t>제재시설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(3) </a:t>
                      </a:r>
                      <a:r>
                        <a:rPr lang="ko-KR" altLang="en-US" sz="900" b="0" kern="0" spc="0" dirty="0">
                          <a:solidFill>
                            <a:srgbClr val="000000"/>
                          </a:solidFill>
                          <a:latin typeface="경기천년바탕 Regular"/>
                          <a:ea typeface="경기천년바탕 Regular"/>
                        </a:rPr>
                        <a:t>제분시설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(4) </a:t>
                      </a:r>
                      <a:r>
                        <a:rPr lang="ko-KR" altLang="en-US" sz="900" b="0" kern="0" spc="0" dirty="0">
                          <a:solidFill>
                            <a:srgbClr val="000000"/>
                          </a:solidFill>
                          <a:latin typeface="경기천년바탕 Regular"/>
                          <a:ea typeface="경기천년바탕 Regular"/>
                        </a:rPr>
                        <a:t>선별시설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(5) </a:t>
                      </a:r>
                      <a:r>
                        <a:rPr lang="ko-KR" altLang="en-US" sz="900" b="0" kern="0" spc="0" dirty="0">
                          <a:solidFill>
                            <a:srgbClr val="000000"/>
                          </a:solidFill>
                          <a:latin typeface="경기천년바탕 Regular"/>
                          <a:ea typeface="경기천년바탕 Regular"/>
                        </a:rPr>
                        <a:t>파쇄</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분쇄시설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(6) </a:t>
                      </a:r>
                      <a:r>
                        <a:rPr lang="ko-KR" altLang="en-US" sz="900" b="0" kern="0" spc="0" dirty="0" err="1">
                          <a:solidFill>
                            <a:srgbClr val="000000"/>
                          </a:solidFill>
                          <a:latin typeface="경기천년바탕 Regular"/>
                          <a:ea typeface="경기천년바탕 Regular"/>
                        </a:rPr>
                        <a:t>탈사</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脫砂</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(7) </a:t>
                      </a:r>
                      <a:r>
                        <a:rPr lang="ko-KR" altLang="en-US" sz="900" b="0" kern="0" spc="0" dirty="0" err="1">
                          <a:solidFill>
                            <a:srgbClr val="000000"/>
                          </a:solidFill>
                          <a:latin typeface="경기천년바탕 Regular"/>
                          <a:ea typeface="경기천년바탕 Regular"/>
                        </a:rPr>
                        <a:t>탈청</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脫靑</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시설</a:t>
                      </a:r>
                    </a:p>
                    <a:p>
                      <a:pPr marL="216000" indent="-226060" algn="l" latinLnBrk="1">
                        <a:lnSpc>
                          <a:spcPct val="10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 나</a:t>
                      </a:r>
                      <a:r>
                        <a:rPr lang="en-US" altLang="ko-KR" sz="900" b="0" kern="0" spc="0" dirty="0">
                          <a:solidFill>
                            <a:srgbClr val="000000"/>
                          </a:solidFill>
                          <a:latin typeface="경기천년바탕 Regular"/>
                          <a:ea typeface="경기천년바탕 Regular"/>
                        </a:rPr>
                        <a:t>) </a:t>
                      </a:r>
                      <a:r>
                        <a:rPr lang="ko-KR" altLang="en-US" sz="900" b="0" kern="0" spc="-40" dirty="0">
                          <a:solidFill>
                            <a:srgbClr val="000000"/>
                          </a:solidFill>
                          <a:latin typeface="경기천년바탕 Regular"/>
                          <a:ea typeface="경기천년바탕 Regular"/>
                        </a:rPr>
                        <a:t>용적이 </a:t>
                      </a:r>
                      <a:r>
                        <a:rPr lang="en-US" altLang="ko-KR" sz="900" b="0" kern="0" spc="-40" dirty="0">
                          <a:solidFill>
                            <a:srgbClr val="000000"/>
                          </a:solidFill>
                          <a:latin typeface="경기천년바탕 Regular"/>
                          <a:ea typeface="경기천년바탕 Regular"/>
                        </a:rPr>
                        <a:t>3</a:t>
                      </a:r>
                      <a:r>
                        <a:rPr lang="ko-KR" altLang="en-US" sz="900" b="0" kern="0" spc="-40" dirty="0" err="1">
                          <a:solidFill>
                            <a:srgbClr val="000000"/>
                          </a:solidFill>
                          <a:latin typeface="경기천년바탕 Regular"/>
                          <a:ea typeface="경기천년바탕 Regular"/>
                        </a:rPr>
                        <a:t>세제곱미터</a:t>
                      </a:r>
                      <a:r>
                        <a:rPr lang="ko-KR" altLang="en-US" sz="900" b="0" kern="0" spc="-40" dirty="0">
                          <a:solidFill>
                            <a:srgbClr val="000000"/>
                          </a:solidFill>
                          <a:latin typeface="경기천년바탕 Regular"/>
                          <a:ea typeface="경기천년바탕 Regular"/>
                        </a:rPr>
                        <a:t> 이상이거나 동력이 </a:t>
                      </a:r>
                      <a:r>
                        <a:rPr lang="en-US" altLang="ko-KR" sz="900" b="0" kern="0" spc="-40" dirty="0">
                          <a:solidFill>
                            <a:srgbClr val="000000"/>
                          </a:solidFill>
                          <a:latin typeface="경기천년바탕 Regular"/>
                          <a:ea typeface="경기천년바탕 Regular"/>
                        </a:rPr>
                        <a:t>7.5</a:t>
                      </a:r>
                      <a:r>
                        <a:rPr lang="ko-KR" altLang="en-US" sz="900" b="0" kern="0" spc="-40" dirty="0">
                          <a:solidFill>
                            <a:srgbClr val="000000"/>
                          </a:solidFill>
                          <a:latin typeface="경기천년바탕 Regular"/>
                          <a:ea typeface="경기천년바탕 Regular"/>
                        </a:rPr>
                        <a:t>킬로와트 이상인 다음의</a:t>
                      </a:r>
                      <a:r>
                        <a:rPr lang="ko-KR" altLang="en-US" sz="900" b="0" kern="0" spc="0" dirty="0">
                          <a:solidFill>
                            <a:srgbClr val="000000"/>
                          </a:solidFill>
                          <a:latin typeface="바탕"/>
                          <a:ea typeface="경기천년바탕 Regular"/>
                        </a:rPr>
                        <a:t> </a:t>
                      </a:r>
                      <a:r>
                        <a:rPr lang="ko-KR" altLang="en-US" sz="900" b="0" kern="0" spc="0" dirty="0">
                          <a:solidFill>
                            <a:srgbClr val="000000"/>
                          </a:solidFill>
                          <a:latin typeface="경기천년바탕 Regular"/>
                          <a:ea typeface="경기천년바탕 Regular"/>
                        </a:rPr>
                        <a:t>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(1) </a:t>
                      </a:r>
                      <a:r>
                        <a:rPr lang="ko-KR" altLang="en-US" sz="900" b="0" kern="0" spc="0" dirty="0" err="1">
                          <a:solidFill>
                            <a:srgbClr val="000000"/>
                          </a:solidFill>
                          <a:latin typeface="경기천년바탕 Regular"/>
                          <a:ea typeface="경기천년바탕 Regular"/>
                        </a:rPr>
                        <a:t>고체입자상물질</a:t>
                      </a:r>
                      <a:r>
                        <a:rPr lang="ko-KR" altLang="en-US" sz="900" b="0" kern="0" spc="0" dirty="0">
                          <a:solidFill>
                            <a:srgbClr val="000000"/>
                          </a:solidFill>
                          <a:latin typeface="경기천년바탕 Regular"/>
                          <a:ea typeface="경기천년바탕 Regular"/>
                        </a:rPr>
                        <a:t> 계량시설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(2) </a:t>
                      </a:r>
                      <a:r>
                        <a:rPr lang="ko-KR" altLang="en-US" sz="900" b="0" kern="0" spc="0" dirty="0">
                          <a:solidFill>
                            <a:srgbClr val="000000"/>
                          </a:solidFill>
                          <a:latin typeface="경기천년바탕 Regular"/>
                          <a:ea typeface="경기천년바탕 Regular"/>
                        </a:rPr>
                        <a:t>혼합시설</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농산물 가공시설은 제외한다</a:t>
                      </a:r>
                      <a:r>
                        <a:rPr lang="en-US" altLang="ko-KR" sz="900" b="0" kern="0" spc="0" dirty="0">
                          <a:solidFill>
                            <a:srgbClr val="000000"/>
                          </a:solidFill>
                          <a:latin typeface="경기천년바탕 Regular"/>
                          <a:ea typeface="경기천년바탕 Regular"/>
                        </a:rPr>
                        <a:t>) </a:t>
                      </a:r>
                    </a:p>
                    <a:p>
                      <a:pPr marL="216000" indent="-166370" algn="l" latinLnBrk="1">
                        <a:lnSpc>
                          <a:spcPct val="10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다</a:t>
                      </a:r>
                      <a:r>
                        <a:rPr lang="en-US" altLang="ko-KR" sz="900" b="0" kern="0" spc="0" dirty="0">
                          <a:solidFill>
                            <a:srgbClr val="000000"/>
                          </a:solidFill>
                          <a:latin typeface="경기천년바탕 Regular"/>
                          <a:ea typeface="경기천년바탕 Regular"/>
                        </a:rPr>
                        <a:t>) </a:t>
                      </a:r>
                      <a:r>
                        <a:rPr lang="ko-KR" altLang="en-US" sz="900" b="0" kern="0" spc="-90" dirty="0">
                          <a:solidFill>
                            <a:srgbClr val="000000"/>
                          </a:solidFill>
                          <a:latin typeface="경기천년바탕 Regular"/>
                          <a:ea typeface="경기천년바탕 Regular"/>
                        </a:rPr>
                        <a:t>처리능력이 시간당 </a:t>
                      </a:r>
                      <a:r>
                        <a:rPr lang="en-US" altLang="ko-KR" sz="900" b="0" kern="0" spc="-90" dirty="0">
                          <a:solidFill>
                            <a:srgbClr val="000000"/>
                          </a:solidFill>
                          <a:latin typeface="경기천년바탕 Regular"/>
                          <a:ea typeface="경기천년바탕 Regular"/>
                        </a:rPr>
                        <a:t>100</a:t>
                      </a:r>
                      <a:r>
                        <a:rPr lang="ko-KR" altLang="en-US" sz="900" b="0" kern="0" spc="-90" dirty="0">
                          <a:solidFill>
                            <a:srgbClr val="000000"/>
                          </a:solidFill>
                          <a:latin typeface="경기천년바탕 Regular"/>
                          <a:ea typeface="경기천년바탕 Regular"/>
                        </a:rPr>
                        <a:t>킬로그램 이상인 포장시설</a:t>
                      </a:r>
                      <a:r>
                        <a:rPr lang="en-US" altLang="ko-KR" sz="900" b="0" kern="0" spc="-90" dirty="0">
                          <a:solidFill>
                            <a:srgbClr val="000000"/>
                          </a:solidFill>
                          <a:latin typeface="경기천년바탕 Regular"/>
                          <a:ea typeface="경기천년바탕 Regular"/>
                        </a:rPr>
                        <a:t>(</a:t>
                      </a:r>
                      <a:r>
                        <a:rPr lang="ko-KR" altLang="en-US" sz="900" b="0" kern="0" spc="-90" dirty="0" err="1">
                          <a:solidFill>
                            <a:srgbClr val="000000"/>
                          </a:solidFill>
                          <a:latin typeface="경기천년바탕 Regular"/>
                          <a:ea typeface="경기천년바탕 Regular"/>
                        </a:rPr>
                        <a:t>소분시설을</a:t>
                      </a:r>
                      <a:r>
                        <a:rPr lang="ko-KR" altLang="en-US" sz="900" b="0" kern="0" spc="-90" dirty="0">
                          <a:solidFill>
                            <a:srgbClr val="000000"/>
                          </a:solidFill>
                          <a:latin typeface="경기천년바탕 Regular"/>
                          <a:ea typeface="경기천년바탕 Regular"/>
                        </a:rPr>
                        <a:t> 포함한다</a:t>
                      </a:r>
                      <a:r>
                        <a:rPr lang="en-US" altLang="ko-KR" sz="900" b="0" kern="0" spc="-90" dirty="0">
                          <a:solidFill>
                            <a:srgbClr val="000000"/>
                          </a:solidFill>
                          <a:latin typeface="경기천년바탕 Regular"/>
                          <a:ea typeface="경기천년바탕 Regular"/>
                        </a:rPr>
                        <a:t>)</a:t>
                      </a:r>
                    </a:p>
                    <a:p>
                      <a:pPr marL="216000" indent="-166370" algn="l" latinLnBrk="1">
                        <a:lnSpc>
                          <a:spcPct val="10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라</a:t>
                      </a:r>
                      <a:r>
                        <a:rPr lang="en-US" altLang="ko-KR" sz="900" b="0" kern="0" spc="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동력이 </a:t>
                      </a:r>
                      <a:r>
                        <a:rPr lang="en-US" altLang="ko-KR" sz="900" b="0" kern="0" spc="0" dirty="0">
                          <a:solidFill>
                            <a:srgbClr val="000000"/>
                          </a:solidFill>
                          <a:latin typeface="경기천년바탕 Regular"/>
                          <a:ea typeface="경기천년바탕 Regular"/>
                        </a:rPr>
                        <a:t>52.5</a:t>
                      </a:r>
                      <a:r>
                        <a:rPr lang="ko-KR" altLang="en-US" sz="900" b="0" kern="0" spc="0" dirty="0">
                          <a:solidFill>
                            <a:srgbClr val="000000"/>
                          </a:solidFill>
                          <a:latin typeface="경기천년바탕 Regular"/>
                          <a:ea typeface="경기천년바탕 Regular"/>
                        </a:rPr>
                        <a:t>킬로와트 이상인 도정</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搗精</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시설 </a:t>
                      </a:r>
                    </a:p>
                    <a:p>
                      <a:pPr marL="216000" indent="-166370" algn="l" latinLnBrk="1">
                        <a:lnSpc>
                          <a:spcPct val="10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마</a:t>
                      </a:r>
                      <a:r>
                        <a:rPr lang="en-US" altLang="ko-KR" sz="900" b="0" kern="0" spc="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용적이 </a:t>
                      </a:r>
                      <a:r>
                        <a:rPr lang="en-US" altLang="ko-KR" sz="900" b="0" kern="0" spc="0" dirty="0">
                          <a:solidFill>
                            <a:srgbClr val="000000"/>
                          </a:solidFill>
                          <a:latin typeface="경기천년바탕 Regular"/>
                          <a:ea typeface="경기천년바탕 Regular"/>
                        </a:rPr>
                        <a:t>50</a:t>
                      </a:r>
                      <a:r>
                        <a:rPr lang="ko-KR" altLang="en-US" sz="900" b="0" kern="0" spc="0" dirty="0" err="1">
                          <a:solidFill>
                            <a:srgbClr val="000000"/>
                          </a:solidFill>
                          <a:latin typeface="경기천년바탕 Regular"/>
                          <a:ea typeface="경기천년바탕 Regular"/>
                        </a:rPr>
                        <a:t>세제곱미터</a:t>
                      </a:r>
                      <a:r>
                        <a:rPr lang="ko-KR" altLang="en-US" sz="900" b="0" kern="0" spc="0" dirty="0">
                          <a:solidFill>
                            <a:srgbClr val="000000"/>
                          </a:solidFill>
                          <a:latin typeface="경기천년바탕 Regular"/>
                          <a:ea typeface="경기천년바탕 Regular"/>
                        </a:rPr>
                        <a:t> 이상인 다음의 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(1) </a:t>
                      </a:r>
                      <a:r>
                        <a:rPr lang="ko-KR" altLang="en-US" sz="900" b="0" kern="0" spc="0" dirty="0" err="1">
                          <a:solidFill>
                            <a:srgbClr val="000000"/>
                          </a:solidFill>
                          <a:latin typeface="경기천년바탕 Regular"/>
                          <a:ea typeface="경기천년바탕 Regular"/>
                        </a:rPr>
                        <a:t>고체입자상물질</a:t>
                      </a:r>
                      <a:r>
                        <a:rPr lang="ko-KR" altLang="en-US" sz="900" b="0" kern="0" spc="0" dirty="0">
                          <a:solidFill>
                            <a:srgbClr val="000000"/>
                          </a:solidFill>
                          <a:latin typeface="경기천년바탕 Regular"/>
                          <a:ea typeface="경기천년바탕 Regular"/>
                        </a:rPr>
                        <a:t> 저장시설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(2) </a:t>
                      </a:r>
                      <a:r>
                        <a:rPr lang="ko-KR" altLang="en-US" sz="900" b="0" kern="0" spc="0" dirty="0">
                          <a:solidFill>
                            <a:srgbClr val="000000"/>
                          </a:solidFill>
                          <a:latin typeface="경기천년바탕 Regular"/>
                          <a:ea typeface="경기천년바탕 Regular"/>
                        </a:rPr>
                        <a:t>유</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무기산 저장시설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(3) </a:t>
                      </a:r>
                      <a:r>
                        <a:rPr lang="ko-KR" altLang="en-US" sz="900" b="0" kern="0" spc="-10" dirty="0">
                          <a:solidFill>
                            <a:srgbClr val="000000"/>
                          </a:solidFill>
                          <a:latin typeface="경기천년바탕 Regular"/>
                          <a:ea typeface="경기천년바탕 Regular"/>
                        </a:rPr>
                        <a:t>유기화합물</a:t>
                      </a:r>
                      <a:r>
                        <a:rPr lang="en-US" altLang="ko-KR" sz="900" b="0" kern="0" spc="-10" dirty="0">
                          <a:solidFill>
                            <a:srgbClr val="000000"/>
                          </a:solidFill>
                          <a:latin typeface="경기천년바탕 Regular"/>
                          <a:ea typeface="경기천년바탕 Regular"/>
                        </a:rPr>
                        <a:t>(</a:t>
                      </a:r>
                      <a:r>
                        <a:rPr lang="ko-KR" altLang="en-US" sz="900" b="0" kern="0" spc="-10" dirty="0" err="1">
                          <a:solidFill>
                            <a:srgbClr val="000000"/>
                          </a:solidFill>
                          <a:latin typeface="경기천년바탕 Regular"/>
                          <a:ea typeface="경기천년바탕 Regular"/>
                        </a:rPr>
                        <a:t>알켄족</a:t>
                      </a:r>
                      <a:r>
                        <a:rPr lang="en-US" altLang="ko-KR" sz="900" b="0" kern="0" spc="-10" dirty="0">
                          <a:solidFill>
                            <a:srgbClr val="000000"/>
                          </a:solidFill>
                          <a:latin typeface="경기천년바탕 Regular"/>
                          <a:ea typeface="경기천년바탕 Regular"/>
                        </a:rPr>
                        <a:t>·</a:t>
                      </a:r>
                      <a:r>
                        <a:rPr lang="ko-KR" altLang="en-US" sz="900" b="0" kern="0" spc="-10" dirty="0" err="1">
                          <a:solidFill>
                            <a:srgbClr val="000000"/>
                          </a:solidFill>
                          <a:latin typeface="경기천년바탕 Regular"/>
                          <a:ea typeface="경기천년바탕 Regular"/>
                        </a:rPr>
                        <a:t>알킨족</a:t>
                      </a:r>
                      <a:r>
                        <a:rPr lang="en-US" altLang="ko-KR" sz="900" b="0" kern="0" spc="-10" dirty="0">
                          <a:solidFill>
                            <a:srgbClr val="000000"/>
                          </a:solidFill>
                          <a:latin typeface="경기천년바탕 Regular"/>
                          <a:ea typeface="경기천년바탕 Regular"/>
                        </a:rPr>
                        <a:t>·</a:t>
                      </a:r>
                      <a:r>
                        <a:rPr lang="ko-KR" altLang="en-US" sz="900" b="0" kern="0" spc="-10" dirty="0">
                          <a:solidFill>
                            <a:srgbClr val="000000"/>
                          </a:solidFill>
                          <a:latin typeface="경기천년바탕 Regular"/>
                          <a:ea typeface="경기천년바탕 Regular"/>
                        </a:rPr>
                        <a:t>방향족</a:t>
                      </a:r>
                      <a:r>
                        <a:rPr lang="en-US" altLang="ko-KR" sz="900" b="0" kern="0" spc="-10" dirty="0">
                          <a:solidFill>
                            <a:srgbClr val="000000"/>
                          </a:solidFill>
                          <a:latin typeface="경기천년바탕 Regular"/>
                          <a:ea typeface="경기천년바탕 Regular"/>
                        </a:rPr>
                        <a:t>·</a:t>
                      </a:r>
                      <a:r>
                        <a:rPr lang="ko-KR" altLang="en-US" sz="900" b="0" kern="0" spc="-10" dirty="0" err="1">
                          <a:solidFill>
                            <a:srgbClr val="000000"/>
                          </a:solidFill>
                          <a:latin typeface="경기천년바탕 Regular"/>
                          <a:ea typeface="경기천년바탕 Regular"/>
                        </a:rPr>
                        <a:t>알데히드류</a:t>
                      </a:r>
                      <a:r>
                        <a:rPr lang="en-US" altLang="ko-KR" sz="900" b="0" kern="0" spc="-10" dirty="0">
                          <a:solidFill>
                            <a:srgbClr val="000000"/>
                          </a:solidFill>
                          <a:latin typeface="경기천년바탕 Regular"/>
                          <a:ea typeface="경기천년바탕 Regular"/>
                        </a:rPr>
                        <a:t>·</a:t>
                      </a:r>
                      <a:r>
                        <a:rPr lang="ko-KR" altLang="en-US" sz="900" b="0" kern="0" spc="-10" dirty="0" err="1">
                          <a:solidFill>
                            <a:srgbClr val="000000"/>
                          </a:solidFill>
                          <a:latin typeface="경기천년바탕 Regular"/>
                          <a:ea typeface="경기천년바탕 Regular"/>
                        </a:rPr>
                        <a:t>케톤류가</a:t>
                      </a:r>
                      <a:r>
                        <a:rPr lang="ko-KR" altLang="en-US" sz="900" b="0" kern="0" spc="-10" dirty="0">
                          <a:solidFill>
                            <a:srgbClr val="000000"/>
                          </a:solidFill>
                          <a:latin typeface="경기천년바탕 Regular"/>
                          <a:ea typeface="경기천년바탕 Regular"/>
                        </a:rPr>
                        <a:t> </a:t>
                      </a:r>
                      <a:r>
                        <a:rPr lang="en-US" altLang="ko-KR" sz="900" b="0" kern="0" spc="-10" dirty="0">
                          <a:solidFill>
                            <a:srgbClr val="000000"/>
                          </a:solidFill>
                          <a:latin typeface="경기천년바탕 Regular"/>
                          <a:ea typeface="경기천년바탕 Regular"/>
                        </a:rPr>
                        <a:t>50</a:t>
                      </a:r>
                      <a:r>
                        <a:rPr lang="ko-KR" altLang="en-US" sz="900" b="0" kern="0" spc="-10" dirty="0">
                          <a:solidFill>
                            <a:srgbClr val="000000"/>
                          </a:solidFill>
                          <a:latin typeface="경기천년바탕 Regular"/>
                          <a:ea typeface="경기천년바탕 Regular"/>
                        </a:rPr>
                        <a:t>퍼센트</a:t>
                      </a:r>
                      <a:r>
                        <a:rPr lang="ko-KR" altLang="en-US" sz="900" b="0" kern="0" spc="0" dirty="0">
                          <a:solidFill>
                            <a:srgbClr val="000000"/>
                          </a:solidFill>
                          <a:latin typeface="바탕"/>
                          <a:ea typeface="경기천년바탕 Regular"/>
                        </a:rPr>
                        <a:t> </a:t>
                      </a:r>
                      <a:r>
                        <a:rPr lang="ko-KR" altLang="en-US" sz="900" b="0" kern="0" spc="0" dirty="0">
                          <a:solidFill>
                            <a:srgbClr val="000000"/>
                          </a:solidFill>
                          <a:latin typeface="경기천년바탕 Regular"/>
                          <a:ea typeface="경기천년바탕 Regular"/>
                        </a:rPr>
                        <a:t>이상 함유된 것만 해당</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             </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저장시설</a:t>
                      </a:r>
                    </a:p>
                    <a:p>
                      <a:pPr marL="216000" indent="-224790" algn="l" latinLnBrk="1">
                        <a:lnSpc>
                          <a:spcPct val="10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 바</a:t>
                      </a:r>
                      <a:r>
                        <a:rPr lang="en-US" altLang="ko-KR" sz="900" b="0" kern="0" spc="0" dirty="0">
                          <a:solidFill>
                            <a:srgbClr val="000000"/>
                          </a:solidFill>
                          <a:latin typeface="경기천년바탕 Regular"/>
                          <a:ea typeface="경기천년바탕 Regular"/>
                        </a:rPr>
                        <a:t>) </a:t>
                      </a:r>
                      <a:r>
                        <a:rPr lang="ko-KR" altLang="en-US" sz="900" b="0" kern="0" spc="-10" dirty="0">
                          <a:solidFill>
                            <a:srgbClr val="0000FF"/>
                          </a:solidFill>
                          <a:latin typeface="경기천년바탕 Regular"/>
                          <a:ea typeface="경기천년바탕 Regular"/>
                        </a:rPr>
                        <a:t>연료사용량이 시간당 </a:t>
                      </a:r>
                      <a:r>
                        <a:rPr lang="en-US" altLang="ko-KR" sz="900" b="0" kern="0" spc="-10" dirty="0">
                          <a:solidFill>
                            <a:srgbClr val="0000FF"/>
                          </a:solidFill>
                          <a:latin typeface="경기천년바탕 Regular"/>
                          <a:ea typeface="경기천년바탕 Regular"/>
                        </a:rPr>
                        <a:t>30</a:t>
                      </a:r>
                      <a:r>
                        <a:rPr lang="ko-KR" altLang="en-US" sz="900" b="0" kern="0" spc="-10" dirty="0">
                          <a:solidFill>
                            <a:srgbClr val="0000FF"/>
                          </a:solidFill>
                          <a:latin typeface="경기천년바탕 Regular"/>
                          <a:ea typeface="경기천년바탕 Regular"/>
                        </a:rPr>
                        <a:t>킬로그램 이상</a:t>
                      </a:r>
                      <a:r>
                        <a:rPr lang="ko-KR" altLang="en-US" sz="900" b="0" kern="0" spc="-10" dirty="0">
                          <a:solidFill>
                            <a:srgbClr val="000000"/>
                          </a:solidFill>
                          <a:latin typeface="경기천년바탕 Regular"/>
                          <a:ea typeface="경기천년바탕 Regular"/>
                        </a:rPr>
                        <a:t>이거나 용적이 </a:t>
                      </a:r>
                      <a:r>
                        <a:rPr lang="en-US" altLang="ko-KR" sz="900" b="0" kern="0" spc="-10" dirty="0">
                          <a:solidFill>
                            <a:srgbClr val="000000"/>
                          </a:solidFill>
                          <a:latin typeface="경기천년바탕 Regular"/>
                          <a:ea typeface="경기천년바탕 Regular"/>
                        </a:rPr>
                        <a:t>1</a:t>
                      </a:r>
                      <a:r>
                        <a:rPr lang="ko-KR" altLang="en-US" sz="900" b="0" kern="0" spc="-10" dirty="0" err="1">
                          <a:solidFill>
                            <a:srgbClr val="000000"/>
                          </a:solidFill>
                          <a:latin typeface="경기천년바탕 Regular"/>
                          <a:ea typeface="경기천년바탕 Regular"/>
                        </a:rPr>
                        <a:t>세제곱미터</a:t>
                      </a:r>
                      <a:r>
                        <a:rPr lang="ko-KR" altLang="en-US" sz="900" b="0" kern="0" spc="0" dirty="0">
                          <a:solidFill>
                            <a:srgbClr val="000000"/>
                          </a:solidFill>
                          <a:latin typeface="바탕"/>
                          <a:ea typeface="경기천년바탕 Regular"/>
                        </a:rPr>
                        <a:t> </a:t>
                      </a:r>
                      <a:r>
                        <a:rPr lang="ko-KR" altLang="en-US" sz="900" b="0" kern="0" spc="0" dirty="0">
                          <a:solidFill>
                            <a:srgbClr val="000000"/>
                          </a:solidFill>
                          <a:latin typeface="경기천년바탕 Regular"/>
                          <a:ea typeface="경기천년바탕 Regular"/>
                        </a:rPr>
                        <a:t>이상인 다음의 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(1) </a:t>
                      </a:r>
                      <a:r>
                        <a:rPr lang="ko-KR" altLang="en-US" sz="900" b="0" kern="0" spc="0" dirty="0">
                          <a:solidFill>
                            <a:srgbClr val="000000"/>
                          </a:solidFill>
                          <a:latin typeface="경기천년바탕 Regular"/>
                          <a:ea typeface="경기천년바탕 Regular"/>
                        </a:rPr>
                        <a:t>반응시설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(2) </a:t>
                      </a:r>
                      <a:r>
                        <a:rPr lang="ko-KR" altLang="en-US" sz="900" b="0" kern="0" spc="0" dirty="0">
                          <a:solidFill>
                            <a:srgbClr val="000000"/>
                          </a:solidFill>
                          <a:latin typeface="경기천년바탕 Regular"/>
                          <a:ea typeface="경기천년바탕 Regular"/>
                        </a:rPr>
                        <a:t>흡수시설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(3) </a:t>
                      </a:r>
                      <a:r>
                        <a:rPr lang="ko-KR" altLang="en-US" sz="900" b="0" kern="0" spc="0" dirty="0">
                          <a:solidFill>
                            <a:srgbClr val="000000"/>
                          </a:solidFill>
                          <a:latin typeface="경기천년바탕 Regular"/>
                          <a:ea typeface="경기천년바탕 Regular"/>
                        </a:rPr>
                        <a:t>응축시설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(4) </a:t>
                      </a:r>
                      <a:r>
                        <a:rPr lang="ko-KR" altLang="en-US" sz="900" b="0" kern="0" spc="0" dirty="0">
                          <a:solidFill>
                            <a:srgbClr val="000000"/>
                          </a:solidFill>
                          <a:latin typeface="경기천년바탕 Regular"/>
                          <a:ea typeface="경기천년바탕 Regular"/>
                        </a:rPr>
                        <a:t>정제시설</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분리</a:t>
                      </a:r>
                      <a:r>
                        <a:rPr lang="en-US" altLang="ko-KR" sz="900" b="0" kern="0" spc="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증류</a:t>
                      </a:r>
                      <a:r>
                        <a:rPr lang="en-US" altLang="ko-KR" sz="900" b="0" kern="0" spc="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추출</a:t>
                      </a:r>
                      <a:r>
                        <a:rPr lang="en-US" altLang="ko-KR" sz="900" b="0" kern="0" spc="0" dirty="0">
                          <a:solidFill>
                            <a:srgbClr val="000000"/>
                          </a:solidFill>
                          <a:latin typeface="경기천년바탕 Regular"/>
                          <a:ea typeface="경기천년바탕 Regular"/>
                        </a:rPr>
                        <a:t>, </a:t>
                      </a:r>
                      <a:r>
                        <a:rPr lang="ko-KR" altLang="en-US" sz="900" b="0" kern="0" spc="0" dirty="0">
                          <a:solidFill>
                            <a:srgbClr val="000000"/>
                          </a:solidFill>
                          <a:latin typeface="경기천년바탕 Regular"/>
                          <a:ea typeface="경기천년바탕 Regular"/>
                        </a:rPr>
                        <a:t>여과시설을 포함한다</a:t>
                      </a:r>
                      <a:r>
                        <a:rPr lang="en-US" altLang="ko-KR" sz="900" b="0" kern="0" spc="0" dirty="0">
                          <a:solidFill>
                            <a:srgbClr val="000000"/>
                          </a:solidFill>
                          <a:latin typeface="경기천년바탕 Regular"/>
                          <a:ea typeface="경기천년바탕 Regular"/>
                        </a:rPr>
                        <a:t>)</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(5) </a:t>
                      </a:r>
                      <a:r>
                        <a:rPr lang="ko-KR" altLang="en-US" sz="900" b="0" kern="0" spc="0" dirty="0">
                          <a:solidFill>
                            <a:srgbClr val="000000"/>
                          </a:solidFill>
                          <a:latin typeface="경기천년바탕 Regular"/>
                          <a:ea typeface="경기천년바탕 Regular"/>
                        </a:rPr>
                        <a:t>농축시설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(6) </a:t>
                      </a:r>
                      <a:r>
                        <a:rPr lang="ko-KR" altLang="en-US" sz="900" b="0" kern="0" spc="0" dirty="0">
                          <a:solidFill>
                            <a:srgbClr val="000000"/>
                          </a:solidFill>
                          <a:latin typeface="경기천년바탕 Regular"/>
                          <a:ea typeface="경기천년바탕 Regular"/>
                        </a:rPr>
                        <a:t>표백시설 </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(7) </a:t>
                      </a:r>
                      <a:r>
                        <a:rPr lang="ko-KR" altLang="en-US" sz="900" b="0" kern="0" spc="0" dirty="0">
                          <a:solidFill>
                            <a:srgbClr val="000000"/>
                          </a:solidFill>
                          <a:latin typeface="경기천년바탕 Regular"/>
                          <a:ea typeface="경기천년바탕 Regular"/>
                        </a:rPr>
                        <a:t>화학물질 저장탱크 세척시설</a:t>
                      </a:r>
                    </a:p>
                    <a:p>
                      <a:pPr marL="216000" indent="-345440" algn="l" latinLnBrk="1">
                        <a:lnSpc>
                          <a:spcPct val="100000"/>
                        </a:lnSpc>
                        <a:spcBef>
                          <a:spcPts val="0"/>
                        </a:spcBef>
                        <a:spcAft>
                          <a:spcPts val="0"/>
                        </a:spcAft>
                        <a:defRPr lang="ko-KR" altLang="en-US"/>
                      </a:pPr>
                      <a:r>
                        <a:rPr lang="en-US" altLang="ko-KR" sz="900" b="0" kern="0" spc="0" dirty="0">
                          <a:solidFill>
                            <a:srgbClr val="0000FF"/>
                          </a:solidFill>
                          <a:latin typeface="경기천년바탕 Regular"/>
                          <a:ea typeface="경기천년바탕 Regular"/>
                        </a:rPr>
                        <a:t>   (8) </a:t>
                      </a:r>
                      <a:r>
                        <a:rPr lang="ko-KR" altLang="en-US" sz="900" b="0" kern="0" spc="0" dirty="0">
                          <a:solidFill>
                            <a:srgbClr val="0000FF"/>
                          </a:solidFill>
                          <a:latin typeface="경기천년바탕 Regular"/>
                          <a:ea typeface="경기천년바탕 Regular"/>
                        </a:rPr>
                        <a:t>가열시설</a:t>
                      </a:r>
                      <a:r>
                        <a:rPr lang="en-US" altLang="ko-KR" sz="900" b="0" kern="0" spc="0" dirty="0">
                          <a:solidFill>
                            <a:srgbClr val="0000FF"/>
                          </a:solidFill>
                          <a:latin typeface="경기천년바탕 Regular"/>
                          <a:ea typeface="경기천년바탕 Regular"/>
                        </a:rPr>
                        <a:t>(</a:t>
                      </a:r>
                      <a:r>
                        <a:rPr lang="ko-KR" altLang="en-US" sz="900" b="0" kern="0" spc="0" dirty="0">
                          <a:solidFill>
                            <a:srgbClr val="0000FF"/>
                          </a:solidFill>
                          <a:latin typeface="경기천년바탕 Regular"/>
                          <a:ea typeface="경기천년바탕 Regular"/>
                        </a:rPr>
                        <a:t>연소시설을 포함한다</a:t>
                      </a:r>
                      <a:r>
                        <a:rPr lang="en-US" altLang="ko-KR" sz="900" b="0" kern="0" spc="0" dirty="0">
                          <a:solidFill>
                            <a:srgbClr val="0000FF"/>
                          </a:solidFill>
                          <a:latin typeface="경기천년바탕 Regular"/>
                          <a:ea typeface="경기천년바탕 Regular"/>
                        </a:rPr>
                        <a:t>)</a:t>
                      </a:r>
                    </a:p>
                    <a:p>
                      <a:pPr marL="216000" indent="-345440" algn="l" latinLnBrk="1">
                        <a:lnSpc>
                          <a:spcPct val="100000"/>
                        </a:lnSpc>
                        <a:spcBef>
                          <a:spcPts val="0"/>
                        </a:spcBef>
                        <a:spcAft>
                          <a:spcPts val="0"/>
                        </a:spcAft>
                        <a:defRPr lang="ko-KR" altLang="en-US"/>
                      </a:pPr>
                      <a:r>
                        <a:rPr lang="en-US" altLang="ko-KR" sz="900" b="0" kern="0" spc="0" dirty="0">
                          <a:solidFill>
                            <a:srgbClr val="0000FF"/>
                          </a:solidFill>
                          <a:latin typeface="경기천년바탕 Regular"/>
                          <a:ea typeface="경기천년바탕 Regular"/>
                        </a:rPr>
                        <a:t>   (9) </a:t>
                      </a:r>
                      <a:r>
                        <a:rPr lang="ko-KR" altLang="en-US" sz="900" b="0" kern="0" spc="0" dirty="0">
                          <a:solidFill>
                            <a:srgbClr val="0000FF"/>
                          </a:solidFill>
                          <a:latin typeface="경기천년바탕 Regular"/>
                          <a:ea typeface="경기천년바탕 Regular"/>
                        </a:rPr>
                        <a:t>성형시설</a:t>
                      </a:r>
                    </a:p>
                    <a:p>
                      <a:pPr marL="216000" indent="-227330" algn="l" latinLnBrk="1">
                        <a:lnSpc>
                          <a:spcPct val="100000"/>
                        </a:lnSpc>
                        <a:spcBef>
                          <a:spcPts val="0"/>
                        </a:spcBef>
                        <a:spcAft>
                          <a:spcPts val="0"/>
                        </a:spcAft>
                        <a:defRPr lang="ko-KR" altLang="en-US"/>
                      </a:pPr>
                      <a:r>
                        <a:rPr lang="ko-KR" altLang="en-US" sz="900" b="0" kern="0" spc="0" dirty="0">
                          <a:solidFill>
                            <a:srgbClr val="000000"/>
                          </a:solidFill>
                          <a:latin typeface="경기천년바탕 Regular"/>
                          <a:ea typeface="경기천년바탕 Regular"/>
                        </a:rPr>
                        <a:t> 사</a:t>
                      </a:r>
                      <a:r>
                        <a:rPr lang="en-US" altLang="ko-KR" sz="900" b="0" kern="0" spc="0" dirty="0">
                          <a:solidFill>
                            <a:srgbClr val="000000"/>
                          </a:solidFill>
                          <a:latin typeface="경기천년바탕 Regular"/>
                          <a:ea typeface="경기천년바탕 Regular"/>
                        </a:rPr>
                        <a:t>) </a:t>
                      </a:r>
                      <a:r>
                        <a:rPr lang="ko-KR" altLang="en-US" sz="900" b="0" kern="0" spc="-40" dirty="0">
                          <a:solidFill>
                            <a:srgbClr val="000000"/>
                          </a:solidFill>
                          <a:latin typeface="경기천년바탕 Regular"/>
                          <a:ea typeface="경기천년바탕 Regular"/>
                        </a:rPr>
                        <a:t>가</a:t>
                      </a:r>
                      <a:r>
                        <a:rPr lang="en-US" altLang="ko-KR" sz="900" b="0" kern="0" spc="-40" dirty="0">
                          <a:solidFill>
                            <a:srgbClr val="000000"/>
                          </a:solidFill>
                          <a:latin typeface="경기천년바탕 Regular"/>
                          <a:ea typeface="경기천년바탕 Regular"/>
                        </a:rPr>
                        <a:t>)</a:t>
                      </a:r>
                      <a:r>
                        <a:rPr lang="ko-KR" altLang="en-US" sz="900" b="0" kern="0" spc="-40" dirty="0">
                          <a:solidFill>
                            <a:srgbClr val="000000"/>
                          </a:solidFill>
                          <a:latin typeface="경기천년바탕 Regular"/>
                          <a:ea typeface="경기천년바탕 Regular"/>
                        </a:rPr>
                        <a:t>부터 바</a:t>
                      </a:r>
                      <a:r>
                        <a:rPr lang="en-US" altLang="ko-KR" sz="900" b="0" kern="0" spc="-40" dirty="0">
                          <a:solidFill>
                            <a:srgbClr val="000000"/>
                          </a:solidFill>
                          <a:latin typeface="경기천년바탕 Regular"/>
                          <a:ea typeface="경기천년바탕 Regular"/>
                        </a:rPr>
                        <a:t>)</a:t>
                      </a:r>
                      <a:r>
                        <a:rPr lang="ko-KR" altLang="en-US" sz="900" b="0" kern="0" spc="-40" dirty="0">
                          <a:solidFill>
                            <a:srgbClr val="000000"/>
                          </a:solidFill>
                          <a:latin typeface="경기천년바탕 Regular"/>
                          <a:ea typeface="경기천년바탕 Regular"/>
                        </a:rPr>
                        <a:t>까지의 배출시설 외에 연료사용량이 시간당 </a:t>
                      </a:r>
                      <a:r>
                        <a:rPr lang="en-US" altLang="ko-KR" sz="900" b="0" kern="0" spc="-40" dirty="0">
                          <a:solidFill>
                            <a:srgbClr val="000000"/>
                          </a:solidFill>
                          <a:latin typeface="경기천년바탕 Regular"/>
                          <a:ea typeface="경기천년바탕 Regular"/>
                        </a:rPr>
                        <a:t>60</a:t>
                      </a:r>
                      <a:r>
                        <a:rPr lang="ko-KR" altLang="en-US" sz="900" b="0" kern="0" spc="-40" dirty="0">
                          <a:solidFill>
                            <a:srgbClr val="000000"/>
                          </a:solidFill>
                          <a:latin typeface="경기천년바탕 Regular"/>
                          <a:ea typeface="경기천년바탕 Regular"/>
                        </a:rPr>
                        <a:t>킬로그램</a:t>
                      </a:r>
                      <a:r>
                        <a:rPr lang="ko-KR" altLang="en-US" sz="900" b="0" kern="0" spc="0" dirty="0">
                          <a:solidFill>
                            <a:srgbClr val="000000"/>
                          </a:solidFill>
                          <a:latin typeface="바탕"/>
                          <a:ea typeface="경기천년바탕 Regular"/>
                        </a:rPr>
                        <a:t> </a:t>
                      </a:r>
                      <a:r>
                        <a:rPr lang="ko-KR" altLang="en-US" sz="900" b="0" kern="0" spc="0" dirty="0">
                          <a:solidFill>
                            <a:srgbClr val="000000"/>
                          </a:solidFill>
                          <a:latin typeface="경기천년바탕 Regular"/>
                          <a:ea typeface="경기천년바탕 Regular"/>
                        </a:rPr>
                        <a:t>이상이거나 용적이 </a:t>
                      </a:r>
                      <a:r>
                        <a:rPr lang="en-US" altLang="ko-KR" sz="900" b="0" kern="0" spc="0" dirty="0">
                          <a:solidFill>
                            <a:srgbClr val="000000"/>
                          </a:solidFill>
                          <a:latin typeface="경기천년바탕 Regular"/>
                          <a:ea typeface="경기천년바탕 Regular"/>
                        </a:rPr>
                        <a:t>5</a:t>
                      </a:r>
                      <a:r>
                        <a:rPr lang="ko-KR" altLang="en-US" sz="900" b="0" kern="0" spc="0" dirty="0" err="1">
                          <a:solidFill>
                            <a:srgbClr val="000000"/>
                          </a:solidFill>
                          <a:latin typeface="경기천년바탕 Regular"/>
                          <a:ea typeface="경기천년바탕 Regular"/>
                        </a:rPr>
                        <a:t>세제곱미터</a:t>
                      </a:r>
                      <a:r>
                        <a:rPr lang="ko-KR" altLang="en-US" sz="900" b="0" kern="0" spc="0" dirty="0">
                          <a:solidFill>
                            <a:srgbClr val="000000"/>
                          </a:solidFill>
                          <a:latin typeface="경기천년바탕 Regular"/>
                          <a:ea typeface="경기천년바탕 Regular"/>
                        </a:rPr>
                        <a:t> 이상이거나 동력이 </a:t>
                      </a:r>
                      <a:r>
                        <a:rPr lang="en-US" altLang="ko-KR" sz="900" b="0" kern="0" spc="0" dirty="0">
                          <a:solidFill>
                            <a:srgbClr val="000000"/>
                          </a:solidFill>
                          <a:latin typeface="경기천년바탕 Regular"/>
                          <a:ea typeface="경기천년바탕 Regular"/>
                        </a:rPr>
                        <a:t>2.25</a:t>
                      </a:r>
                      <a:r>
                        <a:rPr lang="ko-KR" altLang="en-US" sz="900" b="0" kern="0" spc="0" dirty="0">
                          <a:solidFill>
                            <a:srgbClr val="000000"/>
                          </a:solidFill>
                          <a:latin typeface="경기천년바탕 Regular"/>
                          <a:ea typeface="경기천년바탕 Regular"/>
                        </a:rPr>
                        <a:t>킬로와트 이상인 다음의 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(1) </a:t>
                      </a:r>
                      <a:r>
                        <a:rPr lang="ko-KR" altLang="en-US" sz="900" b="0" kern="0" spc="0" dirty="0">
                          <a:solidFill>
                            <a:srgbClr val="000000"/>
                          </a:solidFill>
                          <a:latin typeface="경기천년바탕 Regular"/>
                          <a:ea typeface="경기천년바탕 Regular"/>
                        </a:rPr>
                        <a:t>건조시설</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도포시설 및 분리시설을 포함한다</a:t>
                      </a:r>
                      <a:r>
                        <a:rPr lang="en-US" altLang="ko-KR" sz="900" b="0" kern="0" spc="0" dirty="0">
                          <a:solidFill>
                            <a:srgbClr val="000000"/>
                          </a:solidFill>
                          <a:latin typeface="경기천년바탕 Regular"/>
                          <a:ea typeface="경기천년바탕 Regular"/>
                        </a:rPr>
                        <a:t>)</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(2) </a:t>
                      </a:r>
                      <a:r>
                        <a:rPr lang="ko-KR" altLang="en-US" sz="900" b="0" kern="0" spc="0" dirty="0">
                          <a:solidFill>
                            <a:srgbClr val="000000"/>
                          </a:solidFill>
                          <a:latin typeface="경기천년바탕 Regular"/>
                          <a:ea typeface="경기천년바탕 Regular"/>
                        </a:rPr>
                        <a:t>훈증시설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(3) </a:t>
                      </a:r>
                      <a:r>
                        <a:rPr lang="ko-KR" altLang="en-US" sz="900" b="0" kern="0" spc="0" dirty="0">
                          <a:solidFill>
                            <a:srgbClr val="000000"/>
                          </a:solidFill>
                          <a:latin typeface="경기천년바탕 Regular"/>
                          <a:ea typeface="경기천년바탕 Regular"/>
                        </a:rPr>
                        <a:t>산</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알칼리 처리시설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(4) </a:t>
                      </a:r>
                      <a:r>
                        <a:rPr lang="ko-KR" altLang="en-US" sz="900" b="0" kern="0" spc="0" dirty="0">
                          <a:solidFill>
                            <a:srgbClr val="000000"/>
                          </a:solidFill>
                          <a:latin typeface="경기천년바탕 Regular"/>
                          <a:ea typeface="경기천년바탕 Regular"/>
                        </a:rPr>
                        <a:t>소성시설</a:t>
                      </a:r>
                    </a:p>
                    <a:p>
                      <a:pPr marL="216000" indent="-345440" algn="l" latinLnBrk="1">
                        <a:lnSpc>
                          <a:spcPct val="100000"/>
                        </a:lnSpc>
                        <a:spcBef>
                          <a:spcPts val="0"/>
                        </a:spcBef>
                        <a:spcAft>
                          <a:spcPts val="0"/>
                        </a:spcAft>
                        <a:defRPr lang="ko-KR" altLang="en-US"/>
                      </a:pPr>
                      <a:r>
                        <a:rPr lang="en-US" altLang="ko-KR" sz="900" b="0" kern="0" spc="0" dirty="0">
                          <a:solidFill>
                            <a:srgbClr val="000000"/>
                          </a:solidFill>
                          <a:latin typeface="경기천년바탕 Regular"/>
                          <a:ea typeface="경기천년바탕 Regular"/>
                        </a:rPr>
                        <a:t>   (5) </a:t>
                      </a:r>
                      <a:r>
                        <a:rPr lang="ko-KR" altLang="en-US" sz="900" b="0" kern="0" spc="0" dirty="0">
                          <a:solidFill>
                            <a:srgbClr val="000000"/>
                          </a:solidFill>
                          <a:latin typeface="경기천년바탕 Regular"/>
                          <a:ea typeface="경기천년바탕 Regular"/>
                        </a:rPr>
                        <a:t>그 밖의 로</a:t>
                      </a:r>
                      <a:r>
                        <a:rPr lang="en-US" altLang="ko-KR" sz="900" b="0" kern="0" spc="0" dirty="0">
                          <a:solidFill>
                            <a:srgbClr val="000000"/>
                          </a:solidFill>
                          <a:latin typeface="경기천년바탕 Regular"/>
                          <a:ea typeface="경기천년바탕 Regular"/>
                        </a:rPr>
                        <a:t>(</a:t>
                      </a:r>
                      <a:r>
                        <a:rPr lang="ko-KR" altLang="en-US" sz="900" b="0" kern="0" spc="0" dirty="0">
                          <a:solidFill>
                            <a:srgbClr val="000000"/>
                          </a:solidFill>
                          <a:latin typeface="경기천년바탕 Regular"/>
                          <a:ea typeface="경기천년바탕 Regular"/>
                        </a:rPr>
                        <a:t>爐</a:t>
                      </a:r>
                      <a:r>
                        <a:rPr lang="en-US" altLang="ko-KR" sz="900" b="0" kern="0" spc="0" dirty="0">
                          <a:solidFill>
                            <a:srgbClr val="000000"/>
                          </a:solidFill>
                          <a:latin typeface="경기천년바탕 Regular"/>
                          <a:ea typeface="경기천년바탕 Regular"/>
                        </a:rPr>
                        <a:t>)</a:t>
                      </a:r>
                      <a:endParaRPr lang="ko-KR" altLang="en-US" sz="900" b="0" kern="0" spc="0" dirty="0">
                        <a:solidFill>
                          <a:srgbClr val="000000"/>
                        </a:solidFill>
                        <a:latin typeface="바탕"/>
                      </a:endParaRPr>
                    </a:p>
                  </a:txBody>
                  <a:tcPr marL="30314" marR="30314" marT="8381" marB="8381" anchor="ctr">
                    <a:lnL w="3556" cap="flat" cmpd="sng" algn="ctr">
                      <a:solidFill>
                        <a:srgbClr val="000000"/>
                      </a:solidFill>
                      <a:prstDash val="solid"/>
                      <a:round/>
                    </a:lnL>
                    <a:lnR w="3556" cap="flat" cmpd="sng" algn="ctr">
                      <a:solidFill>
                        <a:srgbClr val="000000"/>
                      </a:solidFill>
                      <a:prstDash val="solid"/>
                      <a:round/>
                    </a:lnR>
                    <a:lnT w="3556" cap="flat" cmpd="sng" algn="ctr">
                      <a:solidFill>
                        <a:srgbClr val="000000"/>
                      </a:solidFill>
                      <a:prstDash val="solid"/>
                      <a:round/>
                    </a:lnT>
                    <a:lnB w="3556" cap="flat" cmpd="sng" algn="ctr">
                      <a:solidFill>
                        <a:srgbClr val="000000"/>
                      </a:solidFill>
                      <a:prstDash val="solid"/>
                      <a:roun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a:extLst>
              <a:ext uri="{FF2B5EF4-FFF2-40B4-BE49-F238E27FC236}">
                <a16:creationId xmlns:a16="http://schemas.microsoft.com/office/drawing/2014/main" id="{079AF38D-5746-3F13-6A77-626920EA3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85738"/>
            <a:ext cx="4322763"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Rectangle 11">
            <a:extLst>
              <a:ext uri="{FF2B5EF4-FFF2-40B4-BE49-F238E27FC236}">
                <a16:creationId xmlns:a16="http://schemas.microsoft.com/office/drawing/2014/main" id="{8E0791AD-0BDE-8484-9D10-DA1F3029FD62}"/>
              </a:ext>
            </a:extLst>
          </p:cNvPr>
          <p:cNvSpPr>
            <a:spLocks noChangeArrowheads="1"/>
          </p:cNvSpPr>
          <p:nvPr/>
        </p:nvSpPr>
        <p:spPr bwMode="white">
          <a:xfrm>
            <a:off x="-111125" y="185738"/>
            <a:ext cx="4321175" cy="384175"/>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20</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년 대기오염물질 배출시설 포함</a:t>
            </a:r>
          </a:p>
        </p:txBody>
      </p:sp>
      <p:sp>
        <p:nvSpPr>
          <p:cNvPr id="54276" name="Rectangle 14">
            <a:extLst>
              <a:ext uri="{FF2B5EF4-FFF2-40B4-BE49-F238E27FC236}">
                <a16:creationId xmlns:a16="http://schemas.microsoft.com/office/drawing/2014/main" id="{924FD50F-D109-C012-7199-52C8FB7FEB0E}"/>
              </a:ext>
            </a:extLst>
          </p:cNvPr>
          <p:cNvSpPr>
            <a:spLocks noChangeArrowheads="1"/>
          </p:cNvSpPr>
          <p:nvPr/>
        </p:nvSpPr>
        <p:spPr bwMode="auto">
          <a:xfrm>
            <a:off x="681038" y="2403475"/>
            <a:ext cx="7775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600">
                <a:solidFill>
                  <a:srgbClr val="FF0000"/>
                </a:solidFill>
                <a:latin typeface="나눔고딕 ExtraBold" pitchFamily="50" charset="-127"/>
                <a:ea typeface="나눔고딕 ExtraBold" pitchFamily="50" charset="-127"/>
              </a:rPr>
              <a:t> </a:t>
            </a:r>
            <a:r>
              <a:rPr lang="en-US" altLang="ko-KR" sz="1600" b="1">
                <a:solidFill>
                  <a:srgbClr val="000000"/>
                </a:solidFill>
                <a:latin typeface="나눔고딕" pitchFamily="50" charset="-127"/>
                <a:ea typeface="나눔고딕" pitchFamily="50" charset="-127"/>
              </a:rPr>
              <a:t>  </a:t>
            </a:r>
          </a:p>
        </p:txBody>
      </p:sp>
      <p:sp>
        <p:nvSpPr>
          <p:cNvPr id="54277" name="TextBox 7">
            <a:extLst>
              <a:ext uri="{FF2B5EF4-FFF2-40B4-BE49-F238E27FC236}">
                <a16:creationId xmlns:a16="http://schemas.microsoft.com/office/drawing/2014/main" id="{BFD57F50-689B-051C-62A4-29BEF91A0262}"/>
              </a:ext>
            </a:extLst>
          </p:cNvPr>
          <p:cNvSpPr txBox="1">
            <a:spLocks noChangeArrowheads="1"/>
          </p:cNvSpPr>
          <p:nvPr/>
        </p:nvSpPr>
        <p:spPr bwMode="auto">
          <a:xfrm>
            <a:off x="468313" y="722313"/>
            <a:ext cx="299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SzPct val="80000"/>
              <a:buFontTx/>
              <a:buBlip>
                <a:blip r:embed="rId4"/>
              </a:buBlip>
            </a:pPr>
            <a:r>
              <a:rPr lang="ko-KR" altLang="en-US" sz="2000">
                <a:latin typeface="나눔고딕 ExtraBold" pitchFamily="50" charset="-127"/>
                <a:ea typeface="나눔고딕 ExtraBold" pitchFamily="50" charset="-127"/>
              </a:rPr>
              <a:t>신고 및 변경신고 시기</a:t>
            </a:r>
          </a:p>
        </p:txBody>
      </p:sp>
      <p:grpSp>
        <p:nvGrpSpPr>
          <p:cNvPr id="54278" name="그룹 9">
            <a:extLst>
              <a:ext uri="{FF2B5EF4-FFF2-40B4-BE49-F238E27FC236}">
                <a16:creationId xmlns:a16="http://schemas.microsoft.com/office/drawing/2014/main" id="{5290843C-2CAE-FB89-B285-0946501F670C}"/>
              </a:ext>
            </a:extLst>
          </p:cNvPr>
          <p:cNvGrpSpPr>
            <a:grpSpLocks/>
          </p:cNvGrpSpPr>
          <p:nvPr/>
        </p:nvGrpSpPr>
        <p:grpSpPr bwMode="auto">
          <a:xfrm>
            <a:off x="755650" y="1441450"/>
            <a:ext cx="8064500" cy="3521075"/>
            <a:chOff x="755576" y="1214083"/>
            <a:chExt cx="7488832" cy="1944216"/>
          </a:xfrm>
        </p:grpSpPr>
        <p:sp>
          <p:nvSpPr>
            <p:cNvPr id="11" name="양쪽 모서리가 잘린 사각형 10">
              <a:extLst>
                <a:ext uri="{FF2B5EF4-FFF2-40B4-BE49-F238E27FC236}">
                  <a16:creationId xmlns:a16="http://schemas.microsoft.com/office/drawing/2014/main" id="{D95136F5-7871-077A-1C88-195E6E28D377}"/>
                </a:ext>
              </a:extLst>
            </p:cNvPr>
            <p:cNvSpPr/>
            <p:nvPr/>
          </p:nvSpPr>
          <p:spPr>
            <a:xfrm rot="16200000">
              <a:off x="35553" y="1934106"/>
              <a:ext cx="1944216" cy="504169"/>
            </a:xfrm>
            <a:prstGeom prst="snip2SameRect">
              <a:avLst>
                <a:gd name="adj1" fmla="val 16667"/>
                <a:gd name="adj2" fmla="val 0"/>
              </a:avLst>
            </a:prstGeom>
            <a:solidFill>
              <a:srgbClr val="0D7B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p>
          </p:txBody>
        </p:sp>
        <p:sp>
          <p:nvSpPr>
            <p:cNvPr id="12" name="직사각형 11">
              <a:extLst>
                <a:ext uri="{FF2B5EF4-FFF2-40B4-BE49-F238E27FC236}">
                  <a16:creationId xmlns:a16="http://schemas.microsoft.com/office/drawing/2014/main" id="{CA62C5AC-FA63-371B-2363-3C76F7E13153}"/>
                </a:ext>
              </a:extLst>
            </p:cNvPr>
            <p:cNvSpPr/>
            <p:nvPr/>
          </p:nvSpPr>
          <p:spPr>
            <a:xfrm>
              <a:off x="1259745" y="1214083"/>
              <a:ext cx="6984663" cy="19442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p>
          </p:txBody>
        </p:sp>
        <p:sp>
          <p:nvSpPr>
            <p:cNvPr id="54309" name="TextBox 12">
              <a:extLst>
                <a:ext uri="{FF2B5EF4-FFF2-40B4-BE49-F238E27FC236}">
                  <a16:creationId xmlns:a16="http://schemas.microsoft.com/office/drawing/2014/main" id="{D9CAC289-AAAB-4698-4C30-E34A4D7E9746}"/>
                </a:ext>
              </a:extLst>
            </p:cNvPr>
            <p:cNvSpPr txBox="1">
              <a:spLocks noChangeArrowheads="1"/>
            </p:cNvSpPr>
            <p:nvPr/>
          </p:nvSpPr>
          <p:spPr bwMode="auto">
            <a:xfrm>
              <a:off x="768497" y="1463284"/>
              <a:ext cx="457295" cy="164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2000">
                  <a:solidFill>
                    <a:schemeClr val="bg1"/>
                  </a:solidFill>
                  <a:latin typeface="나눔고딕 ExtraBold" pitchFamily="50" charset="-127"/>
                  <a:ea typeface="나눔고딕 ExtraBold" pitchFamily="50" charset="-127"/>
                </a:rPr>
                <a:t>보일러 </a:t>
              </a:r>
              <a:r>
                <a:rPr lang="en-US" altLang="ko-KR" sz="2000">
                  <a:solidFill>
                    <a:schemeClr val="bg1"/>
                  </a:solidFill>
                  <a:latin typeface="나눔고딕 ExtraBold" pitchFamily="50" charset="-127"/>
                  <a:ea typeface="나눔고딕 ExtraBold" pitchFamily="50" charset="-127"/>
                </a:rPr>
                <a:t>/ </a:t>
              </a:r>
              <a:r>
                <a:rPr lang="ko-KR" altLang="en-US" sz="2000">
                  <a:solidFill>
                    <a:schemeClr val="bg1"/>
                  </a:solidFill>
                  <a:latin typeface="나눔고딕 ExtraBold" pitchFamily="50" charset="-127"/>
                  <a:ea typeface="나눔고딕 ExtraBold" pitchFamily="50" charset="-127"/>
                </a:rPr>
                <a:t>흡수식 냉온수기</a:t>
              </a:r>
            </a:p>
          </p:txBody>
        </p:sp>
      </p:grpSp>
      <p:grpSp>
        <p:nvGrpSpPr>
          <p:cNvPr id="54279" name="그룹 13">
            <a:extLst>
              <a:ext uri="{FF2B5EF4-FFF2-40B4-BE49-F238E27FC236}">
                <a16:creationId xmlns:a16="http://schemas.microsoft.com/office/drawing/2014/main" id="{431304EF-C09C-F012-E803-52DD98CB31C5}"/>
              </a:ext>
            </a:extLst>
          </p:cNvPr>
          <p:cNvGrpSpPr>
            <a:grpSpLocks/>
          </p:cNvGrpSpPr>
          <p:nvPr/>
        </p:nvGrpSpPr>
        <p:grpSpPr bwMode="auto">
          <a:xfrm>
            <a:off x="755650" y="4956175"/>
            <a:ext cx="8064500" cy="1136650"/>
            <a:chOff x="755576" y="1214083"/>
            <a:chExt cx="7488832" cy="1955831"/>
          </a:xfrm>
        </p:grpSpPr>
        <p:sp>
          <p:nvSpPr>
            <p:cNvPr id="15" name="양쪽 모서리가 잘린 사각형 14">
              <a:extLst>
                <a:ext uri="{FF2B5EF4-FFF2-40B4-BE49-F238E27FC236}">
                  <a16:creationId xmlns:a16="http://schemas.microsoft.com/office/drawing/2014/main" id="{89392721-AB7E-622B-700A-9EB2995945E5}"/>
                </a:ext>
              </a:extLst>
            </p:cNvPr>
            <p:cNvSpPr/>
            <p:nvPr/>
          </p:nvSpPr>
          <p:spPr>
            <a:xfrm rot="16200000">
              <a:off x="35209" y="1945376"/>
              <a:ext cx="1944905" cy="504169"/>
            </a:xfrm>
            <a:prstGeom prst="snip2SameRect">
              <a:avLst>
                <a:gd name="adj1" fmla="val 16667"/>
                <a:gd name="adj2" fmla="val 0"/>
              </a:avLst>
            </a:prstGeom>
            <a:solidFill>
              <a:srgbClr val="0D7B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p>
          </p:txBody>
        </p:sp>
        <p:sp>
          <p:nvSpPr>
            <p:cNvPr id="16" name="직사각형 15">
              <a:extLst>
                <a:ext uri="{FF2B5EF4-FFF2-40B4-BE49-F238E27FC236}">
                  <a16:creationId xmlns:a16="http://schemas.microsoft.com/office/drawing/2014/main" id="{6329FBF1-6CC0-04B2-CC04-4A3215B2BD0C}"/>
                </a:ext>
              </a:extLst>
            </p:cNvPr>
            <p:cNvSpPr/>
            <p:nvPr/>
          </p:nvSpPr>
          <p:spPr>
            <a:xfrm>
              <a:off x="1259745" y="1214083"/>
              <a:ext cx="6984663" cy="194490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p>
          </p:txBody>
        </p:sp>
        <p:sp>
          <p:nvSpPr>
            <p:cNvPr id="54306" name="TextBox 16">
              <a:extLst>
                <a:ext uri="{FF2B5EF4-FFF2-40B4-BE49-F238E27FC236}">
                  <a16:creationId xmlns:a16="http://schemas.microsoft.com/office/drawing/2014/main" id="{B822C5AA-EF25-CC2C-B55F-8FEDB716262E}"/>
                </a:ext>
              </a:extLst>
            </p:cNvPr>
            <p:cNvSpPr txBox="1">
              <a:spLocks noChangeArrowheads="1"/>
            </p:cNvSpPr>
            <p:nvPr/>
          </p:nvSpPr>
          <p:spPr bwMode="auto">
            <a:xfrm>
              <a:off x="768497" y="1429019"/>
              <a:ext cx="457295" cy="160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2000">
                  <a:solidFill>
                    <a:schemeClr val="bg1"/>
                  </a:solidFill>
                  <a:latin typeface="나눔고딕 ExtraBold" pitchFamily="50" charset="-127"/>
                  <a:ea typeface="나눔고딕 ExtraBold" pitchFamily="50" charset="-127"/>
                </a:rPr>
                <a:t>그    외</a:t>
              </a:r>
            </a:p>
          </p:txBody>
        </p:sp>
      </p:grpSp>
      <p:sp>
        <p:nvSpPr>
          <p:cNvPr id="54280" name="TextBox 17">
            <a:extLst>
              <a:ext uri="{FF2B5EF4-FFF2-40B4-BE49-F238E27FC236}">
                <a16:creationId xmlns:a16="http://schemas.microsoft.com/office/drawing/2014/main" id="{619FD9C2-BFDF-8B60-736E-95DC8915EE02}"/>
              </a:ext>
            </a:extLst>
          </p:cNvPr>
          <p:cNvSpPr txBox="1">
            <a:spLocks noChangeArrowheads="1"/>
          </p:cNvSpPr>
          <p:nvPr/>
        </p:nvSpPr>
        <p:spPr bwMode="auto">
          <a:xfrm>
            <a:off x="1331913" y="1773238"/>
            <a:ext cx="39608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 typeface="Wingdings" panose="05000000000000000000" pitchFamily="2" charset="2"/>
              <a:buChar char="§"/>
            </a:pPr>
            <a:r>
              <a:rPr lang="ko-KR" altLang="en-US" sz="1600">
                <a:latin typeface="경기천년바탕 Regular"/>
                <a:ea typeface="경기천년바탕 Regular"/>
                <a:cs typeface="경기천년바탕 Regular"/>
              </a:rPr>
              <a:t>배출시설 설치일에 따른 신고시기</a:t>
            </a:r>
          </a:p>
        </p:txBody>
      </p:sp>
      <p:grpSp>
        <p:nvGrpSpPr>
          <p:cNvPr id="54281" name="그룹 18">
            <a:extLst>
              <a:ext uri="{FF2B5EF4-FFF2-40B4-BE49-F238E27FC236}">
                <a16:creationId xmlns:a16="http://schemas.microsoft.com/office/drawing/2014/main" id="{01F7BD75-6B84-ECF7-5CA5-7926EF84FC7D}"/>
              </a:ext>
            </a:extLst>
          </p:cNvPr>
          <p:cNvGrpSpPr>
            <a:grpSpLocks/>
          </p:cNvGrpSpPr>
          <p:nvPr/>
        </p:nvGrpSpPr>
        <p:grpSpPr bwMode="auto">
          <a:xfrm>
            <a:off x="1763713" y="3468688"/>
            <a:ext cx="5688012" cy="1112837"/>
            <a:chOff x="1763688" y="2524806"/>
            <a:chExt cx="5688632" cy="1112074"/>
          </a:xfrm>
        </p:grpSpPr>
        <p:cxnSp>
          <p:nvCxnSpPr>
            <p:cNvPr id="20" name="직선 화살표 연결선 19">
              <a:extLst>
                <a:ext uri="{FF2B5EF4-FFF2-40B4-BE49-F238E27FC236}">
                  <a16:creationId xmlns:a16="http://schemas.microsoft.com/office/drawing/2014/main" id="{47E15EF8-50C4-4482-B8C7-9A2E9D210C5F}"/>
                </a:ext>
              </a:extLst>
            </p:cNvPr>
            <p:cNvCxnSpPr/>
            <p:nvPr/>
          </p:nvCxnSpPr>
          <p:spPr>
            <a:xfrm>
              <a:off x="1763688" y="3140334"/>
              <a:ext cx="568863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4285" name="그룹 20">
              <a:extLst>
                <a:ext uri="{FF2B5EF4-FFF2-40B4-BE49-F238E27FC236}">
                  <a16:creationId xmlns:a16="http://schemas.microsoft.com/office/drawing/2014/main" id="{960BBF43-BCB4-32FD-8502-A2F6E52E8378}"/>
                </a:ext>
              </a:extLst>
            </p:cNvPr>
            <p:cNvGrpSpPr>
              <a:grpSpLocks/>
            </p:cNvGrpSpPr>
            <p:nvPr/>
          </p:nvGrpSpPr>
          <p:grpSpPr bwMode="auto">
            <a:xfrm>
              <a:off x="6084168" y="3053338"/>
              <a:ext cx="144016" cy="175260"/>
              <a:chOff x="6732240" y="3053338"/>
              <a:chExt cx="144016" cy="175260"/>
            </a:xfrm>
          </p:grpSpPr>
          <p:sp>
            <p:nvSpPr>
              <p:cNvPr id="38" name="타원 37">
                <a:extLst>
                  <a:ext uri="{FF2B5EF4-FFF2-40B4-BE49-F238E27FC236}">
                    <a16:creationId xmlns:a16="http://schemas.microsoft.com/office/drawing/2014/main" id="{30EAE874-D225-7BD7-22DD-31B61B8D58DB}"/>
                  </a:ext>
                </a:extLst>
              </p:cNvPr>
              <p:cNvSpPr/>
              <p:nvPr/>
            </p:nvSpPr>
            <p:spPr>
              <a:xfrm>
                <a:off x="6731818" y="3053080"/>
                <a:ext cx="144479" cy="176092"/>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latinLnBrk="1" hangingPunct="1">
                  <a:defRPr lang="ko-KR" altLang="en-US"/>
                </a:pPr>
                <a:endParaRPr lang="ko-KR" altLang="en-US"/>
              </a:p>
            </p:txBody>
          </p:sp>
          <p:sp>
            <p:nvSpPr>
              <p:cNvPr id="39" name="타원 38">
                <a:extLst>
                  <a:ext uri="{FF2B5EF4-FFF2-40B4-BE49-F238E27FC236}">
                    <a16:creationId xmlns:a16="http://schemas.microsoft.com/office/drawing/2014/main" id="{461E78AC-B9BC-AC82-4F93-F7A6F64D6AB6}"/>
                  </a:ext>
                </a:extLst>
              </p:cNvPr>
              <p:cNvSpPr/>
              <p:nvPr/>
            </p:nvSpPr>
            <p:spPr>
              <a:xfrm>
                <a:off x="6757221" y="3078463"/>
                <a:ext cx="93673" cy="125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p>
            </p:txBody>
          </p:sp>
        </p:grpSp>
        <p:grpSp>
          <p:nvGrpSpPr>
            <p:cNvPr id="54286" name="그룹 21">
              <a:extLst>
                <a:ext uri="{FF2B5EF4-FFF2-40B4-BE49-F238E27FC236}">
                  <a16:creationId xmlns:a16="http://schemas.microsoft.com/office/drawing/2014/main" id="{BFDFD9CA-F327-B48F-C2DD-7F4FC20E955A}"/>
                </a:ext>
              </a:extLst>
            </p:cNvPr>
            <p:cNvGrpSpPr>
              <a:grpSpLocks/>
            </p:cNvGrpSpPr>
            <p:nvPr/>
          </p:nvGrpSpPr>
          <p:grpSpPr bwMode="auto">
            <a:xfrm>
              <a:off x="3131840" y="3053338"/>
              <a:ext cx="144016" cy="175260"/>
              <a:chOff x="6732240" y="3053338"/>
              <a:chExt cx="144016" cy="175260"/>
            </a:xfrm>
          </p:grpSpPr>
          <p:sp>
            <p:nvSpPr>
              <p:cNvPr id="36" name="타원 35">
                <a:extLst>
                  <a:ext uri="{FF2B5EF4-FFF2-40B4-BE49-F238E27FC236}">
                    <a16:creationId xmlns:a16="http://schemas.microsoft.com/office/drawing/2014/main" id="{FD5C32DF-08A4-49E4-FB24-B936A5CD8F39}"/>
                  </a:ext>
                </a:extLst>
              </p:cNvPr>
              <p:cNvSpPr/>
              <p:nvPr/>
            </p:nvSpPr>
            <p:spPr>
              <a:xfrm>
                <a:off x="6732662" y="3053080"/>
                <a:ext cx="142891" cy="176092"/>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latinLnBrk="1" hangingPunct="1">
                  <a:defRPr lang="ko-KR" altLang="en-US"/>
                </a:pPr>
                <a:endParaRPr lang="ko-KR" altLang="en-US"/>
              </a:p>
            </p:txBody>
          </p:sp>
          <p:sp>
            <p:nvSpPr>
              <p:cNvPr id="37" name="타원 36">
                <a:extLst>
                  <a:ext uri="{FF2B5EF4-FFF2-40B4-BE49-F238E27FC236}">
                    <a16:creationId xmlns:a16="http://schemas.microsoft.com/office/drawing/2014/main" id="{060C4372-6A4E-FC52-A959-DB8B644ED542}"/>
                  </a:ext>
                </a:extLst>
              </p:cNvPr>
              <p:cNvSpPr/>
              <p:nvPr/>
            </p:nvSpPr>
            <p:spPr>
              <a:xfrm>
                <a:off x="6758065" y="3078463"/>
                <a:ext cx="92085" cy="125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p>
            </p:txBody>
          </p:sp>
        </p:grpSp>
        <p:grpSp>
          <p:nvGrpSpPr>
            <p:cNvPr id="54287" name="그룹 22">
              <a:extLst>
                <a:ext uri="{FF2B5EF4-FFF2-40B4-BE49-F238E27FC236}">
                  <a16:creationId xmlns:a16="http://schemas.microsoft.com/office/drawing/2014/main" id="{5BF47196-D119-E0C3-6A75-588387C1478F}"/>
                </a:ext>
              </a:extLst>
            </p:cNvPr>
            <p:cNvGrpSpPr>
              <a:grpSpLocks/>
            </p:cNvGrpSpPr>
            <p:nvPr/>
          </p:nvGrpSpPr>
          <p:grpSpPr bwMode="auto">
            <a:xfrm>
              <a:off x="4572000" y="3053338"/>
              <a:ext cx="144016" cy="175260"/>
              <a:chOff x="6732240" y="3053338"/>
              <a:chExt cx="144016" cy="175260"/>
            </a:xfrm>
          </p:grpSpPr>
          <p:sp>
            <p:nvSpPr>
              <p:cNvPr id="34" name="타원 33">
                <a:extLst>
                  <a:ext uri="{FF2B5EF4-FFF2-40B4-BE49-F238E27FC236}">
                    <a16:creationId xmlns:a16="http://schemas.microsoft.com/office/drawing/2014/main" id="{D2CEBC28-0C8C-1D45-32A9-E98CCE7945BD}"/>
                  </a:ext>
                </a:extLst>
              </p:cNvPr>
              <p:cNvSpPr/>
              <p:nvPr/>
            </p:nvSpPr>
            <p:spPr>
              <a:xfrm>
                <a:off x="6732521" y="3053080"/>
                <a:ext cx="144479" cy="176092"/>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latinLnBrk="1" hangingPunct="1">
                  <a:defRPr lang="ko-KR" altLang="en-US"/>
                </a:pPr>
                <a:endParaRPr lang="ko-KR" altLang="en-US"/>
              </a:p>
            </p:txBody>
          </p:sp>
          <p:sp>
            <p:nvSpPr>
              <p:cNvPr id="35" name="타원 34">
                <a:extLst>
                  <a:ext uri="{FF2B5EF4-FFF2-40B4-BE49-F238E27FC236}">
                    <a16:creationId xmlns:a16="http://schemas.microsoft.com/office/drawing/2014/main" id="{442AE006-617C-BDAF-AEFB-D6040546FB47}"/>
                  </a:ext>
                </a:extLst>
              </p:cNvPr>
              <p:cNvSpPr/>
              <p:nvPr/>
            </p:nvSpPr>
            <p:spPr>
              <a:xfrm>
                <a:off x="6757924" y="3078463"/>
                <a:ext cx="93673" cy="125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p>
            </p:txBody>
          </p:sp>
        </p:grpSp>
        <p:sp>
          <p:nvSpPr>
            <p:cNvPr id="24" name="사각형 설명선 23">
              <a:extLst>
                <a:ext uri="{FF2B5EF4-FFF2-40B4-BE49-F238E27FC236}">
                  <a16:creationId xmlns:a16="http://schemas.microsoft.com/office/drawing/2014/main" id="{FDEA1FE2-9B53-4A45-89F0-ED261B2CB772}"/>
                </a:ext>
              </a:extLst>
            </p:cNvPr>
            <p:cNvSpPr/>
            <p:nvPr/>
          </p:nvSpPr>
          <p:spPr>
            <a:xfrm flipV="1">
              <a:off x="2516245" y="3348153"/>
              <a:ext cx="1079618" cy="288727"/>
            </a:xfrm>
            <a:prstGeom prst="wedgeRectCallout">
              <a:avLst>
                <a:gd name="adj1" fmla="val 17797"/>
                <a:gd name="adj2" fmla="val 77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sz="1000">
                <a:solidFill>
                  <a:schemeClr val="tx1"/>
                </a:solidFill>
              </a:endParaRPr>
            </a:p>
          </p:txBody>
        </p:sp>
        <p:sp>
          <p:nvSpPr>
            <p:cNvPr id="25" name="사각형 설명선 24">
              <a:extLst>
                <a:ext uri="{FF2B5EF4-FFF2-40B4-BE49-F238E27FC236}">
                  <a16:creationId xmlns:a16="http://schemas.microsoft.com/office/drawing/2014/main" id="{C01C6BF5-E22B-5AF5-4132-3605C556752A}"/>
                </a:ext>
              </a:extLst>
            </p:cNvPr>
            <p:cNvSpPr/>
            <p:nvPr/>
          </p:nvSpPr>
          <p:spPr>
            <a:xfrm flipV="1">
              <a:off x="5796378" y="3348153"/>
              <a:ext cx="1079618" cy="288727"/>
            </a:xfrm>
            <a:prstGeom prst="wedgeRectCallout">
              <a:avLst>
                <a:gd name="adj1" fmla="val -24121"/>
                <a:gd name="adj2" fmla="val 717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p>
          </p:txBody>
        </p:sp>
        <p:sp>
          <p:nvSpPr>
            <p:cNvPr id="26" name="사각형 설명선 25">
              <a:extLst>
                <a:ext uri="{FF2B5EF4-FFF2-40B4-BE49-F238E27FC236}">
                  <a16:creationId xmlns:a16="http://schemas.microsoft.com/office/drawing/2014/main" id="{E05B3855-9F6A-39BA-B73E-34B8D6448C46}"/>
                </a:ext>
              </a:extLst>
            </p:cNvPr>
            <p:cNvSpPr/>
            <p:nvPr/>
          </p:nvSpPr>
          <p:spPr>
            <a:xfrm flipV="1">
              <a:off x="4175363" y="3348153"/>
              <a:ext cx="1081206" cy="288727"/>
            </a:xfrm>
            <a:prstGeom prst="wedgeRectCallout">
              <a:avLst>
                <a:gd name="adj1" fmla="val -5217"/>
                <a:gd name="adj2" fmla="val 7482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endParaRPr lang="ko-KR" altLang="en-US"/>
            </a:p>
          </p:txBody>
        </p:sp>
        <p:sp>
          <p:nvSpPr>
            <p:cNvPr id="54291" name="TextBox 26">
              <a:extLst>
                <a:ext uri="{FF2B5EF4-FFF2-40B4-BE49-F238E27FC236}">
                  <a16:creationId xmlns:a16="http://schemas.microsoft.com/office/drawing/2014/main" id="{A8EF7439-6D92-317A-10FE-C84699CCEBEE}"/>
                </a:ext>
              </a:extLst>
            </p:cNvPr>
            <p:cNvSpPr txBox="1">
              <a:spLocks noChangeArrowheads="1"/>
            </p:cNvSpPr>
            <p:nvPr/>
          </p:nvSpPr>
          <p:spPr bwMode="auto">
            <a:xfrm>
              <a:off x="2680795" y="3369753"/>
              <a:ext cx="832041" cy="2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000">
                  <a:latin typeface="Arial" panose="020B0604020202020204" pitchFamily="34" charset="0"/>
                </a:rPr>
                <a:t>2005. 1. 1. </a:t>
              </a:r>
              <a:endParaRPr lang="ko-KR" altLang="en-US" sz="1000">
                <a:latin typeface="Arial" panose="020B0604020202020204" pitchFamily="34" charset="0"/>
              </a:endParaRPr>
            </a:p>
          </p:txBody>
        </p:sp>
        <p:sp>
          <p:nvSpPr>
            <p:cNvPr id="54292" name="TextBox 27">
              <a:extLst>
                <a:ext uri="{FF2B5EF4-FFF2-40B4-BE49-F238E27FC236}">
                  <a16:creationId xmlns:a16="http://schemas.microsoft.com/office/drawing/2014/main" id="{94951A8E-18B9-251F-C813-C2A6B7E46FDA}"/>
                </a:ext>
              </a:extLst>
            </p:cNvPr>
            <p:cNvSpPr txBox="1">
              <a:spLocks noChangeArrowheads="1"/>
            </p:cNvSpPr>
            <p:nvPr/>
          </p:nvSpPr>
          <p:spPr bwMode="auto">
            <a:xfrm>
              <a:off x="4292345" y="3369753"/>
              <a:ext cx="832041" cy="2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000">
                  <a:latin typeface="Arial" panose="020B0604020202020204" pitchFamily="34" charset="0"/>
                </a:rPr>
                <a:t>2011. 1. 1. </a:t>
              </a:r>
              <a:endParaRPr lang="ko-KR" altLang="en-US" sz="1000">
                <a:latin typeface="Arial" panose="020B0604020202020204" pitchFamily="34" charset="0"/>
              </a:endParaRPr>
            </a:p>
          </p:txBody>
        </p:sp>
        <p:sp>
          <p:nvSpPr>
            <p:cNvPr id="54293" name="TextBox 28">
              <a:extLst>
                <a:ext uri="{FF2B5EF4-FFF2-40B4-BE49-F238E27FC236}">
                  <a16:creationId xmlns:a16="http://schemas.microsoft.com/office/drawing/2014/main" id="{677840D9-21EC-9A45-8E1B-8F496F28D2AB}"/>
                </a:ext>
              </a:extLst>
            </p:cNvPr>
            <p:cNvSpPr txBox="1">
              <a:spLocks noChangeArrowheads="1"/>
            </p:cNvSpPr>
            <p:nvPr/>
          </p:nvSpPr>
          <p:spPr bwMode="auto">
            <a:xfrm>
              <a:off x="5952235" y="3369753"/>
              <a:ext cx="832041" cy="2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000">
                  <a:latin typeface="Arial" panose="020B0604020202020204" pitchFamily="34" charset="0"/>
                </a:rPr>
                <a:t>2020. 1. 1. </a:t>
              </a:r>
              <a:endParaRPr lang="ko-KR" altLang="en-US" sz="1000">
                <a:latin typeface="Arial" panose="020B0604020202020204" pitchFamily="34" charset="0"/>
              </a:endParaRPr>
            </a:p>
          </p:txBody>
        </p:sp>
        <p:sp>
          <p:nvSpPr>
            <p:cNvPr id="30" name="타원 29">
              <a:extLst>
                <a:ext uri="{FF2B5EF4-FFF2-40B4-BE49-F238E27FC236}">
                  <a16:creationId xmlns:a16="http://schemas.microsoft.com/office/drawing/2014/main" id="{3C69C974-E7CE-97BA-BCED-52B0FDF07C27}"/>
                </a:ext>
              </a:extLst>
            </p:cNvPr>
            <p:cNvSpPr/>
            <p:nvPr/>
          </p:nvSpPr>
          <p:spPr>
            <a:xfrm>
              <a:off x="1982787" y="2524806"/>
              <a:ext cx="982769" cy="56952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r>
                <a:rPr lang="en-US" altLang="ko-KR" sz="900" b="1" dirty="0">
                  <a:solidFill>
                    <a:srgbClr val="FF0000"/>
                  </a:solidFill>
                </a:rPr>
                <a:t>’20</a:t>
              </a:r>
              <a:r>
                <a:rPr lang="en-US" altLang="ko-KR" sz="900" b="1" dirty="0">
                  <a:solidFill>
                    <a:schemeClr val="bg1"/>
                  </a:solidFill>
                </a:rPr>
                <a:t>.12.31.</a:t>
              </a:r>
            </a:p>
            <a:p>
              <a:pPr algn="ctr" eaLnBrk="1" latinLnBrk="1" hangingPunct="1">
                <a:defRPr lang="ko-KR" altLang="en-US"/>
              </a:pPr>
              <a:r>
                <a:rPr lang="ko-KR" altLang="en-US" sz="1100" b="1" dirty="0">
                  <a:solidFill>
                    <a:schemeClr val="bg1"/>
                  </a:solidFill>
                </a:rPr>
                <a:t>까지</a:t>
              </a:r>
            </a:p>
          </p:txBody>
        </p:sp>
        <p:sp>
          <p:nvSpPr>
            <p:cNvPr id="31" name="타원 30">
              <a:extLst>
                <a:ext uri="{FF2B5EF4-FFF2-40B4-BE49-F238E27FC236}">
                  <a16:creationId xmlns:a16="http://schemas.microsoft.com/office/drawing/2014/main" id="{46BCCDFB-A9A5-A74A-2FD8-503F9B1C8CAF}"/>
                </a:ext>
              </a:extLst>
            </p:cNvPr>
            <p:cNvSpPr/>
            <p:nvPr/>
          </p:nvSpPr>
          <p:spPr>
            <a:xfrm>
              <a:off x="3459323" y="2524806"/>
              <a:ext cx="981182" cy="56952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r>
                <a:rPr lang="en-US" altLang="ko-KR" sz="900" b="1">
                  <a:solidFill>
                    <a:srgbClr val="FF0000"/>
                  </a:solidFill>
                </a:rPr>
                <a:t>’21</a:t>
              </a:r>
              <a:r>
                <a:rPr lang="en-US" altLang="ko-KR" sz="900" b="1">
                  <a:solidFill>
                    <a:schemeClr val="bg1"/>
                  </a:solidFill>
                </a:rPr>
                <a:t>.12.31.</a:t>
              </a:r>
            </a:p>
            <a:p>
              <a:pPr algn="ctr" eaLnBrk="1" latinLnBrk="1" hangingPunct="1">
                <a:defRPr lang="ko-KR" altLang="en-US"/>
              </a:pPr>
              <a:r>
                <a:rPr lang="ko-KR" altLang="en-US" sz="900" b="1">
                  <a:solidFill>
                    <a:schemeClr val="bg1"/>
                  </a:solidFill>
                </a:rPr>
                <a:t>까지</a:t>
              </a:r>
            </a:p>
          </p:txBody>
        </p:sp>
        <p:sp>
          <p:nvSpPr>
            <p:cNvPr id="32" name="타원 31">
              <a:extLst>
                <a:ext uri="{FF2B5EF4-FFF2-40B4-BE49-F238E27FC236}">
                  <a16:creationId xmlns:a16="http://schemas.microsoft.com/office/drawing/2014/main" id="{59DFADD3-9795-2D34-F72E-861116145C2A}"/>
                </a:ext>
              </a:extLst>
            </p:cNvPr>
            <p:cNvSpPr/>
            <p:nvPr/>
          </p:nvSpPr>
          <p:spPr>
            <a:xfrm>
              <a:off x="4904105" y="2524806"/>
              <a:ext cx="981182" cy="56952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r>
                <a:rPr lang="en-US" altLang="ko-KR" sz="900" b="1">
                  <a:solidFill>
                    <a:srgbClr val="FF0000"/>
                  </a:solidFill>
                </a:rPr>
                <a:t>’22</a:t>
              </a:r>
              <a:r>
                <a:rPr lang="en-US" altLang="ko-KR" sz="900" b="1">
                  <a:solidFill>
                    <a:schemeClr val="bg1"/>
                  </a:solidFill>
                </a:rPr>
                <a:t>.12.31.</a:t>
              </a:r>
            </a:p>
            <a:p>
              <a:pPr algn="ctr" eaLnBrk="1" latinLnBrk="1" hangingPunct="1">
                <a:defRPr lang="ko-KR" altLang="en-US"/>
              </a:pPr>
              <a:r>
                <a:rPr lang="ko-KR" altLang="en-US" sz="900" b="1">
                  <a:solidFill>
                    <a:schemeClr val="bg1"/>
                  </a:solidFill>
                </a:rPr>
                <a:t>까지</a:t>
              </a:r>
            </a:p>
          </p:txBody>
        </p:sp>
        <p:sp>
          <p:nvSpPr>
            <p:cNvPr id="33" name="타원 32">
              <a:extLst>
                <a:ext uri="{FF2B5EF4-FFF2-40B4-BE49-F238E27FC236}">
                  <a16:creationId xmlns:a16="http://schemas.microsoft.com/office/drawing/2014/main" id="{7FB49AE5-35D7-60B8-02AE-3980D59C42F9}"/>
                </a:ext>
              </a:extLst>
            </p:cNvPr>
            <p:cNvSpPr/>
            <p:nvPr/>
          </p:nvSpPr>
          <p:spPr>
            <a:xfrm>
              <a:off x="6326660" y="2524806"/>
              <a:ext cx="982769" cy="56952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lang="ko-KR" altLang="en-US"/>
              </a:pPr>
              <a:r>
                <a:rPr lang="ko-KR" altLang="en-US" sz="900" b="1">
                  <a:solidFill>
                    <a:schemeClr val="bg1"/>
                  </a:solidFill>
                </a:rPr>
                <a:t>설치 전</a:t>
              </a:r>
            </a:p>
          </p:txBody>
        </p:sp>
      </p:grpSp>
      <p:sp>
        <p:nvSpPr>
          <p:cNvPr id="54282" name="TextBox 39">
            <a:extLst>
              <a:ext uri="{FF2B5EF4-FFF2-40B4-BE49-F238E27FC236}">
                <a16:creationId xmlns:a16="http://schemas.microsoft.com/office/drawing/2014/main" id="{502B6103-85CE-0A0A-7674-E5068BE5A820}"/>
              </a:ext>
            </a:extLst>
          </p:cNvPr>
          <p:cNvSpPr txBox="1">
            <a:spLocks noChangeArrowheads="1"/>
          </p:cNvSpPr>
          <p:nvPr/>
        </p:nvSpPr>
        <p:spPr bwMode="auto">
          <a:xfrm>
            <a:off x="1490663" y="2151063"/>
            <a:ext cx="6354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50000"/>
              </a:lnSpc>
              <a:buClrTx/>
              <a:buFontTx/>
              <a:buNone/>
            </a:pPr>
            <a:r>
              <a:rPr lang="en-US" altLang="ko-KR" sz="1600">
                <a:latin typeface="경기천년바탕 Regular"/>
                <a:ea typeface="경기천년바탕 Regular"/>
                <a:cs typeface="경기천년바탕 Regular"/>
              </a:rPr>
              <a:t>- 2004. 12. 31. </a:t>
            </a:r>
            <a:r>
              <a:rPr lang="ko-KR" altLang="en-US" sz="1600">
                <a:latin typeface="경기천년바탕 Regular"/>
                <a:ea typeface="경기천년바탕 Regular"/>
                <a:cs typeface="경기천년바탕 Regular"/>
              </a:rPr>
              <a:t>이전 설치시설 ⇒ </a:t>
            </a:r>
            <a:r>
              <a:rPr lang="en-US" altLang="ko-KR" sz="1600" b="1">
                <a:solidFill>
                  <a:srgbClr val="FF0000"/>
                </a:solidFill>
                <a:latin typeface="경기천년바탕 Regular"/>
                <a:ea typeface="경기천년바탕 Regular"/>
                <a:cs typeface="경기천년바탕 Regular"/>
              </a:rPr>
              <a:t>2020. 12. 31.</a:t>
            </a:r>
            <a:r>
              <a:rPr lang="ko-KR" altLang="en-US" sz="1600">
                <a:latin typeface="경기천년바탕 Regular"/>
                <a:ea typeface="경기천년바탕 Regular"/>
                <a:cs typeface="경기천년바탕 Regular"/>
              </a:rPr>
              <a:t>까지</a:t>
            </a:r>
          </a:p>
          <a:p>
            <a:pPr eaLnBrk="1" hangingPunct="1">
              <a:lnSpc>
                <a:spcPct val="150000"/>
              </a:lnSpc>
              <a:buClrTx/>
              <a:buFontTx/>
              <a:buNone/>
            </a:pPr>
            <a:r>
              <a:rPr lang="en-US" altLang="ko-KR" sz="1600">
                <a:latin typeface="경기천년바탕 Regular"/>
                <a:ea typeface="경기천년바탕 Regular"/>
                <a:cs typeface="경기천년바탕 Regular"/>
              </a:rPr>
              <a:t>- 2005. 1. 1. ~ 2010. 12. 31. </a:t>
            </a:r>
            <a:r>
              <a:rPr lang="ko-KR" altLang="en-US" sz="1600">
                <a:latin typeface="경기천년바탕 Regular"/>
                <a:ea typeface="경기천년바탕 Regular"/>
                <a:cs typeface="경기천년바탕 Regular"/>
              </a:rPr>
              <a:t>설치시설 ⇒ </a:t>
            </a:r>
            <a:r>
              <a:rPr lang="en-US" altLang="ko-KR" sz="1600" b="1">
                <a:solidFill>
                  <a:srgbClr val="FF0000"/>
                </a:solidFill>
                <a:latin typeface="경기천년바탕 Regular"/>
                <a:ea typeface="경기천년바탕 Regular"/>
                <a:cs typeface="경기천년바탕 Regular"/>
              </a:rPr>
              <a:t>2021. 12. 31.</a:t>
            </a:r>
            <a:r>
              <a:rPr lang="ko-KR" altLang="en-US" sz="1600">
                <a:latin typeface="경기천년바탕 Regular"/>
                <a:ea typeface="경기천년바탕 Regular"/>
                <a:cs typeface="경기천년바탕 Regular"/>
              </a:rPr>
              <a:t>까지</a:t>
            </a:r>
          </a:p>
          <a:p>
            <a:pPr eaLnBrk="1" hangingPunct="1">
              <a:lnSpc>
                <a:spcPct val="150000"/>
              </a:lnSpc>
              <a:buClrTx/>
              <a:buFontTx/>
              <a:buNone/>
            </a:pPr>
            <a:r>
              <a:rPr lang="en-US" altLang="ko-KR" sz="1600">
                <a:latin typeface="경기천년바탕 Regular"/>
                <a:ea typeface="경기천년바탕 Regular"/>
                <a:cs typeface="경기천년바탕 Regular"/>
              </a:rPr>
              <a:t>- 2011. 1. 1. ~ 2019. 12. 31. </a:t>
            </a:r>
            <a:r>
              <a:rPr lang="ko-KR" altLang="en-US" sz="1600">
                <a:latin typeface="경기천년바탕 Regular"/>
                <a:ea typeface="경기천년바탕 Regular"/>
                <a:cs typeface="경기천년바탕 Regular"/>
              </a:rPr>
              <a:t>설치시설 ⇒ </a:t>
            </a:r>
            <a:r>
              <a:rPr lang="en-US" altLang="ko-KR" sz="1600" b="1">
                <a:solidFill>
                  <a:srgbClr val="FF0000"/>
                </a:solidFill>
                <a:latin typeface="경기천년바탕 Regular"/>
                <a:ea typeface="경기천년바탕 Regular"/>
                <a:cs typeface="경기천년바탕 Regular"/>
              </a:rPr>
              <a:t>2022. 12. 31.</a:t>
            </a:r>
            <a:r>
              <a:rPr lang="ko-KR" altLang="en-US" sz="1600">
                <a:latin typeface="경기천년바탕 Regular"/>
                <a:ea typeface="경기천년바탕 Regular"/>
                <a:cs typeface="경기천년바탕 Regular"/>
              </a:rPr>
              <a:t>까지</a:t>
            </a:r>
            <a:endParaRPr lang="en-US" altLang="ko-KR" sz="1600" u="sng">
              <a:solidFill>
                <a:srgbClr val="FF0000"/>
              </a:solidFill>
              <a:latin typeface="경기천년바탕 Regular"/>
              <a:ea typeface="경기천년바탕 Regular"/>
              <a:cs typeface="경기천년바탕 Regular"/>
            </a:endParaRPr>
          </a:p>
        </p:txBody>
      </p:sp>
      <p:sp>
        <p:nvSpPr>
          <p:cNvPr id="54283" name="TextBox 40">
            <a:extLst>
              <a:ext uri="{FF2B5EF4-FFF2-40B4-BE49-F238E27FC236}">
                <a16:creationId xmlns:a16="http://schemas.microsoft.com/office/drawing/2014/main" id="{B15693F6-259E-49B8-CA88-09C6322F13B5}"/>
              </a:ext>
            </a:extLst>
          </p:cNvPr>
          <p:cNvSpPr txBox="1">
            <a:spLocks noChangeArrowheads="1"/>
          </p:cNvSpPr>
          <p:nvPr/>
        </p:nvSpPr>
        <p:spPr bwMode="auto">
          <a:xfrm>
            <a:off x="1331913" y="5394325"/>
            <a:ext cx="3960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 typeface="Wingdings" panose="05000000000000000000" pitchFamily="2" charset="2"/>
              <a:buChar char="§"/>
            </a:pPr>
            <a:r>
              <a:rPr lang="en-US" altLang="ko-KR" sz="1600" b="1">
                <a:solidFill>
                  <a:srgbClr val="FF0000"/>
                </a:solidFill>
                <a:latin typeface="경기천년바탕 Regular"/>
                <a:ea typeface="경기천년바탕 Regular"/>
                <a:cs typeface="경기천년바탕 Regular"/>
              </a:rPr>
              <a:t>2020. 12. 31.</a:t>
            </a:r>
            <a:r>
              <a:rPr lang="ko-KR" altLang="en-US" sz="1600">
                <a:latin typeface="경기천년바탕 Regular"/>
                <a:ea typeface="경기천년바탕 Regular"/>
                <a:cs typeface="경기천년바탕 Regular"/>
              </a:rPr>
              <a:t>까지</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직사각형 18">
            <a:extLst>
              <a:ext uri="{FF2B5EF4-FFF2-40B4-BE49-F238E27FC236}">
                <a16:creationId xmlns:a16="http://schemas.microsoft.com/office/drawing/2014/main" id="{08002CDF-C9D8-EF71-2111-A00D45974F3B}"/>
              </a:ext>
            </a:extLst>
          </p:cNvPr>
          <p:cNvSpPr/>
          <p:nvPr/>
        </p:nvSpPr>
        <p:spPr>
          <a:xfrm>
            <a:off x="252413" y="446088"/>
            <a:ext cx="8636000" cy="6294437"/>
          </a:xfrm>
          <a:prstGeom prst="rect">
            <a:avLst/>
          </a:prstGeom>
          <a:noFill/>
          <a:ln w="9525">
            <a:solidFill>
              <a:srgbClr val="0D7B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399">
              <a:latin typeface="나눔고딕"/>
              <a:ea typeface="나눔고딕"/>
            </a:endParaRPr>
          </a:p>
        </p:txBody>
      </p:sp>
      <p:grpSp>
        <p:nvGrpSpPr>
          <p:cNvPr id="56323" name="그룹 3">
            <a:extLst>
              <a:ext uri="{FF2B5EF4-FFF2-40B4-BE49-F238E27FC236}">
                <a16:creationId xmlns:a16="http://schemas.microsoft.com/office/drawing/2014/main" id="{2AA7FF94-C98E-72EE-76BA-F39F2E844AEB}"/>
              </a:ext>
            </a:extLst>
          </p:cNvPr>
          <p:cNvGrpSpPr>
            <a:grpSpLocks/>
          </p:cNvGrpSpPr>
          <p:nvPr/>
        </p:nvGrpSpPr>
        <p:grpSpPr bwMode="auto">
          <a:xfrm>
            <a:off x="8385175" y="6307138"/>
            <a:ext cx="503238" cy="433387"/>
            <a:chOff x="6372200" y="4941168"/>
            <a:chExt cx="504056" cy="434531"/>
          </a:xfrm>
        </p:grpSpPr>
        <p:sp>
          <p:nvSpPr>
            <p:cNvPr id="2" name="이등변 삼각형 1">
              <a:extLst>
                <a:ext uri="{FF2B5EF4-FFF2-40B4-BE49-F238E27FC236}">
                  <a16:creationId xmlns:a16="http://schemas.microsoft.com/office/drawing/2014/main" id="{F84498BD-7137-A90C-D966-41CF40C624B6}"/>
                </a:ext>
              </a:extLst>
            </p:cNvPr>
            <p:cNvSpPr/>
            <p:nvPr/>
          </p:nvSpPr>
          <p:spPr>
            <a:xfrm>
              <a:off x="6372200" y="4941168"/>
              <a:ext cx="504056" cy="434531"/>
            </a:xfrm>
            <a:prstGeom prst="triangle">
              <a:avLst>
                <a:gd name="adj" fmla="val 100000"/>
              </a:avLst>
            </a:prstGeom>
            <a:solidFill>
              <a:srgbClr val="0D7B77"/>
            </a:solidFill>
            <a:ln>
              <a:solidFill>
                <a:srgbClr val="0D7B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399">
                <a:latin typeface="나눔고딕"/>
                <a:ea typeface="나눔고딕"/>
              </a:endParaRPr>
            </a:p>
          </p:txBody>
        </p:sp>
        <p:sp>
          <p:nvSpPr>
            <p:cNvPr id="3" name="타원 2">
              <a:extLst>
                <a:ext uri="{FF2B5EF4-FFF2-40B4-BE49-F238E27FC236}">
                  <a16:creationId xmlns:a16="http://schemas.microsoft.com/office/drawing/2014/main" id="{B57649C2-0B01-94F8-F447-34FB93C4DB6E}"/>
                </a:ext>
              </a:extLst>
            </p:cNvPr>
            <p:cNvSpPr/>
            <p:nvPr/>
          </p:nvSpPr>
          <p:spPr>
            <a:xfrm>
              <a:off x="6636153" y="5168779"/>
              <a:ext cx="144698" cy="1448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399">
                <a:latin typeface="나눔고딕"/>
                <a:ea typeface="나눔고딕"/>
              </a:endParaRPr>
            </a:p>
          </p:txBody>
        </p:sp>
      </p:grpSp>
      <p:sp>
        <p:nvSpPr>
          <p:cNvPr id="16" name="TextBox 15">
            <a:extLst>
              <a:ext uri="{FF2B5EF4-FFF2-40B4-BE49-F238E27FC236}">
                <a16:creationId xmlns:a16="http://schemas.microsoft.com/office/drawing/2014/main" id="{E1832CC1-D4E6-3692-0852-1CF699346C7C}"/>
              </a:ext>
            </a:extLst>
          </p:cNvPr>
          <p:cNvSpPr txBox="1"/>
          <p:nvPr/>
        </p:nvSpPr>
        <p:spPr>
          <a:xfrm>
            <a:off x="666750" y="777875"/>
            <a:ext cx="7807325" cy="461963"/>
          </a:xfrm>
          <a:prstGeom prst="rect">
            <a:avLst/>
          </a:prstGeom>
          <a:noFill/>
          <a:ln w="12700">
            <a:noFill/>
            <a:prstDash val="sysDot"/>
          </a:ln>
        </p:spPr>
        <p:txBody>
          <a:bodyPr>
            <a:spAutoFit/>
          </a:bodyPr>
          <a:lstStyle/>
          <a:p>
            <a:pPr marL="285594" indent="-285594">
              <a:lnSpc>
                <a:spcPct val="150000"/>
              </a:lnSpc>
              <a:buFont typeface="Arial"/>
              <a:buChar char="•"/>
              <a:defRPr lang="ko-KR" altLang="en-US"/>
            </a:pPr>
            <a:r>
              <a:rPr lang="ko-KR" altLang="en-US" sz="1599">
                <a:latin typeface="전주 완판본 순B"/>
                <a:ea typeface="전주 완판본 순B"/>
              </a:rPr>
              <a:t>배출허용기준 신설</a:t>
            </a:r>
            <a:endParaRPr lang="en-US" altLang="ko-KR" sz="1399">
              <a:latin typeface="전주 완판본 순B"/>
              <a:ea typeface="전주 완판본 순B"/>
            </a:endParaRPr>
          </a:p>
        </p:txBody>
      </p:sp>
      <p:graphicFrame>
        <p:nvGraphicFramePr>
          <p:cNvPr id="6" name="표 5">
            <a:extLst>
              <a:ext uri="{FF2B5EF4-FFF2-40B4-BE49-F238E27FC236}">
                <a16:creationId xmlns:a16="http://schemas.microsoft.com/office/drawing/2014/main" id="{F678233F-C80A-F423-CC1A-D7368D79FFF4}"/>
              </a:ext>
            </a:extLst>
          </p:cNvPr>
          <p:cNvGraphicFramePr>
            <a:graphicFrameLocks noGrp="1"/>
          </p:cNvGraphicFramePr>
          <p:nvPr/>
        </p:nvGraphicFramePr>
        <p:xfrm>
          <a:off x="942975" y="1231900"/>
          <a:ext cx="7381875" cy="5402263"/>
        </p:xfrm>
        <a:graphic>
          <a:graphicData uri="http://schemas.openxmlformats.org/drawingml/2006/table">
            <a:tbl>
              <a:tblPr firstRow="1" bandRow="1"/>
              <a:tblGrid>
                <a:gridCol w="521120">
                  <a:extLst>
                    <a:ext uri="{9D8B030D-6E8A-4147-A177-3AD203B41FA5}">
                      <a16:colId xmlns:a16="http://schemas.microsoft.com/office/drawing/2014/main" val="20000"/>
                    </a:ext>
                  </a:extLst>
                </a:gridCol>
                <a:gridCol w="1738785">
                  <a:extLst>
                    <a:ext uri="{9D8B030D-6E8A-4147-A177-3AD203B41FA5}">
                      <a16:colId xmlns:a16="http://schemas.microsoft.com/office/drawing/2014/main" val="20001"/>
                    </a:ext>
                  </a:extLst>
                </a:gridCol>
                <a:gridCol w="749778">
                  <a:extLst>
                    <a:ext uri="{9D8B030D-6E8A-4147-A177-3AD203B41FA5}">
                      <a16:colId xmlns:a16="http://schemas.microsoft.com/office/drawing/2014/main" val="20002"/>
                    </a:ext>
                  </a:extLst>
                </a:gridCol>
                <a:gridCol w="617911">
                  <a:extLst>
                    <a:ext uri="{9D8B030D-6E8A-4147-A177-3AD203B41FA5}">
                      <a16:colId xmlns:a16="http://schemas.microsoft.com/office/drawing/2014/main" val="20003"/>
                    </a:ext>
                  </a:extLst>
                </a:gridCol>
                <a:gridCol w="2483283">
                  <a:extLst>
                    <a:ext uri="{9D8B030D-6E8A-4147-A177-3AD203B41FA5}">
                      <a16:colId xmlns:a16="http://schemas.microsoft.com/office/drawing/2014/main" val="20004"/>
                    </a:ext>
                  </a:extLst>
                </a:gridCol>
                <a:gridCol w="1270998">
                  <a:extLst>
                    <a:ext uri="{9D8B030D-6E8A-4147-A177-3AD203B41FA5}">
                      <a16:colId xmlns:a16="http://schemas.microsoft.com/office/drawing/2014/main" val="20005"/>
                    </a:ext>
                  </a:extLst>
                </a:gridCol>
              </a:tblGrid>
              <a:tr h="153406">
                <a:tc>
                  <a:txBody>
                    <a:bodyPr/>
                    <a:lstStyle/>
                    <a:p>
                      <a:pPr marL="0" indent="0" algn="ctr" latinLnBrk="0">
                        <a:lnSpc>
                          <a:spcPct val="160000"/>
                        </a:lnSpc>
                        <a:spcBef>
                          <a:spcPts val="0"/>
                        </a:spcBef>
                        <a:spcAft>
                          <a:spcPts val="0"/>
                        </a:spcAft>
                        <a:defRPr lang="ko-KR" altLang="en-US"/>
                      </a:pPr>
                      <a:r>
                        <a:rPr lang="ko-KR" altLang="en-US" sz="400" b="1" kern="0" spc="0" dirty="0">
                          <a:solidFill>
                            <a:schemeClr val="bg1"/>
                          </a:solidFill>
                          <a:latin typeface="+mn-lt"/>
                          <a:ea typeface="함초롬돋움"/>
                        </a:rPr>
                        <a:t>구 분</a:t>
                      </a:r>
                      <a:endParaRPr lang="ko-KR" altLang="en-US" sz="400" b="0" kern="0" spc="0" dirty="0">
                        <a:solidFill>
                          <a:schemeClr val="bg1"/>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0D7B77"/>
                    </a:solidFill>
                  </a:tcPr>
                </a:tc>
                <a:tc>
                  <a:txBody>
                    <a:bodyPr/>
                    <a:lstStyle/>
                    <a:p>
                      <a:pPr marL="0" indent="0" algn="ctr" latinLnBrk="0">
                        <a:lnSpc>
                          <a:spcPct val="160000"/>
                        </a:lnSpc>
                        <a:spcBef>
                          <a:spcPts val="0"/>
                        </a:spcBef>
                        <a:spcAft>
                          <a:spcPts val="0"/>
                        </a:spcAft>
                        <a:defRPr lang="ko-KR" altLang="en-US"/>
                      </a:pPr>
                      <a:r>
                        <a:rPr lang="ko-KR" altLang="en-US" sz="400" b="1" kern="0" spc="0">
                          <a:solidFill>
                            <a:schemeClr val="bg1"/>
                          </a:solidFill>
                          <a:latin typeface="+mn-lt"/>
                          <a:ea typeface="함초롬돋움"/>
                        </a:rPr>
                        <a:t>일반 대기오염물질 </a:t>
                      </a:r>
                      <a:endParaRPr lang="ko-KR" altLang="en-US" sz="400" b="0" kern="0" spc="0">
                        <a:solidFill>
                          <a:schemeClr val="bg1"/>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0D7B77"/>
                    </a:solidFill>
                  </a:tcPr>
                </a:tc>
                <a:tc>
                  <a:txBody>
                    <a:bodyPr/>
                    <a:lstStyle/>
                    <a:p>
                      <a:pPr marL="0" indent="0" algn="ctr" latinLnBrk="0">
                        <a:lnSpc>
                          <a:spcPct val="160000"/>
                        </a:lnSpc>
                        <a:spcBef>
                          <a:spcPts val="0"/>
                        </a:spcBef>
                        <a:spcAft>
                          <a:spcPts val="0"/>
                        </a:spcAft>
                        <a:defRPr lang="ko-KR" altLang="en-US"/>
                      </a:pPr>
                      <a:r>
                        <a:rPr lang="ko-KR" altLang="en-US" sz="400" b="1" kern="0" spc="0">
                          <a:solidFill>
                            <a:schemeClr val="bg1"/>
                          </a:solidFill>
                          <a:latin typeface="+mn-lt"/>
                          <a:ea typeface="함초롬돋움"/>
                        </a:rPr>
                        <a:t>비 고</a:t>
                      </a:r>
                      <a:endParaRPr lang="ko-KR" altLang="en-US" sz="400" b="0" kern="0" spc="0">
                        <a:solidFill>
                          <a:schemeClr val="bg1"/>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0D7B77"/>
                    </a:solidFill>
                  </a:tcPr>
                </a:tc>
                <a:tc>
                  <a:txBody>
                    <a:bodyPr/>
                    <a:lstStyle/>
                    <a:p>
                      <a:pPr marL="0" indent="0" algn="ctr" latinLnBrk="0">
                        <a:lnSpc>
                          <a:spcPct val="160000"/>
                        </a:lnSpc>
                        <a:spcBef>
                          <a:spcPts val="0"/>
                        </a:spcBef>
                        <a:spcAft>
                          <a:spcPts val="0"/>
                        </a:spcAft>
                        <a:defRPr lang="ko-KR" altLang="en-US"/>
                      </a:pPr>
                      <a:r>
                        <a:rPr lang="ko-KR" altLang="en-US" sz="400" b="1" kern="0" spc="0">
                          <a:solidFill>
                            <a:schemeClr val="bg1"/>
                          </a:solidFill>
                          <a:latin typeface="+mn-lt"/>
                          <a:ea typeface="함초롬돋움"/>
                        </a:rPr>
                        <a:t>구분 </a:t>
                      </a:r>
                      <a:endParaRPr lang="ko-KR" altLang="en-US" sz="400" b="0" kern="0" spc="0">
                        <a:solidFill>
                          <a:schemeClr val="bg1"/>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0D7B77"/>
                    </a:solidFill>
                  </a:tcPr>
                </a:tc>
                <a:tc>
                  <a:txBody>
                    <a:bodyPr/>
                    <a:lstStyle/>
                    <a:p>
                      <a:pPr marL="0" indent="0" algn="ctr" latinLnBrk="0">
                        <a:lnSpc>
                          <a:spcPct val="160000"/>
                        </a:lnSpc>
                        <a:spcBef>
                          <a:spcPts val="0"/>
                        </a:spcBef>
                        <a:spcAft>
                          <a:spcPts val="0"/>
                        </a:spcAft>
                        <a:defRPr lang="ko-KR" altLang="en-US"/>
                      </a:pPr>
                      <a:r>
                        <a:rPr lang="ko-KR" altLang="en-US" sz="400" b="1" kern="0" spc="0">
                          <a:solidFill>
                            <a:schemeClr val="bg1"/>
                          </a:solidFill>
                          <a:latin typeface="+mn-lt"/>
                          <a:ea typeface="함초롬돋움"/>
                        </a:rPr>
                        <a:t>특정대기유해물질 </a:t>
                      </a:r>
                      <a:endParaRPr lang="ko-KR" altLang="en-US" sz="400" b="0" kern="0" spc="0">
                        <a:solidFill>
                          <a:schemeClr val="bg1"/>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0D7B77"/>
                    </a:solidFill>
                  </a:tcPr>
                </a:tc>
                <a:tc>
                  <a:txBody>
                    <a:bodyPr/>
                    <a:lstStyle/>
                    <a:p>
                      <a:pPr marL="0" indent="0" algn="ctr" latinLnBrk="0">
                        <a:lnSpc>
                          <a:spcPct val="160000"/>
                        </a:lnSpc>
                        <a:spcBef>
                          <a:spcPts val="0"/>
                        </a:spcBef>
                        <a:spcAft>
                          <a:spcPts val="0"/>
                        </a:spcAft>
                        <a:defRPr lang="ko-KR" altLang="en-US"/>
                      </a:pPr>
                      <a:r>
                        <a:rPr lang="ko-KR" altLang="en-US" sz="400" b="1" kern="0" spc="0">
                          <a:solidFill>
                            <a:schemeClr val="bg1"/>
                          </a:solidFill>
                          <a:latin typeface="+mn-lt"/>
                          <a:ea typeface="함초롬돋움"/>
                        </a:rPr>
                        <a:t>비 고</a:t>
                      </a:r>
                      <a:endParaRPr lang="ko-KR" altLang="en-US" sz="400" b="0" kern="0" spc="0">
                        <a:solidFill>
                          <a:schemeClr val="bg1"/>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0D7B77"/>
                    </a:solidFill>
                  </a:tcPr>
                </a:tc>
                <a:extLst>
                  <a:ext uri="{0D108BD9-81ED-4DB2-BD59-A6C34878D82A}">
                    <a16:rowId xmlns:a16="http://schemas.microsoft.com/office/drawing/2014/main" val="10000"/>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입자상물질 </a:t>
                      </a:r>
                      <a:r>
                        <a:rPr lang="en-US" altLang="ko-KR" sz="400" b="0" kern="0" spc="0">
                          <a:solidFill>
                            <a:srgbClr val="000000"/>
                          </a:solidFill>
                          <a:latin typeface="+mn-lt"/>
                          <a:ea typeface="함초롬돋움"/>
                        </a:rPr>
                        <a:t>(</a:t>
                      </a:r>
                      <a:r>
                        <a:rPr lang="ko-KR" altLang="en-US" sz="400" b="0" kern="0" spc="0">
                          <a:solidFill>
                            <a:srgbClr val="000000"/>
                          </a:solidFill>
                          <a:latin typeface="+mn-lt"/>
                          <a:ea typeface="함초롬돋움"/>
                        </a:rPr>
                        <a:t>먼지</a:t>
                      </a:r>
                      <a:r>
                        <a:rPr lang="en-US" altLang="ko-KR" sz="400" b="0" kern="0" spc="0">
                          <a:solidFill>
                            <a:srgbClr val="000000"/>
                          </a:solidFill>
                          <a:latin typeface="+mn-lt"/>
                          <a:ea typeface="함초롬돋움"/>
                        </a:rPr>
                        <a:t>, </a:t>
                      </a:r>
                      <a:r>
                        <a:rPr lang="ko-KR" altLang="en-US" sz="400" b="0" kern="0" spc="0">
                          <a:solidFill>
                            <a:srgbClr val="000000"/>
                          </a:solidFill>
                          <a:latin typeface="+mn-lt"/>
                          <a:ea typeface="함초롬돋움"/>
                        </a:rPr>
                        <a:t>비산먼지</a:t>
                      </a:r>
                      <a:r>
                        <a:rPr lang="en-US" altLang="ko-KR" sz="400" b="0" kern="0" spc="0">
                          <a:solidFill>
                            <a:srgbClr val="000000"/>
                          </a:solidFill>
                          <a:latin typeface="+mn-lt"/>
                          <a:ea typeface="함초롬돋움"/>
                        </a:rPr>
                        <a:t>, </a:t>
                      </a:r>
                      <a:r>
                        <a:rPr lang="ko-KR" altLang="en-US" sz="400" b="0" kern="0" spc="0">
                          <a:solidFill>
                            <a:srgbClr val="000000"/>
                          </a:solidFill>
                          <a:latin typeface="+mn-lt"/>
                          <a:ea typeface="함초롬돋움"/>
                        </a:rPr>
                        <a:t>매연</a:t>
                      </a:r>
                      <a:r>
                        <a:rPr lang="en-US" altLang="ko-KR" sz="400" b="0" kern="0" spc="0">
                          <a:solidFill>
                            <a:srgbClr val="000000"/>
                          </a:solidFill>
                          <a:latin typeface="+mn-lt"/>
                          <a:ea typeface="함초롬돋움"/>
                        </a:rPr>
                        <a:t>)</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rowSpan="11">
                  <a:txBody>
                    <a:bodyPr/>
                    <a:lstStyle/>
                    <a:p>
                      <a:pPr marL="0" indent="0" algn="ctr" latinLnBrk="0">
                        <a:lnSpc>
                          <a:spcPct val="160000"/>
                        </a:lnSpc>
                        <a:spcBef>
                          <a:spcPts val="0"/>
                        </a:spcBef>
                        <a:spcAft>
                          <a:spcPts val="0"/>
                        </a:spcAft>
                        <a:defRPr lang="ko-KR" altLang="en-US"/>
                      </a:pPr>
                      <a:r>
                        <a:rPr lang="ko-KR" altLang="en-US" sz="1100" b="0" kern="0" spc="0">
                          <a:solidFill>
                            <a:srgbClr val="000000"/>
                          </a:solidFill>
                          <a:latin typeface="+mn-lt"/>
                          <a:ea typeface="함초롬돋움"/>
                        </a:rPr>
                        <a:t>기준설정</a:t>
                      </a:r>
                    </a:p>
                    <a:p>
                      <a:pPr marL="0" indent="0" algn="just" latinLnBrk="1">
                        <a:lnSpc>
                          <a:spcPct val="160000"/>
                        </a:lnSpc>
                        <a:spcBef>
                          <a:spcPts val="0"/>
                        </a:spcBef>
                        <a:spcAft>
                          <a:spcPts val="0"/>
                        </a:spcAft>
                        <a:defRPr lang="ko-KR" altLang="en-US"/>
                      </a:pPr>
                      <a:r>
                        <a:rPr lang="en-US" altLang="ko-KR" sz="1100" b="0" kern="0" spc="0">
                          <a:solidFill>
                            <a:srgbClr val="000000"/>
                          </a:solidFill>
                          <a:latin typeface="+mn-lt"/>
                          <a:ea typeface="함초롬돋움"/>
                        </a:rPr>
                        <a:t>(‘91)</a:t>
                      </a:r>
                      <a:r>
                        <a:rPr lang="ko-KR" altLang="en-US" sz="1100" b="0" kern="0" spc="0">
                          <a:solidFill>
                            <a:srgbClr val="000000"/>
                          </a:solidFill>
                          <a:latin typeface="+mn-lt"/>
                          <a:ea typeface="함초롬돋움"/>
                        </a:rPr>
                        <a:t> </a:t>
                      </a:r>
                      <a:r>
                        <a:rPr lang="en-US" altLang="ko-KR" sz="1100" b="0" kern="0" spc="0">
                          <a:solidFill>
                            <a:srgbClr val="000000"/>
                          </a:solidFill>
                          <a:latin typeface="+mn-lt"/>
                          <a:ea typeface="함초롬돋움"/>
                        </a:rPr>
                        <a:t>10</a:t>
                      </a:r>
                      <a:r>
                        <a:rPr lang="ko-KR" altLang="en-US" sz="1100" b="0" kern="0" spc="0">
                          <a:solidFill>
                            <a:srgbClr val="000000"/>
                          </a:solidFill>
                          <a:latin typeface="+mn-lt"/>
                          <a:ea typeface="함초롬돋움"/>
                        </a:rPr>
                        <a:t>종</a:t>
                      </a:r>
                    </a:p>
                    <a:p>
                      <a:pPr marL="0" indent="0" algn="just" latinLnBrk="1">
                        <a:lnSpc>
                          <a:spcPct val="160000"/>
                        </a:lnSpc>
                        <a:spcBef>
                          <a:spcPts val="0"/>
                        </a:spcBef>
                        <a:spcAft>
                          <a:spcPts val="0"/>
                        </a:spcAft>
                        <a:defRPr lang="ko-KR" altLang="en-US"/>
                      </a:pPr>
                      <a:r>
                        <a:rPr lang="en-US" altLang="ko-KR" sz="1100" b="0" kern="0" spc="0">
                          <a:solidFill>
                            <a:srgbClr val="000000"/>
                          </a:solidFill>
                          <a:latin typeface="+mn-lt"/>
                          <a:ea typeface="함초롬돋움"/>
                        </a:rPr>
                        <a:t>(‘00) 1</a:t>
                      </a:r>
                      <a:r>
                        <a:rPr lang="ko-KR" altLang="en-US" sz="1100" b="0" kern="0" spc="0">
                          <a:solidFill>
                            <a:srgbClr val="000000"/>
                          </a:solidFill>
                          <a:latin typeface="+mn-lt"/>
                          <a:ea typeface="함초롬돋움"/>
                        </a:rPr>
                        <a:t>종</a:t>
                      </a:r>
                      <a:r>
                        <a:rPr lang="en-US" altLang="ko-KR" sz="1100" b="0" kern="0" spc="0">
                          <a:solidFill>
                            <a:srgbClr val="000000"/>
                          </a:solidFill>
                          <a:latin typeface="+mn-lt"/>
                          <a:ea typeface="함초롬돋움"/>
                        </a:rPr>
                        <a:t>(</a:t>
                      </a:r>
                      <a:r>
                        <a:rPr lang="ko-KR" altLang="en-US" sz="1100" b="0" kern="0" spc="0">
                          <a:solidFill>
                            <a:srgbClr val="000000"/>
                          </a:solidFill>
                          <a:latin typeface="+mn-lt"/>
                          <a:ea typeface="함초롬돋움"/>
                        </a:rPr>
                        <a:t>탄화수소</a:t>
                      </a:r>
                      <a:r>
                        <a:rPr lang="en-US" altLang="ko-KR" sz="1100" b="0" kern="0" spc="0">
                          <a:solidFill>
                            <a:srgbClr val="000000"/>
                          </a:solidFill>
                          <a:latin typeface="+mn-lt"/>
                          <a:ea typeface="함초롬돋움"/>
                        </a:rPr>
                        <a:t>)</a:t>
                      </a:r>
                      <a:endParaRPr lang="ko-KR" altLang="en-US" sz="11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카드뮴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rowSpan="16">
                  <a:txBody>
                    <a:bodyPr/>
                    <a:lstStyle/>
                    <a:p>
                      <a:pPr marL="0" indent="0" algn="ctr" latinLnBrk="0">
                        <a:lnSpc>
                          <a:spcPct val="180000"/>
                        </a:lnSpc>
                        <a:spcBef>
                          <a:spcPts val="0"/>
                        </a:spcBef>
                        <a:spcAft>
                          <a:spcPts val="0"/>
                        </a:spcAft>
                        <a:defRPr lang="ko-KR" altLang="en-US"/>
                      </a:pPr>
                      <a:r>
                        <a:rPr lang="en-US" altLang="ko-KR" sz="900" b="0" kern="0" spc="0">
                          <a:solidFill>
                            <a:srgbClr val="000000"/>
                          </a:solidFill>
                          <a:latin typeface="+mn-lt"/>
                          <a:ea typeface="함초롬돋움"/>
                        </a:rPr>
                        <a:t>(‘91)12</a:t>
                      </a:r>
                      <a:r>
                        <a:rPr lang="ko-KR" altLang="en-US" sz="900" b="0" kern="0" spc="0">
                          <a:solidFill>
                            <a:srgbClr val="000000"/>
                          </a:solidFill>
                          <a:latin typeface="+mn-lt"/>
                          <a:ea typeface="함초롬돋움"/>
                        </a:rPr>
                        <a:t>종</a:t>
                      </a:r>
                      <a:r>
                        <a:rPr lang="en-US" altLang="ko-KR" sz="900" b="0" kern="0" spc="0">
                          <a:solidFill>
                            <a:srgbClr val="000000"/>
                          </a:solidFill>
                          <a:latin typeface="+mn-lt"/>
                          <a:ea typeface="함초롬돋움"/>
                        </a:rPr>
                        <a:t>,</a:t>
                      </a:r>
                    </a:p>
                    <a:p>
                      <a:pPr marL="0" indent="0" algn="ctr" latinLnBrk="0">
                        <a:lnSpc>
                          <a:spcPct val="180000"/>
                        </a:lnSpc>
                        <a:spcBef>
                          <a:spcPts val="0"/>
                        </a:spcBef>
                        <a:spcAft>
                          <a:spcPts val="0"/>
                        </a:spcAft>
                        <a:defRPr lang="ko-KR" altLang="en-US"/>
                      </a:pPr>
                      <a:r>
                        <a:rPr lang="en-US" altLang="ko-KR" sz="900" b="0" kern="0" spc="0">
                          <a:solidFill>
                            <a:srgbClr val="000000"/>
                          </a:solidFill>
                          <a:latin typeface="+mn-lt"/>
                          <a:ea typeface="함초롬돋움"/>
                        </a:rPr>
                        <a:t>(‘00)1</a:t>
                      </a:r>
                      <a:r>
                        <a:rPr lang="ko-KR" altLang="en-US" sz="900" b="0" kern="0" spc="0">
                          <a:solidFill>
                            <a:srgbClr val="000000"/>
                          </a:solidFill>
                          <a:latin typeface="+mn-lt"/>
                          <a:ea typeface="함초롬돋움"/>
                        </a:rPr>
                        <a:t>종</a:t>
                      </a:r>
                      <a:r>
                        <a:rPr lang="en-US" altLang="ko-KR" sz="900" b="0" kern="0" spc="0">
                          <a:solidFill>
                            <a:srgbClr val="000000"/>
                          </a:solidFill>
                          <a:latin typeface="+mn-lt"/>
                          <a:ea typeface="함초롬돋움"/>
                        </a:rPr>
                        <a:t>,</a:t>
                      </a:r>
                    </a:p>
                    <a:p>
                      <a:pPr marL="0" indent="0" algn="ctr" latinLnBrk="0">
                        <a:lnSpc>
                          <a:spcPct val="180000"/>
                        </a:lnSpc>
                        <a:spcBef>
                          <a:spcPts val="0"/>
                        </a:spcBef>
                        <a:spcAft>
                          <a:spcPts val="0"/>
                        </a:spcAft>
                        <a:defRPr lang="ko-KR" altLang="en-US"/>
                      </a:pPr>
                      <a:r>
                        <a:rPr lang="en-US" altLang="ko-KR" sz="900" b="0" kern="0" spc="0">
                          <a:solidFill>
                            <a:srgbClr val="000000"/>
                          </a:solidFill>
                          <a:latin typeface="+mn-lt"/>
                          <a:ea typeface="함초롬돋움"/>
                        </a:rPr>
                        <a:t>(‘13)1</a:t>
                      </a:r>
                      <a:r>
                        <a:rPr lang="ko-KR" altLang="en-US" sz="900" b="0" kern="0" spc="0">
                          <a:solidFill>
                            <a:srgbClr val="000000"/>
                          </a:solidFill>
                          <a:latin typeface="+mn-lt"/>
                          <a:ea typeface="함초롬돋움"/>
                        </a:rPr>
                        <a:t>종</a:t>
                      </a:r>
                      <a:r>
                        <a:rPr lang="en-US" altLang="ko-KR" sz="900" b="0" kern="0" spc="0">
                          <a:solidFill>
                            <a:srgbClr val="000000"/>
                          </a:solidFill>
                          <a:latin typeface="+mn-lt"/>
                          <a:ea typeface="함초롬돋움"/>
                        </a:rPr>
                        <a:t>,</a:t>
                      </a:r>
                    </a:p>
                    <a:p>
                      <a:pPr marL="0" indent="0" algn="ctr" latinLnBrk="0">
                        <a:lnSpc>
                          <a:spcPct val="180000"/>
                        </a:lnSpc>
                        <a:spcBef>
                          <a:spcPts val="0"/>
                        </a:spcBef>
                        <a:spcAft>
                          <a:spcPts val="0"/>
                        </a:spcAft>
                        <a:defRPr lang="ko-KR" altLang="en-US"/>
                      </a:pPr>
                      <a:r>
                        <a:rPr lang="en-US" altLang="ko-KR" sz="900" b="0" kern="0" spc="0">
                          <a:solidFill>
                            <a:srgbClr val="000000"/>
                          </a:solidFill>
                          <a:latin typeface="+mn-lt"/>
                          <a:ea typeface="함초롬돋움"/>
                        </a:rPr>
                        <a:t>(‘16)1</a:t>
                      </a:r>
                      <a:r>
                        <a:rPr lang="ko-KR" altLang="en-US" sz="900" b="0" kern="0" spc="0">
                          <a:solidFill>
                            <a:srgbClr val="000000"/>
                          </a:solidFill>
                          <a:latin typeface="+mn-lt"/>
                          <a:ea typeface="함초롬돋움"/>
                        </a:rPr>
                        <a:t>종</a:t>
                      </a:r>
                      <a:r>
                        <a:rPr lang="en-US" altLang="ko-KR" sz="900" b="0" kern="0" spc="0">
                          <a:solidFill>
                            <a:srgbClr val="000000"/>
                          </a:solidFill>
                          <a:latin typeface="+mn-lt"/>
                          <a:ea typeface="함초롬돋움"/>
                        </a:rPr>
                        <a:t>,</a:t>
                      </a:r>
                    </a:p>
                    <a:p>
                      <a:pPr marL="0" indent="0" algn="ctr" latinLnBrk="0">
                        <a:lnSpc>
                          <a:spcPct val="180000"/>
                        </a:lnSpc>
                        <a:spcBef>
                          <a:spcPts val="0"/>
                        </a:spcBef>
                        <a:spcAft>
                          <a:spcPts val="0"/>
                        </a:spcAft>
                        <a:defRPr lang="ko-KR" altLang="en-US"/>
                      </a:pPr>
                      <a:r>
                        <a:rPr lang="en-US" altLang="ko-KR" sz="900" b="0" kern="0" spc="0">
                          <a:solidFill>
                            <a:srgbClr val="000000"/>
                          </a:solidFill>
                          <a:latin typeface="+mn-lt"/>
                          <a:ea typeface="함초롬돋움"/>
                        </a:rPr>
                        <a:t>(‘17)1</a:t>
                      </a:r>
                      <a:r>
                        <a:rPr lang="ko-KR" altLang="en-US" sz="900" b="0" kern="0" spc="0">
                          <a:solidFill>
                            <a:srgbClr val="000000"/>
                          </a:solidFill>
                          <a:latin typeface="+mn-lt"/>
                          <a:ea typeface="함초롬돋움"/>
                        </a:rPr>
                        <a:t>종</a:t>
                      </a:r>
                      <a:r>
                        <a:rPr lang="en-US" altLang="ko-KR" sz="900" b="0" kern="0" spc="0">
                          <a:solidFill>
                            <a:srgbClr val="000000"/>
                          </a:solidFill>
                          <a:latin typeface="+mn-lt"/>
                          <a:ea typeface="함초롬돋움"/>
                        </a:rPr>
                        <a:t>,</a:t>
                      </a:r>
                    </a:p>
                    <a:p>
                      <a:pPr marL="0" indent="0" algn="ctr" latinLnBrk="0">
                        <a:lnSpc>
                          <a:spcPct val="180000"/>
                        </a:lnSpc>
                        <a:spcBef>
                          <a:spcPts val="0"/>
                        </a:spcBef>
                        <a:spcAft>
                          <a:spcPts val="0"/>
                        </a:spcAft>
                        <a:defRPr lang="ko-KR" altLang="en-US"/>
                      </a:pPr>
                      <a:r>
                        <a:rPr lang="ko-KR" altLang="en-US" sz="900" b="0" kern="0" spc="0">
                          <a:solidFill>
                            <a:srgbClr val="000000"/>
                          </a:solidFill>
                          <a:latin typeface="+mn-lt"/>
                          <a:ea typeface="함초롬돋움"/>
                        </a:rPr>
                        <a:t>기준설정</a:t>
                      </a:r>
                    </a:p>
                    <a:p>
                      <a:pPr marL="0" indent="0" algn="ctr" latinLnBrk="0">
                        <a:lnSpc>
                          <a:spcPct val="180000"/>
                        </a:lnSpc>
                        <a:spcBef>
                          <a:spcPts val="0"/>
                        </a:spcBef>
                        <a:spcAft>
                          <a:spcPts val="0"/>
                        </a:spcAft>
                        <a:defRPr lang="ko-KR" altLang="en-US"/>
                      </a:pPr>
                      <a:r>
                        <a:rPr lang="ko-KR" altLang="en-US" sz="900" b="0" kern="0" spc="0">
                          <a:solidFill>
                            <a:srgbClr val="000000"/>
                          </a:solidFill>
                          <a:latin typeface="+mn-lt"/>
                          <a:ea typeface="함초롬돋움"/>
                        </a:rPr>
                        <a:t>완료</a:t>
                      </a:r>
                      <a:endParaRPr lang="ko-KR" altLang="en-US" sz="9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01"/>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브롬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시안화수소</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02"/>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3</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아연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3</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납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03"/>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4</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일산화탄소</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4</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크롬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04"/>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5</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암모니아</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5</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비소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05"/>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6</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질소산화물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6</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수은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06"/>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7</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황산화물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7</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염소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07"/>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8</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황화수소</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8</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불소화물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08"/>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9</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이황화탄소</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9</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니켈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09"/>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10</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탄화수소</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10</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염화비닐</a:t>
                      </a:r>
                      <a:r>
                        <a:rPr lang="en-US" altLang="ko-KR" sz="400" b="0" kern="0" spc="0">
                          <a:solidFill>
                            <a:srgbClr val="000000"/>
                          </a:solidFill>
                          <a:latin typeface="+mn-lt"/>
                          <a:ea typeface="함초롬돋움"/>
                        </a:rPr>
                        <a:t>(‘00</a:t>
                      </a:r>
                      <a:r>
                        <a:rPr lang="ko-KR" altLang="en-US" sz="400" b="0" kern="0" spc="0">
                          <a:solidFill>
                            <a:srgbClr val="000000"/>
                          </a:solidFill>
                          <a:latin typeface="+mn-lt"/>
                          <a:ea typeface="함초롬돋움"/>
                        </a:rPr>
                        <a:t>년</a:t>
                      </a:r>
                      <a:r>
                        <a:rPr lang="en-US" altLang="ko-KR" sz="400" b="0" kern="0" spc="0">
                          <a:solidFill>
                            <a:srgbClr val="000000"/>
                          </a:solidFill>
                          <a:latin typeface="+mn-lt"/>
                          <a:ea typeface="함초롬돋움"/>
                        </a:rPr>
                        <a:t>)</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10"/>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11</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구리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11</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페놀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11"/>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12</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알루미늄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rowSpan="18">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12</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벤젠</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12"/>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13</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바나듐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13</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포름알데히드</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13"/>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14</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망간화합물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14</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en-US" altLang="ko-KR" sz="400" b="0" kern="0" spc="0">
                          <a:solidFill>
                            <a:srgbClr val="000000"/>
                          </a:solidFill>
                          <a:latin typeface="+mn-lt"/>
                          <a:ea typeface="함초롬돋움"/>
                        </a:rPr>
                        <a:t>1,3-</a:t>
                      </a:r>
                      <a:r>
                        <a:rPr lang="ko-KR" altLang="en-US" sz="400" b="0" kern="0" spc="0">
                          <a:solidFill>
                            <a:srgbClr val="000000"/>
                          </a:solidFill>
                          <a:latin typeface="+mn-lt"/>
                          <a:ea typeface="함초롬돋움"/>
                        </a:rPr>
                        <a:t>부타디엔</a:t>
                      </a:r>
                      <a:r>
                        <a:rPr lang="en-US" altLang="ko-KR" sz="400" b="0" kern="0" spc="0">
                          <a:solidFill>
                            <a:srgbClr val="000000"/>
                          </a:solidFill>
                          <a:latin typeface="+mn-lt"/>
                          <a:ea typeface="함초롬돋움"/>
                        </a:rPr>
                        <a:t>(‘17</a:t>
                      </a:r>
                      <a:r>
                        <a:rPr lang="ko-KR" altLang="en-US" sz="400" b="0" kern="0" spc="0">
                          <a:solidFill>
                            <a:srgbClr val="000000"/>
                          </a:solidFill>
                          <a:latin typeface="+mn-lt"/>
                          <a:ea typeface="함초롬돋움"/>
                        </a:rPr>
                        <a:t>년</a:t>
                      </a:r>
                      <a:r>
                        <a:rPr lang="en-US" altLang="ko-KR" sz="400" b="0" kern="0" spc="0">
                          <a:solidFill>
                            <a:srgbClr val="000000"/>
                          </a:solidFill>
                          <a:latin typeface="+mn-lt"/>
                          <a:ea typeface="함초롬돋움"/>
                        </a:rPr>
                        <a:t>)</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14"/>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15</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철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15</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디클로로메탄</a:t>
                      </a:r>
                      <a:r>
                        <a:rPr lang="en-US" altLang="ko-KR" sz="400" b="0" kern="0" spc="0">
                          <a:solidFill>
                            <a:srgbClr val="000000"/>
                          </a:solidFill>
                          <a:latin typeface="+mn-lt"/>
                          <a:ea typeface="함초롬돋움"/>
                        </a:rPr>
                        <a:t>(‘13</a:t>
                      </a:r>
                      <a:r>
                        <a:rPr lang="ko-KR" altLang="en-US" sz="400" b="0" kern="0" spc="0">
                          <a:solidFill>
                            <a:srgbClr val="000000"/>
                          </a:solidFill>
                          <a:latin typeface="+mn-lt"/>
                          <a:ea typeface="함초롬돋움"/>
                        </a:rPr>
                        <a:t>년</a:t>
                      </a:r>
                      <a:r>
                        <a:rPr lang="en-US" altLang="ko-KR" sz="400" b="0" kern="0" spc="0">
                          <a:solidFill>
                            <a:srgbClr val="000000"/>
                          </a:solidFill>
                          <a:latin typeface="+mn-lt"/>
                          <a:ea typeface="함초롬돋움"/>
                        </a:rPr>
                        <a:t>)</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15"/>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16</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셀렌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16</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트리클로로에틸렌</a:t>
                      </a:r>
                      <a:r>
                        <a:rPr lang="en-US" altLang="ko-KR" sz="400" b="0" kern="0" spc="0">
                          <a:solidFill>
                            <a:srgbClr val="000000"/>
                          </a:solidFill>
                          <a:latin typeface="+mn-lt"/>
                          <a:ea typeface="함초롬돋움"/>
                        </a:rPr>
                        <a:t>(‘16</a:t>
                      </a:r>
                      <a:r>
                        <a:rPr lang="ko-KR" altLang="en-US" sz="400" b="0" kern="0" spc="0">
                          <a:solidFill>
                            <a:srgbClr val="000000"/>
                          </a:solidFill>
                          <a:latin typeface="+mn-lt"/>
                          <a:ea typeface="함초롬돋움"/>
                        </a:rPr>
                        <a:t>년</a:t>
                      </a:r>
                      <a:r>
                        <a:rPr lang="en-US" altLang="ko-KR" sz="400" b="0" kern="0" spc="0">
                          <a:solidFill>
                            <a:srgbClr val="000000"/>
                          </a:solidFill>
                          <a:latin typeface="+mn-lt"/>
                          <a:ea typeface="함초롬돋움"/>
                        </a:rPr>
                        <a:t>)</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E5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16"/>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17</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안티몬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17</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테트라클로로에틸렌</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CDF2E4"/>
                    </a:solidFill>
                  </a:tcPr>
                </a:tc>
                <a:tc rowSpan="8">
                  <a:txBody>
                    <a:bodyPr/>
                    <a:lstStyle/>
                    <a:p>
                      <a:pPr marL="0" indent="0" algn="ctr" latinLnBrk="0">
                        <a:lnSpc>
                          <a:spcPct val="165000"/>
                        </a:lnSpc>
                        <a:spcBef>
                          <a:spcPts val="0"/>
                        </a:spcBef>
                        <a:spcAft>
                          <a:spcPts val="0"/>
                        </a:spcAft>
                        <a:defRPr lang="ko-KR" altLang="en-US"/>
                      </a:pPr>
                      <a:r>
                        <a:rPr lang="ko-KR" altLang="en-US" sz="900" b="0" kern="0" spc="0">
                          <a:solidFill>
                            <a:srgbClr val="000000"/>
                          </a:solidFill>
                          <a:latin typeface="+mn-lt"/>
                          <a:ea typeface="함초롬돋움"/>
                        </a:rPr>
                        <a:t>‘</a:t>
                      </a:r>
                      <a:r>
                        <a:rPr lang="en-US" altLang="ko-KR" sz="900" b="0" kern="0" spc="0">
                          <a:solidFill>
                            <a:srgbClr val="000000"/>
                          </a:solidFill>
                          <a:latin typeface="+mn-lt"/>
                          <a:ea typeface="함초롬돋움"/>
                        </a:rPr>
                        <a:t>19</a:t>
                      </a:r>
                      <a:r>
                        <a:rPr lang="ko-KR" altLang="en-US" sz="900" b="0" kern="0" spc="0">
                          <a:solidFill>
                            <a:srgbClr val="000000"/>
                          </a:solidFill>
                          <a:latin typeface="+mn-lt"/>
                          <a:ea typeface="함초롬돋움"/>
                        </a:rPr>
                        <a:t>년</a:t>
                      </a:r>
                    </a:p>
                    <a:p>
                      <a:pPr marL="0" indent="0" algn="ctr" latinLnBrk="0">
                        <a:lnSpc>
                          <a:spcPct val="165000"/>
                        </a:lnSpc>
                        <a:spcBef>
                          <a:spcPts val="0"/>
                        </a:spcBef>
                        <a:spcAft>
                          <a:spcPts val="0"/>
                        </a:spcAft>
                        <a:defRPr lang="ko-KR" altLang="en-US"/>
                      </a:pPr>
                      <a:r>
                        <a:rPr lang="ko-KR" altLang="en-US" sz="900" b="0" kern="0" spc="0">
                          <a:solidFill>
                            <a:srgbClr val="000000"/>
                          </a:solidFill>
                          <a:latin typeface="+mn-lt"/>
                          <a:ea typeface="함초롬돋움"/>
                        </a:rPr>
                        <a:t>기준신설</a:t>
                      </a:r>
                    </a:p>
                    <a:p>
                      <a:pPr marL="0" indent="0" algn="ctr" latinLnBrk="0">
                        <a:lnSpc>
                          <a:spcPct val="165000"/>
                        </a:lnSpc>
                        <a:spcBef>
                          <a:spcPts val="0"/>
                        </a:spcBef>
                        <a:spcAft>
                          <a:spcPts val="0"/>
                        </a:spcAft>
                        <a:defRPr lang="ko-KR" altLang="en-US"/>
                      </a:pPr>
                      <a:r>
                        <a:rPr lang="en-US" altLang="ko-KR" sz="900" b="0" kern="0" spc="0">
                          <a:solidFill>
                            <a:srgbClr val="000000"/>
                          </a:solidFill>
                          <a:latin typeface="+mn-lt"/>
                          <a:ea typeface="함초롬돋움"/>
                        </a:rPr>
                        <a:t>(‘20</a:t>
                      </a:r>
                      <a:r>
                        <a:rPr lang="ko-KR" altLang="en-US" sz="900" b="0" kern="0" spc="0">
                          <a:solidFill>
                            <a:srgbClr val="000000"/>
                          </a:solidFill>
                          <a:latin typeface="+mn-lt"/>
                          <a:ea typeface="함초롬돋움"/>
                        </a:rPr>
                        <a:t>년 시행</a:t>
                      </a:r>
                      <a:r>
                        <a:rPr lang="en-US" altLang="ko-KR" sz="900" b="0" kern="0" spc="0">
                          <a:solidFill>
                            <a:srgbClr val="000000"/>
                          </a:solidFill>
                          <a:latin typeface="+mn-lt"/>
                          <a:ea typeface="함초롬돋움"/>
                        </a:rPr>
                        <a:t>)</a:t>
                      </a:r>
                      <a:endParaRPr lang="ko-KR" altLang="en-US" sz="9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17"/>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18</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주석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18</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다환 방향족 탄화수소류</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CDF2E4"/>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18"/>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19</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텔루륨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19</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en-US" altLang="ko-KR" sz="400" b="0" kern="0" spc="0">
                          <a:solidFill>
                            <a:srgbClr val="000000"/>
                          </a:solidFill>
                          <a:latin typeface="+mn-lt"/>
                          <a:ea typeface="함초롬돋움"/>
                        </a:rPr>
                        <a:t>1,2-</a:t>
                      </a:r>
                      <a:r>
                        <a:rPr lang="ko-KR" altLang="en-US" sz="400" b="0" kern="0" spc="0">
                          <a:solidFill>
                            <a:srgbClr val="000000"/>
                          </a:solidFill>
                          <a:latin typeface="+mn-lt"/>
                          <a:ea typeface="함초롬돋움"/>
                        </a:rPr>
                        <a:t>디클로로에탄</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CDF2E4"/>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19"/>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20</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바륨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20</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클로로포름</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CDF2E4"/>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20"/>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21</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황화메틸</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21</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아크릴로니트릴</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CDF2E4"/>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21"/>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22</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메르캅탄류</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22</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FF"/>
                          </a:solidFill>
                          <a:latin typeface="+mn-lt"/>
                          <a:ea typeface="함초롬돋움"/>
                        </a:rPr>
                        <a:t>스틸렌 </a:t>
                      </a:r>
                      <a:endParaRPr lang="ko-KR" altLang="en-US" sz="400" b="0" kern="0" spc="0">
                        <a:solidFill>
                          <a:srgbClr val="0000FF"/>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CDF2E4"/>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22"/>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23</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아민류</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23</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에틸벤젠</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CDF2E4"/>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23"/>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24</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인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24</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사염화탄소</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CDF2E4"/>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24"/>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25</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붕소화합물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25</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이황화메틸 </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FFE5E5"/>
                    </a:solidFill>
                  </a:tcPr>
                </a:tc>
                <a:tc rowSpan="8">
                  <a:txBody>
                    <a:bodyPr/>
                    <a:lstStyle/>
                    <a:p>
                      <a:pPr marL="0" indent="0" algn="ctr" latinLnBrk="0">
                        <a:lnSpc>
                          <a:spcPct val="165000"/>
                        </a:lnSpc>
                        <a:spcBef>
                          <a:spcPts val="0"/>
                        </a:spcBef>
                        <a:spcAft>
                          <a:spcPts val="0"/>
                        </a:spcAft>
                        <a:defRPr lang="ko-KR" altLang="en-US"/>
                      </a:pPr>
                      <a:r>
                        <a:rPr lang="ko-KR" altLang="en-US" sz="900" b="0" kern="0" spc="0" dirty="0">
                          <a:solidFill>
                            <a:srgbClr val="000000"/>
                          </a:solidFill>
                          <a:latin typeface="+mn-lt"/>
                          <a:ea typeface="함초롬돋움"/>
                        </a:rPr>
                        <a:t>‘</a:t>
                      </a:r>
                      <a:r>
                        <a:rPr lang="en-US" altLang="ko-KR" sz="900" b="0" kern="0" spc="0" dirty="0">
                          <a:solidFill>
                            <a:srgbClr val="000000"/>
                          </a:solidFill>
                          <a:latin typeface="+mn-lt"/>
                          <a:ea typeface="함초롬돋움"/>
                        </a:rPr>
                        <a:t>22</a:t>
                      </a:r>
                      <a:r>
                        <a:rPr lang="ko-KR" altLang="en-US" sz="900" b="0" kern="0" spc="0" dirty="0">
                          <a:solidFill>
                            <a:srgbClr val="000000"/>
                          </a:solidFill>
                          <a:latin typeface="+mn-lt"/>
                          <a:ea typeface="함초롬돋움"/>
                        </a:rPr>
                        <a:t>년</a:t>
                      </a:r>
                    </a:p>
                    <a:p>
                      <a:pPr marL="0" indent="0" algn="ctr" latinLnBrk="0">
                        <a:lnSpc>
                          <a:spcPct val="165000"/>
                        </a:lnSpc>
                        <a:spcBef>
                          <a:spcPts val="0"/>
                        </a:spcBef>
                        <a:spcAft>
                          <a:spcPts val="0"/>
                        </a:spcAft>
                        <a:defRPr lang="ko-KR" altLang="en-US"/>
                      </a:pPr>
                      <a:r>
                        <a:rPr lang="ko-KR" altLang="en-US" sz="900" b="0" kern="0" spc="0" dirty="0">
                          <a:solidFill>
                            <a:srgbClr val="000000"/>
                          </a:solidFill>
                          <a:latin typeface="+mn-lt"/>
                          <a:ea typeface="함초롬돋움"/>
                        </a:rPr>
                        <a:t>기준설정 </a:t>
                      </a:r>
                      <a:r>
                        <a:rPr lang="ko-KR" altLang="en-US" sz="900" b="0" kern="0" spc="0" dirty="0" err="1">
                          <a:solidFill>
                            <a:srgbClr val="000000"/>
                          </a:solidFill>
                          <a:latin typeface="+mn-lt"/>
                          <a:ea typeface="함초롬돋움"/>
                        </a:rPr>
                        <a:t>추진중</a:t>
                      </a:r>
                      <a:endParaRPr lang="ko-KR" altLang="en-US" sz="900" b="0" kern="0" spc="0" dirty="0">
                        <a:solidFill>
                          <a:srgbClr val="000000"/>
                        </a:solidFill>
                        <a:latin typeface="+mn-lt"/>
                        <a:ea typeface="함초롬돋움"/>
                      </a:endParaRPr>
                    </a:p>
                    <a:p>
                      <a:pPr marL="0" indent="0" algn="ctr" latinLnBrk="0">
                        <a:lnSpc>
                          <a:spcPct val="165000"/>
                        </a:lnSpc>
                        <a:spcBef>
                          <a:spcPts val="0"/>
                        </a:spcBef>
                        <a:spcAft>
                          <a:spcPts val="0"/>
                        </a:spcAft>
                        <a:defRPr lang="ko-KR" altLang="en-US"/>
                      </a:pPr>
                      <a:r>
                        <a:rPr lang="en-US" altLang="ko-KR" sz="900" b="0" kern="0" spc="0" dirty="0">
                          <a:solidFill>
                            <a:srgbClr val="000000"/>
                          </a:solidFill>
                          <a:latin typeface="+mn-lt"/>
                          <a:ea typeface="함초롬돋움"/>
                        </a:rPr>
                        <a:t>(‘23</a:t>
                      </a:r>
                      <a:r>
                        <a:rPr lang="ko-KR" altLang="en-US" sz="900" b="0" kern="0" spc="0" dirty="0">
                          <a:solidFill>
                            <a:srgbClr val="000000"/>
                          </a:solidFill>
                          <a:latin typeface="+mn-lt"/>
                          <a:ea typeface="함초롬돋움"/>
                        </a:rPr>
                        <a:t>년 시행</a:t>
                      </a:r>
                      <a:r>
                        <a:rPr lang="en-US" altLang="ko-KR" sz="900" b="0" kern="0" spc="0" dirty="0">
                          <a:solidFill>
                            <a:srgbClr val="000000"/>
                          </a:solidFill>
                          <a:latin typeface="+mn-lt"/>
                          <a:ea typeface="함초롬돋움"/>
                        </a:rPr>
                        <a:t>)</a:t>
                      </a:r>
                      <a:endParaRPr lang="ko-KR" altLang="en-US" sz="900" b="0" kern="0" spc="0" dirty="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25"/>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26</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아크롤레인</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26</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아닐린</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FF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26"/>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27</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아세트산 비닐</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27</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아세트알데히드</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FF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27"/>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28</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비스</a:t>
                      </a:r>
                      <a:r>
                        <a:rPr lang="en-US" altLang="ko-KR" sz="400" b="0" kern="0" spc="0">
                          <a:solidFill>
                            <a:srgbClr val="000000"/>
                          </a:solidFill>
                          <a:latin typeface="+mn-lt"/>
                          <a:ea typeface="함초롬돋움"/>
                        </a:rPr>
                        <a:t>(2-</a:t>
                      </a:r>
                      <a:r>
                        <a:rPr lang="ko-KR" altLang="en-US" sz="400" b="0" kern="0" spc="0">
                          <a:solidFill>
                            <a:srgbClr val="000000"/>
                          </a:solidFill>
                          <a:latin typeface="+mn-lt"/>
                          <a:ea typeface="함초롬돋움"/>
                        </a:rPr>
                        <a:t>에틸헥실</a:t>
                      </a:r>
                      <a:r>
                        <a:rPr lang="en-US" altLang="ko-KR" sz="400" b="0" kern="0" spc="0">
                          <a:solidFill>
                            <a:srgbClr val="000000"/>
                          </a:solidFill>
                          <a:latin typeface="+mn-lt"/>
                          <a:ea typeface="함초롬돋움"/>
                        </a:rPr>
                        <a:t>)</a:t>
                      </a:r>
                      <a:r>
                        <a:rPr lang="ko-KR" altLang="en-US" sz="400" b="0" kern="0" spc="0">
                          <a:solidFill>
                            <a:srgbClr val="000000"/>
                          </a:solidFill>
                          <a:latin typeface="+mn-lt"/>
                          <a:ea typeface="함초롬돋움"/>
                        </a:rPr>
                        <a:t>프탈레이트</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28</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벤지딘</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FF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28"/>
                  </a:ext>
                </a:extLst>
              </a:tr>
              <a:tr h="145388">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29</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디메틸포름아미드</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29</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히드라진</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FF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29"/>
                  </a:ext>
                </a:extLst>
              </a:tr>
              <a:tr h="145388">
                <a:tc rowSpan="6" gridSpan="3">
                  <a:txBody>
                    <a:bodyPr/>
                    <a:lstStyle/>
                    <a:p>
                      <a:pPr marL="0" indent="0" algn="ctr" latinLnBrk="0">
                        <a:lnSpc>
                          <a:spcPct val="160000"/>
                        </a:lnSpc>
                        <a:spcBef>
                          <a:spcPts val="0"/>
                        </a:spcBef>
                        <a:spcAft>
                          <a:spcPts val="0"/>
                        </a:spcAft>
                        <a:defRPr lang="ko-KR" altLang="en-US"/>
                      </a:pP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rowSpan="6" hMerge="1">
                  <a:txBody>
                    <a:bodyPr/>
                    <a:lstStyle/>
                    <a:p>
                      <a:pPr latinLnBrk="1">
                        <a:defRPr lang="ko-KR" altLang="en-US"/>
                      </a:pPr>
                      <a:endParaRPr lang="ko-KR" altLang="en-US"/>
                    </a:p>
                  </a:txBody>
                  <a:tcPr/>
                </a:tc>
                <a:tc rowSpan="6" h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30</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프로필렌옥사이드</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FF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30"/>
                  </a:ext>
                </a:extLst>
              </a:tr>
              <a:tr h="145388">
                <a:tc gridSpan="3" vMerge="1">
                  <a:txBody>
                    <a:bodyPr/>
                    <a:lstStyle/>
                    <a:p>
                      <a:pPr latinLnBrk="1">
                        <a:defRPr lang="ko-KR" altLang="en-US"/>
                      </a:pPr>
                      <a:endParaRPr lang="ko-KR" altLang="en-US"/>
                    </a:p>
                  </a:txBody>
                  <a:tcPr/>
                </a:tc>
                <a:tc hMerge="1" vMerge="1">
                  <a:txBody>
                    <a:bodyPr/>
                    <a:lstStyle/>
                    <a:p>
                      <a:pPr latinLnBrk="1">
                        <a:defRPr lang="ko-KR" altLang="en-US"/>
                      </a:pPr>
                      <a:endParaRPr lang="ko-KR" altLang="en-US"/>
                    </a:p>
                  </a:txBody>
                  <a:tcPr/>
                </a:tc>
                <a:tc hMerge="1"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31</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베릴륨 및 그 화합물</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FF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31"/>
                  </a:ext>
                </a:extLst>
              </a:tr>
              <a:tr h="145388">
                <a:tc gridSpan="3" vMerge="1">
                  <a:txBody>
                    <a:bodyPr/>
                    <a:lstStyle/>
                    <a:p>
                      <a:pPr latinLnBrk="1">
                        <a:defRPr lang="ko-KR" altLang="en-US"/>
                      </a:pPr>
                      <a:endParaRPr lang="ko-KR" altLang="en-US"/>
                    </a:p>
                  </a:txBody>
                  <a:tcPr/>
                </a:tc>
                <a:tc hMerge="1" vMerge="1">
                  <a:txBody>
                    <a:bodyPr/>
                    <a:lstStyle/>
                    <a:p>
                      <a:pPr latinLnBrk="1">
                        <a:defRPr lang="ko-KR" altLang="en-US"/>
                      </a:pPr>
                      <a:endParaRPr lang="ko-KR" altLang="en-US"/>
                    </a:p>
                  </a:txBody>
                  <a:tcPr/>
                </a:tc>
                <a:tc hMerge="1"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32</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에틸렌옥사이드</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FFE5E5"/>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32"/>
                  </a:ext>
                </a:extLst>
              </a:tr>
              <a:tr h="198812">
                <a:tc gridSpan="3" vMerge="1">
                  <a:txBody>
                    <a:bodyPr/>
                    <a:lstStyle/>
                    <a:p>
                      <a:pPr latinLnBrk="1">
                        <a:defRPr lang="ko-KR" altLang="en-US"/>
                      </a:pPr>
                      <a:endParaRPr lang="ko-KR" altLang="en-US"/>
                    </a:p>
                  </a:txBody>
                  <a:tcPr/>
                </a:tc>
                <a:tc hMerge="1" vMerge="1">
                  <a:txBody>
                    <a:bodyPr/>
                    <a:lstStyle/>
                    <a:p>
                      <a:pPr latinLnBrk="1">
                        <a:defRPr lang="ko-KR" altLang="en-US"/>
                      </a:pPr>
                      <a:endParaRPr lang="ko-KR" altLang="en-US"/>
                    </a:p>
                  </a:txBody>
                  <a:tcPr/>
                </a:tc>
                <a:tc hMerge="1"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33</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dirty="0">
                          <a:solidFill>
                            <a:srgbClr val="000000"/>
                          </a:solidFill>
                          <a:latin typeface="+mn-lt"/>
                          <a:ea typeface="함초롬돋움"/>
                        </a:rPr>
                        <a:t>석면</a:t>
                      </a:r>
                      <a:endParaRPr lang="ko-KR" altLang="en-US" sz="400" b="0" kern="0" spc="0" dirty="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700" b="0" kern="0" spc="0" dirty="0">
                          <a:solidFill>
                            <a:srgbClr val="000000"/>
                          </a:solidFill>
                          <a:latin typeface="+mn-lt"/>
                          <a:ea typeface="함초롬돋움"/>
                        </a:rPr>
                        <a:t>석면관리법</a:t>
                      </a:r>
                      <a:r>
                        <a:rPr lang="en-US" altLang="ko-KR" sz="700" b="0" kern="0" spc="0" dirty="0">
                          <a:solidFill>
                            <a:srgbClr val="000000"/>
                          </a:solidFill>
                          <a:latin typeface="+mn-lt"/>
                          <a:ea typeface="함초롬돋움"/>
                        </a:rPr>
                        <a:t>(’08</a:t>
                      </a:r>
                      <a:r>
                        <a:rPr lang="ko-KR" altLang="en-US" sz="700" b="0" kern="0" spc="0" dirty="0">
                          <a:solidFill>
                            <a:srgbClr val="000000"/>
                          </a:solidFill>
                          <a:latin typeface="+mn-lt"/>
                          <a:ea typeface="함초롬돋움"/>
                        </a:rPr>
                        <a:t>년</a:t>
                      </a:r>
                      <a:r>
                        <a:rPr lang="en-US" altLang="ko-KR" sz="700" b="0" kern="0" spc="0" dirty="0">
                          <a:solidFill>
                            <a:srgbClr val="000000"/>
                          </a:solidFill>
                          <a:latin typeface="+mn-lt"/>
                          <a:ea typeface="함초롬돋움"/>
                        </a:rPr>
                        <a:t>)</a:t>
                      </a:r>
                      <a:endParaRPr lang="ko-KR" altLang="en-US" sz="700" b="0" kern="0" spc="0" dirty="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33"/>
                  </a:ext>
                </a:extLst>
              </a:tr>
              <a:tr h="198812">
                <a:tc gridSpan="3" vMerge="1">
                  <a:txBody>
                    <a:bodyPr/>
                    <a:lstStyle/>
                    <a:p>
                      <a:pPr latinLnBrk="1">
                        <a:defRPr lang="ko-KR" altLang="en-US"/>
                      </a:pPr>
                      <a:endParaRPr lang="ko-KR" altLang="en-US"/>
                    </a:p>
                  </a:txBody>
                  <a:tcPr/>
                </a:tc>
                <a:tc hMerge="1" vMerge="1">
                  <a:txBody>
                    <a:bodyPr/>
                    <a:lstStyle/>
                    <a:p>
                      <a:pPr latinLnBrk="1">
                        <a:defRPr lang="ko-KR" altLang="en-US"/>
                      </a:pPr>
                      <a:endParaRPr lang="ko-KR" altLang="en-US"/>
                    </a:p>
                  </a:txBody>
                  <a:tcPr/>
                </a:tc>
                <a:tc hMerge="1"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34</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다이옥신</a:t>
                      </a:r>
                      <a:r>
                        <a:rPr lang="en-US" altLang="ko-KR" sz="400" b="0" kern="0" spc="0">
                          <a:solidFill>
                            <a:srgbClr val="000000"/>
                          </a:solidFill>
                          <a:latin typeface="+mn-lt"/>
                          <a:ea typeface="함초롬돋움"/>
                        </a:rPr>
                        <a:t>(‘97</a:t>
                      </a:r>
                      <a:r>
                        <a:rPr lang="ko-KR" altLang="en-US" sz="400" b="0" kern="0" spc="0">
                          <a:solidFill>
                            <a:srgbClr val="000000"/>
                          </a:solidFill>
                          <a:latin typeface="+mn-lt"/>
                          <a:ea typeface="함초롬돋움"/>
                        </a:rPr>
                        <a:t>년</a:t>
                      </a:r>
                      <a:r>
                        <a:rPr lang="en-US" altLang="ko-KR" sz="400" b="0" kern="0" spc="0">
                          <a:solidFill>
                            <a:srgbClr val="000000"/>
                          </a:solidFill>
                          <a:latin typeface="+mn-lt"/>
                          <a:ea typeface="함초롬돋움"/>
                        </a:rPr>
                        <a:t>)</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700" b="0" kern="0" spc="0">
                          <a:solidFill>
                            <a:srgbClr val="000000"/>
                          </a:solidFill>
                          <a:latin typeface="+mn-lt"/>
                          <a:ea typeface="함초롬돋움"/>
                        </a:rPr>
                        <a:t>잔류성물질법</a:t>
                      </a:r>
                      <a:endParaRPr lang="ko-KR" altLang="en-US" sz="7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34"/>
                  </a:ext>
                </a:extLst>
              </a:tr>
              <a:tr h="198812">
                <a:tc gridSpan="3" vMerge="1">
                  <a:txBody>
                    <a:bodyPr/>
                    <a:lstStyle/>
                    <a:p>
                      <a:pPr latinLnBrk="1">
                        <a:defRPr lang="ko-KR" altLang="en-US"/>
                      </a:pPr>
                      <a:endParaRPr lang="ko-KR" altLang="en-US"/>
                    </a:p>
                  </a:txBody>
                  <a:tcPr/>
                </a:tc>
                <a:tc hMerge="1" vMerge="1">
                  <a:txBody>
                    <a:bodyPr/>
                    <a:lstStyle/>
                    <a:p>
                      <a:pPr latinLnBrk="1">
                        <a:defRPr lang="ko-KR" altLang="en-US"/>
                      </a:pPr>
                      <a:endParaRPr lang="ko-KR" altLang="en-US"/>
                    </a:p>
                  </a:txBody>
                  <a:tcPr/>
                </a:tc>
                <a:tc hMerge="1" vMerge="1">
                  <a:txBody>
                    <a:bodyPr/>
                    <a:lstStyle/>
                    <a:p>
                      <a:pPr latinLnBrk="1">
                        <a:defRPr lang="ko-KR" altLang="en-US"/>
                      </a:pPr>
                      <a:endParaRPr lang="ko-KR" altLang="en-US"/>
                    </a:p>
                  </a:txBody>
                  <a:tcPr/>
                </a:tc>
                <a:tc>
                  <a:txBody>
                    <a:bodyPr/>
                    <a:lstStyle/>
                    <a:p>
                      <a:pPr marL="0" indent="0" algn="ctr" latinLnBrk="0">
                        <a:lnSpc>
                          <a:spcPct val="160000"/>
                        </a:lnSpc>
                        <a:spcBef>
                          <a:spcPts val="0"/>
                        </a:spcBef>
                        <a:spcAft>
                          <a:spcPts val="0"/>
                        </a:spcAft>
                        <a:defRPr lang="ko-KR" altLang="en-US"/>
                      </a:pPr>
                      <a:r>
                        <a:rPr lang="en-US" sz="400" b="0" kern="0" spc="0">
                          <a:solidFill>
                            <a:srgbClr val="000000"/>
                          </a:solidFill>
                          <a:latin typeface="+mn-lt"/>
                          <a:ea typeface="함초롬돋움"/>
                        </a:rPr>
                        <a:t>35</a:t>
                      </a:r>
                      <a:endParaRPr 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400" b="0" kern="0" spc="0">
                          <a:solidFill>
                            <a:srgbClr val="000000"/>
                          </a:solidFill>
                          <a:latin typeface="+mn-lt"/>
                          <a:ea typeface="함초롬돋움"/>
                        </a:rPr>
                        <a:t>폴리염화비페닐</a:t>
                      </a:r>
                      <a:endParaRPr lang="ko-KR" altLang="en-US" sz="400" b="0" kern="0" spc="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ko-KR" altLang="en-US" sz="700" b="0" kern="0" spc="0" dirty="0" err="1">
                          <a:solidFill>
                            <a:srgbClr val="000000"/>
                          </a:solidFill>
                          <a:latin typeface="+mn-lt"/>
                          <a:ea typeface="함초롬돋움"/>
                        </a:rPr>
                        <a:t>잔류성물질법</a:t>
                      </a:r>
                      <a:r>
                        <a:rPr lang="en-US" altLang="ko-KR" sz="700" b="0" kern="0" spc="0" dirty="0">
                          <a:solidFill>
                            <a:srgbClr val="000000"/>
                          </a:solidFill>
                          <a:latin typeface="+mn-lt"/>
                          <a:ea typeface="함초롬돋움"/>
                        </a:rPr>
                        <a:t>(’96</a:t>
                      </a:r>
                      <a:r>
                        <a:rPr lang="ko-KR" altLang="en-US" sz="700" b="0" kern="0" spc="0" dirty="0">
                          <a:solidFill>
                            <a:srgbClr val="000000"/>
                          </a:solidFill>
                          <a:latin typeface="+mn-lt"/>
                          <a:ea typeface="함초롬돋움"/>
                        </a:rPr>
                        <a:t>년</a:t>
                      </a:r>
                      <a:r>
                        <a:rPr lang="en-US" altLang="ko-KR" sz="700" b="0" kern="0" spc="0" dirty="0">
                          <a:solidFill>
                            <a:srgbClr val="000000"/>
                          </a:solidFill>
                          <a:latin typeface="+mn-lt"/>
                          <a:ea typeface="함초롬돋움"/>
                        </a:rPr>
                        <a:t>)</a:t>
                      </a:r>
                      <a:endParaRPr lang="ko-KR" altLang="en-US" sz="700" b="0" kern="0" spc="0" dirty="0">
                        <a:solidFill>
                          <a:srgbClr val="000000"/>
                        </a:solidFill>
                        <a:latin typeface="+mn-lt"/>
                      </a:endParaRPr>
                    </a:p>
                  </a:txBody>
                  <a:tcPr marL="28098" marR="28098" marT="14049" marB="14049"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35"/>
                  </a:ext>
                </a:extLst>
              </a:tr>
            </a:tbl>
          </a:graphicData>
        </a:graphic>
      </p:graphicFrame>
      <p:cxnSp>
        <p:nvCxnSpPr>
          <p:cNvPr id="9" name="직선 연결선 8">
            <a:extLst>
              <a:ext uri="{FF2B5EF4-FFF2-40B4-BE49-F238E27FC236}">
                <a16:creationId xmlns:a16="http://schemas.microsoft.com/office/drawing/2014/main" id="{8EF086C6-7CE4-3F09-D884-B3DBB35D6FC8}"/>
              </a:ext>
            </a:extLst>
          </p:cNvPr>
          <p:cNvCxnSpPr/>
          <p:nvPr/>
        </p:nvCxnSpPr>
        <p:spPr>
          <a:xfrm>
            <a:off x="942975" y="5586413"/>
            <a:ext cx="2979738" cy="1019175"/>
          </a:xfrm>
          <a:prstGeom prst="line">
            <a:avLst/>
          </a:prstGeom>
          <a:ln>
            <a:prstDash val="sysDot"/>
          </a:ln>
        </p:spPr>
        <p:style>
          <a:lnRef idx="1">
            <a:schemeClr val="dk1"/>
          </a:lnRef>
          <a:fillRef idx="0">
            <a:schemeClr val="dk1"/>
          </a:fillRef>
          <a:effectRef idx="0">
            <a:schemeClr val="dk1"/>
          </a:effectRef>
          <a:fontRef idx="minor">
            <a:schemeClr val="tx1"/>
          </a:fontRef>
        </p:style>
      </p:cxnSp>
      <p:grpSp>
        <p:nvGrpSpPr>
          <p:cNvPr id="56541" name="그룹 7">
            <a:extLst>
              <a:ext uri="{FF2B5EF4-FFF2-40B4-BE49-F238E27FC236}">
                <a16:creationId xmlns:a16="http://schemas.microsoft.com/office/drawing/2014/main" id="{9293BEDD-99C2-410E-D419-CEB86870A8D3}"/>
              </a:ext>
            </a:extLst>
          </p:cNvPr>
          <p:cNvGrpSpPr>
            <a:grpSpLocks/>
          </p:cNvGrpSpPr>
          <p:nvPr/>
        </p:nvGrpSpPr>
        <p:grpSpPr bwMode="auto">
          <a:xfrm>
            <a:off x="33338" y="401638"/>
            <a:ext cx="5041900" cy="592137"/>
            <a:chOff x="32711" y="402278"/>
            <a:chExt cx="5041890" cy="592137"/>
          </a:xfrm>
        </p:grpSpPr>
        <p:pic>
          <p:nvPicPr>
            <p:cNvPr id="56542" name="Picture 10">
              <a:extLst>
                <a:ext uri="{FF2B5EF4-FFF2-40B4-BE49-F238E27FC236}">
                  <a16:creationId xmlns:a16="http://schemas.microsoft.com/office/drawing/2014/main" id="{7CBB07B4-ABC0-D8E9-67E7-E523B1BA4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31" y="402278"/>
              <a:ext cx="482677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1">
              <a:extLst>
                <a:ext uri="{FF2B5EF4-FFF2-40B4-BE49-F238E27FC236}">
                  <a16:creationId xmlns:a16="http://schemas.microsoft.com/office/drawing/2014/main" id="{CB5D2A87-1489-2871-90E5-7C54A7192824}"/>
                </a:ext>
              </a:extLst>
            </p:cNvPr>
            <p:cNvSpPr>
              <a:spLocks noChangeArrowheads="1"/>
            </p:cNvSpPr>
            <p:nvPr/>
          </p:nvSpPr>
          <p:spPr bwMode="white">
            <a:xfrm>
              <a:off x="32711" y="402278"/>
              <a:ext cx="4825990" cy="384175"/>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배출허용기준 신설 및 강화</a:t>
              </a: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시행규칙 별표</a:t>
              </a: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8)</a:t>
              </a:r>
              <a:endPar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endParaRPr>
            </a:p>
          </p:txBody>
        </p:sp>
      </p:grpSp>
    </p:spTree>
  </p:cSld>
  <p:clrMapOvr>
    <a:masterClrMapping/>
  </p:clrMapOvr>
  <p:transition spd="slow" advTm="40376"/>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직사각형 18">
            <a:extLst>
              <a:ext uri="{FF2B5EF4-FFF2-40B4-BE49-F238E27FC236}">
                <a16:creationId xmlns:a16="http://schemas.microsoft.com/office/drawing/2014/main" id="{47E97052-AA1A-C872-BDE4-3CCF7CE5EDD0}"/>
              </a:ext>
            </a:extLst>
          </p:cNvPr>
          <p:cNvSpPr/>
          <p:nvPr/>
        </p:nvSpPr>
        <p:spPr>
          <a:xfrm>
            <a:off x="252413" y="446088"/>
            <a:ext cx="8636000" cy="6294437"/>
          </a:xfrm>
          <a:prstGeom prst="rect">
            <a:avLst/>
          </a:prstGeom>
          <a:noFill/>
          <a:ln w="9525">
            <a:solidFill>
              <a:srgbClr val="0D7B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399">
              <a:latin typeface="나눔고딕"/>
              <a:ea typeface="나눔고딕"/>
            </a:endParaRPr>
          </a:p>
        </p:txBody>
      </p:sp>
      <p:grpSp>
        <p:nvGrpSpPr>
          <p:cNvPr id="58371" name="그룹 3">
            <a:extLst>
              <a:ext uri="{FF2B5EF4-FFF2-40B4-BE49-F238E27FC236}">
                <a16:creationId xmlns:a16="http://schemas.microsoft.com/office/drawing/2014/main" id="{CEE82590-24AC-7DE8-5667-99EA3D01AC7D}"/>
              </a:ext>
            </a:extLst>
          </p:cNvPr>
          <p:cNvGrpSpPr>
            <a:grpSpLocks/>
          </p:cNvGrpSpPr>
          <p:nvPr/>
        </p:nvGrpSpPr>
        <p:grpSpPr bwMode="auto">
          <a:xfrm>
            <a:off x="8385175" y="6307138"/>
            <a:ext cx="503238" cy="433387"/>
            <a:chOff x="6372200" y="4941168"/>
            <a:chExt cx="504056" cy="434531"/>
          </a:xfrm>
        </p:grpSpPr>
        <p:sp>
          <p:nvSpPr>
            <p:cNvPr id="2" name="이등변 삼각형 1">
              <a:extLst>
                <a:ext uri="{FF2B5EF4-FFF2-40B4-BE49-F238E27FC236}">
                  <a16:creationId xmlns:a16="http://schemas.microsoft.com/office/drawing/2014/main" id="{055C267B-C8E7-0D14-B523-410A66A6752D}"/>
                </a:ext>
              </a:extLst>
            </p:cNvPr>
            <p:cNvSpPr/>
            <p:nvPr/>
          </p:nvSpPr>
          <p:spPr>
            <a:xfrm>
              <a:off x="6372200" y="4941168"/>
              <a:ext cx="504056" cy="434531"/>
            </a:xfrm>
            <a:prstGeom prst="triangle">
              <a:avLst>
                <a:gd name="adj" fmla="val 100000"/>
              </a:avLst>
            </a:prstGeom>
            <a:solidFill>
              <a:srgbClr val="0D7B77"/>
            </a:solidFill>
            <a:ln>
              <a:solidFill>
                <a:srgbClr val="0D7B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399">
                <a:latin typeface="나눔고딕"/>
                <a:ea typeface="나눔고딕"/>
              </a:endParaRPr>
            </a:p>
          </p:txBody>
        </p:sp>
        <p:sp>
          <p:nvSpPr>
            <p:cNvPr id="3" name="타원 2">
              <a:extLst>
                <a:ext uri="{FF2B5EF4-FFF2-40B4-BE49-F238E27FC236}">
                  <a16:creationId xmlns:a16="http://schemas.microsoft.com/office/drawing/2014/main" id="{5BE27D14-B18C-9044-A1DE-6AD597519BA0}"/>
                </a:ext>
              </a:extLst>
            </p:cNvPr>
            <p:cNvSpPr/>
            <p:nvPr/>
          </p:nvSpPr>
          <p:spPr>
            <a:xfrm>
              <a:off x="6636153" y="5168779"/>
              <a:ext cx="144698" cy="1448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399">
                <a:latin typeface="나눔고딕"/>
                <a:ea typeface="나눔고딕"/>
              </a:endParaRPr>
            </a:p>
          </p:txBody>
        </p:sp>
      </p:grpSp>
      <p:sp>
        <p:nvSpPr>
          <p:cNvPr id="16" name="TextBox 15">
            <a:extLst>
              <a:ext uri="{FF2B5EF4-FFF2-40B4-BE49-F238E27FC236}">
                <a16:creationId xmlns:a16="http://schemas.microsoft.com/office/drawing/2014/main" id="{6B5F09A0-3380-A487-0746-67FACF5D109E}"/>
              </a:ext>
            </a:extLst>
          </p:cNvPr>
          <p:cNvSpPr txBox="1"/>
          <p:nvPr/>
        </p:nvSpPr>
        <p:spPr>
          <a:xfrm>
            <a:off x="666750" y="777875"/>
            <a:ext cx="8221663" cy="461963"/>
          </a:xfrm>
          <a:prstGeom prst="rect">
            <a:avLst/>
          </a:prstGeom>
          <a:noFill/>
          <a:ln w="12700">
            <a:noFill/>
            <a:prstDash val="sysDot"/>
          </a:ln>
        </p:spPr>
        <p:txBody>
          <a:bodyPr>
            <a:spAutoFit/>
          </a:bodyPr>
          <a:lstStyle/>
          <a:p>
            <a:pPr marL="285594" indent="-285594">
              <a:lnSpc>
                <a:spcPct val="150000"/>
              </a:lnSpc>
              <a:buFont typeface="Arial"/>
              <a:buChar char="•"/>
              <a:defRPr lang="ko-KR" altLang="en-US"/>
            </a:pPr>
            <a:r>
              <a:rPr lang="ko-KR" altLang="en-US" sz="1599" dirty="0">
                <a:latin typeface="전주 완판본 순B"/>
                <a:ea typeface="전주 완판본 순B"/>
              </a:rPr>
              <a:t>배출허용기준 강화</a:t>
            </a:r>
            <a:r>
              <a:rPr lang="en-US" altLang="ko-KR" sz="1199" dirty="0">
                <a:latin typeface="전주 완판본 순B"/>
                <a:ea typeface="전주 완판본 순B"/>
              </a:rPr>
              <a:t>(’20. 1. 1. </a:t>
            </a:r>
            <a:r>
              <a:rPr lang="ko-KR" altLang="en-US" sz="1199" dirty="0">
                <a:latin typeface="전주 완판본 순B"/>
                <a:ea typeface="전주 완판본 순B"/>
              </a:rPr>
              <a:t>시행</a:t>
            </a:r>
            <a:r>
              <a:rPr lang="en-US" altLang="ko-KR" sz="1199" dirty="0">
                <a:latin typeface="전주 완판본 순B"/>
                <a:ea typeface="전주 완판본 순B"/>
              </a:rPr>
              <a:t>)      </a:t>
            </a:r>
            <a:r>
              <a:rPr lang="en-US" altLang="ko-KR" sz="1399" dirty="0">
                <a:solidFill>
                  <a:srgbClr val="FF0000"/>
                </a:solidFill>
                <a:latin typeface="전주 완판본 순B"/>
                <a:ea typeface="문체부 제목 돋음체"/>
              </a:rPr>
              <a:t>※ </a:t>
            </a:r>
            <a:r>
              <a:rPr lang="ko-KR" altLang="en-US" sz="1399" dirty="0">
                <a:solidFill>
                  <a:srgbClr val="FF0000"/>
                </a:solidFill>
                <a:latin typeface="전주 완판본 순B"/>
                <a:ea typeface="문체부 제목 돋음체"/>
              </a:rPr>
              <a:t>방지시설설치면제사업장 방지시설 설치 필요 여부 검토</a:t>
            </a:r>
            <a:endParaRPr lang="en-US" altLang="ko-KR" sz="1199" dirty="0">
              <a:solidFill>
                <a:srgbClr val="FF0000"/>
              </a:solidFill>
              <a:latin typeface="전주 완판본 순B"/>
              <a:ea typeface="문체부 제목 돋음체"/>
            </a:endParaRPr>
          </a:p>
        </p:txBody>
      </p:sp>
      <p:graphicFrame>
        <p:nvGraphicFramePr>
          <p:cNvPr id="5" name="표 4">
            <a:extLst>
              <a:ext uri="{FF2B5EF4-FFF2-40B4-BE49-F238E27FC236}">
                <a16:creationId xmlns:a16="http://schemas.microsoft.com/office/drawing/2014/main" id="{4FE5F9E2-A143-354C-63CA-96BE13974A64}"/>
              </a:ext>
            </a:extLst>
          </p:cNvPr>
          <p:cNvGraphicFramePr>
            <a:graphicFrameLocks noGrp="1"/>
          </p:cNvGraphicFramePr>
          <p:nvPr/>
        </p:nvGraphicFramePr>
        <p:xfrm>
          <a:off x="882650" y="1241425"/>
          <a:ext cx="7502525" cy="5357813"/>
        </p:xfrm>
        <a:graphic>
          <a:graphicData uri="http://schemas.openxmlformats.org/drawingml/2006/table">
            <a:tbl>
              <a:tblPr firstRow="1" bandRow="1"/>
              <a:tblGrid>
                <a:gridCol w="1811438">
                  <a:extLst>
                    <a:ext uri="{9D8B030D-6E8A-4147-A177-3AD203B41FA5}">
                      <a16:colId xmlns:a16="http://schemas.microsoft.com/office/drawing/2014/main" val="20000"/>
                    </a:ext>
                  </a:extLst>
                </a:gridCol>
                <a:gridCol w="1811438">
                  <a:extLst>
                    <a:ext uri="{9D8B030D-6E8A-4147-A177-3AD203B41FA5}">
                      <a16:colId xmlns:a16="http://schemas.microsoft.com/office/drawing/2014/main" val="20001"/>
                    </a:ext>
                  </a:extLst>
                </a:gridCol>
                <a:gridCol w="1198737">
                  <a:extLst>
                    <a:ext uri="{9D8B030D-6E8A-4147-A177-3AD203B41FA5}">
                      <a16:colId xmlns:a16="http://schemas.microsoft.com/office/drawing/2014/main" val="20002"/>
                    </a:ext>
                  </a:extLst>
                </a:gridCol>
                <a:gridCol w="1340456">
                  <a:extLst>
                    <a:ext uri="{9D8B030D-6E8A-4147-A177-3AD203B41FA5}">
                      <a16:colId xmlns:a16="http://schemas.microsoft.com/office/drawing/2014/main" val="20003"/>
                    </a:ext>
                  </a:extLst>
                </a:gridCol>
                <a:gridCol w="1340456">
                  <a:extLst>
                    <a:ext uri="{9D8B030D-6E8A-4147-A177-3AD203B41FA5}">
                      <a16:colId xmlns:a16="http://schemas.microsoft.com/office/drawing/2014/main" val="20004"/>
                    </a:ext>
                  </a:extLst>
                </a:gridCol>
              </a:tblGrid>
              <a:tr h="152145">
                <a:tc rowSpan="2" gridSpan="2">
                  <a:txBody>
                    <a:bodyPr/>
                    <a:lstStyle/>
                    <a:p>
                      <a:pPr marL="0" indent="0" algn="ctr" latinLnBrk="0">
                        <a:lnSpc>
                          <a:spcPct val="160000"/>
                        </a:lnSpc>
                        <a:spcBef>
                          <a:spcPts val="0"/>
                        </a:spcBef>
                        <a:spcAft>
                          <a:spcPts val="0"/>
                        </a:spcAft>
                        <a:defRPr lang="ko-KR" altLang="en-US"/>
                      </a:pPr>
                      <a:r>
                        <a:rPr lang="ko-KR" altLang="en-US" sz="700" b="1" kern="0" spc="0">
                          <a:solidFill>
                            <a:schemeClr val="bg1"/>
                          </a:solidFill>
                          <a:latin typeface="+mn-lt"/>
                          <a:ea typeface="함초롬돋움"/>
                        </a:rPr>
                        <a:t>구 분</a:t>
                      </a:r>
                      <a:endParaRPr lang="ko-KR" altLang="en-US" sz="700" b="1" kern="0" spc="0">
                        <a:solidFill>
                          <a:schemeClr val="bg1"/>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0D7B77"/>
                    </a:solidFill>
                  </a:tcPr>
                </a:tc>
                <a:tc rowSpan="2" hMerge="1">
                  <a:txBody>
                    <a:bodyPr/>
                    <a:lstStyle/>
                    <a:p>
                      <a:pPr latinLnBrk="1">
                        <a:defRPr lang="ko-KR" altLang="en-US"/>
                      </a:pPr>
                      <a:endParaRPr lang="ko-KR" altLang="en-US"/>
                    </a:p>
                  </a:txBody>
                  <a:tcPr/>
                </a:tc>
                <a:tc gridSpan="2">
                  <a:txBody>
                    <a:bodyPr/>
                    <a:lstStyle/>
                    <a:p>
                      <a:pPr marL="0" indent="0" algn="ctr" latinLnBrk="0">
                        <a:lnSpc>
                          <a:spcPct val="130000"/>
                        </a:lnSpc>
                        <a:spcBef>
                          <a:spcPts val="0"/>
                        </a:spcBef>
                        <a:spcAft>
                          <a:spcPts val="0"/>
                        </a:spcAft>
                        <a:defRPr lang="ko-KR" altLang="en-US"/>
                      </a:pPr>
                      <a:r>
                        <a:rPr lang="ko-KR" altLang="en-US" sz="700" b="1" kern="0" spc="0">
                          <a:solidFill>
                            <a:schemeClr val="bg1"/>
                          </a:solidFill>
                          <a:latin typeface="+mn-lt"/>
                          <a:ea typeface="함초롬돋움"/>
                        </a:rPr>
                        <a:t>배출허용기준</a:t>
                      </a:r>
                      <a:endParaRPr lang="ko-KR" altLang="en-US" sz="700" b="1" kern="0" spc="0">
                        <a:solidFill>
                          <a:schemeClr val="bg1"/>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0D7B77"/>
                    </a:solidFill>
                  </a:tcPr>
                </a:tc>
                <a:tc hMerge="1">
                  <a:txBody>
                    <a:bodyPr/>
                    <a:lstStyle/>
                    <a:p>
                      <a:pPr latinLnBrk="1">
                        <a:defRPr lang="ko-KR" altLang="en-US"/>
                      </a:pPr>
                      <a:endParaRPr lang="ko-KR" altLang="en-US"/>
                    </a:p>
                  </a:txBody>
                  <a:tcPr/>
                </a:tc>
                <a:tc rowSpan="2">
                  <a:txBody>
                    <a:bodyPr/>
                    <a:lstStyle/>
                    <a:p>
                      <a:pPr marL="0" indent="0" algn="ctr" latinLnBrk="0">
                        <a:lnSpc>
                          <a:spcPct val="130000"/>
                        </a:lnSpc>
                        <a:spcBef>
                          <a:spcPts val="0"/>
                        </a:spcBef>
                        <a:spcAft>
                          <a:spcPts val="0"/>
                        </a:spcAft>
                        <a:defRPr lang="ko-KR" altLang="en-US"/>
                      </a:pPr>
                      <a:r>
                        <a:rPr lang="ko-KR" altLang="en-US" sz="700" b="1" kern="0" spc="0">
                          <a:solidFill>
                            <a:schemeClr val="bg1"/>
                          </a:solidFill>
                          <a:latin typeface="+mn-lt"/>
                          <a:ea typeface="함초롬돋움"/>
                        </a:rPr>
                        <a:t>강화율</a:t>
                      </a:r>
                      <a:r>
                        <a:rPr lang="en-US" altLang="ko-KR" sz="700" b="1" kern="0" spc="0">
                          <a:solidFill>
                            <a:schemeClr val="bg1"/>
                          </a:solidFill>
                          <a:latin typeface="+mn-lt"/>
                          <a:ea typeface="함초롬돋움"/>
                        </a:rPr>
                        <a:t>(%)</a:t>
                      </a:r>
                      <a:endParaRPr lang="ko-KR" altLang="en-US" sz="700" b="1" kern="0" spc="0">
                        <a:solidFill>
                          <a:schemeClr val="bg1"/>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0D7B77"/>
                    </a:solidFill>
                  </a:tcPr>
                </a:tc>
                <a:extLst>
                  <a:ext uri="{0D108BD9-81ED-4DB2-BD59-A6C34878D82A}">
                    <a16:rowId xmlns:a16="http://schemas.microsoft.com/office/drawing/2014/main" val="10000"/>
                  </a:ext>
                </a:extLst>
              </a:tr>
              <a:tr h="152145">
                <a:tc gridSpan="2" vMerge="1">
                  <a:txBody>
                    <a:bodyPr/>
                    <a:lstStyle/>
                    <a:p>
                      <a:pPr latinLnBrk="1">
                        <a:defRPr lang="ko-KR" altLang="en-US"/>
                      </a:pPr>
                      <a:endParaRPr lang="ko-KR" altLang="en-US"/>
                    </a:p>
                  </a:txBody>
                  <a:tcPr/>
                </a:tc>
                <a:tc hMerge="1" vMerge="1">
                  <a:txBody>
                    <a:bodyPr/>
                    <a:lstStyle/>
                    <a:p>
                      <a:pPr latinLnBrk="1">
                        <a:defRPr lang="ko-KR" altLang="en-US"/>
                      </a:pPr>
                      <a:endParaRPr lang="ko-KR" altLang="en-US"/>
                    </a:p>
                  </a:txBody>
                  <a:tcPr/>
                </a:tc>
                <a:tc>
                  <a:txBody>
                    <a:bodyPr/>
                    <a:lstStyle/>
                    <a:p>
                      <a:pPr marL="0" indent="0" algn="ctr" latinLnBrk="0">
                        <a:lnSpc>
                          <a:spcPct val="130000"/>
                        </a:lnSpc>
                        <a:spcBef>
                          <a:spcPts val="0"/>
                        </a:spcBef>
                        <a:spcAft>
                          <a:spcPts val="0"/>
                        </a:spcAft>
                        <a:defRPr lang="ko-KR" altLang="en-US"/>
                      </a:pPr>
                      <a:r>
                        <a:rPr lang="ko-KR" altLang="en-US" sz="700" b="1" kern="0" spc="0">
                          <a:solidFill>
                            <a:schemeClr val="bg1"/>
                          </a:solidFill>
                          <a:latin typeface="+mn-lt"/>
                          <a:ea typeface="함초롬돋움"/>
                        </a:rPr>
                        <a:t>현 행</a:t>
                      </a:r>
                      <a:endParaRPr lang="ko-KR" altLang="en-US" sz="700" b="1" kern="0" spc="0">
                        <a:solidFill>
                          <a:schemeClr val="bg1"/>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0D7B77"/>
                    </a:solidFill>
                  </a:tcPr>
                </a:tc>
                <a:tc>
                  <a:txBody>
                    <a:bodyPr/>
                    <a:lstStyle/>
                    <a:p>
                      <a:pPr marL="0" indent="0" algn="ctr" latinLnBrk="0">
                        <a:lnSpc>
                          <a:spcPct val="130000"/>
                        </a:lnSpc>
                        <a:spcBef>
                          <a:spcPts val="0"/>
                        </a:spcBef>
                        <a:spcAft>
                          <a:spcPts val="0"/>
                        </a:spcAft>
                        <a:defRPr lang="ko-KR" altLang="en-US"/>
                      </a:pPr>
                      <a:r>
                        <a:rPr lang="ko-KR" altLang="en-US" sz="700" b="1" kern="0" spc="0">
                          <a:solidFill>
                            <a:schemeClr val="bg1"/>
                          </a:solidFill>
                          <a:latin typeface="+mn-lt"/>
                          <a:ea typeface="함초롬돋움"/>
                        </a:rPr>
                        <a:t>개정</a:t>
                      </a:r>
                      <a:endParaRPr lang="ko-KR" altLang="en-US" sz="700" b="1" kern="0" spc="0">
                        <a:solidFill>
                          <a:schemeClr val="bg1"/>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solidFill>
                      <a:srgbClr val="0D7B77"/>
                    </a:solidFill>
                  </a:tcPr>
                </a:tc>
                <a:tc vMerge="1">
                  <a:txBody>
                    <a:bodyPr/>
                    <a:lstStyle/>
                    <a:p>
                      <a:pPr latinLnBrk="1">
                        <a:defRPr lang="ko-KR" altLang="en-US"/>
                      </a:pPr>
                      <a:endParaRPr lang="ko-KR" altLang="en-US"/>
                    </a:p>
                  </a:txBody>
                  <a:tcPr/>
                </a:tc>
                <a:extLst>
                  <a:ext uri="{0D108BD9-81ED-4DB2-BD59-A6C34878D82A}">
                    <a16:rowId xmlns:a16="http://schemas.microsoft.com/office/drawing/2014/main" val="10001"/>
                  </a:ext>
                </a:extLst>
              </a:tr>
              <a:tr h="144386">
                <a:tc rowSpan="11">
                  <a:txBody>
                    <a:bodyPr/>
                    <a:lstStyle/>
                    <a:p>
                      <a:pPr marL="0" indent="0" algn="ctr" latinLnBrk="0">
                        <a:lnSpc>
                          <a:spcPct val="160000"/>
                        </a:lnSpc>
                        <a:spcBef>
                          <a:spcPts val="0"/>
                        </a:spcBef>
                        <a:spcAft>
                          <a:spcPts val="0"/>
                        </a:spcAft>
                        <a:defRPr lang="ko-KR" altLang="en-US"/>
                      </a:pPr>
                      <a:r>
                        <a:rPr lang="ko-KR" altLang="en-US" sz="1200" b="0" kern="0" spc="0">
                          <a:solidFill>
                            <a:srgbClr val="000000"/>
                          </a:solidFill>
                          <a:latin typeface="+mn-lt"/>
                          <a:ea typeface="함초롬돋움"/>
                        </a:rPr>
                        <a:t>일반</a:t>
                      </a:r>
                    </a:p>
                    <a:p>
                      <a:pPr marL="0" indent="0" algn="ctr" latinLnBrk="0">
                        <a:lnSpc>
                          <a:spcPct val="160000"/>
                        </a:lnSpc>
                        <a:spcBef>
                          <a:spcPts val="0"/>
                        </a:spcBef>
                        <a:spcAft>
                          <a:spcPts val="0"/>
                        </a:spcAft>
                        <a:defRPr lang="ko-KR" altLang="en-US"/>
                      </a:pPr>
                      <a:r>
                        <a:rPr lang="en-US" altLang="ko-KR" sz="1200" b="0" kern="0" spc="-130">
                          <a:solidFill>
                            <a:srgbClr val="000000"/>
                          </a:solidFill>
                          <a:latin typeface="+mn-lt"/>
                          <a:ea typeface="함초롬돋움"/>
                        </a:rPr>
                        <a:t>(11</a:t>
                      </a:r>
                      <a:r>
                        <a:rPr lang="ko-KR" altLang="en-US" sz="1200" b="0" kern="0" spc="-130">
                          <a:solidFill>
                            <a:srgbClr val="000000"/>
                          </a:solidFill>
                          <a:latin typeface="+mn-lt"/>
                          <a:ea typeface="함초롬돋움"/>
                        </a:rPr>
                        <a:t>종</a:t>
                      </a:r>
                      <a:r>
                        <a:rPr lang="en-US" altLang="ko-KR" sz="1200" b="0" kern="0" spc="-130">
                          <a:solidFill>
                            <a:srgbClr val="000000"/>
                          </a:solidFill>
                          <a:latin typeface="+mn-lt"/>
                          <a:ea typeface="함초롬돋움"/>
                        </a:rPr>
                        <a:t>)</a:t>
                      </a:r>
                      <a:endParaRPr lang="ko-KR" altLang="en-US" sz="12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먼지</a:t>
                      </a:r>
                      <a:r>
                        <a:rPr lang="en-US" altLang="ko-KR" sz="500" b="0" kern="0" spc="0">
                          <a:solidFill>
                            <a:srgbClr val="000000"/>
                          </a:solidFill>
                          <a:latin typeface="+mn-lt"/>
                          <a:ea typeface="함초롬돋움"/>
                        </a:rPr>
                        <a:t>(</a:t>
                      </a:r>
                      <a:r>
                        <a:rPr lang="ko-KR" altLang="en-US" sz="500" b="0" kern="0" spc="0">
                          <a:solidFill>
                            <a:srgbClr val="000000"/>
                          </a:solidFill>
                          <a:latin typeface="+mn-lt"/>
                          <a:ea typeface="함초롬돋움"/>
                        </a:rPr>
                        <a:t>㎎</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S㎥)</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10∼70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5∼50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33</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02"/>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브롬 및 그 화합물</a:t>
                      </a:r>
                      <a:r>
                        <a:rPr lang="en-US" altLang="ko-KR" sz="500" b="0" kern="0" spc="0">
                          <a:solidFill>
                            <a:srgbClr val="000000"/>
                          </a:solidFill>
                          <a:latin typeface="+mn-lt"/>
                          <a:ea typeface="함초롬돋움"/>
                        </a:rPr>
                        <a:t>(ppm)</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03"/>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60">
                          <a:solidFill>
                            <a:srgbClr val="000000"/>
                          </a:solidFill>
                          <a:latin typeface="+mn-lt"/>
                          <a:ea typeface="함초롬돋움"/>
                        </a:rPr>
                        <a:t>아연 및 그 화합물</a:t>
                      </a:r>
                      <a:r>
                        <a:rPr lang="en-US" altLang="ko-KR" sz="500" b="0" kern="0" spc="0">
                          <a:solidFill>
                            <a:srgbClr val="000000"/>
                          </a:solidFill>
                          <a:latin typeface="+mn-lt"/>
                          <a:ea typeface="함초롬돋움"/>
                        </a:rPr>
                        <a:t>(</a:t>
                      </a:r>
                      <a:r>
                        <a:rPr lang="ko-KR" altLang="en-US" sz="500" b="0" kern="0" spc="0">
                          <a:solidFill>
                            <a:srgbClr val="000000"/>
                          </a:solidFill>
                          <a:latin typeface="+mn-lt"/>
                          <a:ea typeface="함초롬돋움"/>
                        </a:rPr>
                        <a:t>㎎</a:t>
                      </a:r>
                      <a:r>
                        <a:rPr lang="en-US" altLang="ko-KR" sz="500" b="0" kern="0" spc="0">
                          <a:solidFill>
                            <a:srgbClr val="000000"/>
                          </a:solidFill>
                          <a:latin typeface="+mn-lt"/>
                          <a:ea typeface="함초롬돋움"/>
                        </a:rPr>
                        <a:t>/S</a:t>
                      </a:r>
                      <a:r>
                        <a:rPr lang="ko-KR" altLang="en-US" sz="500" b="0" kern="0" spc="0">
                          <a:solidFill>
                            <a:srgbClr val="000000"/>
                          </a:solidFill>
                          <a:latin typeface="+mn-lt"/>
                          <a:ea typeface="함초롬돋움"/>
                        </a:rPr>
                        <a:t>㎥</a:t>
                      </a:r>
                      <a:r>
                        <a:rPr lang="en-US" altLang="ko-KR" sz="500" b="0" kern="0" spc="0">
                          <a:solidFill>
                            <a:srgbClr val="000000"/>
                          </a:solidFill>
                          <a:latin typeface="+mn-lt"/>
                          <a:ea typeface="함초롬돋움"/>
                        </a:rPr>
                        <a: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4</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04"/>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일산화탄소</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50∼300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50∼300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05"/>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암모니아</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20∼50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12∼30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39</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06"/>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질소산화물</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20∼530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10∼250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28</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07"/>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황산화물</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10∼540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10∼250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32</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08"/>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황화수소</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2∼10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26</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09"/>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이황화탄소</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67</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10"/>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탄화수소</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40∼200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40∼200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220">
                          <a:solidFill>
                            <a:srgbClr val="000000"/>
                          </a:solidFill>
                          <a:latin typeface="+mn-lt"/>
                          <a:ea typeface="함초롬돋움"/>
                        </a:rPr>
                        <a:t>38</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11"/>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50">
                          <a:solidFill>
                            <a:srgbClr val="000000"/>
                          </a:solidFill>
                          <a:latin typeface="+mn-lt"/>
                          <a:ea typeface="함초롬돋움"/>
                        </a:rPr>
                        <a:t>구리 및 그 화합물</a:t>
                      </a:r>
                      <a:r>
                        <a:rPr lang="en-US" altLang="ko-KR" sz="500" b="0" kern="0" spc="-50">
                          <a:solidFill>
                            <a:srgbClr val="000000"/>
                          </a:solidFill>
                          <a:latin typeface="+mn-lt"/>
                          <a:ea typeface="함초롬돋움"/>
                        </a:rPr>
                        <a:t>(</a:t>
                      </a:r>
                      <a:r>
                        <a:rPr lang="ko-KR" altLang="en-US" sz="500" b="0" kern="0" spc="-50">
                          <a:solidFill>
                            <a:srgbClr val="000000"/>
                          </a:solidFill>
                          <a:latin typeface="+mn-lt"/>
                          <a:ea typeface="함초롬돋움"/>
                        </a:rPr>
                        <a:t>㎎</a:t>
                      </a:r>
                      <a:r>
                        <a:rPr lang="en-US" altLang="ko-KR" sz="500" b="0" kern="0" spc="-50">
                          <a:solidFill>
                            <a:srgbClr val="000000"/>
                          </a:solidFill>
                          <a:latin typeface="+mn-lt"/>
                          <a:ea typeface="함초롬돋움"/>
                        </a:rPr>
                        <a:t>/S</a:t>
                      </a:r>
                      <a:r>
                        <a:rPr lang="ko-KR" altLang="en-US" sz="500" b="0" kern="0" spc="-50">
                          <a:solidFill>
                            <a:srgbClr val="000000"/>
                          </a:solidFill>
                          <a:latin typeface="+mn-lt"/>
                          <a:ea typeface="함초롬돋움"/>
                        </a:rPr>
                        <a:t>㎥</a:t>
                      </a:r>
                      <a:r>
                        <a:rPr lang="en-US" altLang="ko-KR" sz="500" b="0" kern="0" spc="-50">
                          <a:solidFill>
                            <a:srgbClr val="000000"/>
                          </a:solidFill>
                          <a:latin typeface="+mn-lt"/>
                          <a:ea typeface="함초롬돋움"/>
                        </a:rPr>
                        <a: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4</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12"/>
                  </a:ext>
                </a:extLst>
              </a:tr>
              <a:tr h="144386">
                <a:tc rowSpan="24">
                  <a:txBody>
                    <a:bodyPr/>
                    <a:lstStyle/>
                    <a:p>
                      <a:pPr marL="0" indent="0" algn="ctr" latinLnBrk="0">
                        <a:lnSpc>
                          <a:spcPct val="160000"/>
                        </a:lnSpc>
                        <a:spcBef>
                          <a:spcPts val="0"/>
                        </a:spcBef>
                        <a:spcAft>
                          <a:spcPts val="0"/>
                        </a:spcAft>
                        <a:defRPr lang="ko-KR" altLang="en-US"/>
                      </a:pPr>
                      <a:r>
                        <a:rPr lang="ko-KR" altLang="en-US" sz="1200" b="0" kern="0" spc="-120">
                          <a:solidFill>
                            <a:srgbClr val="000000"/>
                          </a:solidFill>
                          <a:latin typeface="+mn-lt"/>
                          <a:ea typeface="함초롬돋움"/>
                        </a:rPr>
                        <a:t>특정</a:t>
                      </a:r>
                    </a:p>
                    <a:p>
                      <a:pPr marL="0" indent="0" algn="ctr" latinLnBrk="0">
                        <a:lnSpc>
                          <a:spcPct val="160000"/>
                        </a:lnSpc>
                        <a:spcBef>
                          <a:spcPts val="0"/>
                        </a:spcBef>
                        <a:spcAft>
                          <a:spcPts val="0"/>
                        </a:spcAft>
                        <a:defRPr lang="ko-KR" altLang="en-US"/>
                      </a:pPr>
                      <a:r>
                        <a:rPr lang="en-US" altLang="ko-KR" sz="1200" b="0" kern="0" spc="-120">
                          <a:solidFill>
                            <a:srgbClr val="000000"/>
                          </a:solidFill>
                          <a:latin typeface="+mn-lt"/>
                          <a:ea typeface="함초롬돋움"/>
                        </a:rPr>
                        <a:t>(24</a:t>
                      </a:r>
                      <a:r>
                        <a:rPr lang="ko-KR" altLang="en-US" sz="1200" b="0" kern="0" spc="-120">
                          <a:solidFill>
                            <a:srgbClr val="000000"/>
                          </a:solidFill>
                          <a:latin typeface="+mn-lt"/>
                          <a:ea typeface="함초롬돋움"/>
                        </a:rPr>
                        <a:t>종</a:t>
                      </a:r>
                      <a:r>
                        <a:rPr lang="en-US" altLang="ko-KR" sz="1200" b="0" kern="0" spc="-120">
                          <a:solidFill>
                            <a:srgbClr val="000000"/>
                          </a:solidFill>
                          <a:latin typeface="+mn-lt"/>
                          <a:ea typeface="함초롬돋움"/>
                        </a:rPr>
                        <a:t>)</a:t>
                      </a:r>
                      <a:endParaRPr lang="ko-KR" altLang="en-US" sz="12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just" latinLnBrk="1">
                        <a:lnSpc>
                          <a:spcPct val="160000"/>
                        </a:lnSpc>
                        <a:spcBef>
                          <a:spcPts val="0"/>
                        </a:spcBef>
                        <a:spcAft>
                          <a:spcPts val="0"/>
                        </a:spcAft>
                        <a:defRPr lang="ko-KR" altLang="en-US"/>
                      </a:pPr>
                      <a:r>
                        <a:rPr lang="ko-KR" altLang="en-US" sz="500" b="0" kern="0" spc="-130">
                          <a:solidFill>
                            <a:srgbClr val="000000"/>
                          </a:solidFill>
                          <a:latin typeface="+mn-lt"/>
                          <a:ea typeface="함초롬돋움"/>
                        </a:rPr>
                        <a:t>카드뮴 및 그 화합물</a:t>
                      </a:r>
                      <a:r>
                        <a:rPr lang="en-US" altLang="ko-KR" sz="500" b="0" kern="0" spc="-130">
                          <a:solidFill>
                            <a:srgbClr val="000000"/>
                          </a:solidFill>
                          <a:latin typeface="+mn-lt"/>
                          <a:ea typeface="함초롬돋움"/>
                        </a:rPr>
                        <a:t>(</a:t>
                      </a:r>
                      <a:r>
                        <a:rPr lang="ko-KR" altLang="en-US" sz="500" b="0" kern="0" spc="-130">
                          <a:solidFill>
                            <a:srgbClr val="000000"/>
                          </a:solidFill>
                          <a:latin typeface="+mn-lt"/>
                          <a:ea typeface="함초롬돋움"/>
                        </a:rPr>
                        <a:t>㎎</a:t>
                      </a:r>
                      <a:r>
                        <a:rPr lang="en-US" altLang="ko-KR" sz="500" b="0" kern="0" spc="-130">
                          <a:solidFill>
                            <a:srgbClr val="000000"/>
                          </a:solidFill>
                          <a:latin typeface="+mn-lt"/>
                          <a:ea typeface="함초롬돋움"/>
                        </a:rPr>
                        <a:t>/S</a:t>
                      </a:r>
                      <a:r>
                        <a:rPr lang="ko-KR" altLang="en-US" sz="500" b="0" kern="0" spc="-130">
                          <a:solidFill>
                            <a:srgbClr val="000000"/>
                          </a:solidFill>
                          <a:latin typeface="+mn-lt"/>
                          <a:ea typeface="함초롬돋움"/>
                        </a:rPr>
                        <a:t>㎥</a:t>
                      </a:r>
                      <a:r>
                        <a:rPr lang="en-US" altLang="ko-KR" sz="500" b="0" kern="0" spc="-130">
                          <a:solidFill>
                            <a:srgbClr val="000000"/>
                          </a:solidFill>
                          <a:latin typeface="+mn-lt"/>
                          <a:ea typeface="함초롬돋움"/>
                        </a:rPr>
                        <a: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0.02∼0.5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0.02∼0.2</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21</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13"/>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시안화수소</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5∼10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4∼8</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14"/>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납 및 그 화합물</a:t>
                      </a:r>
                      <a:r>
                        <a:rPr lang="en-US" altLang="ko-KR" sz="500" b="0" kern="0" spc="-50">
                          <a:solidFill>
                            <a:srgbClr val="000000"/>
                          </a:solidFill>
                          <a:latin typeface="+mn-lt"/>
                          <a:ea typeface="함초롬돋움"/>
                        </a:rPr>
                        <a:t>(</a:t>
                      </a:r>
                      <a:r>
                        <a:rPr lang="ko-KR" altLang="en-US" sz="500" b="0" kern="0" spc="-50">
                          <a:solidFill>
                            <a:srgbClr val="000000"/>
                          </a:solidFill>
                          <a:latin typeface="+mn-lt"/>
                          <a:ea typeface="함초롬돋움"/>
                        </a:rPr>
                        <a:t>㎎</a:t>
                      </a:r>
                      <a:r>
                        <a:rPr lang="en-US" altLang="ko-KR" sz="500" b="0" kern="0" spc="-50">
                          <a:solidFill>
                            <a:srgbClr val="000000"/>
                          </a:solidFill>
                          <a:latin typeface="+mn-lt"/>
                          <a:ea typeface="함초롬돋움"/>
                        </a:rPr>
                        <a:t>/S</a:t>
                      </a:r>
                      <a:r>
                        <a:rPr lang="ko-KR" altLang="en-US" sz="500" b="0" kern="0" spc="-50">
                          <a:solidFill>
                            <a:srgbClr val="000000"/>
                          </a:solidFill>
                          <a:latin typeface="+mn-lt"/>
                          <a:ea typeface="함초롬돋움"/>
                        </a:rPr>
                        <a:t>㎥</a:t>
                      </a:r>
                      <a:r>
                        <a:rPr lang="en-US" altLang="ko-KR" sz="500" b="0" kern="0" spc="-50">
                          <a:solidFill>
                            <a:srgbClr val="000000"/>
                          </a:solidFill>
                          <a:latin typeface="+mn-lt"/>
                          <a:ea typeface="함초롬돋움"/>
                        </a:rPr>
                        <a: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0.2∼2</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0.15∼1.5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19</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15"/>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40">
                          <a:solidFill>
                            <a:srgbClr val="000000"/>
                          </a:solidFill>
                          <a:latin typeface="+mn-lt"/>
                          <a:ea typeface="함초롬돋움"/>
                        </a:rPr>
                        <a:t>크롬 및 그 화합물</a:t>
                      </a:r>
                      <a:r>
                        <a:rPr lang="en-US" altLang="ko-KR" sz="500" b="0" kern="0" spc="-90">
                          <a:solidFill>
                            <a:srgbClr val="000000"/>
                          </a:solidFill>
                          <a:latin typeface="+mn-lt"/>
                          <a:ea typeface="함초롬돋움"/>
                        </a:rPr>
                        <a:t>(</a:t>
                      </a:r>
                      <a:r>
                        <a:rPr lang="ko-KR" altLang="en-US" sz="500" b="0" kern="0" spc="-90">
                          <a:solidFill>
                            <a:srgbClr val="000000"/>
                          </a:solidFill>
                          <a:latin typeface="+mn-lt"/>
                          <a:ea typeface="함초롬돋움"/>
                        </a:rPr>
                        <a:t>㎎</a:t>
                      </a:r>
                      <a:r>
                        <a:rPr lang="en-US" altLang="ko-KR" sz="500" b="0" kern="0" spc="-90">
                          <a:solidFill>
                            <a:srgbClr val="000000"/>
                          </a:solidFill>
                          <a:latin typeface="+mn-lt"/>
                          <a:ea typeface="함초롬돋움"/>
                        </a:rPr>
                        <a:t>/S</a:t>
                      </a:r>
                      <a:r>
                        <a:rPr lang="ko-KR" altLang="en-US" sz="500" b="0" kern="0" spc="-90">
                          <a:solidFill>
                            <a:srgbClr val="000000"/>
                          </a:solidFill>
                          <a:latin typeface="+mn-lt"/>
                          <a:ea typeface="함초롬돋움"/>
                        </a:rPr>
                        <a:t>㎥</a:t>
                      </a:r>
                      <a:r>
                        <a:rPr lang="en-US" altLang="ko-KR" sz="500" b="0" kern="0" spc="-90">
                          <a:solidFill>
                            <a:srgbClr val="000000"/>
                          </a:solidFill>
                          <a:latin typeface="+mn-lt"/>
                          <a:ea typeface="함초롬돋움"/>
                        </a:rPr>
                        <a: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0.3∼0.5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0.15∼0.4</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34</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16"/>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비소 및 그 화합물</a:t>
                      </a:r>
                      <a:r>
                        <a:rPr lang="en-US" altLang="ko-KR" sz="500" b="0" kern="0" spc="0">
                          <a:solidFill>
                            <a:srgbClr val="000000"/>
                          </a:solidFill>
                          <a:latin typeface="+mn-lt"/>
                          <a:ea typeface="함초롬돋움"/>
                        </a:rPr>
                        <a:t>(ppm)</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0.25∼2</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0.2∼0.5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38</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17"/>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40">
                          <a:solidFill>
                            <a:srgbClr val="000000"/>
                          </a:solidFill>
                          <a:latin typeface="+mn-lt"/>
                          <a:ea typeface="함초롬돋움"/>
                        </a:rPr>
                        <a:t>수은 및 그 화합물</a:t>
                      </a:r>
                      <a:r>
                        <a:rPr lang="en-US" altLang="ko-KR" sz="500" b="0" kern="0" spc="-90">
                          <a:solidFill>
                            <a:srgbClr val="000000"/>
                          </a:solidFill>
                          <a:latin typeface="+mn-lt"/>
                          <a:ea typeface="함초롬돋움"/>
                        </a:rPr>
                        <a:t>(</a:t>
                      </a:r>
                      <a:r>
                        <a:rPr lang="ko-KR" altLang="en-US" sz="500" b="0" kern="0" spc="-90">
                          <a:solidFill>
                            <a:srgbClr val="000000"/>
                          </a:solidFill>
                          <a:latin typeface="+mn-lt"/>
                          <a:ea typeface="함초롬돋움"/>
                        </a:rPr>
                        <a:t>㎎</a:t>
                      </a:r>
                      <a:r>
                        <a:rPr lang="en-US" altLang="ko-KR" sz="500" b="0" kern="0" spc="-90">
                          <a:solidFill>
                            <a:srgbClr val="000000"/>
                          </a:solidFill>
                          <a:latin typeface="+mn-lt"/>
                          <a:ea typeface="함초롬돋움"/>
                        </a:rPr>
                        <a:t>/S</a:t>
                      </a:r>
                      <a:r>
                        <a:rPr lang="ko-KR" altLang="en-US" sz="500" b="0" kern="0" spc="-90">
                          <a:solidFill>
                            <a:srgbClr val="000000"/>
                          </a:solidFill>
                          <a:latin typeface="+mn-lt"/>
                          <a:ea typeface="함초롬돋움"/>
                        </a:rPr>
                        <a:t>㎥</a:t>
                      </a:r>
                      <a:r>
                        <a:rPr lang="en-US" altLang="ko-KR" sz="500" b="0" kern="0" spc="-90">
                          <a:solidFill>
                            <a:srgbClr val="000000"/>
                          </a:solidFill>
                          <a:latin typeface="+mn-lt"/>
                          <a:ea typeface="함초롬돋움"/>
                        </a:rPr>
                        <a: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0.05∼2</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0.04∼0.1</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42</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18"/>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염소 및 그 화합물</a:t>
                      </a:r>
                      <a:r>
                        <a:rPr lang="en-US" altLang="ko-KR" sz="500" b="0" kern="0" spc="0">
                          <a:solidFill>
                            <a:srgbClr val="000000"/>
                          </a:solidFill>
                          <a:latin typeface="+mn-lt"/>
                          <a:ea typeface="함초롬돋움"/>
                        </a:rPr>
                        <a:t>(ppm)</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2∼20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2∼15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19"/>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불소화물</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2∼3</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24</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20"/>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40">
                          <a:solidFill>
                            <a:srgbClr val="000000"/>
                          </a:solidFill>
                          <a:latin typeface="+mn-lt"/>
                          <a:ea typeface="함초롬돋움"/>
                        </a:rPr>
                        <a:t>니켈 및 그 화합물</a:t>
                      </a:r>
                      <a:r>
                        <a:rPr lang="en-US" altLang="ko-KR" sz="500" b="0" kern="0" spc="-90">
                          <a:solidFill>
                            <a:srgbClr val="000000"/>
                          </a:solidFill>
                          <a:latin typeface="+mn-lt"/>
                          <a:ea typeface="함초롬돋움"/>
                        </a:rPr>
                        <a:t>(</a:t>
                      </a:r>
                      <a:r>
                        <a:rPr lang="ko-KR" altLang="en-US" sz="500" b="0" kern="0" spc="-90">
                          <a:solidFill>
                            <a:srgbClr val="000000"/>
                          </a:solidFill>
                          <a:latin typeface="+mn-lt"/>
                          <a:ea typeface="함초롬돋움"/>
                        </a:rPr>
                        <a:t>㎎</a:t>
                      </a:r>
                      <a:r>
                        <a:rPr lang="en-US" altLang="ko-KR" sz="500" b="0" kern="0" spc="-90">
                          <a:solidFill>
                            <a:srgbClr val="000000"/>
                          </a:solidFill>
                          <a:latin typeface="+mn-lt"/>
                          <a:ea typeface="함초롬돋움"/>
                        </a:rPr>
                        <a:t>/S</a:t>
                      </a:r>
                      <a:r>
                        <a:rPr lang="ko-KR" altLang="en-US" sz="500" b="0" kern="0" spc="-90">
                          <a:solidFill>
                            <a:srgbClr val="000000"/>
                          </a:solidFill>
                          <a:latin typeface="+mn-lt"/>
                          <a:ea typeface="함초롬돋움"/>
                        </a:rPr>
                        <a:t>㎥</a:t>
                      </a:r>
                      <a:r>
                        <a:rPr lang="en-US" altLang="ko-KR" sz="500" b="0" kern="0" spc="-90">
                          <a:solidFill>
                            <a:srgbClr val="000000"/>
                          </a:solidFill>
                          <a:latin typeface="+mn-lt"/>
                          <a:ea typeface="함초롬돋움"/>
                        </a:rPr>
                        <a: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21"/>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50">
                          <a:solidFill>
                            <a:srgbClr val="000000"/>
                          </a:solidFill>
                          <a:latin typeface="+mn-lt"/>
                          <a:ea typeface="함초롬돋움"/>
                        </a:rPr>
                        <a:t>염화비닐</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5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10∼180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10∼90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22"/>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페놀</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4</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23"/>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벤젠</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6</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40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24"/>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포름알데히드</a:t>
                      </a:r>
                      <a:r>
                        <a:rPr lang="en-US" altLang="ko-KR" sz="500" b="0" kern="0" spc="0">
                          <a:solidFill>
                            <a:srgbClr val="000000"/>
                          </a:solidFill>
                          <a:latin typeface="+mn-lt"/>
                          <a:ea typeface="함초롬돋움"/>
                        </a:rPr>
                        <a:t>(ppm)</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8</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25"/>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en-US" altLang="ko-KR" sz="500" b="0" kern="0" spc="0">
                          <a:solidFill>
                            <a:srgbClr val="000000"/>
                          </a:solidFill>
                          <a:latin typeface="+mn-lt"/>
                          <a:ea typeface="함초롬돋움"/>
                        </a:rPr>
                        <a:t>1,3-</a:t>
                      </a:r>
                      <a:r>
                        <a:rPr lang="ko-KR" altLang="en-US" sz="500" b="0" kern="0" spc="0">
                          <a:solidFill>
                            <a:srgbClr val="000000"/>
                          </a:solidFill>
                          <a:latin typeface="+mn-lt"/>
                          <a:ea typeface="함초롬돋움"/>
                        </a:rPr>
                        <a:t>부타디엔</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6</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6</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26"/>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디클로로메탄</a:t>
                      </a:r>
                      <a:r>
                        <a:rPr lang="en-US" altLang="ko-KR" sz="500" b="0" kern="0" spc="0">
                          <a:solidFill>
                            <a:srgbClr val="000000"/>
                          </a:solidFill>
                          <a:latin typeface="+mn-lt"/>
                          <a:ea typeface="함초롬돋움"/>
                        </a:rPr>
                        <a:t>(ppm)</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27"/>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트리클로로에틸렌</a:t>
                      </a:r>
                      <a:r>
                        <a:rPr lang="en-US" altLang="ko-KR" sz="500" b="0" kern="0" spc="0">
                          <a:solidFill>
                            <a:srgbClr val="000000"/>
                          </a:solidFill>
                          <a:latin typeface="+mn-lt"/>
                          <a:ea typeface="함초롬돋움"/>
                        </a:rPr>
                        <a:t>(ppm)</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50∼85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19</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28"/>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30">
                          <a:solidFill>
                            <a:srgbClr val="000000"/>
                          </a:solidFill>
                          <a:latin typeface="+mn-lt"/>
                          <a:ea typeface="함초롬돋움"/>
                        </a:rPr>
                        <a:t>테트라클로로에틸렌</a:t>
                      </a:r>
                      <a:r>
                        <a:rPr lang="en-US" altLang="ko-KR" sz="500" b="0" kern="0" spc="-30">
                          <a:solidFill>
                            <a:srgbClr val="000000"/>
                          </a:solidFill>
                          <a:latin typeface="+mn-lt"/>
                          <a:ea typeface="함초롬돋움"/>
                        </a:rPr>
                        <a:t>(ppm)</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altLang="ko-KR" sz="500" b="0" kern="0" spc="0">
                          <a:solidFill>
                            <a:srgbClr val="0000FF"/>
                          </a:solidFill>
                          <a:latin typeface="+mn-lt"/>
                          <a:ea typeface="함초롬돋움"/>
                        </a:rPr>
                        <a:t>&lt;</a:t>
                      </a:r>
                      <a:r>
                        <a:rPr lang="ko-KR" altLang="en-US" sz="500" b="0" kern="0" spc="0">
                          <a:solidFill>
                            <a:srgbClr val="0000FF"/>
                          </a:solidFill>
                          <a:latin typeface="+mn-lt"/>
                          <a:ea typeface="함초롬돋움"/>
                        </a:rPr>
                        <a:t>신설</a:t>
                      </a:r>
                      <a:r>
                        <a:rPr lang="en-US" altLang="ko-KR" sz="500" b="0" kern="0" spc="0">
                          <a:solidFill>
                            <a:srgbClr val="0000FF"/>
                          </a:solidFill>
                          <a:latin typeface="+mn-lt"/>
                          <a:ea typeface="함초롬돋움"/>
                        </a:rPr>
                        <a:t>&gt;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29"/>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150">
                          <a:solidFill>
                            <a:srgbClr val="000000"/>
                          </a:solidFill>
                          <a:latin typeface="+mn-lt"/>
                          <a:ea typeface="함초롬돋움"/>
                        </a:rPr>
                        <a:t>다환방향족탄화수소류</a:t>
                      </a:r>
                      <a:r>
                        <a:rPr lang="en-US" altLang="ko-KR" sz="500" b="0" kern="0" spc="-200">
                          <a:solidFill>
                            <a:srgbClr val="000000"/>
                          </a:solidFill>
                          <a:latin typeface="+mn-lt"/>
                          <a:ea typeface="함초롬돋움"/>
                        </a:rPr>
                        <a:t>(</a:t>
                      </a:r>
                      <a:r>
                        <a:rPr lang="ko-KR" altLang="en-US" sz="500" b="0" kern="0" spc="-200">
                          <a:solidFill>
                            <a:srgbClr val="000000"/>
                          </a:solidFill>
                          <a:latin typeface="+mn-lt"/>
                          <a:ea typeface="함초롬돋움"/>
                        </a:rPr>
                        <a:t>㎎</a:t>
                      </a:r>
                      <a:r>
                        <a:rPr lang="en-US" altLang="ko-KR" sz="500" b="0" kern="0" spc="-200">
                          <a:solidFill>
                            <a:srgbClr val="000000"/>
                          </a:solidFill>
                          <a:latin typeface="+mn-lt"/>
                          <a:ea typeface="함초롬돋움"/>
                        </a:rPr>
                        <a:t>/S</a:t>
                      </a:r>
                      <a:r>
                        <a:rPr lang="ko-KR" altLang="en-US" sz="500" b="0" kern="0" spc="-200">
                          <a:solidFill>
                            <a:srgbClr val="000000"/>
                          </a:solidFill>
                          <a:latin typeface="+mn-lt"/>
                          <a:ea typeface="함초롬돋움"/>
                        </a:rPr>
                        <a:t>㎥</a:t>
                      </a:r>
                      <a:r>
                        <a:rPr lang="en-US" altLang="ko-KR" sz="500" b="0" kern="0" spc="-200">
                          <a:solidFill>
                            <a:srgbClr val="000000"/>
                          </a:solidFill>
                          <a:latin typeface="+mn-lt"/>
                          <a:ea typeface="함초롬돋움"/>
                        </a:rPr>
                        <a: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altLang="ko-KR" sz="500" b="0" kern="0" spc="0">
                          <a:solidFill>
                            <a:srgbClr val="0000FF"/>
                          </a:solidFill>
                          <a:latin typeface="+mn-lt"/>
                          <a:ea typeface="함초롬돋움"/>
                        </a:rPr>
                        <a:t>&lt;</a:t>
                      </a:r>
                      <a:r>
                        <a:rPr lang="ko-KR" altLang="en-US" sz="500" b="0" kern="0" spc="0">
                          <a:solidFill>
                            <a:srgbClr val="0000FF"/>
                          </a:solidFill>
                          <a:latin typeface="+mn-lt"/>
                          <a:ea typeface="함초롬돋움"/>
                        </a:rPr>
                        <a:t>신설</a:t>
                      </a:r>
                      <a:r>
                        <a:rPr lang="en-US" altLang="ko-KR" sz="500" b="0" kern="0" spc="0">
                          <a:solidFill>
                            <a:srgbClr val="0000FF"/>
                          </a:solidFill>
                          <a:latin typeface="+mn-lt"/>
                          <a:ea typeface="함초롬돋움"/>
                        </a:rPr>
                        <a:t>&gt;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0.05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30"/>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en-US" altLang="ko-KR" sz="500" b="0" kern="0" spc="0">
                          <a:solidFill>
                            <a:srgbClr val="000000"/>
                          </a:solidFill>
                          <a:latin typeface="+mn-lt"/>
                          <a:ea typeface="함초롬돋움"/>
                        </a:rPr>
                        <a:t>1,2-</a:t>
                      </a:r>
                      <a:r>
                        <a:rPr lang="ko-KR" altLang="en-US" sz="500" b="0" kern="0" spc="0">
                          <a:solidFill>
                            <a:srgbClr val="000000"/>
                          </a:solidFill>
                          <a:latin typeface="+mn-lt"/>
                          <a:ea typeface="함초롬돋움"/>
                        </a:rPr>
                        <a:t>디클로로에탄</a:t>
                      </a:r>
                      <a:r>
                        <a:rPr lang="en-US" altLang="ko-KR" sz="500" b="0" kern="0" spc="0">
                          <a:solidFill>
                            <a:srgbClr val="000000"/>
                          </a:solidFill>
                          <a:latin typeface="+mn-lt"/>
                          <a:ea typeface="함초롬돋움"/>
                        </a:rPr>
                        <a:t>(ppm)</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altLang="ko-KR" sz="500" b="0" kern="0" spc="0">
                          <a:solidFill>
                            <a:srgbClr val="0000FF"/>
                          </a:solidFill>
                          <a:latin typeface="+mn-lt"/>
                          <a:ea typeface="함초롬돋움"/>
                        </a:rPr>
                        <a:t>&lt;</a:t>
                      </a:r>
                      <a:r>
                        <a:rPr lang="ko-KR" altLang="en-US" sz="500" b="0" kern="0" spc="0">
                          <a:solidFill>
                            <a:srgbClr val="0000FF"/>
                          </a:solidFill>
                          <a:latin typeface="+mn-lt"/>
                          <a:ea typeface="함초롬돋움"/>
                        </a:rPr>
                        <a:t>신설</a:t>
                      </a:r>
                      <a:r>
                        <a:rPr lang="en-US" altLang="ko-KR" sz="500" b="0" kern="0" spc="0">
                          <a:solidFill>
                            <a:srgbClr val="0000FF"/>
                          </a:solidFill>
                          <a:latin typeface="+mn-lt"/>
                          <a:ea typeface="함초롬돋움"/>
                        </a:rPr>
                        <a:t>&gt;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12</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31"/>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클로로포름</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altLang="ko-KR" sz="500" b="0" kern="0" spc="0">
                          <a:solidFill>
                            <a:srgbClr val="0000FF"/>
                          </a:solidFill>
                          <a:latin typeface="+mn-lt"/>
                          <a:ea typeface="함초롬돋움"/>
                        </a:rPr>
                        <a:t>&lt;</a:t>
                      </a:r>
                      <a:r>
                        <a:rPr lang="ko-KR" altLang="en-US" sz="500" b="0" kern="0" spc="0">
                          <a:solidFill>
                            <a:srgbClr val="0000FF"/>
                          </a:solidFill>
                          <a:latin typeface="+mn-lt"/>
                          <a:ea typeface="함초롬돋움"/>
                        </a:rPr>
                        <a:t>신설</a:t>
                      </a:r>
                      <a:r>
                        <a:rPr lang="en-US" altLang="ko-KR" sz="500" b="0" kern="0" spc="0">
                          <a:solidFill>
                            <a:srgbClr val="0000FF"/>
                          </a:solidFill>
                          <a:latin typeface="+mn-lt"/>
                          <a:ea typeface="함초롬돋움"/>
                        </a:rPr>
                        <a:t>&gt;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5</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32"/>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아크릴로니트릴</a:t>
                      </a:r>
                      <a:r>
                        <a:rPr lang="en-US" altLang="ko-KR" sz="500" b="0" kern="0" spc="0">
                          <a:solidFill>
                            <a:srgbClr val="000000"/>
                          </a:solidFill>
                          <a:latin typeface="+mn-lt"/>
                          <a:ea typeface="함초롬돋움"/>
                        </a:rPr>
                        <a:t>(ppm)</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altLang="ko-KR" sz="500" b="0" kern="0" spc="0">
                          <a:solidFill>
                            <a:srgbClr val="0000FF"/>
                          </a:solidFill>
                          <a:latin typeface="+mn-lt"/>
                          <a:ea typeface="함초롬돋움"/>
                        </a:rPr>
                        <a:t>&lt;</a:t>
                      </a:r>
                      <a:r>
                        <a:rPr lang="ko-KR" altLang="en-US" sz="500" b="0" kern="0" spc="0">
                          <a:solidFill>
                            <a:srgbClr val="0000FF"/>
                          </a:solidFill>
                          <a:latin typeface="+mn-lt"/>
                          <a:ea typeface="함초롬돋움"/>
                        </a:rPr>
                        <a:t>신설</a:t>
                      </a:r>
                      <a:r>
                        <a:rPr lang="en-US" altLang="ko-KR" sz="500" b="0" kern="0" spc="0">
                          <a:solidFill>
                            <a:srgbClr val="0000FF"/>
                          </a:solidFill>
                          <a:latin typeface="+mn-lt"/>
                          <a:ea typeface="함초롬돋움"/>
                        </a:rPr>
                        <a:t>&gt;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33"/>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스틸렌</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 </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altLang="ko-KR" sz="500" b="0" kern="0" spc="0">
                          <a:solidFill>
                            <a:srgbClr val="0000FF"/>
                          </a:solidFill>
                          <a:latin typeface="+mn-lt"/>
                          <a:ea typeface="함초롬돋움"/>
                        </a:rPr>
                        <a:t>&lt;</a:t>
                      </a:r>
                      <a:r>
                        <a:rPr lang="ko-KR" altLang="en-US" sz="500" b="0" kern="0" spc="0">
                          <a:solidFill>
                            <a:srgbClr val="0000FF"/>
                          </a:solidFill>
                          <a:latin typeface="+mn-lt"/>
                          <a:ea typeface="함초롬돋움"/>
                        </a:rPr>
                        <a:t>신설</a:t>
                      </a:r>
                      <a:r>
                        <a:rPr lang="en-US" altLang="ko-KR" sz="500" b="0" kern="0" spc="0">
                          <a:solidFill>
                            <a:srgbClr val="0000FF"/>
                          </a:solidFill>
                          <a:latin typeface="+mn-lt"/>
                          <a:ea typeface="함초롬돋움"/>
                        </a:rPr>
                        <a:t>&gt;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23</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dirty="0">
                          <a:solidFill>
                            <a:srgbClr val="000000"/>
                          </a:solidFill>
                          <a:latin typeface="+mn-lt"/>
                          <a:ea typeface="함초롬돋움"/>
                        </a:rPr>
                        <a:t>100</a:t>
                      </a:r>
                      <a:endParaRPr lang="en-US" sz="500" b="0" kern="0" spc="0" dirty="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34"/>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에틸벤젠</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altLang="ko-KR" sz="500" b="0" kern="0" spc="0">
                          <a:solidFill>
                            <a:srgbClr val="0000FF"/>
                          </a:solidFill>
                          <a:latin typeface="+mn-lt"/>
                          <a:ea typeface="함초롬돋움"/>
                        </a:rPr>
                        <a:t>&lt;</a:t>
                      </a:r>
                      <a:r>
                        <a:rPr lang="ko-KR" altLang="en-US" sz="500" b="0" kern="0" spc="0">
                          <a:solidFill>
                            <a:srgbClr val="0000FF"/>
                          </a:solidFill>
                          <a:latin typeface="+mn-lt"/>
                          <a:ea typeface="함초롬돋움"/>
                        </a:rPr>
                        <a:t>신설</a:t>
                      </a:r>
                      <a:r>
                        <a:rPr lang="en-US" altLang="ko-KR" sz="500" b="0" kern="0" spc="0">
                          <a:solidFill>
                            <a:srgbClr val="0000FF"/>
                          </a:solidFill>
                          <a:latin typeface="+mn-lt"/>
                          <a:ea typeface="함초롬돋움"/>
                        </a:rPr>
                        <a:t>&gt;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23</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100</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35"/>
                  </a:ext>
                </a:extLst>
              </a:tr>
              <a:tr h="144386">
                <a:tc vMerge="1">
                  <a:txBody>
                    <a:bodyPr/>
                    <a:lstStyle/>
                    <a:p>
                      <a:pPr latinLnBrk="1">
                        <a:defRPr lang="ko-KR" altLang="en-US"/>
                      </a:pPr>
                      <a:endParaRPr lang="ko-KR" altLang="en-US"/>
                    </a:p>
                  </a:txBody>
                  <a:tcPr/>
                </a:tc>
                <a:tc>
                  <a:txBody>
                    <a:bodyPr/>
                    <a:lstStyle/>
                    <a:p>
                      <a:pPr marL="0" indent="0" algn="just" latinLnBrk="1">
                        <a:lnSpc>
                          <a:spcPct val="160000"/>
                        </a:lnSpc>
                        <a:spcBef>
                          <a:spcPts val="0"/>
                        </a:spcBef>
                        <a:spcAft>
                          <a:spcPts val="0"/>
                        </a:spcAft>
                        <a:defRPr lang="ko-KR" altLang="en-US"/>
                      </a:pPr>
                      <a:r>
                        <a:rPr lang="ko-KR" altLang="en-US" sz="500" b="0" kern="0" spc="0">
                          <a:solidFill>
                            <a:srgbClr val="000000"/>
                          </a:solidFill>
                          <a:latin typeface="+mn-lt"/>
                          <a:ea typeface="함초롬돋움"/>
                        </a:rPr>
                        <a:t>사염화탄소</a:t>
                      </a:r>
                      <a:r>
                        <a:rPr lang="en-US" altLang="ko-KR" sz="500" b="0" kern="0" spc="0">
                          <a:solidFill>
                            <a:srgbClr val="000000"/>
                          </a:solidFill>
                          <a:latin typeface="+mn-lt"/>
                          <a:ea typeface="함초롬돋움"/>
                        </a:rPr>
                        <a:t>(</a:t>
                      </a:r>
                      <a:r>
                        <a:rPr lang="en-US" sz="500" b="0" kern="0" spc="0">
                          <a:solidFill>
                            <a:srgbClr val="000000"/>
                          </a:solidFill>
                          <a:latin typeface="+mn-lt"/>
                          <a:ea typeface="함초롬돋움"/>
                        </a:rPr>
                        <a:t>ppm)</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altLang="ko-KR" sz="500" b="0" kern="0" spc="0">
                          <a:solidFill>
                            <a:srgbClr val="0000FF"/>
                          </a:solidFill>
                          <a:latin typeface="+mn-lt"/>
                          <a:ea typeface="함초롬돋움"/>
                        </a:rPr>
                        <a:t>&lt;</a:t>
                      </a:r>
                      <a:r>
                        <a:rPr lang="ko-KR" altLang="en-US" sz="500" b="0" kern="0" spc="0">
                          <a:solidFill>
                            <a:srgbClr val="0000FF"/>
                          </a:solidFill>
                          <a:latin typeface="+mn-lt"/>
                          <a:ea typeface="함초롬돋움"/>
                        </a:rPr>
                        <a:t>신설</a:t>
                      </a:r>
                      <a:r>
                        <a:rPr lang="en-US" altLang="ko-KR" sz="500" b="0" kern="0" spc="0">
                          <a:solidFill>
                            <a:srgbClr val="0000FF"/>
                          </a:solidFill>
                          <a:latin typeface="+mn-lt"/>
                          <a:ea typeface="함초롬돋움"/>
                        </a:rPr>
                        <a:t>&gt;</a:t>
                      </a:r>
                      <a:endParaRPr lang="ko-KR" alt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a:solidFill>
                            <a:srgbClr val="000000"/>
                          </a:solidFill>
                          <a:latin typeface="+mn-lt"/>
                          <a:ea typeface="함초롬돋움"/>
                        </a:rPr>
                        <a:t>3</a:t>
                      </a:r>
                      <a:endParaRPr lang="en-US" sz="500" b="0" kern="0" spc="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tc>
                  <a:txBody>
                    <a:bodyPr/>
                    <a:lstStyle/>
                    <a:p>
                      <a:pPr marL="0" indent="0" algn="ctr" latinLnBrk="0">
                        <a:lnSpc>
                          <a:spcPct val="160000"/>
                        </a:lnSpc>
                        <a:spcBef>
                          <a:spcPts val="0"/>
                        </a:spcBef>
                        <a:spcAft>
                          <a:spcPts val="0"/>
                        </a:spcAft>
                        <a:defRPr lang="ko-KR" altLang="en-US"/>
                      </a:pPr>
                      <a:r>
                        <a:rPr lang="en-US" sz="500" b="0" kern="0" spc="0" dirty="0">
                          <a:solidFill>
                            <a:srgbClr val="000000"/>
                          </a:solidFill>
                          <a:latin typeface="+mn-lt"/>
                          <a:ea typeface="함초롬돋움"/>
                        </a:rPr>
                        <a:t>100</a:t>
                      </a:r>
                      <a:endParaRPr lang="en-US" sz="500" b="0" kern="0" spc="0" dirty="0">
                        <a:solidFill>
                          <a:srgbClr val="000000"/>
                        </a:solidFill>
                        <a:latin typeface="+mn-lt"/>
                      </a:endParaRPr>
                    </a:p>
                  </a:txBody>
                  <a:tcPr marL="24331" marR="24331" marT="6727" marB="6727" anchor="ctr">
                    <a:lnL w="12700" cap="flat" cmpd="sng" algn="ctr">
                      <a:solidFill>
                        <a:schemeClr val="tx1"/>
                      </a:solidFill>
                      <a:prstDash val="solid"/>
                      <a:round/>
                    </a:lnL>
                    <a:lnR w="12700" cap="flat" cmpd="sng" algn="ctr">
                      <a:solidFill>
                        <a:schemeClr val="tx1"/>
                      </a:solidFill>
                      <a:prstDash val="solid"/>
                      <a:round/>
                    </a:lnR>
                    <a:lnT w="12700" cap="flat" cmpd="sng" algn="ctr">
                      <a:solidFill>
                        <a:schemeClr val="tx1"/>
                      </a:solidFill>
                      <a:prstDash val="solid"/>
                      <a:round/>
                    </a:lnT>
                    <a:lnB w="12700" cap="flat" cmpd="sng" algn="ctr">
                      <a:solidFill>
                        <a:schemeClr val="tx1"/>
                      </a:solidFill>
                      <a:prstDash val="solid"/>
                      <a:round/>
                    </a:lnB>
                  </a:tcPr>
                </a:tc>
                <a:extLst>
                  <a:ext uri="{0D108BD9-81ED-4DB2-BD59-A6C34878D82A}">
                    <a16:rowId xmlns:a16="http://schemas.microsoft.com/office/drawing/2014/main" val="10036"/>
                  </a:ext>
                </a:extLst>
              </a:tr>
            </a:tbl>
          </a:graphicData>
        </a:graphic>
      </p:graphicFrame>
      <p:grpSp>
        <p:nvGrpSpPr>
          <p:cNvPr id="58565" name="그룹 20">
            <a:extLst>
              <a:ext uri="{FF2B5EF4-FFF2-40B4-BE49-F238E27FC236}">
                <a16:creationId xmlns:a16="http://schemas.microsoft.com/office/drawing/2014/main" id="{A63B1C26-9E3A-62A7-B8E9-8A23E92AD658}"/>
              </a:ext>
            </a:extLst>
          </p:cNvPr>
          <p:cNvGrpSpPr>
            <a:grpSpLocks/>
          </p:cNvGrpSpPr>
          <p:nvPr/>
        </p:nvGrpSpPr>
        <p:grpSpPr bwMode="auto">
          <a:xfrm>
            <a:off x="33338" y="401638"/>
            <a:ext cx="5041900" cy="592137"/>
            <a:chOff x="32711" y="402278"/>
            <a:chExt cx="5041890" cy="592137"/>
          </a:xfrm>
        </p:grpSpPr>
        <p:pic>
          <p:nvPicPr>
            <p:cNvPr id="58566" name="Picture 10">
              <a:extLst>
                <a:ext uri="{FF2B5EF4-FFF2-40B4-BE49-F238E27FC236}">
                  <a16:creationId xmlns:a16="http://schemas.microsoft.com/office/drawing/2014/main" id="{278C6163-FFDF-6A30-48E2-5B98CC097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31" y="402278"/>
              <a:ext cx="482677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1">
              <a:extLst>
                <a:ext uri="{FF2B5EF4-FFF2-40B4-BE49-F238E27FC236}">
                  <a16:creationId xmlns:a16="http://schemas.microsoft.com/office/drawing/2014/main" id="{F58EAD5E-9B56-5B34-9103-6E4DF4C7E1B9}"/>
                </a:ext>
              </a:extLst>
            </p:cNvPr>
            <p:cNvSpPr>
              <a:spLocks noChangeArrowheads="1"/>
            </p:cNvSpPr>
            <p:nvPr/>
          </p:nvSpPr>
          <p:spPr bwMode="white">
            <a:xfrm>
              <a:off x="32711" y="402278"/>
              <a:ext cx="4825990" cy="384175"/>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배출허용기준 신설 및 강화</a:t>
              </a: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시행규칙 별표</a:t>
              </a: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8)</a:t>
              </a:r>
              <a:endPar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endParaRPr>
            </a:p>
          </p:txBody>
        </p:sp>
      </p:grpSp>
    </p:spTree>
  </p:cSld>
  <p:clrMapOvr>
    <a:masterClrMapping/>
  </p:clrMapOvr>
  <p:transition spd="slow" advTm="79067"/>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2">
            <a:extLst>
              <a:ext uri="{FF2B5EF4-FFF2-40B4-BE49-F238E27FC236}">
                <a16:creationId xmlns:a16="http://schemas.microsoft.com/office/drawing/2014/main" id="{7A40C05A-B6F3-94D4-9F44-8FA7D57C9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050925"/>
            <a:ext cx="53228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60419" name="Rectangle 13">
            <a:extLst>
              <a:ext uri="{FF2B5EF4-FFF2-40B4-BE49-F238E27FC236}">
                <a16:creationId xmlns:a16="http://schemas.microsoft.com/office/drawing/2014/main" id="{280ED0A8-60C6-68A0-169D-C43D3B8BF610}"/>
              </a:ext>
            </a:extLst>
          </p:cNvPr>
          <p:cNvSpPr>
            <a:spLocks noChangeArrowheads="1"/>
          </p:cNvSpPr>
          <p:nvPr/>
        </p:nvSpPr>
        <p:spPr bwMode="white">
          <a:xfrm>
            <a:off x="247650" y="1120775"/>
            <a:ext cx="4178300"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배출허용기준 추가</a:t>
            </a:r>
            <a:r>
              <a:rPr lang="en-US" altLang="ko-KR" sz="2000" b="1">
                <a:solidFill>
                  <a:srgbClr val="FFFFFF"/>
                </a:solidFill>
                <a:latin typeface="나눔고딕 ExtraBold" pitchFamily="50" charset="-127"/>
                <a:ea typeface="나눔고딕 ExtraBold" pitchFamily="50" charset="-127"/>
                <a:cs typeface="Arial" panose="020B0604020202020204" pitchFamily="34" charset="0"/>
              </a:rPr>
              <a:t>(23.1.1</a:t>
            </a: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부터 시행</a:t>
            </a:r>
            <a:r>
              <a:rPr lang="en-US" altLang="ko-KR" sz="2000" b="1">
                <a:solidFill>
                  <a:srgbClr val="FFFFFF"/>
                </a:solidFill>
                <a:latin typeface="나눔고딕 ExtraBold" pitchFamily="50" charset="-127"/>
                <a:ea typeface="나눔고딕 ExtraBold" pitchFamily="50" charset="-127"/>
                <a:cs typeface="Arial" panose="020B0604020202020204" pitchFamily="34" charset="0"/>
              </a:rPr>
              <a:t>)</a:t>
            </a:r>
            <a:endParaRPr lang="ko-KR" altLang="en-US" sz="2000" b="1">
              <a:solidFill>
                <a:srgbClr val="FFFFFF"/>
              </a:solidFill>
              <a:latin typeface="나눔고딕 ExtraBold" pitchFamily="50" charset="-127"/>
              <a:ea typeface="나눔고딕 ExtraBold" pitchFamily="50" charset="-127"/>
              <a:cs typeface="Arial" panose="020B0604020202020204" pitchFamily="34" charset="0"/>
            </a:endParaRPr>
          </a:p>
        </p:txBody>
      </p:sp>
      <p:grpSp>
        <p:nvGrpSpPr>
          <p:cNvPr id="60420" name="그룹 14">
            <a:extLst>
              <a:ext uri="{FF2B5EF4-FFF2-40B4-BE49-F238E27FC236}">
                <a16:creationId xmlns:a16="http://schemas.microsoft.com/office/drawing/2014/main" id="{14E0BB52-CCDB-F15D-76C1-35FD6BCDCDCC}"/>
              </a:ext>
            </a:extLst>
          </p:cNvPr>
          <p:cNvGrpSpPr>
            <a:grpSpLocks/>
          </p:cNvGrpSpPr>
          <p:nvPr/>
        </p:nvGrpSpPr>
        <p:grpSpPr bwMode="auto">
          <a:xfrm>
            <a:off x="33338" y="401638"/>
            <a:ext cx="5041900" cy="592137"/>
            <a:chOff x="32711" y="402278"/>
            <a:chExt cx="5041890" cy="592137"/>
          </a:xfrm>
        </p:grpSpPr>
        <p:pic>
          <p:nvPicPr>
            <p:cNvPr id="60460" name="Picture 10">
              <a:extLst>
                <a:ext uri="{FF2B5EF4-FFF2-40B4-BE49-F238E27FC236}">
                  <a16:creationId xmlns:a16="http://schemas.microsoft.com/office/drawing/2014/main" id="{69A47225-1816-27B6-F140-1BB7336C9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831" y="402278"/>
              <a:ext cx="482677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1">
              <a:extLst>
                <a:ext uri="{FF2B5EF4-FFF2-40B4-BE49-F238E27FC236}">
                  <a16:creationId xmlns:a16="http://schemas.microsoft.com/office/drawing/2014/main" id="{1B7901B3-C211-F715-CB74-387F25F571F1}"/>
                </a:ext>
              </a:extLst>
            </p:cNvPr>
            <p:cNvSpPr>
              <a:spLocks noChangeArrowheads="1"/>
            </p:cNvSpPr>
            <p:nvPr/>
          </p:nvSpPr>
          <p:spPr bwMode="white">
            <a:xfrm>
              <a:off x="32711" y="402278"/>
              <a:ext cx="4825990" cy="384175"/>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최근 대기환경보전법령 개정 추진내용</a:t>
              </a:r>
            </a:p>
          </p:txBody>
        </p:sp>
      </p:grpSp>
      <p:graphicFrame>
        <p:nvGraphicFramePr>
          <p:cNvPr id="2" name="표 1">
            <a:extLst>
              <a:ext uri="{FF2B5EF4-FFF2-40B4-BE49-F238E27FC236}">
                <a16:creationId xmlns:a16="http://schemas.microsoft.com/office/drawing/2014/main" id="{A41FDC2E-3C90-756B-1EF6-EB8D63E0213F}"/>
              </a:ext>
            </a:extLst>
          </p:cNvPr>
          <p:cNvGraphicFramePr>
            <a:graphicFrameLocks noGrp="1"/>
          </p:cNvGraphicFramePr>
          <p:nvPr/>
        </p:nvGraphicFramePr>
        <p:xfrm>
          <a:off x="249238" y="1633538"/>
          <a:ext cx="8355012" cy="5035550"/>
        </p:xfrm>
        <a:graphic>
          <a:graphicData uri="http://schemas.openxmlformats.org/drawingml/2006/table">
            <a:tbl>
              <a:tblPr/>
              <a:tblGrid>
                <a:gridCol w="1974822">
                  <a:extLst>
                    <a:ext uri="{9D8B030D-6E8A-4147-A177-3AD203B41FA5}">
                      <a16:colId xmlns:a16="http://schemas.microsoft.com/office/drawing/2014/main" val="20000"/>
                    </a:ext>
                  </a:extLst>
                </a:gridCol>
                <a:gridCol w="5240870">
                  <a:extLst>
                    <a:ext uri="{9D8B030D-6E8A-4147-A177-3AD203B41FA5}">
                      <a16:colId xmlns:a16="http://schemas.microsoft.com/office/drawing/2014/main" val="20001"/>
                    </a:ext>
                  </a:extLst>
                </a:gridCol>
                <a:gridCol w="1139320">
                  <a:extLst>
                    <a:ext uri="{9D8B030D-6E8A-4147-A177-3AD203B41FA5}">
                      <a16:colId xmlns:a16="http://schemas.microsoft.com/office/drawing/2014/main" val="20002"/>
                    </a:ext>
                  </a:extLst>
                </a:gridCol>
              </a:tblGrid>
              <a:tr h="505937">
                <a:tc>
                  <a:txBody>
                    <a:bodyPr/>
                    <a:lstStyle/>
                    <a:p>
                      <a:pPr marL="177800" marR="0" indent="-177800" algn="l" fontAlgn="base" latinLnBrk="0">
                        <a:lnSpc>
                          <a:spcPct val="180000"/>
                        </a:lnSpc>
                        <a:spcBef>
                          <a:spcPts val="0"/>
                        </a:spcBef>
                        <a:spcAft>
                          <a:spcPts val="0"/>
                        </a:spcAft>
                      </a:pPr>
                      <a:r>
                        <a:rPr lang="ko-KR" altLang="en-US" sz="1200" b="1" kern="0" spc="0" dirty="0" err="1">
                          <a:solidFill>
                            <a:srgbClr val="000000"/>
                          </a:solidFill>
                          <a:effectLst/>
                          <a:latin typeface="한양신명조"/>
                          <a:ea typeface="한양신명조"/>
                        </a:rPr>
                        <a:t>아닐린</a:t>
                      </a:r>
                      <a:r>
                        <a:rPr lang="en-US" altLang="ko-KR" sz="1200" b="1" kern="0" spc="0" dirty="0">
                          <a:solidFill>
                            <a:srgbClr val="000000"/>
                          </a:solidFill>
                          <a:effectLst/>
                          <a:latin typeface="한양신명조"/>
                          <a:ea typeface="한양신명조"/>
                        </a:rPr>
                        <a:t>(</a:t>
                      </a:r>
                      <a:r>
                        <a:rPr lang="en-US" sz="1200" b="1" kern="0" spc="0" dirty="0">
                          <a:solidFill>
                            <a:srgbClr val="000000"/>
                          </a:solidFill>
                          <a:effectLst/>
                          <a:latin typeface="한양신명조"/>
                          <a:ea typeface="한양신명조"/>
                        </a:rPr>
                        <a:t>ppm)</a:t>
                      </a:r>
                      <a:endParaRPr lang="en-US" sz="1200" b="1" kern="0" spc="0" dirty="0">
                        <a:solidFill>
                          <a:srgbClr val="000000"/>
                        </a:solidFill>
                        <a:effectLst/>
                        <a:latin typeface="한양신명조"/>
                      </a:endParaRPr>
                    </a:p>
                  </a:txBody>
                  <a:tcPr marL="58638" marR="58638" marT="29323" marB="29323"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just" fontAlgn="base" latinLnBrk="1">
                        <a:lnSpc>
                          <a:spcPct val="180000"/>
                        </a:lnSpc>
                        <a:spcBef>
                          <a:spcPts val="0"/>
                        </a:spcBef>
                        <a:spcAft>
                          <a:spcPts val="0"/>
                        </a:spcAft>
                      </a:pPr>
                      <a:r>
                        <a:rPr lang="ko-KR" altLang="en-US" sz="1200" b="1" kern="0" spc="0" dirty="0">
                          <a:solidFill>
                            <a:srgbClr val="000000"/>
                          </a:solidFill>
                          <a:effectLst/>
                          <a:latin typeface="한양신명조"/>
                          <a:ea typeface="한양신명조"/>
                        </a:rPr>
                        <a:t>기초유기화합물제조시설</a:t>
                      </a:r>
                      <a:r>
                        <a:rPr lang="en-US" altLang="ko-KR" sz="1200" b="1" kern="0" spc="0" dirty="0">
                          <a:solidFill>
                            <a:srgbClr val="000000"/>
                          </a:solidFill>
                          <a:effectLst/>
                          <a:latin typeface="한양신명조"/>
                          <a:ea typeface="한양신명조"/>
                        </a:rPr>
                        <a:t>, </a:t>
                      </a:r>
                      <a:r>
                        <a:rPr lang="ko-KR" altLang="en-US" sz="1200" b="1" kern="0" spc="0" dirty="0">
                          <a:solidFill>
                            <a:srgbClr val="000000"/>
                          </a:solidFill>
                          <a:effectLst/>
                          <a:latin typeface="한양신명조"/>
                          <a:ea typeface="한양신명조"/>
                        </a:rPr>
                        <a:t>의료용 물질 및 의약품제조시설</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77800" marR="0" indent="-177800" algn="ctr" fontAlgn="base" latinLnBrk="0">
                        <a:lnSpc>
                          <a:spcPct val="180000"/>
                        </a:lnSpc>
                        <a:spcBef>
                          <a:spcPts val="0"/>
                        </a:spcBef>
                        <a:spcAft>
                          <a:spcPts val="0"/>
                        </a:spcAft>
                      </a:pPr>
                      <a:r>
                        <a:rPr lang="en-US" altLang="ko-KR" sz="1200" b="1" kern="0" spc="0" dirty="0">
                          <a:solidFill>
                            <a:srgbClr val="000000"/>
                          </a:solidFill>
                          <a:effectLst/>
                          <a:latin typeface="한양신명조"/>
                          <a:ea typeface="한양신명조"/>
                        </a:rPr>
                        <a:t>25 </a:t>
                      </a:r>
                      <a:r>
                        <a:rPr lang="ko-KR" altLang="en-US" sz="1200" b="1" kern="0" spc="0" dirty="0">
                          <a:solidFill>
                            <a:srgbClr val="000000"/>
                          </a:solidFill>
                          <a:effectLst/>
                          <a:latin typeface="한양신명조"/>
                          <a:ea typeface="한양신명조"/>
                        </a:rPr>
                        <a:t>이하</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5937">
                <a:tc>
                  <a:txBody>
                    <a:bodyPr/>
                    <a:lstStyle/>
                    <a:p>
                      <a:pPr marL="177800" marR="0" indent="-177800" algn="l" fontAlgn="base" latinLnBrk="0">
                        <a:lnSpc>
                          <a:spcPct val="180000"/>
                        </a:lnSpc>
                        <a:spcBef>
                          <a:spcPts val="0"/>
                        </a:spcBef>
                        <a:spcAft>
                          <a:spcPts val="0"/>
                        </a:spcAft>
                      </a:pPr>
                      <a:r>
                        <a:rPr lang="ko-KR" altLang="en-US" sz="1200" b="1" kern="0" spc="0" dirty="0" err="1">
                          <a:solidFill>
                            <a:srgbClr val="000000"/>
                          </a:solidFill>
                          <a:effectLst/>
                          <a:latin typeface="한양신명조"/>
                          <a:ea typeface="한양신명조"/>
                        </a:rPr>
                        <a:t>프로필렌옥사이드</a:t>
                      </a:r>
                      <a:r>
                        <a:rPr lang="en-US" altLang="ko-KR" sz="1200" b="1" kern="0" spc="0" dirty="0">
                          <a:solidFill>
                            <a:srgbClr val="000000"/>
                          </a:solidFill>
                          <a:effectLst/>
                          <a:latin typeface="한양신명조"/>
                          <a:ea typeface="한양신명조"/>
                        </a:rPr>
                        <a:t>(ppm)</a:t>
                      </a:r>
                      <a:endParaRPr lang="ko-KR" altLang="en-US" sz="1200" b="1" kern="0" spc="0" dirty="0">
                        <a:solidFill>
                          <a:srgbClr val="000000"/>
                        </a:solidFill>
                        <a:effectLst/>
                        <a:latin typeface="한양신명조"/>
                      </a:endParaRPr>
                    </a:p>
                  </a:txBody>
                  <a:tcPr marL="58638" marR="58638" marT="29323" marB="29323"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just" fontAlgn="base" latinLnBrk="1">
                        <a:lnSpc>
                          <a:spcPct val="180000"/>
                        </a:lnSpc>
                        <a:spcBef>
                          <a:spcPts val="0"/>
                        </a:spcBef>
                        <a:spcAft>
                          <a:spcPts val="0"/>
                        </a:spcAft>
                      </a:pPr>
                      <a:r>
                        <a:rPr lang="ko-KR" altLang="en-US" sz="1200" b="1" kern="0" spc="0" dirty="0">
                          <a:solidFill>
                            <a:srgbClr val="000000"/>
                          </a:solidFill>
                          <a:effectLst/>
                          <a:latin typeface="한양신명조"/>
                          <a:ea typeface="한양신명조"/>
                        </a:rPr>
                        <a:t>석유정제품제조 및 관련제품 저장시설</a:t>
                      </a:r>
                      <a:r>
                        <a:rPr lang="en-US" altLang="ko-KR" sz="1200" b="1" kern="0" spc="0" dirty="0">
                          <a:solidFill>
                            <a:srgbClr val="000000"/>
                          </a:solidFill>
                          <a:effectLst/>
                          <a:latin typeface="한양신명조"/>
                          <a:ea typeface="한양신명조"/>
                        </a:rPr>
                        <a:t>, </a:t>
                      </a:r>
                      <a:r>
                        <a:rPr lang="ko-KR" altLang="en-US" sz="1200" b="1" kern="0" spc="0" dirty="0">
                          <a:solidFill>
                            <a:srgbClr val="000000"/>
                          </a:solidFill>
                          <a:effectLst/>
                          <a:latin typeface="한양신명조"/>
                          <a:ea typeface="한양신명조"/>
                        </a:rPr>
                        <a:t>기초유기화합물제조시설</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77800" marR="0" indent="-177800" algn="ctr" fontAlgn="base" latinLnBrk="0">
                        <a:lnSpc>
                          <a:spcPct val="180000"/>
                        </a:lnSpc>
                        <a:spcBef>
                          <a:spcPts val="0"/>
                        </a:spcBef>
                        <a:spcAft>
                          <a:spcPts val="0"/>
                        </a:spcAft>
                      </a:pPr>
                      <a:r>
                        <a:rPr lang="en-US" altLang="ko-KR" sz="1200" b="1" kern="0" spc="0" dirty="0">
                          <a:solidFill>
                            <a:srgbClr val="000000"/>
                          </a:solidFill>
                          <a:effectLst/>
                          <a:latin typeface="한양신명조"/>
                          <a:ea typeface="한양신명조"/>
                        </a:rPr>
                        <a:t>90 </a:t>
                      </a:r>
                      <a:r>
                        <a:rPr lang="ko-KR" altLang="en-US" sz="1200" b="1" kern="0" spc="0" dirty="0">
                          <a:solidFill>
                            <a:srgbClr val="000000"/>
                          </a:solidFill>
                          <a:effectLst/>
                          <a:latin typeface="한양신명조"/>
                          <a:ea typeface="한양신명조"/>
                        </a:rPr>
                        <a:t>이하</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25309">
                <a:tc>
                  <a:txBody>
                    <a:bodyPr/>
                    <a:lstStyle/>
                    <a:p>
                      <a:pPr marL="177800" marR="0" indent="-177800" algn="l" fontAlgn="base" latinLnBrk="0">
                        <a:lnSpc>
                          <a:spcPct val="180000"/>
                        </a:lnSpc>
                        <a:spcBef>
                          <a:spcPts val="0"/>
                        </a:spcBef>
                        <a:spcAft>
                          <a:spcPts val="0"/>
                        </a:spcAft>
                      </a:pPr>
                      <a:r>
                        <a:rPr lang="ko-KR" altLang="en-US" sz="1200" b="1" kern="0" spc="0" dirty="0" err="1">
                          <a:solidFill>
                            <a:srgbClr val="000000"/>
                          </a:solidFill>
                          <a:effectLst/>
                          <a:latin typeface="한양신명조"/>
                          <a:ea typeface="한양신명조"/>
                        </a:rPr>
                        <a:t>아세트알데하이드</a:t>
                      </a:r>
                      <a:r>
                        <a:rPr lang="en-US" altLang="ko-KR" sz="1200" b="1" kern="0" spc="0" dirty="0">
                          <a:solidFill>
                            <a:srgbClr val="000000"/>
                          </a:solidFill>
                          <a:effectLst/>
                          <a:latin typeface="한양신명조"/>
                          <a:ea typeface="한양신명조"/>
                        </a:rPr>
                        <a:t>(ppm)</a:t>
                      </a:r>
                      <a:endParaRPr lang="ko-KR" altLang="en-US" sz="1200" b="1" kern="0" spc="0" dirty="0">
                        <a:solidFill>
                          <a:srgbClr val="000000"/>
                        </a:solidFill>
                        <a:effectLst/>
                        <a:latin typeface="한양신명조"/>
                      </a:endParaRPr>
                    </a:p>
                  </a:txBody>
                  <a:tcPr marL="58638" marR="58638" marT="29323" marB="29323"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just" fontAlgn="base" latinLnBrk="1">
                        <a:lnSpc>
                          <a:spcPct val="180000"/>
                        </a:lnSpc>
                        <a:spcBef>
                          <a:spcPts val="0"/>
                        </a:spcBef>
                        <a:spcAft>
                          <a:spcPts val="0"/>
                        </a:spcAft>
                      </a:pPr>
                      <a:r>
                        <a:rPr lang="ko-KR" altLang="en-US" sz="1200" b="1" kern="0" spc="0" dirty="0">
                          <a:solidFill>
                            <a:srgbClr val="000000"/>
                          </a:solidFill>
                          <a:effectLst/>
                          <a:latin typeface="한양신명조"/>
                          <a:ea typeface="한양신명조"/>
                        </a:rPr>
                        <a:t>석유정제품제조 및 관련제품 저장시설</a:t>
                      </a:r>
                      <a:r>
                        <a:rPr lang="en-US" altLang="ko-KR" sz="1200" b="1" kern="0" spc="0" dirty="0">
                          <a:solidFill>
                            <a:srgbClr val="000000"/>
                          </a:solidFill>
                          <a:effectLst/>
                          <a:latin typeface="한양신명조"/>
                          <a:ea typeface="한양신명조"/>
                        </a:rPr>
                        <a:t>, </a:t>
                      </a:r>
                      <a:r>
                        <a:rPr lang="ko-KR" altLang="en-US" sz="1200" b="1" kern="0" spc="0" dirty="0">
                          <a:solidFill>
                            <a:srgbClr val="000000"/>
                          </a:solidFill>
                          <a:effectLst/>
                          <a:latin typeface="한양신명조"/>
                          <a:ea typeface="한양신명조"/>
                        </a:rPr>
                        <a:t>기초유기화합물제조시설</a:t>
                      </a:r>
                      <a:r>
                        <a:rPr lang="en-US" altLang="ko-KR" sz="1200" b="1" kern="0" spc="0" dirty="0">
                          <a:solidFill>
                            <a:srgbClr val="000000"/>
                          </a:solidFill>
                          <a:effectLst/>
                          <a:latin typeface="한양신명조"/>
                          <a:ea typeface="한양신명조"/>
                        </a:rPr>
                        <a:t>, </a:t>
                      </a:r>
                      <a:r>
                        <a:rPr lang="ko-KR" altLang="en-US" sz="1200" b="1" kern="0" spc="0" dirty="0">
                          <a:solidFill>
                            <a:srgbClr val="000000"/>
                          </a:solidFill>
                          <a:effectLst/>
                          <a:latin typeface="한양신명조"/>
                          <a:ea typeface="한양신명조"/>
                        </a:rPr>
                        <a:t>폐수</a:t>
                      </a:r>
                      <a:r>
                        <a:rPr lang="en-US" altLang="ko-KR" sz="1200" b="1" kern="0" spc="0" dirty="0">
                          <a:solidFill>
                            <a:srgbClr val="000000"/>
                          </a:solidFill>
                          <a:effectLst/>
                          <a:latin typeface="한양신명조"/>
                          <a:ea typeface="한양신명조"/>
                        </a:rPr>
                        <a:t>, </a:t>
                      </a:r>
                      <a:r>
                        <a:rPr lang="ko-KR" altLang="en-US" sz="1200" b="1" kern="0" spc="0" dirty="0">
                          <a:solidFill>
                            <a:srgbClr val="000000"/>
                          </a:solidFill>
                          <a:effectLst/>
                          <a:latin typeface="한양신명조"/>
                          <a:ea typeface="한양신명조"/>
                        </a:rPr>
                        <a:t>폐기물</a:t>
                      </a:r>
                      <a:r>
                        <a:rPr lang="en-US" altLang="ko-KR" sz="1200" b="1" kern="0" spc="0" dirty="0">
                          <a:solidFill>
                            <a:srgbClr val="000000"/>
                          </a:solidFill>
                          <a:effectLst/>
                          <a:latin typeface="한양신명조"/>
                          <a:ea typeface="한양신명조"/>
                        </a:rPr>
                        <a:t>, </a:t>
                      </a:r>
                      <a:r>
                        <a:rPr lang="ko-KR" altLang="en-US" sz="1200" b="1" kern="0" spc="0" dirty="0" err="1">
                          <a:solidFill>
                            <a:srgbClr val="000000"/>
                          </a:solidFill>
                          <a:effectLst/>
                          <a:latin typeface="한양신명조"/>
                          <a:ea typeface="한양신명조"/>
                        </a:rPr>
                        <a:t>폐가스</a:t>
                      </a:r>
                      <a:r>
                        <a:rPr lang="ko-KR" altLang="en-US" sz="1200" b="1" kern="0" spc="0" dirty="0">
                          <a:solidFill>
                            <a:srgbClr val="000000"/>
                          </a:solidFill>
                          <a:effectLst/>
                          <a:latin typeface="한양신명조"/>
                          <a:ea typeface="한양신명조"/>
                        </a:rPr>
                        <a:t> 소각시설</a:t>
                      </a:r>
                      <a:r>
                        <a:rPr lang="en-US" altLang="ko-KR" sz="1200" b="1" kern="0" spc="0" dirty="0">
                          <a:solidFill>
                            <a:srgbClr val="000000"/>
                          </a:solidFill>
                          <a:effectLst/>
                          <a:latin typeface="한양신명조"/>
                          <a:ea typeface="한양신명조"/>
                        </a:rPr>
                        <a:t>, </a:t>
                      </a:r>
                      <a:r>
                        <a:rPr lang="ko-KR" altLang="en-US" sz="1200" b="1" kern="0" spc="0" dirty="0">
                          <a:solidFill>
                            <a:srgbClr val="000000"/>
                          </a:solidFill>
                          <a:effectLst/>
                          <a:latin typeface="한양신명조"/>
                          <a:ea typeface="한양신명조"/>
                        </a:rPr>
                        <a:t>고형 및 기타연료제품 제조시설</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77800" marR="0" indent="-177800" algn="ctr" fontAlgn="base" latinLnBrk="0">
                        <a:lnSpc>
                          <a:spcPct val="180000"/>
                        </a:lnSpc>
                        <a:spcBef>
                          <a:spcPts val="0"/>
                        </a:spcBef>
                        <a:spcAft>
                          <a:spcPts val="0"/>
                        </a:spcAft>
                      </a:pPr>
                      <a:r>
                        <a:rPr lang="en-US" altLang="ko-KR" sz="1200" b="1" kern="0" spc="0" dirty="0">
                          <a:solidFill>
                            <a:srgbClr val="000000"/>
                          </a:solidFill>
                          <a:effectLst/>
                          <a:latin typeface="한양신명조"/>
                          <a:ea typeface="한양신명조"/>
                        </a:rPr>
                        <a:t>10 </a:t>
                      </a:r>
                      <a:r>
                        <a:rPr lang="ko-KR" altLang="en-US" sz="1200" b="1" kern="0" spc="0" dirty="0">
                          <a:solidFill>
                            <a:srgbClr val="000000"/>
                          </a:solidFill>
                          <a:effectLst/>
                          <a:latin typeface="한양신명조"/>
                          <a:ea typeface="한양신명조"/>
                        </a:rPr>
                        <a:t>이하</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9252">
                <a:tc>
                  <a:txBody>
                    <a:bodyPr/>
                    <a:lstStyle/>
                    <a:p>
                      <a:pPr marL="177800" marR="0" indent="-177800" algn="l" fontAlgn="base" latinLnBrk="0">
                        <a:lnSpc>
                          <a:spcPct val="180000"/>
                        </a:lnSpc>
                        <a:spcBef>
                          <a:spcPts val="0"/>
                        </a:spcBef>
                        <a:spcAft>
                          <a:spcPts val="0"/>
                        </a:spcAft>
                      </a:pPr>
                      <a:r>
                        <a:rPr lang="ko-KR" altLang="en-US" sz="1200" b="1" kern="0" spc="0" dirty="0" err="1">
                          <a:solidFill>
                            <a:srgbClr val="000000"/>
                          </a:solidFill>
                          <a:effectLst/>
                          <a:latin typeface="한양신명조"/>
                          <a:ea typeface="한양신명조"/>
                        </a:rPr>
                        <a:t>이황화메틸</a:t>
                      </a:r>
                      <a:r>
                        <a:rPr lang="en-US" altLang="ko-KR" sz="1200" b="1" kern="0" spc="0" dirty="0">
                          <a:solidFill>
                            <a:srgbClr val="000000"/>
                          </a:solidFill>
                          <a:effectLst/>
                          <a:latin typeface="한양신명조"/>
                          <a:ea typeface="한양신명조"/>
                        </a:rPr>
                        <a:t>(</a:t>
                      </a:r>
                      <a:r>
                        <a:rPr lang="en-US" sz="1200" b="1" kern="0" spc="0" dirty="0">
                          <a:solidFill>
                            <a:srgbClr val="000000"/>
                          </a:solidFill>
                          <a:effectLst/>
                          <a:latin typeface="한양신명조"/>
                          <a:ea typeface="한양신명조"/>
                        </a:rPr>
                        <a:t>ppm)</a:t>
                      </a:r>
                      <a:endParaRPr lang="en-US" sz="1200" b="1" kern="0" spc="0" dirty="0">
                        <a:solidFill>
                          <a:srgbClr val="000000"/>
                        </a:solidFill>
                        <a:effectLst/>
                        <a:latin typeface="한양신명조"/>
                      </a:endParaRPr>
                    </a:p>
                  </a:txBody>
                  <a:tcPr marL="58638" marR="58638" marT="29323" marB="29323"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just" fontAlgn="base" latinLnBrk="1">
                        <a:lnSpc>
                          <a:spcPct val="180000"/>
                        </a:lnSpc>
                        <a:spcBef>
                          <a:spcPts val="0"/>
                        </a:spcBef>
                        <a:spcAft>
                          <a:spcPts val="0"/>
                        </a:spcAft>
                      </a:pPr>
                      <a:r>
                        <a:rPr lang="ko-KR" altLang="en-US" sz="1200" b="1" kern="0" spc="0">
                          <a:solidFill>
                            <a:srgbClr val="000000"/>
                          </a:solidFill>
                          <a:effectLst/>
                          <a:latin typeface="한양신명조"/>
                          <a:ea typeface="한양신명조"/>
                        </a:rPr>
                        <a:t>기초유기화합물제조시설</a:t>
                      </a:r>
                      <a:r>
                        <a:rPr lang="en-US" altLang="ko-KR" sz="1200" b="1" kern="0" spc="0">
                          <a:solidFill>
                            <a:srgbClr val="000000"/>
                          </a:solidFill>
                          <a:effectLst/>
                          <a:latin typeface="한양신명조"/>
                          <a:ea typeface="한양신명조"/>
                        </a:rPr>
                        <a:t>, </a:t>
                      </a:r>
                      <a:r>
                        <a:rPr lang="ko-KR" altLang="en-US" sz="1200" b="1" kern="0" spc="0">
                          <a:solidFill>
                            <a:srgbClr val="000000"/>
                          </a:solidFill>
                          <a:effectLst/>
                          <a:latin typeface="한양신명조"/>
                          <a:ea typeface="한양신명조"/>
                        </a:rPr>
                        <a:t>의료용 물질 및 의약품제조시설</a:t>
                      </a:r>
                      <a:r>
                        <a:rPr lang="en-US" altLang="ko-KR" sz="1200" b="1" kern="0" spc="0">
                          <a:solidFill>
                            <a:srgbClr val="000000"/>
                          </a:solidFill>
                          <a:effectLst/>
                          <a:latin typeface="한양신명조"/>
                          <a:ea typeface="한양신명조"/>
                        </a:rPr>
                        <a:t>, </a:t>
                      </a:r>
                      <a:r>
                        <a:rPr lang="ko-KR" altLang="en-US" sz="1200" b="1" kern="0" spc="0">
                          <a:solidFill>
                            <a:srgbClr val="000000"/>
                          </a:solidFill>
                          <a:effectLst/>
                          <a:latin typeface="한양신명조"/>
                          <a:ea typeface="한양신명조"/>
                        </a:rPr>
                        <a:t>폐수</a:t>
                      </a:r>
                      <a:r>
                        <a:rPr lang="en-US" altLang="ko-KR" sz="1200" b="1" kern="0" spc="0">
                          <a:solidFill>
                            <a:srgbClr val="000000"/>
                          </a:solidFill>
                          <a:effectLst/>
                          <a:latin typeface="한양신명조"/>
                          <a:ea typeface="한양신명조"/>
                        </a:rPr>
                        <a:t>, </a:t>
                      </a:r>
                      <a:r>
                        <a:rPr lang="ko-KR" altLang="en-US" sz="1200" b="1" kern="0" spc="0">
                          <a:solidFill>
                            <a:srgbClr val="000000"/>
                          </a:solidFill>
                          <a:effectLst/>
                          <a:latin typeface="한양신명조"/>
                          <a:ea typeface="한양신명조"/>
                        </a:rPr>
                        <a:t>폐기물</a:t>
                      </a:r>
                      <a:r>
                        <a:rPr lang="en-US" altLang="ko-KR" sz="1200" b="1" kern="0" spc="0">
                          <a:solidFill>
                            <a:srgbClr val="000000"/>
                          </a:solidFill>
                          <a:effectLst/>
                          <a:latin typeface="한양신명조"/>
                          <a:ea typeface="한양신명조"/>
                        </a:rPr>
                        <a:t>, </a:t>
                      </a:r>
                      <a:r>
                        <a:rPr lang="ko-KR" altLang="en-US" sz="1200" b="1" kern="0" spc="0">
                          <a:solidFill>
                            <a:srgbClr val="000000"/>
                          </a:solidFill>
                          <a:effectLst/>
                          <a:latin typeface="한양신명조"/>
                          <a:ea typeface="한양신명조"/>
                        </a:rPr>
                        <a:t>폐가스 소각시설</a:t>
                      </a:r>
                      <a:endParaRPr lang="ko-KR" altLang="en-US" sz="1200" b="1" kern="0" spc="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77800" marR="0" indent="-177800" algn="ctr" fontAlgn="base" latinLnBrk="0">
                        <a:lnSpc>
                          <a:spcPct val="180000"/>
                        </a:lnSpc>
                        <a:spcBef>
                          <a:spcPts val="0"/>
                        </a:spcBef>
                        <a:spcAft>
                          <a:spcPts val="0"/>
                        </a:spcAft>
                      </a:pPr>
                      <a:r>
                        <a:rPr lang="en-US" altLang="ko-KR" sz="1200" b="1" kern="0" spc="0" dirty="0">
                          <a:solidFill>
                            <a:srgbClr val="000000"/>
                          </a:solidFill>
                          <a:effectLst/>
                          <a:latin typeface="한양신명조"/>
                          <a:ea typeface="한양신명조"/>
                        </a:rPr>
                        <a:t>3 </a:t>
                      </a:r>
                      <a:r>
                        <a:rPr lang="ko-KR" altLang="en-US" sz="1200" b="1" kern="0" spc="0" dirty="0">
                          <a:solidFill>
                            <a:srgbClr val="000000"/>
                          </a:solidFill>
                          <a:effectLst/>
                          <a:latin typeface="한양신명조"/>
                          <a:ea typeface="한양신명조"/>
                        </a:rPr>
                        <a:t>이하</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5937">
                <a:tc>
                  <a:txBody>
                    <a:bodyPr/>
                    <a:lstStyle/>
                    <a:p>
                      <a:pPr marL="177800" marR="0" indent="-177800" algn="l" fontAlgn="base" latinLnBrk="0">
                        <a:lnSpc>
                          <a:spcPct val="180000"/>
                        </a:lnSpc>
                        <a:spcBef>
                          <a:spcPts val="0"/>
                        </a:spcBef>
                        <a:spcAft>
                          <a:spcPts val="0"/>
                        </a:spcAft>
                      </a:pPr>
                      <a:r>
                        <a:rPr lang="ko-KR" altLang="en-US" sz="1200" b="1" kern="0" spc="0" dirty="0" err="1">
                          <a:solidFill>
                            <a:srgbClr val="000000"/>
                          </a:solidFill>
                          <a:effectLst/>
                          <a:latin typeface="한양신명조"/>
                          <a:ea typeface="한양신명조"/>
                        </a:rPr>
                        <a:t>하이드라진</a:t>
                      </a:r>
                      <a:r>
                        <a:rPr lang="en-US" altLang="ko-KR" sz="1200" b="1" kern="0" spc="0" dirty="0">
                          <a:solidFill>
                            <a:srgbClr val="000000"/>
                          </a:solidFill>
                          <a:effectLst/>
                          <a:latin typeface="한양신명조"/>
                          <a:ea typeface="한양신명조"/>
                        </a:rPr>
                        <a:t>(</a:t>
                      </a:r>
                      <a:r>
                        <a:rPr lang="en-US" sz="1200" b="1" kern="0" spc="0" dirty="0">
                          <a:solidFill>
                            <a:srgbClr val="000000"/>
                          </a:solidFill>
                          <a:effectLst/>
                          <a:latin typeface="한양신명조"/>
                          <a:ea typeface="한양신명조"/>
                        </a:rPr>
                        <a:t>ppm)</a:t>
                      </a:r>
                      <a:endParaRPr lang="en-US" sz="1200" b="1" kern="0" spc="0" dirty="0">
                        <a:solidFill>
                          <a:srgbClr val="000000"/>
                        </a:solidFill>
                        <a:effectLst/>
                        <a:latin typeface="한양신명조"/>
                      </a:endParaRPr>
                    </a:p>
                  </a:txBody>
                  <a:tcPr marL="58638" marR="58638" marT="29323" marB="29323"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77800" marR="0" indent="-177800" algn="just" fontAlgn="base" latinLnBrk="1">
                        <a:lnSpc>
                          <a:spcPct val="180000"/>
                        </a:lnSpc>
                        <a:spcBef>
                          <a:spcPts val="0"/>
                        </a:spcBef>
                        <a:spcAft>
                          <a:spcPts val="0"/>
                        </a:spcAft>
                      </a:pPr>
                      <a:r>
                        <a:rPr lang="ko-KR" altLang="en-US" sz="1200" b="1" kern="0" spc="0">
                          <a:solidFill>
                            <a:srgbClr val="000000"/>
                          </a:solidFill>
                          <a:effectLst/>
                          <a:latin typeface="한양신명조"/>
                          <a:ea typeface="한양신명조"/>
                        </a:rPr>
                        <a:t>기초유기화합물제조시설</a:t>
                      </a:r>
                      <a:endParaRPr lang="ko-KR" altLang="en-US" sz="1200" b="1" kern="0" spc="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77800" marR="0" indent="-177800" algn="ctr" fontAlgn="base" latinLnBrk="0">
                        <a:lnSpc>
                          <a:spcPct val="180000"/>
                        </a:lnSpc>
                        <a:spcBef>
                          <a:spcPts val="0"/>
                        </a:spcBef>
                        <a:spcAft>
                          <a:spcPts val="0"/>
                        </a:spcAft>
                      </a:pPr>
                      <a:r>
                        <a:rPr lang="en-US" altLang="ko-KR" sz="1200" b="1" kern="0" spc="0" dirty="0">
                          <a:solidFill>
                            <a:srgbClr val="000000"/>
                          </a:solidFill>
                          <a:effectLst/>
                          <a:latin typeface="한양신명조"/>
                          <a:ea typeface="한양신명조"/>
                        </a:rPr>
                        <a:t>15 </a:t>
                      </a:r>
                      <a:r>
                        <a:rPr lang="ko-KR" altLang="en-US" sz="1200" b="1" kern="0" spc="0" dirty="0">
                          <a:solidFill>
                            <a:srgbClr val="000000"/>
                          </a:solidFill>
                          <a:effectLst/>
                          <a:latin typeface="한양신명조"/>
                          <a:ea typeface="한양신명조"/>
                        </a:rPr>
                        <a:t>이하</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5937">
                <a:tc>
                  <a:txBody>
                    <a:bodyPr/>
                    <a:lstStyle/>
                    <a:p>
                      <a:pPr marL="177800" marR="0" indent="-177800" algn="l" fontAlgn="base" latinLnBrk="0">
                        <a:lnSpc>
                          <a:spcPct val="180000"/>
                        </a:lnSpc>
                        <a:spcBef>
                          <a:spcPts val="0"/>
                        </a:spcBef>
                        <a:spcAft>
                          <a:spcPts val="0"/>
                        </a:spcAft>
                      </a:pPr>
                      <a:r>
                        <a:rPr lang="ko-KR" altLang="en-US" sz="1200" b="1" kern="0" spc="0" dirty="0" err="1">
                          <a:solidFill>
                            <a:srgbClr val="000000"/>
                          </a:solidFill>
                          <a:effectLst/>
                          <a:latin typeface="한양신명조"/>
                          <a:ea typeface="한양신명조"/>
                        </a:rPr>
                        <a:t>에틸렌옥사이드</a:t>
                      </a:r>
                      <a:r>
                        <a:rPr lang="en-US" altLang="ko-KR" sz="1200" b="1" kern="0" spc="0" dirty="0">
                          <a:solidFill>
                            <a:srgbClr val="000000"/>
                          </a:solidFill>
                          <a:effectLst/>
                          <a:latin typeface="한양신명조"/>
                          <a:ea typeface="한양신명조"/>
                        </a:rPr>
                        <a:t>(ppm)</a:t>
                      </a:r>
                      <a:endParaRPr lang="ko-KR" altLang="en-US" sz="1200" b="1" kern="0" spc="0" dirty="0">
                        <a:solidFill>
                          <a:srgbClr val="000000"/>
                        </a:solidFill>
                        <a:effectLst/>
                        <a:latin typeface="한양신명조"/>
                      </a:endParaRPr>
                    </a:p>
                  </a:txBody>
                  <a:tcPr marL="58638" marR="58638" marT="29323" marB="29323"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77800" marR="0" indent="-177800" algn="just" fontAlgn="base" latinLnBrk="1">
                        <a:lnSpc>
                          <a:spcPct val="180000"/>
                        </a:lnSpc>
                        <a:spcBef>
                          <a:spcPts val="0"/>
                        </a:spcBef>
                        <a:spcAft>
                          <a:spcPts val="0"/>
                        </a:spcAft>
                      </a:pPr>
                      <a:r>
                        <a:rPr lang="ko-KR" altLang="en-US" sz="1200" b="1" kern="0" spc="0">
                          <a:solidFill>
                            <a:srgbClr val="000000"/>
                          </a:solidFill>
                          <a:effectLst/>
                          <a:latin typeface="한양신명조"/>
                          <a:ea typeface="한양신명조"/>
                        </a:rPr>
                        <a:t>기초유기화합물제조시설</a:t>
                      </a:r>
                      <a:endParaRPr lang="ko-KR" altLang="en-US" sz="1200" b="1" kern="0" spc="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77800" marR="0" indent="-177800" algn="ctr" fontAlgn="base" latinLnBrk="0">
                        <a:lnSpc>
                          <a:spcPct val="180000"/>
                        </a:lnSpc>
                        <a:spcBef>
                          <a:spcPts val="0"/>
                        </a:spcBef>
                        <a:spcAft>
                          <a:spcPts val="0"/>
                        </a:spcAft>
                      </a:pPr>
                      <a:r>
                        <a:rPr lang="en-US" altLang="ko-KR" sz="1200" b="1" kern="0" spc="0" dirty="0">
                          <a:solidFill>
                            <a:srgbClr val="000000"/>
                          </a:solidFill>
                          <a:effectLst/>
                          <a:latin typeface="한양신명조"/>
                          <a:ea typeface="한양신명조"/>
                        </a:rPr>
                        <a:t>3 </a:t>
                      </a:r>
                      <a:r>
                        <a:rPr lang="ko-KR" altLang="en-US" sz="1200" b="1" kern="0" spc="0" dirty="0">
                          <a:solidFill>
                            <a:srgbClr val="000000"/>
                          </a:solidFill>
                          <a:effectLst/>
                          <a:latin typeface="한양신명조"/>
                          <a:ea typeface="한양신명조"/>
                        </a:rPr>
                        <a:t>이하</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5937">
                <a:tc>
                  <a:txBody>
                    <a:bodyPr/>
                    <a:lstStyle/>
                    <a:p>
                      <a:pPr marL="177800" marR="0" indent="-177800" algn="l" fontAlgn="base" latinLnBrk="0">
                        <a:lnSpc>
                          <a:spcPct val="180000"/>
                        </a:lnSpc>
                        <a:spcBef>
                          <a:spcPts val="0"/>
                        </a:spcBef>
                        <a:spcAft>
                          <a:spcPts val="0"/>
                        </a:spcAft>
                      </a:pPr>
                      <a:r>
                        <a:rPr lang="ko-KR" altLang="en-US" sz="1200" b="1" kern="0" spc="0" dirty="0" err="1">
                          <a:solidFill>
                            <a:srgbClr val="000000"/>
                          </a:solidFill>
                          <a:effectLst/>
                          <a:latin typeface="한양신명조"/>
                          <a:ea typeface="한양신명조"/>
                        </a:rPr>
                        <a:t>벤지딘</a:t>
                      </a:r>
                      <a:r>
                        <a:rPr lang="en-US" altLang="ko-KR" sz="1200" b="1" kern="0" spc="0" dirty="0">
                          <a:solidFill>
                            <a:srgbClr val="000000"/>
                          </a:solidFill>
                          <a:effectLst/>
                          <a:latin typeface="한양신명조"/>
                          <a:ea typeface="한양신명조"/>
                        </a:rPr>
                        <a:t>(</a:t>
                      </a:r>
                      <a:r>
                        <a:rPr lang="en-US" sz="1200" b="1" kern="0" spc="0" dirty="0">
                          <a:solidFill>
                            <a:srgbClr val="000000"/>
                          </a:solidFill>
                          <a:effectLst/>
                          <a:latin typeface="한양신명조"/>
                          <a:ea typeface="한양신명조"/>
                        </a:rPr>
                        <a:t>ppm)</a:t>
                      </a:r>
                      <a:endParaRPr lang="en-US" sz="1200" b="1" kern="0" spc="0" dirty="0">
                        <a:solidFill>
                          <a:srgbClr val="000000"/>
                        </a:solidFill>
                        <a:effectLst/>
                        <a:latin typeface="한양신명조"/>
                      </a:endParaRPr>
                    </a:p>
                  </a:txBody>
                  <a:tcPr marL="58638" marR="58638" marT="29323" marB="29323"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just" fontAlgn="base" latinLnBrk="1">
                        <a:lnSpc>
                          <a:spcPct val="180000"/>
                        </a:lnSpc>
                        <a:spcBef>
                          <a:spcPts val="0"/>
                        </a:spcBef>
                        <a:spcAft>
                          <a:spcPts val="0"/>
                        </a:spcAft>
                      </a:pPr>
                      <a:r>
                        <a:rPr lang="ko-KR" altLang="en-US" sz="1200" b="1" kern="0" spc="0" dirty="0">
                          <a:solidFill>
                            <a:srgbClr val="000000"/>
                          </a:solidFill>
                          <a:effectLst/>
                          <a:latin typeface="한양신명조"/>
                          <a:ea typeface="한양신명조"/>
                        </a:rPr>
                        <a:t>무기안료</a:t>
                      </a:r>
                      <a:r>
                        <a:rPr lang="en-US" altLang="ko-KR" sz="1200" b="1" kern="0" spc="0" dirty="0">
                          <a:solidFill>
                            <a:srgbClr val="000000"/>
                          </a:solidFill>
                          <a:effectLst/>
                          <a:latin typeface="한양신명조"/>
                          <a:ea typeface="한양신명조"/>
                        </a:rPr>
                        <a:t>·</a:t>
                      </a:r>
                      <a:r>
                        <a:rPr lang="ko-KR" altLang="en-US" sz="1200" b="1" kern="0" spc="0" dirty="0">
                          <a:solidFill>
                            <a:srgbClr val="000000"/>
                          </a:solidFill>
                          <a:effectLst/>
                          <a:latin typeface="한양신명조"/>
                          <a:ea typeface="한양신명조"/>
                        </a:rPr>
                        <a:t>염료</a:t>
                      </a:r>
                      <a:r>
                        <a:rPr lang="en-US" altLang="ko-KR" sz="1200" b="1" kern="0" spc="0" dirty="0">
                          <a:solidFill>
                            <a:srgbClr val="000000"/>
                          </a:solidFill>
                          <a:effectLst/>
                          <a:latin typeface="한양신명조"/>
                          <a:ea typeface="한양신명조"/>
                        </a:rPr>
                        <a:t>·</a:t>
                      </a:r>
                      <a:r>
                        <a:rPr lang="ko-KR" altLang="en-US" sz="1200" b="1" kern="0" spc="0" dirty="0">
                          <a:solidFill>
                            <a:srgbClr val="000000"/>
                          </a:solidFill>
                          <a:effectLst/>
                          <a:latin typeface="한양신명조"/>
                          <a:ea typeface="한양신명조"/>
                        </a:rPr>
                        <a:t>유연제 및 기타 착색제 제조시설</a:t>
                      </a:r>
                      <a:r>
                        <a:rPr lang="en-US" altLang="ko-KR" sz="1200" b="1" kern="0" spc="0" dirty="0">
                          <a:solidFill>
                            <a:srgbClr val="000000"/>
                          </a:solidFill>
                          <a:effectLst/>
                          <a:latin typeface="한양신명조"/>
                          <a:ea typeface="한양신명조"/>
                        </a:rPr>
                        <a:t>(</a:t>
                      </a:r>
                      <a:r>
                        <a:rPr lang="ko-KR" altLang="en-US" sz="1200" b="1" kern="0" spc="0" dirty="0" err="1">
                          <a:solidFill>
                            <a:srgbClr val="000000"/>
                          </a:solidFill>
                          <a:effectLst/>
                          <a:latin typeface="한양신명조"/>
                          <a:ea typeface="한양신명조"/>
                        </a:rPr>
                        <a:t>벤지딘</a:t>
                      </a:r>
                      <a:r>
                        <a:rPr lang="ko-KR" altLang="en-US" sz="1200" b="1" kern="0" spc="0" dirty="0">
                          <a:solidFill>
                            <a:srgbClr val="000000"/>
                          </a:solidFill>
                          <a:effectLst/>
                          <a:latin typeface="한양신명조"/>
                          <a:ea typeface="한양신명조"/>
                        </a:rPr>
                        <a:t> 사용시설</a:t>
                      </a:r>
                      <a:r>
                        <a:rPr lang="en-US" altLang="ko-KR" sz="1200" b="1" kern="0" spc="0" dirty="0">
                          <a:solidFill>
                            <a:srgbClr val="000000"/>
                          </a:solidFill>
                          <a:effectLst/>
                          <a:latin typeface="한양신명조"/>
                          <a:ea typeface="한양신명조"/>
                        </a:rPr>
                        <a:t>)</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77800" marR="0" indent="-177800" algn="ctr" fontAlgn="base" latinLnBrk="0">
                        <a:lnSpc>
                          <a:spcPct val="180000"/>
                        </a:lnSpc>
                        <a:spcBef>
                          <a:spcPts val="0"/>
                        </a:spcBef>
                        <a:spcAft>
                          <a:spcPts val="0"/>
                        </a:spcAft>
                      </a:pPr>
                      <a:r>
                        <a:rPr lang="en-US" altLang="ko-KR" sz="1200" b="1" kern="0" spc="0" dirty="0">
                          <a:solidFill>
                            <a:srgbClr val="000000"/>
                          </a:solidFill>
                          <a:effectLst/>
                          <a:latin typeface="한양신명조"/>
                          <a:ea typeface="한양신명조"/>
                        </a:rPr>
                        <a:t>2 </a:t>
                      </a:r>
                      <a:r>
                        <a:rPr lang="ko-KR" altLang="en-US" sz="1200" b="1" kern="0" spc="0" dirty="0">
                          <a:solidFill>
                            <a:srgbClr val="000000"/>
                          </a:solidFill>
                          <a:effectLst/>
                          <a:latin typeface="한양신명조"/>
                          <a:ea typeface="한양신명조"/>
                        </a:rPr>
                        <a:t>이하</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81305">
                <a:tc>
                  <a:txBody>
                    <a:bodyPr/>
                    <a:lstStyle/>
                    <a:p>
                      <a:pPr marL="177800" marR="0" indent="-177800" algn="l" fontAlgn="base" latinLnBrk="0">
                        <a:lnSpc>
                          <a:spcPct val="180000"/>
                        </a:lnSpc>
                        <a:spcBef>
                          <a:spcPts val="0"/>
                        </a:spcBef>
                        <a:spcAft>
                          <a:spcPts val="0"/>
                        </a:spcAft>
                      </a:pPr>
                      <a:r>
                        <a:rPr lang="ko-KR" altLang="en-US" sz="1200" b="1" kern="0" spc="0" dirty="0" err="1">
                          <a:solidFill>
                            <a:srgbClr val="000000"/>
                          </a:solidFill>
                          <a:effectLst/>
                          <a:latin typeface="한양신명조"/>
                        </a:rPr>
                        <a:t>베릴륨</a:t>
                      </a:r>
                      <a:r>
                        <a:rPr lang="en-US" altLang="ko-KR" sz="1200" kern="0" spc="0" dirty="0">
                          <a:solidFill>
                            <a:srgbClr val="000000"/>
                          </a:solidFill>
                          <a:effectLst/>
                          <a:latin typeface="한양신명조"/>
                          <a:ea typeface="한양신명조"/>
                        </a:rPr>
                        <a:t>(mg/Sm</a:t>
                      </a:r>
                      <a:r>
                        <a:rPr lang="en-US" altLang="ko-KR" sz="1200" kern="0" spc="0" baseline="30000" dirty="0">
                          <a:solidFill>
                            <a:srgbClr val="000000"/>
                          </a:solidFill>
                          <a:effectLst/>
                          <a:latin typeface="한양신명조"/>
                          <a:ea typeface="한양신명조"/>
                        </a:rPr>
                        <a:t>3</a:t>
                      </a:r>
                      <a:r>
                        <a:rPr lang="en-US" altLang="ko-KR" sz="1200" kern="0" spc="0" dirty="0">
                          <a:solidFill>
                            <a:srgbClr val="000000"/>
                          </a:solidFill>
                          <a:effectLst/>
                          <a:latin typeface="한양신명조"/>
                          <a:ea typeface="한양신명조"/>
                        </a:rPr>
                        <a:t>)</a:t>
                      </a:r>
                      <a:endParaRPr lang="en-US" altLang="ko-KR" sz="900" kern="0" spc="0" dirty="0">
                        <a:solidFill>
                          <a:srgbClr val="000000"/>
                        </a:solidFill>
                        <a:effectLst/>
                        <a:latin typeface="한양신명조"/>
                      </a:endParaRPr>
                    </a:p>
                    <a:p>
                      <a:pPr marL="177800" marR="0" indent="-177800" algn="l" fontAlgn="base" latinLnBrk="0">
                        <a:lnSpc>
                          <a:spcPct val="180000"/>
                        </a:lnSpc>
                        <a:spcBef>
                          <a:spcPts val="0"/>
                        </a:spcBef>
                        <a:spcAft>
                          <a:spcPts val="0"/>
                        </a:spcAft>
                      </a:pPr>
                      <a:endParaRPr lang="en-US" sz="1200" b="1" kern="0" spc="0" dirty="0">
                        <a:solidFill>
                          <a:srgbClr val="000000"/>
                        </a:solidFill>
                        <a:effectLst/>
                        <a:latin typeface="한양신명조"/>
                      </a:endParaRPr>
                    </a:p>
                  </a:txBody>
                  <a:tcPr marL="58638" marR="58638" marT="29323" marB="29323"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just" fontAlgn="base" latinLnBrk="1">
                        <a:lnSpc>
                          <a:spcPct val="150000"/>
                        </a:lnSpc>
                        <a:spcBef>
                          <a:spcPts val="0"/>
                        </a:spcBef>
                        <a:spcAft>
                          <a:spcPts val="0"/>
                        </a:spcAft>
                      </a:pPr>
                      <a:r>
                        <a:rPr lang="ko-KR" altLang="en-US" sz="1200" b="1" kern="0" spc="0" dirty="0">
                          <a:solidFill>
                            <a:srgbClr val="000000"/>
                          </a:solidFill>
                          <a:effectLst/>
                          <a:latin typeface="한양신명조"/>
                        </a:rPr>
                        <a:t>폐수</a:t>
                      </a:r>
                      <a:r>
                        <a:rPr lang="en-US" altLang="ko-KR" sz="1200" b="1" kern="0" spc="0" dirty="0">
                          <a:solidFill>
                            <a:srgbClr val="000000"/>
                          </a:solidFill>
                          <a:effectLst/>
                          <a:latin typeface="한양신명조"/>
                        </a:rPr>
                        <a:t>,</a:t>
                      </a:r>
                      <a:r>
                        <a:rPr lang="ko-KR" altLang="en-US" sz="1200" b="1" kern="0" spc="0" dirty="0">
                          <a:solidFill>
                            <a:srgbClr val="000000"/>
                          </a:solidFill>
                          <a:effectLst/>
                          <a:latin typeface="한양신명조"/>
                        </a:rPr>
                        <a:t>폐기물</a:t>
                      </a:r>
                      <a:r>
                        <a:rPr lang="en-US" altLang="ko-KR" sz="1200" b="1" kern="0" spc="0" dirty="0">
                          <a:solidFill>
                            <a:srgbClr val="000000"/>
                          </a:solidFill>
                          <a:effectLst/>
                          <a:latin typeface="한양신명조"/>
                        </a:rPr>
                        <a:t>,</a:t>
                      </a:r>
                      <a:r>
                        <a:rPr lang="ko-KR" altLang="en-US" sz="1200" b="1" kern="0" spc="0" dirty="0" err="1">
                          <a:solidFill>
                            <a:srgbClr val="000000"/>
                          </a:solidFill>
                          <a:effectLst/>
                          <a:latin typeface="한양신명조"/>
                        </a:rPr>
                        <a:t>폐가스소각시설</a:t>
                      </a:r>
                      <a:endParaRPr lang="en-US" altLang="ko-KR" sz="1200" b="1" kern="0" spc="0" dirty="0">
                        <a:solidFill>
                          <a:srgbClr val="000000"/>
                        </a:solidFill>
                        <a:effectLst/>
                        <a:latin typeface="한양신명조"/>
                      </a:endParaRPr>
                    </a:p>
                    <a:p>
                      <a:pPr marL="0" marR="0" indent="0" algn="just" fontAlgn="base" latinLnBrk="1">
                        <a:lnSpc>
                          <a:spcPct val="150000"/>
                        </a:lnSpc>
                        <a:spcBef>
                          <a:spcPts val="0"/>
                        </a:spcBef>
                        <a:spcAft>
                          <a:spcPts val="0"/>
                        </a:spcAft>
                      </a:pPr>
                      <a:r>
                        <a:rPr lang="ko-KR" altLang="en-US" sz="1200" b="1" kern="0" spc="0" dirty="0">
                          <a:solidFill>
                            <a:srgbClr val="000000"/>
                          </a:solidFill>
                          <a:effectLst/>
                          <a:latin typeface="한양신명조"/>
                        </a:rPr>
                        <a:t>석탄발전시설</a:t>
                      </a:r>
                      <a:endParaRPr lang="en-US" altLang="ko-KR" sz="1200" b="1" kern="0" spc="0" dirty="0">
                        <a:solidFill>
                          <a:srgbClr val="000000"/>
                        </a:solidFill>
                        <a:effectLst/>
                        <a:latin typeface="한양신명조"/>
                      </a:endParaRPr>
                    </a:p>
                    <a:p>
                      <a:pPr marL="0" marR="0" indent="0" algn="just" fontAlgn="base" latinLnBrk="1">
                        <a:lnSpc>
                          <a:spcPct val="150000"/>
                        </a:lnSpc>
                        <a:spcBef>
                          <a:spcPts val="0"/>
                        </a:spcBef>
                        <a:spcAft>
                          <a:spcPts val="0"/>
                        </a:spcAft>
                      </a:pPr>
                      <a:r>
                        <a:rPr lang="en-US" altLang="ko-KR" sz="1200" b="1" kern="0" spc="0" dirty="0">
                          <a:solidFill>
                            <a:srgbClr val="000000"/>
                          </a:solidFill>
                          <a:effectLst/>
                          <a:latin typeface="한양신명조"/>
                        </a:rPr>
                        <a:t>1</a:t>
                      </a:r>
                      <a:r>
                        <a:rPr lang="ko-KR" altLang="en-US" sz="1200" b="1" kern="0" spc="0" dirty="0" err="1">
                          <a:solidFill>
                            <a:srgbClr val="000000"/>
                          </a:solidFill>
                          <a:effectLst/>
                          <a:latin typeface="한양신명조"/>
                        </a:rPr>
                        <a:t>차철강제조시설</a:t>
                      </a:r>
                      <a:r>
                        <a:rPr lang="en-US" altLang="ko-KR" sz="1200" b="1" kern="0" spc="0" dirty="0">
                          <a:solidFill>
                            <a:srgbClr val="000000"/>
                          </a:solidFill>
                          <a:effectLst/>
                          <a:latin typeface="한양신명조"/>
                        </a:rPr>
                        <a:t>, 1</a:t>
                      </a:r>
                      <a:r>
                        <a:rPr lang="ko-KR" altLang="en-US" sz="1200" b="1" kern="0" spc="0" dirty="0" err="1">
                          <a:solidFill>
                            <a:srgbClr val="000000"/>
                          </a:solidFill>
                          <a:effectLst/>
                          <a:latin typeface="한양신명조"/>
                        </a:rPr>
                        <a:t>차비철금속제조시설</a:t>
                      </a:r>
                      <a:endParaRPr lang="ko-KR" altLang="en-US" sz="1200" b="1" kern="0" spc="0" dirty="0">
                        <a:solidFill>
                          <a:srgbClr val="000000"/>
                        </a:solidFill>
                        <a:effectLst/>
                        <a:latin typeface="한양신명조"/>
                      </a:endParaRP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77800" marR="0" indent="-177800" algn="ctr" fontAlgn="base" latinLnBrk="0">
                        <a:lnSpc>
                          <a:spcPct val="150000"/>
                        </a:lnSpc>
                        <a:spcBef>
                          <a:spcPts val="0"/>
                        </a:spcBef>
                        <a:spcAft>
                          <a:spcPts val="0"/>
                        </a:spcAft>
                      </a:pPr>
                      <a:r>
                        <a:rPr lang="en-US" altLang="ko-KR" sz="1200" b="1" kern="0" spc="0" dirty="0">
                          <a:solidFill>
                            <a:srgbClr val="000000"/>
                          </a:solidFill>
                          <a:effectLst/>
                          <a:latin typeface="한양신명조"/>
                        </a:rPr>
                        <a:t>0.05</a:t>
                      </a:r>
                      <a:r>
                        <a:rPr lang="ko-KR" altLang="en-US" sz="1200" b="1" kern="0" spc="0" dirty="0">
                          <a:solidFill>
                            <a:srgbClr val="000000"/>
                          </a:solidFill>
                          <a:effectLst/>
                          <a:latin typeface="한양신명조"/>
                        </a:rPr>
                        <a:t>이하</a:t>
                      </a:r>
                      <a:endParaRPr lang="en-US" altLang="ko-KR" sz="1200" b="1" kern="0" spc="0" dirty="0">
                        <a:solidFill>
                          <a:srgbClr val="000000"/>
                        </a:solidFill>
                        <a:effectLst/>
                        <a:latin typeface="한양신명조"/>
                      </a:endParaRPr>
                    </a:p>
                    <a:p>
                      <a:pPr marL="177800" marR="0" indent="-177800" algn="ctr" fontAlgn="base" latinLnBrk="0">
                        <a:lnSpc>
                          <a:spcPct val="150000"/>
                        </a:lnSpc>
                        <a:spcBef>
                          <a:spcPts val="0"/>
                        </a:spcBef>
                        <a:spcAft>
                          <a:spcPts val="0"/>
                        </a:spcAft>
                      </a:pPr>
                      <a:r>
                        <a:rPr lang="en-US" altLang="ko-KR" sz="1200" b="1" kern="0" spc="0" dirty="0">
                          <a:solidFill>
                            <a:srgbClr val="000000"/>
                          </a:solidFill>
                          <a:effectLst/>
                          <a:latin typeface="한양신명조"/>
                        </a:rPr>
                        <a:t>0.04</a:t>
                      </a:r>
                      <a:r>
                        <a:rPr lang="ko-KR" altLang="en-US" sz="1200" b="1" kern="0" spc="0" dirty="0">
                          <a:solidFill>
                            <a:srgbClr val="000000"/>
                          </a:solidFill>
                          <a:effectLst/>
                          <a:latin typeface="한양신명조"/>
                        </a:rPr>
                        <a:t>이하</a:t>
                      </a:r>
                      <a:endParaRPr lang="en-US" altLang="ko-KR" sz="1200" b="1" kern="0" spc="0" dirty="0">
                        <a:solidFill>
                          <a:srgbClr val="000000"/>
                        </a:solidFill>
                        <a:effectLst/>
                        <a:latin typeface="한양신명조"/>
                      </a:endParaRPr>
                    </a:p>
                    <a:p>
                      <a:pPr marL="177800" marR="0" indent="-177800" algn="ctr" fontAlgn="base" latinLnBrk="0">
                        <a:lnSpc>
                          <a:spcPct val="150000"/>
                        </a:lnSpc>
                        <a:spcBef>
                          <a:spcPts val="0"/>
                        </a:spcBef>
                        <a:spcAft>
                          <a:spcPts val="0"/>
                        </a:spcAft>
                      </a:pPr>
                      <a:r>
                        <a:rPr lang="en-US" altLang="ko-KR" sz="1200" b="1" kern="0" spc="0" dirty="0">
                          <a:solidFill>
                            <a:srgbClr val="000000"/>
                          </a:solidFill>
                          <a:effectLst/>
                          <a:latin typeface="한양신명조"/>
                        </a:rPr>
                        <a:t>0.04</a:t>
                      </a:r>
                      <a:r>
                        <a:rPr lang="ko-KR" altLang="en-US" sz="1200" b="1" kern="0" spc="0" dirty="0">
                          <a:solidFill>
                            <a:srgbClr val="000000"/>
                          </a:solidFill>
                          <a:effectLst/>
                          <a:latin typeface="한양신명조"/>
                        </a:rPr>
                        <a:t>이하</a:t>
                      </a:r>
                    </a:p>
                  </a:txBody>
                  <a:tcPr marL="41535" marR="41535" marT="11484" marB="11484"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0459" name="Rectangle 1">
            <a:extLst>
              <a:ext uri="{FF2B5EF4-FFF2-40B4-BE49-F238E27FC236}">
                <a16:creationId xmlns:a16="http://schemas.microsoft.com/office/drawing/2014/main" id="{AC7CBB97-3ABE-A36A-15DC-ABD2A7B7D593}"/>
              </a:ext>
            </a:extLst>
          </p:cNvPr>
          <p:cNvSpPr>
            <a:spLocks noChangeArrowheads="1"/>
          </p:cNvSpPr>
          <p:nvPr/>
        </p:nvSpPr>
        <p:spPr bwMode="auto">
          <a:xfrm>
            <a:off x="2714625" y="1595438"/>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endParaRPr lang="ko-KR" altLang="en-US" sz="2400">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2">
            <a:extLst>
              <a:ext uri="{FF2B5EF4-FFF2-40B4-BE49-F238E27FC236}">
                <a16:creationId xmlns:a16="http://schemas.microsoft.com/office/drawing/2014/main" id="{7ABAED69-124B-5F6F-9074-C9504AD15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050925"/>
            <a:ext cx="36655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62467" name="Rectangle 13">
            <a:extLst>
              <a:ext uri="{FF2B5EF4-FFF2-40B4-BE49-F238E27FC236}">
                <a16:creationId xmlns:a16="http://schemas.microsoft.com/office/drawing/2014/main" id="{B054B0A0-CD59-C216-A097-F18817A473B5}"/>
              </a:ext>
            </a:extLst>
          </p:cNvPr>
          <p:cNvSpPr>
            <a:spLocks noChangeArrowheads="1"/>
          </p:cNvSpPr>
          <p:nvPr/>
        </p:nvSpPr>
        <p:spPr bwMode="white">
          <a:xfrm>
            <a:off x="247650" y="1120775"/>
            <a:ext cx="2949575"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사물인터넷 측정기기 부착</a:t>
            </a:r>
          </a:p>
        </p:txBody>
      </p:sp>
      <p:sp>
        <p:nvSpPr>
          <p:cNvPr id="20487" name="Rectangle 14">
            <a:extLst>
              <a:ext uri="{FF2B5EF4-FFF2-40B4-BE49-F238E27FC236}">
                <a16:creationId xmlns:a16="http://schemas.microsoft.com/office/drawing/2014/main" id="{8B0A23B1-D5D4-9922-C42F-9CD20C7F78CB}"/>
              </a:ext>
            </a:extLst>
          </p:cNvPr>
          <p:cNvSpPr>
            <a:spLocks noChangeArrowheads="1"/>
          </p:cNvSpPr>
          <p:nvPr/>
        </p:nvSpPr>
        <p:spPr bwMode="white">
          <a:xfrm>
            <a:off x="249238" y="1698625"/>
            <a:ext cx="85709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marL="358775" indent="-358775"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just" eaLnBrk="1" hangingPunct="1">
              <a:lnSpc>
                <a:spcPct val="150000"/>
              </a:lnSpc>
              <a:buClrTx/>
              <a:buFont typeface="Wingdings" panose="05000000000000000000" pitchFamily="2" charset="2"/>
              <a:buChar char="v"/>
              <a:defRPr/>
            </a:pPr>
            <a:r>
              <a:rPr lang="en-US" altLang="ko-KR" sz="1600" b="1" dirty="0">
                <a:solidFill>
                  <a:srgbClr val="000000"/>
                </a:solidFill>
                <a:latin typeface="나눔고딕" panose="020D0604000000000000" pitchFamily="50" charset="-127"/>
                <a:ea typeface="나눔고딕" panose="020D0604000000000000" pitchFamily="50" charset="-127"/>
              </a:rPr>
              <a:t>(</a:t>
            </a:r>
            <a:r>
              <a:rPr lang="ko-KR" altLang="en-US" sz="1600" b="1" dirty="0">
                <a:solidFill>
                  <a:srgbClr val="000000"/>
                </a:solidFill>
                <a:latin typeface="나눔고딕" panose="020D0604000000000000" pitchFamily="50" charset="-127"/>
                <a:ea typeface="나눔고딕" panose="020D0604000000000000" pitchFamily="50" charset="-127"/>
              </a:rPr>
              <a:t>사물인터넷 측정기기란 </a:t>
            </a:r>
            <a:r>
              <a:rPr lang="en-US" altLang="ko-KR" sz="1600" b="1" dirty="0">
                <a:solidFill>
                  <a:srgbClr val="000000"/>
                </a:solidFill>
                <a:latin typeface="나눔고딕" panose="020D0604000000000000" pitchFamily="50" charset="-127"/>
                <a:ea typeface="나눔고딕" panose="020D0604000000000000" pitchFamily="50" charset="-127"/>
              </a:rPr>
              <a:t>?) </a:t>
            </a:r>
            <a:r>
              <a:rPr lang="ko-KR" altLang="en-US" sz="1600" kern="0" spc="-30" dirty="0">
                <a:solidFill>
                  <a:srgbClr val="000000"/>
                </a:solidFill>
                <a:latin typeface="함초롬돋움" panose="020B0804000101010101" pitchFamily="50" charset="-127"/>
                <a:ea typeface="함초롬돋움" panose="020B0804000101010101" pitchFamily="50" charset="-127"/>
              </a:rPr>
              <a:t>인터넷을 기반으로 모든 사물의 연결을 통해 사람과 사물 또는 사물과 사물 간 정보를</a:t>
            </a:r>
            <a:r>
              <a:rPr lang="en-US" altLang="ko-KR" sz="1600" kern="0" spc="-30" dirty="0">
                <a:solidFill>
                  <a:srgbClr val="000000"/>
                </a:solidFill>
                <a:latin typeface="함초롬돋움" panose="020B0804000101010101" pitchFamily="50" charset="-127"/>
                <a:ea typeface="함초롬돋움" panose="020B0804000101010101" pitchFamily="50" charset="-127"/>
              </a:rPr>
              <a:t> </a:t>
            </a:r>
            <a:r>
              <a:rPr lang="ko-KR" altLang="en-US" sz="1600" kern="0" spc="-30" dirty="0">
                <a:solidFill>
                  <a:srgbClr val="000000"/>
                </a:solidFill>
                <a:latin typeface="함초롬돋움" panose="020B0804000101010101" pitchFamily="50" charset="-127"/>
                <a:ea typeface="함초롬돋움" panose="020B0804000101010101" pitchFamily="50" charset="-127"/>
              </a:rPr>
              <a:t>상호</a:t>
            </a:r>
            <a:r>
              <a:rPr lang="ko-KR" altLang="en-US" sz="1600" kern="0" dirty="0">
                <a:solidFill>
                  <a:srgbClr val="000000"/>
                </a:solidFill>
                <a:latin typeface="함초롬바탕" panose="020B0804000101010101" pitchFamily="50" charset="-127"/>
                <a:ea typeface="함초롬돋움" panose="020B0804000101010101" pitchFamily="50" charset="-127"/>
              </a:rPr>
              <a:t> </a:t>
            </a:r>
            <a:r>
              <a:rPr lang="ko-KR" altLang="en-US" sz="1600" kern="0" spc="-80" dirty="0" err="1">
                <a:solidFill>
                  <a:srgbClr val="000000"/>
                </a:solidFill>
                <a:latin typeface="함초롬돋움" panose="020B0804000101010101" pitchFamily="50" charset="-127"/>
                <a:ea typeface="함초롬돋움" panose="020B0804000101010101" pitchFamily="50" charset="-127"/>
              </a:rPr>
              <a:t>공유ㆍ소통하는</a:t>
            </a:r>
            <a:r>
              <a:rPr lang="ko-KR" altLang="en-US" sz="1600" kern="0" spc="-80" dirty="0">
                <a:solidFill>
                  <a:srgbClr val="000000"/>
                </a:solidFill>
                <a:latin typeface="함초롬돋움" panose="020B0804000101010101" pitchFamily="50" charset="-127"/>
                <a:ea typeface="함초롬돋움" panose="020B0804000101010101" pitchFamily="50" charset="-127"/>
              </a:rPr>
              <a:t> 지능형 기술을 적용하여 배출시설 및 방지시설의 전류</a:t>
            </a:r>
            <a:r>
              <a:rPr lang="en-US" altLang="ko-KR" sz="1600" kern="0" spc="-80" dirty="0">
                <a:solidFill>
                  <a:srgbClr val="000000"/>
                </a:solidFill>
                <a:latin typeface="함초롬돋움" panose="020B0804000101010101" pitchFamily="50" charset="-127"/>
                <a:ea typeface="함초롬돋움" panose="020B0804000101010101" pitchFamily="50" charset="-127"/>
              </a:rPr>
              <a:t>, </a:t>
            </a:r>
            <a:r>
              <a:rPr lang="ko-KR" altLang="en-US" sz="1600" kern="0" spc="-80" dirty="0">
                <a:solidFill>
                  <a:srgbClr val="000000"/>
                </a:solidFill>
                <a:latin typeface="함초롬돋움" panose="020B0804000101010101" pitchFamily="50" charset="-127"/>
                <a:ea typeface="함초롬돋움" panose="020B0804000101010101" pitchFamily="50" charset="-127"/>
              </a:rPr>
              <a:t>압력</a:t>
            </a:r>
            <a:r>
              <a:rPr lang="en-US" altLang="ko-KR" sz="1600" kern="0" spc="-80" dirty="0">
                <a:solidFill>
                  <a:srgbClr val="000000"/>
                </a:solidFill>
                <a:latin typeface="함초롬돋움" panose="020B0804000101010101" pitchFamily="50" charset="-127"/>
                <a:ea typeface="함초롬돋움" panose="020B0804000101010101" pitchFamily="50" charset="-127"/>
              </a:rPr>
              <a:t>, pH,</a:t>
            </a:r>
            <a:r>
              <a:rPr lang="ko-KR" altLang="en-US" sz="1600" kern="0" dirty="0">
                <a:solidFill>
                  <a:srgbClr val="000000"/>
                </a:solidFill>
                <a:latin typeface="함초롬돋움" panose="020B0804000101010101" pitchFamily="50" charset="-127"/>
                <a:ea typeface="함초롬돋움" panose="020B0804000101010101" pitchFamily="50" charset="-127"/>
              </a:rPr>
              <a:t> 온도 등을 실시간으로 </a:t>
            </a:r>
            <a:r>
              <a:rPr lang="ko-KR" altLang="en-US" sz="1600" kern="0" dirty="0" err="1">
                <a:solidFill>
                  <a:srgbClr val="000000"/>
                </a:solidFill>
                <a:latin typeface="함초롬돋움" panose="020B0804000101010101" pitchFamily="50" charset="-127"/>
                <a:ea typeface="함초롬돋움" panose="020B0804000101010101" pitchFamily="50" charset="-127"/>
              </a:rPr>
              <a:t>확인ㆍ관리할</a:t>
            </a:r>
            <a:r>
              <a:rPr lang="ko-KR" altLang="en-US" sz="1600" kern="0" dirty="0">
                <a:solidFill>
                  <a:srgbClr val="000000"/>
                </a:solidFill>
                <a:latin typeface="함초롬돋움" panose="020B0804000101010101" pitchFamily="50" charset="-127"/>
                <a:ea typeface="함초롬돋움" panose="020B0804000101010101" pitchFamily="50" charset="-127"/>
              </a:rPr>
              <a:t> 수 있는 측정기기</a:t>
            </a:r>
            <a:endParaRPr lang="en-US" altLang="ko-KR" sz="1600" kern="0" dirty="0">
              <a:solidFill>
                <a:srgbClr val="000000"/>
              </a:solidFill>
              <a:latin typeface="함초롬돋움" panose="020B0804000101010101" pitchFamily="50" charset="-127"/>
              <a:ea typeface="함초롬돋움" panose="020B0804000101010101" pitchFamily="50" charset="-127"/>
            </a:endParaRPr>
          </a:p>
          <a:p>
            <a:pPr algn="just" eaLnBrk="1" hangingPunct="1">
              <a:lnSpc>
                <a:spcPct val="150000"/>
              </a:lnSpc>
              <a:buClrTx/>
              <a:buFont typeface="Wingdings" panose="05000000000000000000" pitchFamily="2" charset="2"/>
              <a:buChar char="v"/>
              <a:defRPr/>
            </a:pPr>
            <a:r>
              <a:rPr lang="en-US" altLang="ko-KR" sz="1600" b="1" dirty="0">
                <a:solidFill>
                  <a:srgbClr val="000000"/>
                </a:solidFill>
                <a:latin typeface="나눔고딕" panose="020D0604000000000000" pitchFamily="50" charset="-127"/>
                <a:ea typeface="나눔고딕" panose="020D0604000000000000" pitchFamily="50" charset="-127"/>
              </a:rPr>
              <a:t>(</a:t>
            </a:r>
            <a:r>
              <a:rPr lang="ko-KR" altLang="en-US" sz="1600" b="1" dirty="0">
                <a:solidFill>
                  <a:srgbClr val="000000"/>
                </a:solidFill>
                <a:latin typeface="나눔고딕" panose="020D0604000000000000" pitchFamily="50" charset="-127"/>
                <a:ea typeface="나눔고딕" panose="020D0604000000000000" pitchFamily="50" charset="-127"/>
              </a:rPr>
              <a:t>관련법</a:t>
            </a:r>
            <a:r>
              <a:rPr lang="en-US" altLang="ko-KR" sz="1600" b="1" dirty="0">
                <a:solidFill>
                  <a:srgbClr val="000000"/>
                </a:solidFill>
                <a:latin typeface="나눔고딕" panose="020D0604000000000000" pitchFamily="50" charset="-127"/>
                <a:ea typeface="나눔고딕" panose="020D0604000000000000" pitchFamily="50" charset="-127"/>
              </a:rPr>
              <a:t>)  </a:t>
            </a:r>
            <a:r>
              <a:rPr lang="ko-KR" altLang="en-US" sz="1600" b="1" dirty="0">
                <a:solidFill>
                  <a:srgbClr val="000000"/>
                </a:solidFill>
                <a:latin typeface="나눔고딕" panose="020D0604000000000000" pitchFamily="50" charset="-127"/>
                <a:ea typeface="나눔고딕" panose="020D0604000000000000" pitchFamily="50" charset="-127"/>
              </a:rPr>
              <a:t>대기환경보전법 시행령 제</a:t>
            </a:r>
            <a:r>
              <a:rPr lang="en-US" altLang="ko-KR" sz="1600" b="1" dirty="0">
                <a:solidFill>
                  <a:srgbClr val="000000"/>
                </a:solidFill>
                <a:latin typeface="나눔고딕" panose="020D0604000000000000" pitchFamily="50" charset="-127"/>
                <a:ea typeface="나눔고딕" panose="020D0604000000000000" pitchFamily="50" charset="-127"/>
              </a:rPr>
              <a:t>17</a:t>
            </a:r>
            <a:r>
              <a:rPr lang="ko-KR" altLang="en-US" sz="1600" b="1" dirty="0">
                <a:solidFill>
                  <a:srgbClr val="000000"/>
                </a:solidFill>
                <a:latin typeface="나눔고딕" panose="020D0604000000000000" pitchFamily="50" charset="-127"/>
                <a:ea typeface="나눔고딕" panose="020D0604000000000000" pitchFamily="50" charset="-127"/>
              </a:rPr>
              <a:t>조 제</a:t>
            </a:r>
            <a:r>
              <a:rPr lang="en-US" altLang="ko-KR" sz="1600" b="1" dirty="0">
                <a:solidFill>
                  <a:srgbClr val="000000"/>
                </a:solidFill>
                <a:latin typeface="나눔고딕" panose="020D0604000000000000" pitchFamily="50" charset="-127"/>
                <a:ea typeface="나눔고딕" panose="020D0604000000000000" pitchFamily="50" charset="-127"/>
              </a:rPr>
              <a:t>1</a:t>
            </a:r>
            <a:r>
              <a:rPr lang="ko-KR" altLang="en-US" sz="1600" b="1" dirty="0">
                <a:solidFill>
                  <a:srgbClr val="000000"/>
                </a:solidFill>
                <a:latin typeface="나눔고딕" panose="020D0604000000000000" pitchFamily="50" charset="-127"/>
                <a:ea typeface="나눔고딕" panose="020D0604000000000000" pitchFamily="50" charset="-127"/>
              </a:rPr>
              <a:t>항 제</a:t>
            </a:r>
            <a:r>
              <a:rPr lang="en-US" altLang="ko-KR" sz="1600" b="1" dirty="0">
                <a:solidFill>
                  <a:srgbClr val="000000"/>
                </a:solidFill>
                <a:latin typeface="나눔고딕" panose="020D0604000000000000" pitchFamily="50" charset="-127"/>
                <a:ea typeface="나눔고딕" panose="020D0604000000000000" pitchFamily="50" charset="-127"/>
              </a:rPr>
              <a:t>3</a:t>
            </a:r>
            <a:r>
              <a:rPr lang="ko-KR" altLang="en-US" sz="1600" b="1" dirty="0">
                <a:solidFill>
                  <a:srgbClr val="000000"/>
                </a:solidFill>
                <a:latin typeface="나눔고딕" panose="020D0604000000000000" pitchFamily="50" charset="-127"/>
                <a:ea typeface="나눔고딕" panose="020D0604000000000000" pitchFamily="50" charset="-127"/>
              </a:rPr>
              <a:t>호</a:t>
            </a:r>
            <a:r>
              <a:rPr lang="en-US" altLang="ko-KR" sz="1600" b="1" dirty="0">
                <a:solidFill>
                  <a:srgbClr val="000000"/>
                </a:solidFill>
                <a:latin typeface="나눔고딕" panose="020D0604000000000000" pitchFamily="50" charset="-127"/>
                <a:ea typeface="나눔고딕" panose="020D0604000000000000" pitchFamily="50" charset="-127"/>
              </a:rPr>
              <a:t>, </a:t>
            </a:r>
            <a:r>
              <a:rPr lang="ko-KR" altLang="en-US" sz="1600" b="1" dirty="0">
                <a:solidFill>
                  <a:srgbClr val="000000"/>
                </a:solidFill>
                <a:latin typeface="나눔고딕" panose="020D0604000000000000" pitchFamily="50" charset="-127"/>
                <a:ea typeface="나눔고딕" panose="020D0604000000000000" pitchFamily="50" charset="-127"/>
              </a:rPr>
              <a:t>시행규칙 별표</a:t>
            </a:r>
            <a:r>
              <a:rPr lang="en-US" altLang="ko-KR" sz="1600" b="1" dirty="0">
                <a:solidFill>
                  <a:srgbClr val="000000"/>
                </a:solidFill>
                <a:latin typeface="나눔고딕" panose="020D0604000000000000" pitchFamily="50" charset="-127"/>
                <a:ea typeface="나눔고딕" panose="020D0604000000000000" pitchFamily="50" charset="-127"/>
              </a:rPr>
              <a:t>9</a:t>
            </a:r>
            <a:r>
              <a:rPr lang="ko-KR" altLang="en-US" sz="1600" b="1" dirty="0">
                <a:solidFill>
                  <a:srgbClr val="000000"/>
                </a:solidFill>
                <a:latin typeface="나눔고딕" panose="020D0604000000000000" pitchFamily="50" charset="-127"/>
                <a:ea typeface="나눔고딕" panose="020D0604000000000000" pitchFamily="50" charset="-127"/>
              </a:rPr>
              <a:t>의</a:t>
            </a:r>
            <a:r>
              <a:rPr lang="en-US" altLang="ko-KR" sz="1600" b="1" dirty="0">
                <a:solidFill>
                  <a:srgbClr val="000000"/>
                </a:solidFill>
                <a:latin typeface="나눔고딕" panose="020D0604000000000000" pitchFamily="50" charset="-127"/>
                <a:ea typeface="나눔고딕" panose="020D0604000000000000" pitchFamily="50" charset="-127"/>
              </a:rPr>
              <a:t>2</a:t>
            </a:r>
          </a:p>
          <a:p>
            <a:pPr algn="just" eaLnBrk="1" hangingPunct="1">
              <a:lnSpc>
                <a:spcPct val="150000"/>
              </a:lnSpc>
              <a:buClrTx/>
              <a:buFont typeface="Wingdings" panose="05000000000000000000" pitchFamily="2" charset="2"/>
              <a:buChar char="v"/>
              <a:defRPr/>
            </a:pPr>
            <a:r>
              <a:rPr lang="en-US" altLang="ko-KR" sz="1600" b="1" dirty="0">
                <a:solidFill>
                  <a:srgbClr val="000000"/>
                </a:solidFill>
                <a:latin typeface="나눔고딕" panose="020D0604000000000000" pitchFamily="50" charset="-127"/>
                <a:ea typeface="나눔고딕" panose="020D0604000000000000" pitchFamily="50" charset="-127"/>
              </a:rPr>
              <a:t>(</a:t>
            </a:r>
            <a:r>
              <a:rPr lang="ko-KR" altLang="en-US" sz="1600" b="1" dirty="0">
                <a:solidFill>
                  <a:srgbClr val="000000"/>
                </a:solidFill>
                <a:latin typeface="나눔고딕" panose="020D0604000000000000" pitchFamily="50" charset="-127"/>
                <a:ea typeface="나눔고딕" panose="020D0604000000000000" pitchFamily="50" charset="-127"/>
              </a:rPr>
              <a:t>주요내용</a:t>
            </a:r>
            <a:r>
              <a:rPr lang="en-US" altLang="ko-KR" sz="1600" b="1" dirty="0">
                <a:solidFill>
                  <a:srgbClr val="000000"/>
                </a:solidFill>
                <a:latin typeface="나눔고딕" panose="020D0604000000000000" pitchFamily="50" charset="-127"/>
                <a:ea typeface="나눔고딕" panose="020D0604000000000000" pitchFamily="50" charset="-127"/>
              </a:rPr>
              <a:t>)  4~5</a:t>
            </a:r>
            <a:r>
              <a:rPr lang="ko-KR" altLang="en-US" sz="1600" b="1" dirty="0">
                <a:solidFill>
                  <a:srgbClr val="000000"/>
                </a:solidFill>
                <a:latin typeface="나눔고딕" panose="020D0604000000000000" pitchFamily="50" charset="-127"/>
                <a:ea typeface="나눔고딕" panose="020D0604000000000000" pitchFamily="50" charset="-127"/>
              </a:rPr>
              <a:t>종 배출시설 및 </a:t>
            </a:r>
            <a:r>
              <a:rPr lang="ko-KR" altLang="en-US" sz="1600" b="1" dirty="0" err="1">
                <a:solidFill>
                  <a:srgbClr val="000000"/>
                </a:solidFill>
                <a:latin typeface="나눔고딕" panose="020D0604000000000000" pitchFamily="50" charset="-127"/>
                <a:ea typeface="나눔고딕" panose="020D0604000000000000" pitchFamily="50" charset="-127"/>
              </a:rPr>
              <a:t>방지시설내</a:t>
            </a:r>
            <a:r>
              <a:rPr lang="ko-KR" altLang="en-US" sz="1600" b="1" dirty="0">
                <a:solidFill>
                  <a:srgbClr val="000000"/>
                </a:solidFill>
                <a:latin typeface="나눔고딕" panose="020D0604000000000000" pitchFamily="50" charset="-127"/>
                <a:ea typeface="나눔고딕" panose="020D0604000000000000" pitchFamily="50" charset="-127"/>
              </a:rPr>
              <a:t> 사물인터넷 측정기기 부착 의무화</a:t>
            </a:r>
            <a:r>
              <a:rPr lang="en-US" altLang="ko-KR" sz="1600" b="1" dirty="0">
                <a:solidFill>
                  <a:srgbClr val="000000"/>
                </a:solidFill>
                <a:latin typeface="나눔고딕" panose="020D0604000000000000" pitchFamily="50" charset="-127"/>
                <a:ea typeface="나눔고딕" panose="020D0604000000000000" pitchFamily="50" charset="-127"/>
              </a:rPr>
              <a:t> </a:t>
            </a:r>
          </a:p>
          <a:p>
            <a:pPr algn="just" eaLnBrk="1" hangingPunct="1">
              <a:lnSpc>
                <a:spcPct val="150000"/>
              </a:lnSpc>
              <a:buClrTx/>
              <a:buFont typeface="Wingdings" panose="05000000000000000000" pitchFamily="2" charset="2"/>
              <a:buChar char="v"/>
              <a:defRPr/>
            </a:pPr>
            <a:r>
              <a:rPr lang="en-US" altLang="ko-KR" sz="1600" b="1" dirty="0">
                <a:solidFill>
                  <a:srgbClr val="000000"/>
                </a:solidFill>
                <a:latin typeface="나눔고딕" panose="020D0604000000000000" pitchFamily="50" charset="-127"/>
                <a:ea typeface="나눔고딕" panose="020D0604000000000000" pitchFamily="50" charset="-127"/>
              </a:rPr>
              <a:t>(</a:t>
            </a:r>
            <a:r>
              <a:rPr lang="ko-KR" altLang="en-US" sz="1600" b="1" dirty="0">
                <a:solidFill>
                  <a:srgbClr val="000000"/>
                </a:solidFill>
                <a:latin typeface="나눔고딕" panose="020D0604000000000000" pitchFamily="50" charset="-127"/>
                <a:ea typeface="나눔고딕" panose="020D0604000000000000" pitchFamily="50" charset="-127"/>
              </a:rPr>
              <a:t>부착기기</a:t>
            </a:r>
            <a:r>
              <a:rPr lang="en-US" altLang="ko-KR" sz="1600" b="1" dirty="0">
                <a:solidFill>
                  <a:srgbClr val="000000"/>
                </a:solidFill>
                <a:latin typeface="나눔고딕" panose="020D0604000000000000" pitchFamily="50" charset="-127"/>
                <a:ea typeface="나눔고딕" panose="020D0604000000000000" pitchFamily="50" charset="-127"/>
              </a:rPr>
              <a:t>) </a:t>
            </a:r>
            <a:r>
              <a:rPr lang="ko-KR" altLang="en-US" sz="1600" b="1" dirty="0">
                <a:solidFill>
                  <a:srgbClr val="000000"/>
                </a:solidFill>
                <a:latin typeface="나눔고딕" panose="020D0604000000000000" pitchFamily="50" charset="-127"/>
                <a:ea typeface="나눔고딕" panose="020D0604000000000000" pitchFamily="50" charset="-127"/>
              </a:rPr>
              <a:t>배출시설</a:t>
            </a:r>
            <a:r>
              <a:rPr lang="en-US" altLang="ko-KR" sz="1600" b="1" dirty="0">
                <a:solidFill>
                  <a:srgbClr val="000000"/>
                </a:solidFill>
                <a:latin typeface="나눔고딕" panose="020D0604000000000000" pitchFamily="50" charset="-127"/>
                <a:ea typeface="나눔고딕" panose="020D0604000000000000" pitchFamily="50" charset="-127"/>
              </a:rPr>
              <a:t>(</a:t>
            </a:r>
            <a:r>
              <a:rPr lang="ko-KR" altLang="en-US" sz="1600" b="1" dirty="0">
                <a:solidFill>
                  <a:srgbClr val="000000"/>
                </a:solidFill>
                <a:latin typeface="나눔고딕" panose="020D0604000000000000" pitchFamily="50" charset="-127"/>
                <a:ea typeface="나눔고딕" panose="020D0604000000000000" pitchFamily="50" charset="-127"/>
              </a:rPr>
              <a:t>전류계</a:t>
            </a:r>
            <a:r>
              <a:rPr lang="en-US" altLang="ko-KR" sz="1600" b="1" dirty="0">
                <a:solidFill>
                  <a:srgbClr val="000000"/>
                </a:solidFill>
                <a:latin typeface="나눔고딕" panose="020D0604000000000000" pitchFamily="50" charset="-127"/>
                <a:ea typeface="나눔고딕" panose="020D0604000000000000" pitchFamily="50" charset="-127"/>
              </a:rPr>
              <a:t>),</a:t>
            </a:r>
            <a:r>
              <a:rPr lang="ko-KR" altLang="en-US" sz="1600" b="1" dirty="0">
                <a:solidFill>
                  <a:srgbClr val="000000"/>
                </a:solidFill>
                <a:latin typeface="나눔고딕" panose="020D0604000000000000" pitchFamily="50" charset="-127"/>
                <a:ea typeface="나눔고딕" panose="020D0604000000000000" pitchFamily="50" charset="-127"/>
              </a:rPr>
              <a:t>  방지시설</a:t>
            </a:r>
            <a:r>
              <a:rPr lang="en-US" altLang="ko-KR" sz="1600" b="1" dirty="0">
                <a:solidFill>
                  <a:srgbClr val="000000"/>
                </a:solidFill>
                <a:latin typeface="나눔고딕" panose="020D0604000000000000" pitchFamily="50" charset="-127"/>
                <a:ea typeface="나눔고딕" panose="020D0604000000000000" pitchFamily="50" charset="-127"/>
              </a:rPr>
              <a:t>(</a:t>
            </a:r>
            <a:r>
              <a:rPr lang="ko-KR" altLang="en-US" sz="1600" b="1" dirty="0">
                <a:solidFill>
                  <a:srgbClr val="000000"/>
                </a:solidFill>
                <a:latin typeface="나눔고딕" panose="020D0604000000000000" pitchFamily="50" charset="-127"/>
                <a:ea typeface="나눔고딕" panose="020D0604000000000000" pitchFamily="50" charset="-127"/>
              </a:rPr>
              <a:t>전류계</a:t>
            </a:r>
            <a:r>
              <a:rPr lang="en-US" altLang="ko-KR" sz="1600" b="1" dirty="0">
                <a:solidFill>
                  <a:srgbClr val="000000"/>
                </a:solidFill>
                <a:latin typeface="나눔고딕" panose="020D0604000000000000" pitchFamily="50" charset="-127"/>
                <a:ea typeface="나눔고딕" panose="020D0604000000000000" pitchFamily="50" charset="-127"/>
              </a:rPr>
              <a:t>, </a:t>
            </a:r>
            <a:r>
              <a:rPr lang="ko-KR" altLang="en-US" sz="1600" b="1" dirty="0" err="1">
                <a:solidFill>
                  <a:srgbClr val="000000"/>
                </a:solidFill>
                <a:latin typeface="나눔고딕" panose="020D0604000000000000" pitchFamily="50" charset="-127"/>
                <a:ea typeface="나눔고딕" panose="020D0604000000000000" pitchFamily="50" charset="-127"/>
              </a:rPr>
              <a:t>차압계</a:t>
            </a:r>
            <a:r>
              <a:rPr lang="en-US" altLang="ko-KR" sz="1600" b="1" dirty="0">
                <a:solidFill>
                  <a:srgbClr val="000000"/>
                </a:solidFill>
                <a:latin typeface="나눔고딕" panose="020D0604000000000000" pitchFamily="50" charset="-127"/>
                <a:ea typeface="나눔고딕" panose="020D0604000000000000" pitchFamily="50" charset="-127"/>
              </a:rPr>
              <a:t>, </a:t>
            </a:r>
            <a:r>
              <a:rPr lang="ko-KR" altLang="en-US" sz="1600" b="1" dirty="0">
                <a:solidFill>
                  <a:srgbClr val="000000"/>
                </a:solidFill>
                <a:latin typeface="나눔고딕" panose="020D0604000000000000" pitchFamily="50" charset="-127"/>
                <a:ea typeface="나눔고딕" panose="020D0604000000000000" pitchFamily="50" charset="-127"/>
              </a:rPr>
              <a:t>온도계</a:t>
            </a:r>
            <a:r>
              <a:rPr lang="en-US" altLang="ko-KR" sz="1600" b="1" dirty="0">
                <a:solidFill>
                  <a:srgbClr val="000000"/>
                </a:solidFill>
                <a:latin typeface="나눔고딕" panose="020D0604000000000000" pitchFamily="50" charset="-127"/>
                <a:ea typeface="나눔고딕" panose="020D0604000000000000" pitchFamily="50" charset="-127"/>
              </a:rPr>
              <a:t>, pH</a:t>
            </a:r>
            <a:r>
              <a:rPr lang="ko-KR" altLang="en-US" sz="1600" b="1" dirty="0">
                <a:solidFill>
                  <a:srgbClr val="000000"/>
                </a:solidFill>
                <a:latin typeface="나눔고딕" panose="020D0604000000000000" pitchFamily="50" charset="-127"/>
                <a:ea typeface="나눔고딕" panose="020D0604000000000000" pitchFamily="50" charset="-127"/>
              </a:rPr>
              <a:t>메타</a:t>
            </a:r>
            <a:r>
              <a:rPr lang="en-US" altLang="ko-KR" sz="1600" b="1" dirty="0">
                <a:solidFill>
                  <a:srgbClr val="000000"/>
                </a:solidFill>
                <a:latin typeface="나눔고딕" panose="020D0604000000000000" pitchFamily="50" charset="-127"/>
                <a:ea typeface="나눔고딕" panose="020D0604000000000000" pitchFamily="50" charset="-127"/>
              </a:rPr>
              <a:t>)</a:t>
            </a:r>
          </a:p>
        </p:txBody>
      </p:sp>
      <p:grpSp>
        <p:nvGrpSpPr>
          <p:cNvPr id="62469" name="그룹 14">
            <a:extLst>
              <a:ext uri="{FF2B5EF4-FFF2-40B4-BE49-F238E27FC236}">
                <a16:creationId xmlns:a16="http://schemas.microsoft.com/office/drawing/2014/main" id="{2C7B6BC3-3D57-91DA-0A70-CE7F67266826}"/>
              </a:ext>
            </a:extLst>
          </p:cNvPr>
          <p:cNvGrpSpPr>
            <a:grpSpLocks/>
          </p:cNvGrpSpPr>
          <p:nvPr/>
        </p:nvGrpSpPr>
        <p:grpSpPr bwMode="auto">
          <a:xfrm>
            <a:off x="33338" y="401638"/>
            <a:ext cx="5041900" cy="592137"/>
            <a:chOff x="32711" y="402278"/>
            <a:chExt cx="5041890" cy="592137"/>
          </a:xfrm>
        </p:grpSpPr>
        <p:pic>
          <p:nvPicPr>
            <p:cNvPr id="62507" name="Picture 10">
              <a:extLst>
                <a:ext uri="{FF2B5EF4-FFF2-40B4-BE49-F238E27FC236}">
                  <a16:creationId xmlns:a16="http://schemas.microsoft.com/office/drawing/2014/main" id="{FD9536A9-5DBA-D235-B168-20339FDEA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831" y="402278"/>
              <a:ext cx="482677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1">
              <a:extLst>
                <a:ext uri="{FF2B5EF4-FFF2-40B4-BE49-F238E27FC236}">
                  <a16:creationId xmlns:a16="http://schemas.microsoft.com/office/drawing/2014/main" id="{1D8D1F03-D6DE-EAB1-D3EE-585DD0F1A32B}"/>
                </a:ext>
              </a:extLst>
            </p:cNvPr>
            <p:cNvSpPr>
              <a:spLocks noChangeArrowheads="1"/>
            </p:cNvSpPr>
            <p:nvPr/>
          </p:nvSpPr>
          <p:spPr bwMode="white">
            <a:xfrm>
              <a:off x="32711" y="402278"/>
              <a:ext cx="4825990" cy="384175"/>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최근 대기환경보전법령 개정 추진내용</a:t>
              </a:r>
            </a:p>
          </p:txBody>
        </p:sp>
      </p:grpSp>
      <p:sp>
        <p:nvSpPr>
          <p:cNvPr id="62470" name="Rectangle 11">
            <a:extLst>
              <a:ext uri="{FF2B5EF4-FFF2-40B4-BE49-F238E27FC236}">
                <a16:creationId xmlns:a16="http://schemas.microsoft.com/office/drawing/2014/main" id="{89A21739-1147-BB18-A15B-AA6F2CDC1A85}"/>
              </a:ext>
            </a:extLst>
          </p:cNvPr>
          <p:cNvSpPr>
            <a:spLocks noChangeArrowheads="1"/>
          </p:cNvSpPr>
          <p:nvPr/>
        </p:nvSpPr>
        <p:spPr bwMode="auto">
          <a:xfrm>
            <a:off x="1349375" y="3608388"/>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endParaRPr lang="ko-KR" altLang="en-US" sz="2400">
              <a:latin typeface="Arial" panose="020B0604020202020204" pitchFamily="34" charset="0"/>
            </a:endParaRPr>
          </a:p>
        </p:txBody>
      </p:sp>
      <p:graphicFrame>
        <p:nvGraphicFramePr>
          <p:cNvPr id="20" name="표 19">
            <a:extLst>
              <a:ext uri="{FF2B5EF4-FFF2-40B4-BE49-F238E27FC236}">
                <a16:creationId xmlns:a16="http://schemas.microsoft.com/office/drawing/2014/main" id="{CD7C3DF9-3311-4719-71A4-1BACFA564A30}"/>
              </a:ext>
            </a:extLst>
          </p:cNvPr>
          <p:cNvGraphicFramePr>
            <a:graphicFrameLocks noGrp="1"/>
          </p:cNvGraphicFramePr>
          <p:nvPr/>
        </p:nvGraphicFramePr>
        <p:xfrm>
          <a:off x="681038" y="4075113"/>
          <a:ext cx="8139112" cy="2627312"/>
        </p:xfrm>
        <a:graphic>
          <a:graphicData uri="http://schemas.openxmlformats.org/drawingml/2006/table">
            <a:tbl>
              <a:tblPr/>
              <a:tblGrid>
                <a:gridCol w="3592747">
                  <a:extLst>
                    <a:ext uri="{9D8B030D-6E8A-4147-A177-3AD203B41FA5}">
                      <a16:colId xmlns:a16="http://schemas.microsoft.com/office/drawing/2014/main" val="20000"/>
                    </a:ext>
                  </a:extLst>
                </a:gridCol>
                <a:gridCol w="2273182">
                  <a:extLst>
                    <a:ext uri="{9D8B030D-6E8A-4147-A177-3AD203B41FA5}">
                      <a16:colId xmlns:a16="http://schemas.microsoft.com/office/drawing/2014/main" val="20001"/>
                    </a:ext>
                  </a:extLst>
                </a:gridCol>
                <a:gridCol w="2273182">
                  <a:extLst>
                    <a:ext uri="{9D8B030D-6E8A-4147-A177-3AD203B41FA5}">
                      <a16:colId xmlns:a16="http://schemas.microsoft.com/office/drawing/2014/main" val="20002"/>
                    </a:ext>
                  </a:extLst>
                </a:gridCol>
              </a:tblGrid>
              <a:tr h="328414">
                <a:tc rowSpan="2">
                  <a:txBody>
                    <a:bodyPr/>
                    <a:lstStyle/>
                    <a:p>
                      <a:pPr marL="0" marR="0" indent="0" algn="ctr" fontAlgn="base" latinLnBrk="0">
                        <a:lnSpc>
                          <a:spcPct val="160000"/>
                        </a:lnSpc>
                        <a:spcBef>
                          <a:spcPts val="0"/>
                        </a:spcBef>
                        <a:spcAft>
                          <a:spcPts val="0"/>
                        </a:spcAft>
                      </a:pPr>
                      <a:r>
                        <a:rPr lang="ko-KR" altLang="en-US" sz="1200" kern="0" spc="0" dirty="0" err="1">
                          <a:solidFill>
                            <a:srgbClr val="000000"/>
                          </a:solidFill>
                          <a:effectLst/>
                          <a:latin typeface="한양신명조"/>
                          <a:ea typeface="한양신명조"/>
                        </a:rPr>
                        <a:t>방지시설명</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gridSpan="2">
                  <a:txBody>
                    <a:bodyPr/>
                    <a:lstStyle/>
                    <a:p>
                      <a:pPr marL="0" marR="0" indent="0" algn="ctr" fontAlgn="base" latinLnBrk="0">
                        <a:lnSpc>
                          <a:spcPct val="160000"/>
                        </a:lnSpc>
                        <a:spcBef>
                          <a:spcPts val="0"/>
                        </a:spcBef>
                        <a:spcAft>
                          <a:spcPts val="0"/>
                        </a:spcAft>
                      </a:pPr>
                      <a:r>
                        <a:rPr lang="ko-KR" altLang="en-US" sz="1200" kern="0" spc="0">
                          <a:solidFill>
                            <a:srgbClr val="000000"/>
                          </a:solidFill>
                          <a:effectLst/>
                          <a:latin typeface="한양신명조"/>
                          <a:ea typeface="한양신명조"/>
                        </a:rPr>
                        <a:t>부착대상 사물인터넷 측정기기</a:t>
                      </a:r>
                      <a:endParaRPr lang="ko-KR" altLang="en-US" sz="1200" kern="0" spc="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hMerge="1">
                  <a:txBody>
                    <a:bodyPr/>
                    <a:lstStyle/>
                    <a:p>
                      <a:pPr latinLnBrk="1"/>
                      <a:endParaRPr lang="ko-KR" altLang="en-US"/>
                    </a:p>
                  </a:txBody>
                  <a:tcPr/>
                </a:tc>
                <a:extLst>
                  <a:ext uri="{0D108BD9-81ED-4DB2-BD59-A6C34878D82A}">
                    <a16:rowId xmlns:a16="http://schemas.microsoft.com/office/drawing/2014/main" val="10000"/>
                  </a:ext>
                </a:extLst>
              </a:tr>
              <a:tr h="328414">
                <a:tc vMerge="1">
                  <a:txBody>
                    <a:bodyPr/>
                    <a:lstStyle/>
                    <a:p>
                      <a:pPr latinLnBrk="1"/>
                      <a:endParaRPr lang="ko-KR" altLang="en-US"/>
                    </a:p>
                  </a:txBody>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배출시설</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a:solidFill>
                            <a:srgbClr val="000000"/>
                          </a:solidFill>
                          <a:effectLst/>
                          <a:latin typeface="한양신명조"/>
                          <a:ea typeface="한양신명조"/>
                        </a:rPr>
                        <a:t>방지시설</a:t>
                      </a:r>
                      <a:endParaRPr lang="ko-KR" altLang="en-US" sz="1200" kern="0" spc="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28414">
                <a:tc>
                  <a:txBody>
                    <a:bodyPr/>
                    <a:lstStyle/>
                    <a:p>
                      <a:pPr marL="0" marR="0" indent="0" algn="just" fontAlgn="base" latinLnBrk="1">
                        <a:lnSpc>
                          <a:spcPct val="160000"/>
                        </a:lnSpc>
                        <a:spcBef>
                          <a:spcPts val="0"/>
                        </a:spcBef>
                        <a:spcAft>
                          <a:spcPts val="0"/>
                        </a:spcAft>
                      </a:pPr>
                      <a:r>
                        <a:rPr lang="en-US" altLang="ko-KR" sz="1200" kern="0" spc="0" dirty="0">
                          <a:solidFill>
                            <a:srgbClr val="000000"/>
                          </a:solidFill>
                          <a:effectLst/>
                          <a:latin typeface="한양신명조"/>
                          <a:ea typeface="한양신명조"/>
                        </a:rPr>
                        <a:t>1. </a:t>
                      </a:r>
                      <a:r>
                        <a:rPr lang="ko-KR" altLang="en-US" sz="1200" kern="0" spc="0" dirty="0">
                          <a:solidFill>
                            <a:srgbClr val="000000"/>
                          </a:solidFill>
                          <a:effectLst/>
                          <a:latin typeface="한양신명조"/>
                          <a:ea typeface="한양신명조"/>
                        </a:rPr>
                        <a:t>원심력집진시설</a:t>
                      </a:r>
                      <a:r>
                        <a:rPr lang="en-US" altLang="ko-KR" sz="1200" kern="0" spc="0" dirty="0">
                          <a:solidFill>
                            <a:srgbClr val="000000"/>
                          </a:solidFill>
                          <a:effectLst/>
                          <a:latin typeface="한양신명조"/>
                          <a:ea typeface="한양신명조"/>
                        </a:rPr>
                        <a:t>(</a:t>
                      </a:r>
                      <a:r>
                        <a:rPr lang="ko-KR" altLang="en-US" sz="1200" kern="0" spc="0" dirty="0">
                          <a:solidFill>
                            <a:srgbClr val="000000"/>
                          </a:solidFill>
                          <a:effectLst/>
                          <a:latin typeface="한양신명조"/>
                          <a:ea typeface="한양신명조"/>
                        </a:rPr>
                        <a:t>별표 </a:t>
                      </a:r>
                      <a:r>
                        <a:rPr lang="en-US" altLang="ko-KR" sz="1200" kern="0" spc="0" dirty="0">
                          <a:solidFill>
                            <a:srgbClr val="000000"/>
                          </a:solidFill>
                          <a:effectLst/>
                          <a:latin typeface="한양신명조"/>
                          <a:ea typeface="한양신명조"/>
                        </a:rPr>
                        <a:t>4 </a:t>
                      </a:r>
                      <a:r>
                        <a:rPr lang="ko-KR" altLang="en-US" sz="1200" kern="0" spc="0" dirty="0">
                          <a:solidFill>
                            <a:srgbClr val="000000"/>
                          </a:solidFill>
                          <a:effectLst/>
                          <a:latin typeface="한양신명조"/>
                          <a:ea typeface="한양신명조"/>
                        </a:rPr>
                        <a:t>제</a:t>
                      </a:r>
                      <a:r>
                        <a:rPr lang="en-US" altLang="ko-KR" sz="1200" kern="0" spc="0" dirty="0">
                          <a:solidFill>
                            <a:srgbClr val="000000"/>
                          </a:solidFill>
                          <a:effectLst/>
                          <a:latin typeface="한양신명조"/>
                          <a:ea typeface="한양신명조"/>
                        </a:rPr>
                        <a:t>3</a:t>
                      </a:r>
                      <a:r>
                        <a:rPr lang="ko-KR" altLang="en-US" sz="1200" kern="0" spc="0" dirty="0">
                          <a:solidFill>
                            <a:srgbClr val="000000"/>
                          </a:solidFill>
                          <a:effectLst/>
                          <a:latin typeface="한양신명조"/>
                          <a:ea typeface="한양신명조"/>
                        </a:rPr>
                        <a:t>호</a:t>
                      </a:r>
                      <a:r>
                        <a:rPr lang="en-US" altLang="ko-KR" sz="1200" kern="0" spc="0" dirty="0">
                          <a:solidFill>
                            <a:srgbClr val="000000"/>
                          </a:solidFill>
                          <a:effectLst/>
                          <a:latin typeface="한양신명조"/>
                          <a:ea typeface="한양신명조"/>
                        </a:rPr>
                        <a:t>)</a:t>
                      </a:r>
                      <a:endParaRPr lang="ko-KR" altLang="en-US" sz="1200" kern="0" spc="0" dirty="0">
                        <a:solidFill>
                          <a:srgbClr val="000000"/>
                        </a:solidFill>
                        <a:effectLst/>
                        <a:latin typeface="바탕" panose="02030600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전류계</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전류계 </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28414">
                <a:tc>
                  <a:txBody>
                    <a:bodyPr/>
                    <a:lstStyle/>
                    <a:p>
                      <a:pPr marL="0" marR="0" indent="0" algn="just" fontAlgn="base" latinLnBrk="1">
                        <a:lnSpc>
                          <a:spcPct val="160000"/>
                        </a:lnSpc>
                        <a:spcBef>
                          <a:spcPts val="0"/>
                        </a:spcBef>
                        <a:spcAft>
                          <a:spcPts val="0"/>
                        </a:spcAft>
                      </a:pPr>
                      <a:r>
                        <a:rPr lang="en-US" altLang="ko-KR" sz="1200" kern="0" spc="0" dirty="0">
                          <a:solidFill>
                            <a:srgbClr val="000000"/>
                          </a:solidFill>
                          <a:effectLst/>
                          <a:latin typeface="한양신명조"/>
                          <a:ea typeface="한양신명조"/>
                        </a:rPr>
                        <a:t>2. </a:t>
                      </a:r>
                      <a:r>
                        <a:rPr lang="ko-KR" altLang="en-US" sz="1200" kern="0" spc="0" dirty="0">
                          <a:solidFill>
                            <a:srgbClr val="000000"/>
                          </a:solidFill>
                          <a:effectLst/>
                          <a:latin typeface="한양신명조"/>
                          <a:ea typeface="한양신명조"/>
                        </a:rPr>
                        <a:t>세정집진시설</a:t>
                      </a:r>
                      <a:r>
                        <a:rPr lang="en-US" altLang="ko-KR" sz="1200" kern="0" spc="0" dirty="0">
                          <a:solidFill>
                            <a:srgbClr val="000000"/>
                          </a:solidFill>
                          <a:effectLst/>
                          <a:latin typeface="한양신명조"/>
                          <a:ea typeface="한양신명조"/>
                        </a:rPr>
                        <a:t>(</a:t>
                      </a:r>
                      <a:r>
                        <a:rPr lang="ko-KR" altLang="en-US" sz="1200" kern="0" spc="0" dirty="0">
                          <a:solidFill>
                            <a:srgbClr val="000000"/>
                          </a:solidFill>
                          <a:effectLst/>
                          <a:latin typeface="한양신명조"/>
                          <a:ea typeface="한양신명조"/>
                        </a:rPr>
                        <a:t>별표 </a:t>
                      </a:r>
                      <a:r>
                        <a:rPr lang="en-US" altLang="ko-KR" sz="1200" kern="0" spc="0" dirty="0">
                          <a:solidFill>
                            <a:srgbClr val="000000"/>
                          </a:solidFill>
                          <a:effectLst/>
                          <a:latin typeface="한양신명조"/>
                          <a:ea typeface="한양신명조"/>
                        </a:rPr>
                        <a:t>4 </a:t>
                      </a:r>
                      <a:r>
                        <a:rPr lang="ko-KR" altLang="en-US" sz="1200" kern="0" spc="0" dirty="0">
                          <a:solidFill>
                            <a:srgbClr val="000000"/>
                          </a:solidFill>
                          <a:effectLst/>
                          <a:latin typeface="한양신명조"/>
                          <a:ea typeface="한양신명조"/>
                        </a:rPr>
                        <a:t>제</a:t>
                      </a:r>
                      <a:r>
                        <a:rPr lang="en-US" altLang="ko-KR" sz="1200" kern="0" spc="0" dirty="0">
                          <a:solidFill>
                            <a:srgbClr val="000000"/>
                          </a:solidFill>
                          <a:effectLst/>
                          <a:latin typeface="한양신명조"/>
                          <a:ea typeface="한양신명조"/>
                        </a:rPr>
                        <a:t>4</a:t>
                      </a:r>
                      <a:r>
                        <a:rPr lang="ko-KR" altLang="en-US" sz="1200" kern="0" spc="0" dirty="0">
                          <a:solidFill>
                            <a:srgbClr val="000000"/>
                          </a:solidFill>
                          <a:effectLst/>
                          <a:latin typeface="한양신명조"/>
                          <a:ea typeface="한양신명조"/>
                        </a:rPr>
                        <a:t>호</a:t>
                      </a:r>
                      <a:r>
                        <a:rPr lang="en-US" altLang="ko-KR" sz="1200" kern="0" spc="0" dirty="0">
                          <a:solidFill>
                            <a:srgbClr val="000000"/>
                          </a:solidFill>
                          <a:effectLst/>
                          <a:latin typeface="한양신명조"/>
                          <a:ea typeface="한양신명조"/>
                        </a:rPr>
                        <a:t>)</a:t>
                      </a:r>
                      <a:endParaRPr lang="ko-KR" altLang="en-US" sz="1200" kern="0" spc="0" dirty="0">
                        <a:solidFill>
                          <a:srgbClr val="000000"/>
                        </a:solidFill>
                        <a:effectLst/>
                        <a:latin typeface="바탕" panose="02030600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전류계</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전류계 </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28414">
                <a:tc>
                  <a:txBody>
                    <a:bodyPr/>
                    <a:lstStyle/>
                    <a:p>
                      <a:pPr marL="0" marR="0" indent="0" algn="just" fontAlgn="base" latinLnBrk="1">
                        <a:lnSpc>
                          <a:spcPct val="160000"/>
                        </a:lnSpc>
                        <a:spcBef>
                          <a:spcPts val="0"/>
                        </a:spcBef>
                        <a:spcAft>
                          <a:spcPts val="0"/>
                        </a:spcAft>
                      </a:pPr>
                      <a:r>
                        <a:rPr lang="en-US" altLang="ko-KR" sz="1200" kern="0" spc="0" dirty="0">
                          <a:solidFill>
                            <a:srgbClr val="000000"/>
                          </a:solidFill>
                          <a:effectLst/>
                          <a:latin typeface="한양신명조"/>
                          <a:ea typeface="한양신명조"/>
                        </a:rPr>
                        <a:t>3. </a:t>
                      </a:r>
                      <a:r>
                        <a:rPr lang="ko-KR" altLang="en-US" sz="1200" kern="0" spc="0" dirty="0">
                          <a:solidFill>
                            <a:srgbClr val="000000"/>
                          </a:solidFill>
                          <a:effectLst/>
                          <a:latin typeface="한양신명조"/>
                          <a:ea typeface="한양신명조"/>
                        </a:rPr>
                        <a:t>여과집진시설</a:t>
                      </a:r>
                      <a:r>
                        <a:rPr lang="en-US" altLang="ko-KR" sz="1200" kern="0" spc="0" dirty="0">
                          <a:solidFill>
                            <a:srgbClr val="000000"/>
                          </a:solidFill>
                          <a:effectLst/>
                          <a:latin typeface="한양신명조"/>
                          <a:ea typeface="한양신명조"/>
                        </a:rPr>
                        <a:t>(</a:t>
                      </a:r>
                      <a:r>
                        <a:rPr lang="ko-KR" altLang="en-US" sz="1200" kern="0" spc="0" dirty="0">
                          <a:solidFill>
                            <a:srgbClr val="000000"/>
                          </a:solidFill>
                          <a:effectLst/>
                          <a:latin typeface="한양신명조"/>
                          <a:ea typeface="한양신명조"/>
                        </a:rPr>
                        <a:t>별표 </a:t>
                      </a:r>
                      <a:r>
                        <a:rPr lang="en-US" altLang="ko-KR" sz="1200" kern="0" spc="0" dirty="0">
                          <a:solidFill>
                            <a:srgbClr val="000000"/>
                          </a:solidFill>
                          <a:effectLst/>
                          <a:latin typeface="한양신명조"/>
                          <a:ea typeface="한양신명조"/>
                        </a:rPr>
                        <a:t>4 </a:t>
                      </a:r>
                      <a:r>
                        <a:rPr lang="ko-KR" altLang="en-US" sz="1200" kern="0" spc="0" dirty="0">
                          <a:solidFill>
                            <a:srgbClr val="000000"/>
                          </a:solidFill>
                          <a:effectLst/>
                          <a:latin typeface="한양신명조"/>
                          <a:ea typeface="한양신명조"/>
                        </a:rPr>
                        <a:t>제</a:t>
                      </a:r>
                      <a:r>
                        <a:rPr lang="en-US" altLang="ko-KR" sz="1200" kern="0" spc="0" dirty="0">
                          <a:solidFill>
                            <a:srgbClr val="000000"/>
                          </a:solidFill>
                          <a:effectLst/>
                          <a:latin typeface="한양신명조"/>
                          <a:ea typeface="한양신명조"/>
                        </a:rPr>
                        <a:t>5</a:t>
                      </a:r>
                      <a:r>
                        <a:rPr lang="ko-KR" altLang="en-US" sz="1200" kern="0" spc="0" dirty="0">
                          <a:solidFill>
                            <a:srgbClr val="000000"/>
                          </a:solidFill>
                          <a:effectLst/>
                          <a:latin typeface="한양신명조"/>
                          <a:ea typeface="한양신명조"/>
                        </a:rPr>
                        <a:t>호</a:t>
                      </a:r>
                      <a:r>
                        <a:rPr lang="en-US" altLang="ko-KR" sz="1200" kern="0" spc="0" dirty="0">
                          <a:solidFill>
                            <a:srgbClr val="000000"/>
                          </a:solidFill>
                          <a:effectLst/>
                          <a:latin typeface="한양신명조"/>
                          <a:ea typeface="한양신명조"/>
                        </a:rPr>
                        <a:t>)</a:t>
                      </a:r>
                      <a:endParaRPr lang="ko-KR" altLang="en-US" sz="1200" kern="0" spc="0" dirty="0">
                        <a:solidFill>
                          <a:srgbClr val="000000"/>
                        </a:solidFill>
                        <a:effectLst/>
                        <a:latin typeface="바탕" panose="02030600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전류계</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전류계</a:t>
                      </a:r>
                      <a:r>
                        <a:rPr lang="en-US" altLang="ko-KR" sz="1200" kern="0" spc="0" dirty="0">
                          <a:solidFill>
                            <a:srgbClr val="000000"/>
                          </a:solidFill>
                          <a:effectLst/>
                          <a:latin typeface="한양신명조"/>
                          <a:ea typeface="한양신명조"/>
                        </a:rPr>
                        <a:t>, </a:t>
                      </a:r>
                      <a:r>
                        <a:rPr lang="ko-KR" altLang="en-US" sz="1200" kern="0" spc="0" dirty="0" err="1">
                          <a:solidFill>
                            <a:srgbClr val="000000"/>
                          </a:solidFill>
                          <a:effectLst/>
                          <a:latin typeface="한양신명조"/>
                          <a:ea typeface="한양신명조"/>
                        </a:rPr>
                        <a:t>차압계</a:t>
                      </a:r>
                      <a:r>
                        <a:rPr lang="en-US" altLang="ko-KR" sz="1200" kern="0" spc="0" dirty="0">
                          <a:solidFill>
                            <a:srgbClr val="000000"/>
                          </a:solidFill>
                          <a:effectLst/>
                          <a:latin typeface="한양신명조"/>
                          <a:ea typeface="한양신명조"/>
                        </a:rPr>
                        <a:t>, </a:t>
                      </a:r>
                      <a:r>
                        <a:rPr lang="ko-KR" altLang="en-US" sz="1200" kern="0" spc="0" dirty="0">
                          <a:solidFill>
                            <a:srgbClr val="000000"/>
                          </a:solidFill>
                          <a:effectLst/>
                          <a:latin typeface="한양신명조"/>
                          <a:ea typeface="한양신명조"/>
                        </a:rPr>
                        <a:t>온도계</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28414">
                <a:tc>
                  <a:txBody>
                    <a:bodyPr/>
                    <a:lstStyle/>
                    <a:p>
                      <a:pPr marL="0" marR="0" indent="0" algn="just" fontAlgn="base" latinLnBrk="1">
                        <a:lnSpc>
                          <a:spcPct val="160000"/>
                        </a:lnSpc>
                        <a:spcBef>
                          <a:spcPts val="0"/>
                        </a:spcBef>
                        <a:spcAft>
                          <a:spcPts val="0"/>
                        </a:spcAft>
                      </a:pPr>
                      <a:r>
                        <a:rPr lang="en-US" altLang="ko-KR" sz="1200" kern="0" spc="0" dirty="0">
                          <a:solidFill>
                            <a:srgbClr val="000000"/>
                          </a:solidFill>
                          <a:effectLst/>
                          <a:latin typeface="한양신명조"/>
                          <a:ea typeface="한양신명조"/>
                        </a:rPr>
                        <a:t>4. </a:t>
                      </a:r>
                      <a:r>
                        <a:rPr lang="ko-KR" altLang="en-US" sz="1200" kern="0" spc="0" dirty="0">
                          <a:solidFill>
                            <a:srgbClr val="000000"/>
                          </a:solidFill>
                          <a:effectLst/>
                          <a:latin typeface="한양신명조"/>
                          <a:ea typeface="한양신명조"/>
                        </a:rPr>
                        <a:t>전기집진시설</a:t>
                      </a:r>
                      <a:r>
                        <a:rPr lang="en-US" altLang="ko-KR" sz="1200" kern="0" spc="0" dirty="0">
                          <a:solidFill>
                            <a:srgbClr val="000000"/>
                          </a:solidFill>
                          <a:effectLst/>
                          <a:latin typeface="한양신명조"/>
                          <a:ea typeface="한양신명조"/>
                        </a:rPr>
                        <a:t>(</a:t>
                      </a:r>
                      <a:r>
                        <a:rPr lang="ko-KR" altLang="en-US" sz="1200" kern="0" spc="0" dirty="0">
                          <a:solidFill>
                            <a:srgbClr val="000000"/>
                          </a:solidFill>
                          <a:effectLst/>
                          <a:latin typeface="한양신명조"/>
                          <a:ea typeface="한양신명조"/>
                        </a:rPr>
                        <a:t>별표 </a:t>
                      </a:r>
                      <a:r>
                        <a:rPr lang="en-US" altLang="ko-KR" sz="1200" kern="0" spc="0" dirty="0">
                          <a:solidFill>
                            <a:srgbClr val="000000"/>
                          </a:solidFill>
                          <a:effectLst/>
                          <a:latin typeface="한양신명조"/>
                          <a:ea typeface="한양신명조"/>
                        </a:rPr>
                        <a:t>4 </a:t>
                      </a:r>
                      <a:r>
                        <a:rPr lang="ko-KR" altLang="en-US" sz="1200" kern="0" spc="0" dirty="0">
                          <a:solidFill>
                            <a:srgbClr val="000000"/>
                          </a:solidFill>
                          <a:effectLst/>
                          <a:latin typeface="한양신명조"/>
                          <a:ea typeface="한양신명조"/>
                        </a:rPr>
                        <a:t>제</a:t>
                      </a:r>
                      <a:r>
                        <a:rPr lang="en-US" altLang="ko-KR" sz="1200" kern="0" spc="0" dirty="0">
                          <a:solidFill>
                            <a:srgbClr val="000000"/>
                          </a:solidFill>
                          <a:effectLst/>
                          <a:latin typeface="한양신명조"/>
                          <a:ea typeface="한양신명조"/>
                        </a:rPr>
                        <a:t>6</a:t>
                      </a:r>
                      <a:r>
                        <a:rPr lang="ko-KR" altLang="en-US" sz="1200" kern="0" spc="0" dirty="0">
                          <a:solidFill>
                            <a:srgbClr val="000000"/>
                          </a:solidFill>
                          <a:effectLst/>
                          <a:latin typeface="한양신명조"/>
                          <a:ea typeface="한양신명조"/>
                        </a:rPr>
                        <a:t>호</a:t>
                      </a:r>
                      <a:r>
                        <a:rPr lang="en-US" altLang="ko-KR" sz="1200" kern="0" spc="0" dirty="0">
                          <a:solidFill>
                            <a:srgbClr val="000000"/>
                          </a:solidFill>
                          <a:effectLst/>
                          <a:latin typeface="한양신명조"/>
                          <a:ea typeface="한양신명조"/>
                        </a:rPr>
                        <a:t>)</a:t>
                      </a:r>
                      <a:endParaRPr lang="ko-KR" altLang="en-US" sz="1200" kern="0" spc="0" dirty="0">
                        <a:solidFill>
                          <a:srgbClr val="000000"/>
                        </a:solidFill>
                        <a:effectLst/>
                        <a:latin typeface="바탕" panose="02030600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전류계</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전류계</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28414">
                <a:tc>
                  <a:txBody>
                    <a:bodyPr/>
                    <a:lstStyle/>
                    <a:p>
                      <a:pPr marL="0" marR="0" indent="0" algn="just" fontAlgn="base" latinLnBrk="1">
                        <a:lnSpc>
                          <a:spcPct val="160000"/>
                        </a:lnSpc>
                        <a:spcBef>
                          <a:spcPts val="0"/>
                        </a:spcBef>
                        <a:spcAft>
                          <a:spcPts val="0"/>
                        </a:spcAft>
                      </a:pPr>
                      <a:r>
                        <a:rPr lang="en-US" altLang="ko-KR" sz="1200" kern="0" spc="0" dirty="0">
                          <a:solidFill>
                            <a:srgbClr val="000000"/>
                          </a:solidFill>
                          <a:effectLst/>
                          <a:latin typeface="한양신명조"/>
                          <a:ea typeface="한양신명조"/>
                        </a:rPr>
                        <a:t>5. </a:t>
                      </a:r>
                      <a:r>
                        <a:rPr lang="ko-KR" altLang="en-US" sz="1200" kern="0" spc="0" dirty="0">
                          <a:solidFill>
                            <a:srgbClr val="000000"/>
                          </a:solidFill>
                          <a:effectLst/>
                          <a:latin typeface="한양신명조"/>
                          <a:ea typeface="한양신명조"/>
                        </a:rPr>
                        <a:t>흡수에 의한 시설</a:t>
                      </a:r>
                      <a:r>
                        <a:rPr lang="en-US" altLang="ko-KR" sz="1200" kern="0" spc="0" dirty="0">
                          <a:solidFill>
                            <a:srgbClr val="000000"/>
                          </a:solidFill>
                          <a:effectLst/>
                          <a:latin typeface="한양신명조"/>
                          <a:ea typeface="한양신명조"/>
                        </a:rPr>
                        <a:t>(</a:t>
                      </a:r>
                      <a:r>
                        <a:rPr lang="ko-KR" altLang="en-US" sz="1200" kern="0" spc="0" dirty="0">
                          <a:solidFill>
                            <a:srgbClr val="000000"/>
                          </a:solidFill>
                          <a:effectLst/>
                          <a:latin typeface="한양신명조"/>
                          <a:ea typeface="한양신명조"/>
                        </a:rPr>
                        <a:t>별표 </a:t>
                      </a:r>
                      <a:r>
                        <a:rPr lang="en-US" altLang="ko-KR" sz="1200" kern="0" spc="0" dirty="0">
                          <a:solidFill>
                            <a:srgbClr val="000000"/>
                          </a:solidFill>
                          <a:effectLst/>
                          <a:latin typeface="한양신명조"/>
                          <a:ea typeface="한양신명조"/>
                        </a:rPr>
                        <a:t>4 </a:t>
                      </a:r>
                      <a:r>
                        <a:rPr lang="ko-KR" altLang="en-US" sz="1200" kern="0" spc="0" dirty="0">
                          <a:solidFill>
                            <a:srgbClr val="000000"/>
                          </a:solidFill>
                          <a:effectLst/>
                          <a:latin typeface="한양신명조"/>
                          <a:ea typeface="한양신명조"/>
                        </a:rPr>
                        <a:t>제</a:t>
                      </a:r>
                      <a:r>
                        <a:rPr lang="en-US" altLang="ko-KR" sz="1200" kern="0" spc="0" dirty="0">
                          <a:solidFill>
                            <a:srgbClr val="000000"/>
                          </a:solidFill>
                          <a:effectLst/>
                          <a:latin typeface="한양신명조"/>
                          <a:ea typeface="한양신명조"/>
                        </a:rPr>
                        <a:t>8</a:t>
                      </a:r>
                      <a:r>
                        <a:rPr lang="ko-KR" altLang="en-US" sz="1200" kern="0" spc="0" dirty="0">
                          <a:solidFill>
                            <a:srgbClr val="000000"/>
                          </a:solidFill>
                          <a:effectLst/>
                          <a:latin typeface="한양신명조"/>
                          <a:ea typeface="한양신명조"/>
                        </a:rPr>
                        <a:t>호</a:t>
                      </a:r>
                      <a:r>
                        <a:rPr lang="en-US" altLang="ko-KR" sz="1200" kern="0" spc="0" dirty="0">
                          <a:solidFill>
                            <a:srgbClr val="000000"/>
                          </a:solidFill>
                          <a:effectLst/>
                          <a:latin typeface="한양신명조"/>
                          <a:ea typeface="한양신명조"/>
                        </a:rPr>
                        <a:t>)</a:t>
                      </a:r>
                      <a:endParaRPr lang="ko-KR" altLang="en-US" sz="1200" kern="0" spc="0" dirty="0">
                        <a:solidFill>
                          <a:srgbClr val="000000"/>
                        </a:solidFill>
                        <a:effectLst/>
                        <a:latin typeface="바탕" panose="02030600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a:solidFill>
                            <a:srgbClr val="000000"/>
                          </a:solidFill>
                          <a:effectLst/>
                          <a:latin typeface="한양신명조"/>
                          <a:ea typeface="한양신명조"/>
                        </a:rPr>
                        <a:t>전류계</a:t>
                      </a:r>
                      <a:endParaRPr lang="ko-KR" altLang="en-US" sz="1200" kern="0" spc="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전류계</a:t>
                      </a:r>
                      <a:r>
                        <a:rPr lang="en-US" altLang="ko-KR" sz="1200" kern="0" spc="0" dirty="0">
                          <a:solidFill>
                            <a:srgbClr val="000000"/>
                          </a:solidFill>
                          <a:effectLst/>
                          <a:latin typeface="한양신명조"/>
                          <a:ea typeface="한양신명조"/>
                        </a:rPr>
                        <a:t>, </a:t>
                      </a:r>
                      <a:r>
                        <a:rPr lang="en-US" sz="1200" kern="0" spc="0" dirty="0">
                          <a:solidFill>
                            <a:srgbClr val="000000"/>
                          </a:solidFill>
                          <a:effectLst/>
                          <a:latin typeface="한양신명조"/>
                          <a:ea typeface="한양신명조"/>
                        </a:rPr>
                        <a:t>pH</a:t>
                      </a:r>
                      <a:r>
                        <a:rPr lang="ko-KR" altLang="en-US" sz="1200" kern="0" spc="0" dirty="0">
                          <a:solidFill>
                            <a:srgbClr val="000000"/>
                          </a:solidFill>
                          <a:effectLst/>
                          <a:latin typeface="한양신명조"/>
                          <a:ea typeface="한양신명조"/>
                        </a:rPr>
                        <a:t>계</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28414">
                <a:tc>
                  <a:txBody>
                    <a:bodyPr/>
                    <a:lstStyle/>
                    <a:p>
                      <a:pPr marL="0" marR="0" indent="0" algn="just" fontAlgn="base" latinLnBrk="1">
                        <a:lnSpc>
                          <a:spcPct val="160000"/>
                        </a:lnSpc>
                        <a:spcBef>
                          <a:spcPts val="0"/>
                        </a:spcBef>
                        <a:spcAft>
                          <a:spcPts val="0"/>
                        </a:spcAft>
                      </a:pPr>
                      <a:r>
                        <a:rPr lang="en-US" altLang="ko-KR" sz="1200" kern="0" spc="0" dirty="0">
                          <a:solidFill>
                            <a:srgbClr val="000000"/>
                          </a:solidFill>
                          <a:effectLst/>
                          <a:latin typeface="한양신명조"/>
                          <a:ea typeface="한양신명조"/>
                        </a:rPr>
                        <a:t>6. </a:t>
                      </a:r>
                      <a:r>
                        <a:rPr lang="ko-KR" altLang="en-US" sz="1200" kern="0" spc="0" dirty="0">
                          <a:solidFill>
                            <a:srgbClr val="000000"/>
                          </a:solidFill>
                          <a:effectLst/>
                          <a:latin typeface="한양신명조"/>
                          <a:ea typeface="한양신명조"/>
                        </a:rPr>
                        <a:t>흡착에 의한 시설</a:t>
                      </a:r>
                      <a:r>
                        <a:rPr lang="en-US" altLang="ko-KR" sz="1200" kern="0" spc="0" dirty="0">
                          <a:solidFill>
                            <a:srgbClr val="000000"/>
                          </a:solidFill>
                          <a:effectLst/>
                          <a:latin typeface="한양신명조"/>
                          <a:ea typeface="한양신명조"/>
                        </a:rPr>
                        <a:t>(</a:t>
                      </a:r>
                      <a:r>
                        <a:rPr lang="ko-KR" altLang="en-US" sz="1200" kern="0" spc="0" dirty="0">
                          <a:solidFill>
                            <a:srgbClr val="000000"/>
                          </a:solidFill>
                          <a:effectLst/>
                          <a:latin typeface="한양신명조"/>
                          <a:ea typeface="한양신명조"/>
                        </a:rPr>
                        <a:t>별표 </a:t>
                      </a:r>
                      <a:r>
                        <a:rPr lang="en-US" altLang="ko-KR" sz="1200" kern="0" spc="0" dirty="0">
                          <a:solidFill>
                            <a:srgbClr val="000000"/>
                          </a:solidFill>
                          <a:effectLst/>
                          <a:latin typeface="한양신명조"/>
                          <a:ea typeface="한양신명조"/>
                        </a:rPr>
                        <a:t>4 </a:t>
                      </a:r>
                      <a:r>
                        <a:rPr lang="ko-KR" altLang="en-US" sz="1200" kern="0" spc="0" dirty="0">
                          <a:solidFill>
                            <a:srgbClr val="000000"/>
                          </a:solidFill>
                          <a:effectLst/>
                          <a:latin typeface="한양신명조"/>
                          <a:ea typeface="한양신명조"/>
                        </a:rPr>
                        <a:t>제</a:t>
                      </a:r>
                      <a:r>
                        <a:rPr lang="en-US" altLang="ko-KR" sz="1200" kern="0" spc="0" dirty="0">
                          <a:solidFill>
                            <a:srgbClr val="000000"/>
                          </a:solidFill>
                          <a:effectLst/>
                          <a:latin typeface="한양신명조"/>
                          <a:ea typeface="한양신명조"/>
                        </a:rPr>
                        <a:t>9</a:t>
                      </a:r>
                      <a:r>
                        <a:rPr lang="ko-KR" altLang="en-US" sz="1200" kern="0" spc="0" dirty="0">
                          <a:solidFill>
                            <a:srgbClr val="000000"/>
                          </a:solidFill>
                          <a:effectLst/>
                          <a:latin typeface="한양신명조"/>
                          <a:ea typeface="한양신명조"/>
                        </a:rPr>
                        <a:t>호</a:t>
                      </a:r>
                      <a:r>
                        <a:rPr lang="en-US" altLang="ko-KR" sz="1200" kern="0" spc="0" dirty="0">
                          <a:solidFill>
                            <a:srgbClr val="000000"/>
                          </a:solidFill>
                          <a:effectLst/>
                          <a:latin typeface="한양신명조"/>
                          <a:ea typeface="한양신명조"/>
                        </a:rPr>
                        <a:t>)</a:t>
                      </a:r>
                      <a:endParaRPr lang="ko-KR" altLang="en-US" sz="1200" kern="0" spc="0" dirty="0">
                        <a:solidFill>
                          <a:srgbClr val="000000"/>
                        </a:solidFill>
                        <a:effectLst/>
                        <a:latin typeface="바탕" panose="02030600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전류계</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tc>
                  <a:txBody>
                    <a:bodyPr/>
                    <a:lstStyle/>
                    <a:p>
                      <a:pPr marL="0" marR="0" indent="0" algn="ctr" fontAlgn="base" latinLnBrk="0">
                        <a:lnSpc>
                          <a:spcPct val="160000"/>
                        </a:lnSpc>
                        <a:spcBef>
                          <a:spcPts val="0"/>
                        </a:spcBef>
                        <a:spcAft>
                          <a:spcPts val="0"/>
                        </a:spcAft>
                      </a:pPr>
                      <a:r>
                        <a:rPr lang="ko-KR" altLang="en-US" sz="1200" kern="0" spc="0" dirty="0">
                          <a:solidFill>
                            <a:srgbClr val="000000"/>
                          </a:solidFill>
                          <a:effectLst/>
                          <a:latin typeface="한양신명조"/>
                          <a:ea typeface="한양신명조"/>
                        </a:rPr>
                        <a:t>전류계</a:t>
                      </a:r>
                      <a:r>
                        <a:rPr lang="en-US" altLang="ko-KR" sz="1200" kern="0" spc="0" dirty="0">
                          <a:solidFill>
                            <a:srgbClr val="000000"/>
                          </a:solidFill>
                          <a:effectLst/>
                          <a:latin typeface="한양신명조"/>
                          <a:ea typeface="한양신명조"/>
                        </a:rPr>
                        <a:t>, </a:t>
                      </a:r>
                      <a:r>
                        <a:rPr lang="ko-KR" altLang="en-US" sz="1200" kern="0" spc="0" dirty="0" err="1">
                          <a:solidFill>
                            <a:srgbClr val="000000"/>
                          </a:solidFill>
                          <a:effectLst/>
                          <a:latin typeface="한양신명조"/>
                          <a:ea typeface="한양신명조"/>
                        </a:rPr>
                        <a:t>차압계</a:t>
                      </a:r>
                      <a:r>
                        <a:rPr lang="en-US" altLang="ko-KR" sz="1200" kern="0" spc="0" dirty="0">
                          <a:solidFill>
                            <a:srgbClr val="000000"/>
                          </a:solidFill>
                          <a:effectLst/>
                          <a:latin typeface="한양신명조"/>
                          <a:ea typeface="한양신명조"/>
                        </a:rPr>
                        <a:t>, </a:t>
                      </a:r>
                      <a:r>
                        <a:rPr lang="ko-KR" altLang="en-US" sz="1200" kern="0" spc="0" dirty="0">
                          <a:solidFill>
                            <a:srgbClr val="000000"/>
                          </a:solidFill>
                          <a:effectLst/>
                          <a:latin typeface="한양신명조"/>
                          <a:ea typeface="한양신명조"/>
                        </a:rPr>
                        <a:t>온도계</a:t>
                      </a:r>
                      <a:endParaRPr lang="ko-KR" altLang="en-US" sz="1200" kern="0" spc="0" dirty="0">
                        <a:solidFill>
                          <a:srgbClr val="000000"/>
                        </a:solidFill>
                        <a:effectLst/>
                        <a:latin typeface="한양신명조"/>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4">
            <a:extLst>
              <a:ext uri="{FF2B5EF4-FFF2-40B4-BE49-F238E27FC236}">
                <a16:creationId xmlns:a16="http://schemas.microsoft.com/office/drawing/2014/main" id="{DEB0EF71-674D-20C7-6E84-E21B261895FC}"/>
              </a:ext>
            </a:extLst>
          </p:cNvPr>
          <p:cNvGrpSpPr>
            <a:grpSpLocks/>
          </p:cNvGrpSpPr>
          <p:nvPr/>
        </p:nvGrpSpPr>
        <p:grpSpPr bwMode="auto">
          <a:xfrm>
            <a:off x="2136775" y="2798763"/>
            <a:ext cx="4457700" cy="663575"/>
            <a:chOff x="1346" y="1763"/>
            <a:chExt cx="2808" cy="418"/>
          </a:xfrm>
        </p:grpSpPr>
        <p:grpSp>
          <p:nvGrpSpPr>
            <p:cNvPr id="9219" name="Group 5">
              <a:extLst>
                <a:ext uri="{FF2B5EF4-FFF2-40B4-BE49-F238E27FC236}">
                  <a16:creationId xmlns:a16="http://schemas.microsoft.com/office/drawing/2014/main" id="{49879C4F-510D-A1EB-7581-0F81D876E880}"/>
                </a:ext>
              </a:extLst>
            </p:cNvPr>
            <p:cNvGrpSpPr>
              <a:grpSpLocks/>
            </p:cNvGrpSpPr>
            <p:nvPr/>
          </p:nvGrpSpPr>
          <p:grpSpPr bwMode="auto">
            <a:xfrm>
              <a:off x="1346" y="1763"/>
              <a:ext cx="480" cy="418"/>
              <a:chOff x="1346" y="1763"/>
              <a:chExt cx="480" cy="418"/>
            </a:xfrm>
          </p:grpSpPr>
          <p:sp>
            <p:nvSpPr>
              <p:cNvPr id="9222" name="AutoShape 6">
                <a:extLst>
                  <a:ext uri="{FF2B5EF4-FFF2-40B4-BE49-F238E27FC236}">
                    <a16:creationId xmlns:a16="http://schemas.microsoft.com/office/drawing/2014/main" id="{8FCBDA51-15CD-4A1F-6463-7C647727E964}"/>
                  </a:ext>
                </a:extLst>
              </p:cNvPr>
              <p:cNvSpPr>
                <a:spLocks noChangeArrowheads="1"/>
              </p:cNvSpPr>
              <p:nvPr/>
            </p:nvSpPr>
            <p:spPr bwMode="auto">
              <a:xfrm>
                <a:off x="1350" y="1770"/>
                <a:ext cx="476" cy="411"/>
              </a:xfrm>
              <a:prstGeom prst="hexagon">
                <a:avLst>
                  <a:gd name="adj" fmla="val 28975"/>
                  <a:gd name="vf" fmla="val 115470"/>
                </a:avLst>
              </a:prstGeom>
              <a:solidFill>
                <a:srgbClr val="808080"/>
              </a:solidFill>
              <a:ln>
                <a:noFill/>
              </a:ln>
              <a:extLs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223" name="AutoShape 7">
                <a:extLst>
                  <a:ext uri="{FF2B5EF4-FFF2-40B4-BE49-F238E27FC236}">
                    <a16:creationId xmlns:a16="http://schemas.microsoft.com/office/drawing/2014/main" id="{95D32135-038B-3A0E-95C5-D1505AAF36D6}"/>
                  </a:ext>
                </a:extLst>
              </p:cNvPr>
              <p:cNvSpPr>
                <a:spLocks noChangeArrowheads="1"/>
              </p:cNvSpPr>
              <p:nvPr/>
            </p:nvSpPr>
            <p:spPr bwMode="auto">
              <a:xfrm>
                <a:off x="1346" y="1763"/>
                <a:ext cx="476" cy="411"/>
              </a:xfrm>
              <a:prstGeom prst="hexagon">
                <a:avLst>
                  <a:gd name="adj" fmla="val 28975"/>
                  <a:gd name="vf" fmla="val 115470"/>
                </a:avLst>
              </a:prstGeom>
              <a:blipFill dpi="0" rotWithShape="0">
                <a:blip r:embed="rId3"/>
                <a:srcRect/>
                <a:stretch>
                  <a:fillRect/>
                </a:stretch>
              </a:blipFill>
              <a:ln w="9487">
                <a:solidFill>
                  <a:srgbClr val="C0C0C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224" name="AutoShape 8">
                <a:extLst>
                  <a:ext uri="{FF2B5EF4-FFF2-40B4-BE49-F238E27FC236}">
                    <a16:creationId xmlns:a16="http://schemas.microsoft.com/office/drawing/2014/main" id="{DE600E86-D135-22A5-C4E0-F336E184B8F9}"/>
                  </a:ext>
                </a:extLst>
              </p:cNvPr>
              <p:cNvSpPr>
                <a:spLocks noChangeArrowheads="1"/>
              </p:cNvSpPr>
              <p:nvPr/>
            </p:nvSpPr>
            <p:spPr bwMode="auto">
              <a:xfrm>
                <a:off x="1374" y="1787"/>
                <a:ext cx="418" cy="362"/>
              </a:xfrm>
              <a:prstGeom prst="hexagon">
                <a:avLst>
                  <a:gd name="adj" fmla="val 28889"/>
                  <a:gd name="vf" fmla="val 115470"/>
                </a:avLst>
              </a:prstGeom>
              <a:blipFill dpi="0" rotWithShape="0">
                <a:blip r:embed="rId4"/>
                <a:srcRect/>
                <a:stretch>
                  <a:fillRect/>
                </a:stretch>
              </a:blipFill>
              <a:ln w="9487">
                <a:solidFill>
                  <a:srgbClr val="00000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9220" name="Rectangle 9">
              <a:extLst>
                <a:ext uri="{FF2B5EF4-FFF2-40B4-BE49-F238E27FC236}">
                  <a16:creationId xmlns:a16="http://schemas.microsoft.com/office/drawing/2014/main" id="{EB36D510-D307-121F-61E7-B67702F18BAB}"/>
                </a:ext>
              </a:extLst>
            </p:cNvPr>
            <p:cNvSpPr>
              <a:spLocks noChangeArrowheads="1"/>
            </p:cNvSpPr>
            <p:nvPr/>
          </p:nvSpPr>
          <p:spPr bwMode="white">
            <a:xfrm>
              <a:off x="1970" y="1772"/>
              <a:ext cx="218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a:solidFill>
                    <a:srgbClr val="1F497D"/>
                  </a:solidFill>
                  <a:latin typeface="HY견고딕" panose="02030600000101010101" pitchFamily="18" charset="-127"/>
                  <a:ea typeface="HY견고딕" panose="02030600000101010101" pitchFamily="18" charset="-127"/>
                </a:rPr>
                <a:t>대기환경정책방향</a:t>
              </a:r>
            </a:p>
          </p:txBody>
        </p:sp>
        <p:sp>
          <p:nvSpPr>
            <p:cNvPr id="9221" name="Rectangle 10">
              <a:extLst>
                <a:ext uri="{FF2B5EF4-FFF2-40B4-BE49-F238E27FC236}">
                  <a16:creationId xmlns:a16="http://schemas.microsoft.com/office/drawing/2014/main" id="{25B80BD8-4102-FE58-76D2-2962B035D9D0}"/>
                </a:ext>
              </a:extLst>
            </p:cNvPr>
            <p:cNvSpPr>
              <a:spLocks noChangeArrowheads="1"/>
            </p:cNvSpPr>
            <p:nvPr/>
          </p:nvSpPr>
          <p:spPr bwMode="white">
            <a:xfrm>
              <a:off x="1461" y="1825"/>
              <a:ext cx="23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en-US" altLang="ko-KR" sz="2400" b="1">
                  <a:solidFill>
                    <a:srgbClr val="FFFFFF"/>
                  </a:solidFill>
                  <a:latin typeface="HY견고딕" panose="02030600000101010101" pitchFamily="18" charset="-127"/>
                  <a:ea typeface="HY견고딕" panose="02030600000101010101" pitchFamily="18" charset="-127"/>
                </a:rPr>
                <a:t>1</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2">
            <a:extLst>
              <a:ext uri="{FF2B5EF4-FFF2-40B4-BE49-F238E27FC236}">
                <a16:creationId xmlns:a16="http://schemas.microsoft.com/office/drawing/2014/main" id="{6E1CA935-88EB-BEDD-E1BD-5162E185B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050925"/>
            <a:ext cx="36655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64515" name="Rectangle 13">
            <a:extLst>
              <a:ext uri="{FF2B5EF4-FFF2-40B4-BE49-F238E27FC236}">
                <a16:creationId xmlns:a16="http://schemas.microsoft.com/office/drawing/2014/main" id="{81A41402-673B-7045-6C48-8FF0C658EBA4}"/>
              </a:ext>
            </a:extLst>
          </p:cNvPr>
          <p:cNvSpPr>
            <a:spLocks noChangeArrowheads="1"/>
          </p:cNvSpPr>
          <p:nvPr/>
        </p:nvSpPr>
        <p:spPr bwMode="white">
          <a:xfrm>
            <a:off x="247650" y="1120775"/>
            <a:ext cx="2949575"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사물인터넷 측정기기 부착</a:t>
            </a:r>
          </a:p>
        </p:txBody>
      </p:sp>
      <p:grpSp>
        <p:nvGrpSpPr>
          <p:cNvPr id="64516" name="그룹 14">
            <a:extLst>
              <a:ext uri="{FF2B5EF4-FFF2-40B4-BE49-F238E27FC236}">
                <a16:creationId xmlns:a16="http://schemas.microsoft.com/office/drawing/2014/main" id="{0659FA47-68CA-5206-E24D-2EE32205F434}"/>
              </a:ext>
            </a:extLst>
          </p:cNvPr>
          <p:cNvGrpSpPr>
            <a:grpSpLocks/>
          </p:cNvGrpSpPr>
          <p:nvPr/>
        </p:nvGrpSpPr>
        <p:grpSpPr bwMode="auto">
          <a:xfrm>
            <a:off x="33338" y="401638"/>
            <a:ext cx="5041900" cy="592137"/>
            <a:chOff x="32711" y="402278"/>
            <a:chExt cx="5041890" cy="592137"/>
          </a:xfrm>
        </p:grpSpPr>
        <p:pic>
          <p:nvPicPr>
            <p:cNvPr id="64521" name="Picture 10">
              <a:extLst>
                <a:ext uri="{FF2B5EF4-FFF2-40B4-BE49-F238E27FC236}">
                  <a16:creationId xmlns:a16="http://schemas.microsoft.com/office/drawing/2014/main" id="{7549935B-A968-F677-364E-29870B5C2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831" y="402278"/>
              <a:ext cx="482677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1">
              <a:extLst>
                <a:ext uri="{FF2B5EF4-FFF2-40B4-BE49-F238E27FC236}">
                  <a16:creationId xmlns:a16="http://schemas.microsoft.com/office/drawing/2014/main" id="{D7AF0B8E-D287-0481-7A23-981CF667E6C7}"/>
                </a:ext>
              </a:extLst>
            </p:cNvPr>
            <p:cNvSpPr>
              <a:spLocks noChangeArrowheads="1"/>
            </p:cNvSpPr>
            <p:nvPr/>
          </p:nvSpPr>
          <p:spPr bwMode="white">
            <a:xfrm>
              <a:off x="32711" y="402278"/>
              <a:ext cx="4825990" cy="384175"/>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최근 대기환경보전법령 개정 추진내용</a:t>
              </a:r>
            </a:p>
          </p:txBody>
        </p:sp>
      </p:grpSp>
      <p:sp>
        <p:nvSpPr>
          <p:cNvPr id="64517" name="Rectangle 11">
            <a:extLst>
              <a:ext uri="{FF2B5EF4-FFF2-40B4-BE49-F238E27FC236}">
                <a16:creationId xmlns:a16="http://schemas.microsoft.com/office/drawing/2014/main" id="{3C069EE2-409E-7D74-2AC1-BBC53610DE4D}"/>
              </a:ext>
            </a:extLst>
          </p:cNvPr>
          <p:cNvSpPr>
            <a:spLocks noChangeArrowheads="1"/>
          </p:cNvSpPr>
          <p:nvPr/>
        </p:nvSpPr>
        <p:spPr bwMode="auto">
          <a:xfrm>
            <a:off x="1349375" y="3608388"/>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endParaRPr lang="ko-KR" altLang="en-US" sz="2400">
              <a:latin typeface="Arial" panose="020B0604020202020204" pitchFamily="34" charset="0"/>
            </a:endParaRPr>
          </a:p>
        </p:txBody>
      </p:sp>
      <p:sp>
        <p:nvSpPr>
          <p:cNvPr id="4" name="TextBox 3">
            <a:extLst>
              <a:ext uri="{FF2B5EF4-FFF2-40B4-BE49-F238E27FC236}">
                <a16:creationId xmlns:a16="http://schemas.microsoft.com/office/drawing/2014/main" id="{BB949EA8-AAF8-0ADC-404C-8775E0390ACC}"/>
              </a:ext>
            </a:extLst>
          </p:cNvPr>
          <p:cNvSpPr txBox="1"/>
          <p:nvPr/>
        </p:nvSpPr>
        <p:spPr>
          <a:xfrm>
            <a:off x="247650" y="5732463"/>
            <a:ext cx="8643938" cy="9540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spAutoFit/>
          </a:bodyPr>
          <a:lstStyle/>
          <a:p>
            <a:pPr marL="342900" indent="-342900">
              <a:buFontTx/>
              <a:buAutoNum type="arabicPeriod"/>
              <a:defRPr/>
            </a:pPr>
            <a:r>
              <a:rPr lang="ko-KR" altLang="en-US" sz="1400" dirty="0"/>
              <a:t>제</a:t>
            </a:r>
            <a:r>
              <a:rPr lang="en-US" altLang="ko-KR" sz="1400" dirty="0"/>
              <a:t>3</a:t>
            </a:r>
            <a:r>
              <a:rPr lang="ko-KR" altLang="en-US" sz="1400" dirty="0"/>
              <a:t>호에 따른 </a:t>
            </a:r>
            <a:r>
              <a:rPr lang="ko-KR" altLang="en-US" sz="1400" dirty="0" err="1"/>
              <a:t>여과집진시설ㆍ제</a:t>
            </a:r>
            <a:r>
              <a:rPr lang="en-US" altLang="ko-KR" sz="1400" dirty="0"/>
              <a:t>6</a:t>
            </a:r>
            <a:r>
              <a:rPr lang="ko-KR" altLang="en-US" sz="1400" dirty="0"/>
              <a:t>호에 따른 흡착에 의한 시설 중 방지시설에 온도계 부착해야 함 </a:t>
            </a:r>
            <a:endParaRPr lang="en-US" altLang="ko-KR" sz="1400" dirty="0"/>
          </a:p>
          <a:p>
            <a:pPr marL="342900" indent="-342900">
              <a:buFontTx/>
              <a:buAutoNum type="arabicPeriod"/>
              <a:defRPr/>
            </a:pPr>
            <a:r>
              <a:rPr lang="ko-KR" altLang="en-US" sz="1400" dirty="0"/>
              <a:t>다만</a:t>
            </a:r>
            <a:r>
              <a:rPr lang="en-US" altLang="ko-KR" sz="1400" dirty="0"/>
              <a:t>, </a:t>
            </a:r>
            <a:r>
              <a:rPr lang="ko-KR" altLang="en-US" sz="1400" dirty="0"/>
              <a:t>제</a:t>
            </a:r>
            <a:r>
              <a:rPr lang="en-US" altLang="ko-KR" sz="1400" dirty="0"/>
              <a:t>5</a:t>
            </a:r>
            <a:r>
              <a:rPr lang="ko-KR" altLang="en-US" sz="1400" dirty="0"/>
              <a:t>호에 따른 흡수에 의한 시설 중 방지시설에 부착해야 하는 </a:t>
            </a:r>
            <a:r>
              <a:rPr lang="en-US" altLang="ko-KR" sz="1400" dirty="0"/>
              <a:t>pH</a:t>
            </a:r>
            <a:r>
              <a:rPr lang="ko-KR" altLang="en-US" sz="1400" dirty="0"/>
              <a:t>계는 시설특성에 따라 환경부장관</a:t>
            </a:r>
            <a:endParaRPr lang="en-US" altLang="ko-KR" sz="1400" dirty="0"/>
          </a:p>
          <a:p>
            <a:pPr>
              <a:defRPr/>
            </a:pPr>
            <a:r>
              <a:rPr lang="ko-KR" altLang="en-US" sz="1400" dirty="0"/>
              <a:t>       또는 </a:t>
            </a:r>
            <a:r>
              <a:rPr lang="ko-KR" altLang="en-US" sz="1400" dirty="0" err="1"/>
              <a:t>시ㆍ도지사가</a:t>
            </a:r>
            <a:r>
              <a:rPr lang="ko-KR" altLang="en-US" sz="1400" dirty="0"/>
              <a:t> 부착이 필요하지 않다고 인정하는 경우에는 부착하지 않을 수 있다</a:t>
            </a:r>
            <a:r>
              <a:rPr lang="en-US" altLang="ko-KR" sz="1400" dirty="0"/>
              <a:t>.</a:t>
            </a:r>
            <a:endParaRPr lang="ko-KR" altLang="en-US" sz="1400" dirty="0"/>
          </a:p>
        </p:txBody>
      </p:sp>
      <p:sp>
        <p:nvSpPr>
          <p:cNvPr id="21" name="Rectangle 14">
            <a:extLst>
              <a:ext uri="{FF2B5EF4-FFF2-40B4-BE49-F238E27FC236}">
                <a16:creationId xmlns:a16="http://schemas.microsoft.com/office/drawing/2014/main" id="{6FB8B7EE-2C50-8AAF-6160-2009DE9682EF}"/>
              </a:ext>
            </a:extLst>
          </p:cNvPr>
          <p:cNvSpPr>
            <a:spLocks noChangeArrowheads="1"/>
          </p:cNvSpPr>
          <p:nvPr/>
        </p:nvSpPr>
        <p:spPr bwMode="white">
          <a:xfrm>
            <a:off x="249238" y="1627188"/>
            <a:ext cx="77835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marL="358775" indent="-358775"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just" eaLnBrk="1" hangingPunct="1">
              <a:lnSpc>
                <a:spcPct val="150000"/>
              </a:lnSpc>
              <a:buClrTx/>
              <a:buFont typeface="Wingdings" panose="05000000000000000000" pitchFamily="2" charset="2"/>
              <a:buChar char="v"/>
              <a:defRPr/>
            </a:pPr>
            <a:r>
              <a:rPr lang="en-US" altLang="ko-KR" sz="1600" kern="0" dirty="0">
                <a:solidFill>
                  <a:srgbClr val="000000"/>
                </a:solidFill>
                <a:latin typeface="함초롬돋움" panose="020B0804000101010101" pitchFamily="50" charset="-127"/>
                <a:ea typeface="함초롬돋움" panose="020B0804000101010101" pitchFamily="50" charset="-127"/>
              </a:rPr>
              <a:t>(</a:t>
            </a:r>
            <a:r>
              <a:rPr lang="ko-KR" altLang="en-US" sz="1600" kern="0" dirty="0">
                <a:solidFill>
                  <a:srgbClr val="000000"/>
                </a:solidFill>
                <a:latin typeface="함초롬돋움" panose="020B0804000101010101" pitchFamily="50" charset="-127"/>
                <a:ea typeface="함초롬돋움" panose="020B0804000101010101" pitchFamily="50" charset="-127"/>
              </a:rPr>
              <a:t>부착시기</a:t>
            </a:r>
            <a:r>
              <a:rPr lang="en-US" altLang="ko-KR" sz="1600" kern="0" dirty="0">
                <a:solidFill>
                  <a:srgbClr val="000000"/>
                </a:solidFill>
                <a:latin typeface="함초롬돋움" panose="020B0804000101010101" pitchFamily="50" charset="-127"/>
                <a:ea typeface="함초롬돋움" panose="020B0804000101010101" pitchFamily="50" charset="-127"/>
              </a:rPr>
              <a:t>) </a:t>
            </a:r>
            <a:r>
              <a:rPr lang="ko-KR" altLang="en-US" sz="1600" kern="0" dirty="0">
                <a:solidFill>
                  <a:srgbClr val="000000"/>
                </a:solidFill>
                <a:latin typeface="함초롬돋움" panose="020B0804000101010101" pitchFamily="50" charset="-127"/>
                <a:ea typeface="함초롬돋움" panose="020B0804000101010101" pitchFamily="50" charset="-127"/>
              </a:rPr>
              <a:t>가동개시신고일까지 부착하고</a:t>
            </a:r>
            <a:r>
              <a:rPr lang="en-US" altLang="ko-KR" sz="1600" kern="0" dirty="0">
                <a:solidFill>
                  <a:srgbClr val="000000"/>
                </a:solidFill>
                <a:latin typeface="함초롬돋움" panose="020B0804000101010101" pitchFamily="50" charset="-127"/>
                <a:ea typeface="함초롬돋움" panose="020B0804000101010101" pitchFamily="50" charset="-127"/>
              </a:rPr>
              <a:t>, 1~3</a:t>
            </a:r>
            <a:r>
              <a:rPr lang="ko-KR" altLang="en-US" sz="1600" kern="0" dirty="0">
                <a:solidFill>
                  <a:srgbClr val="000000"/>
                </a:solidFill>
                <a:latin typeface="함초롬돋움" panose="020B0804000101010101" pitchFamily="50" charset="-127"/>
                <a:ea typeface="함초롬돋움" panose="020B0804000101010101" pitchFamily="50" charset="-127"/>
              </a:rPr>
              <a:t>종 사업장중 </a:t>
            </a:r>
            <a:r>
              <a:rPr lang="en-US" altLang="ko-KR" sz="1600" kern="0" dirty="0">
                <a:solidFill>
                  <a:srgbClr val="000000"/>
                </a:solidFill>
                <a:latin typeface="함초롬돋움" panose="020B0804000101010101" pitchFamily="50" charset="-127"/>
                <a:ea typeface="함초롬돋움" panose="020B0804000101010101" pitchFamily="50" charset="-127"/>
              </a:rPr>
              <a:t>4~5</a:t>
            </a:r>
            <a:r>
              <a:rPr lang="ko-KR" altLang="en-US" sz="1600" kern="0" dirty="0" err="1">
                <a:solidFill>
                  <a:srgbClr val="000000"/>
                </a:solidFill>
                <a:latin typeface="함초롬돋움" panose="020B0804000101010101" pitchFamily="50" charset="-127"/>
                <a:ea typeface="함초롬돋움" panose="020B0804000101010101" pitchFamily="50" charset="-127"/>
              </a:rPr>
              <a:t>종사업장으로</a:t>
            </a:r>
            <a:r>
              <a:rPr lang="ko-KR" altLang="en-US" sz="1600" kern="0" dirty="0">
                <a:solidFill>
                  <a:srgbClr val="000000"/>
                </a:solidFill>
                <a:latin typeface="함초롬돋움" panose="020B0804000101010101" pitchFamily="50" charset="-127"/>
                <a:ea typeface="함초롬돋움" panose="020B0804000101010101" pitchFamily="50" charset="-127"/>
              </a:rPr>
              <a:t> 변경하는 경우 변경허가</a:t>
            </a:r>
            <a:r>
              <a:rPr lang="en-US" altLang="ko-KR" sz="1600" kern="0" dirty="0">
                <a:solidFill>
                  <a:srgbClr val="000000"/>
                </a:solidFill>
                <a:latin typeface="함초롬돋움" panose="020B0804000101010101" pitchFamily="50" charset="-127"/>
                <a:ea typeface="함초롬돋움" panose="020B0804000101010101" pitchFamily="50" charset="-127"/>
              </a:rPr>
              <a:t>(</a:t>
            </a:r>
            <a:r>
              <a:rPr lang="ko-KR" altLang="en-US" sz="1600" kern="0" dirty="0">
                <a:solidFill>
                  <a:srgbClr val="000000"/>
                </a:solidFill>
                <a:latin typeface="함초롬돋움" panose="020B0804000101010101" pitchFamily="50" charset="-127"/>
                <a:ea typeface="함초롬돋움" panose="020B0804000101010101" pitchFamily="50" charset="-127"/>
              </a:rPr>
              <a:t>신고</a:t>
            </a:r>
            <a:r>
              <a:rPr lang="en-US" altLang="ko-KR" sz="1600" kern="0" dirty="0">
                <a:solidFill>
                  <a:srgbClr val="000000"/>
                </a:solidFill>
                <a:latin typeface="함초롬돋움" panose="020B0804000101010101" pitchFamily="50" charset="-127"/>
                <a:ea typeface="함초롬돋움" panose="020B0804000101010101" pitchFamily="50" charset="-127"/>
              </a:rPr>
              <a:t>)</a:t>
            </a:r>
            <a:r>
              <a:rPr lang="ko-KR" altLang="en-US" sz="1600" kern="0" dirty="0">
                <a:solidFill>
                  <a:srgbClr val="000000"/>
                </a:solidFill>
                <a:latin typeface="함초롬돋움" panose="020B0804000101010101" pitchFamily="50" charset="-127"/>
                <a:ea typeface="함초롬돋움" panose="020B0804000101010101" pitchFamily="50" charset="-127"/>
              </a:rPr>
              <a:t>를 한날로부터 </a:t>
            </a:r>
            <a:r>
              <a:rPr lang="en-US" altLang="ko-KR" sz="1600" kern="0" dirty="0">
                <a:solidFill>
                  <a:srgbClr val="000000"/>
                </a:solidFill>
                <a:latin typeface="함초롬돋움" panose="020B0804000101010101" pitchFamily="50" charset="-127"/>
                <a:ea typeface="함초롬돋움" panose="020B0804000101010101" pitchFamily="50" charset="-127"/>
              </a:rPr>
              <a:t>3</a:t>
            </a:r>
            <a:r>
              <a:rPr lang="ko-KR" altLang="en-US" sz="1600" kern="0" dirty="0" err="1">
                <a:solidFill>
                  <a:srgbClr val="000000"/>
                </a:solidFill>
                <a:latin typeface="함초롬돋움" panose="020B0804000101010101" pitchFamily="50" charset="-127"/>
                <a:ea typeface="함초롬돋움" panose="020B0804000101010101" pitchFamily="50" charset="-127"/>
              </a:rPr>
              <a:t>개월이내에</a:t>
            </a:r>
            <a:r>
              <a:rPr lang="ko-KR" altLang="en-US" sz="1600" kern="0" dirty="0">
                <a:solidFill>
                  <a:srgbClr val="000000"/>
                </a:solidFill>
                <a:latin typeface="함초롬돋움" panose="020B0804000101010101" pitchFamily="50" charset="-127"/>
                <a:ea typeface="함초롬돋움" panose="020B0804000101010101" pitchFamily="50" charset="-127"/>
              </a:rPr>
              <a:t> 부착</a:t>
            </a:r>
            <a:endParaRPr lang="en-US" altLang="ko-KR" sz="1600" kern="0" dirty="0">
              <a:solidFill>
                <a:srgbClr val="000000"/>
              </a:solidFill>
              <a:latin typeface="함초롬돋움" panose="020B0804000101010101" pitchFamily="50" charset="-127"/>
              <a:ea typeface="함초롬돋움" panose="020B0804000101010101" pitchFamily="50" charset="-127"/>
            </a:endParaRPr>
          </a:p>
          <a:p>
            <a:pPr algn="just" eaLnBrk="1" hangingPunct="1">
              <a:lnSpc>
                <a:spcPct val="150000"/>
              </a:lnSpc>
              <a:buClrTx/>
              <a:buFont typeface="Wingdings" panose="05000000000000000000" pitchFamily="2" charset="2"/>
              <a:buChar char="v"/>
              <a:defRPr/>
            </a:pPr>
            <a:r>
              <a:rPr lang="en-US" altLang="ko-KR" sz="1600" kern="0" dirty="0">
                <a:solidFill>
                  <a:srgbClr val="000000"/>
                </a:solidFill>
                <a:latin typeface="함초롬돋움" panose="020B0804000101010101" pitchFamily="50" charset="-127"/>
                <a:ea typeface="함초롬돋움" panose="020B0804000101010101" pitchFamily="50" charset="-127"/>
              </a:rPr>
              <a:t>(</a:t>
            </a:r>
            <a:r>
              <a:rPr lang="ko-KR" altLang="en-US" sz="1600" kern="0" dirty="0">
                <a:solidFill>
                  <a:srgbClr val="000000"/>
                </a:solidFill>
                <a:latin typeface="함초롬돋움" panose="020B0804000101010101" pitchFamily="50" charset="-127"/>
                <a:ea typeface="함초롬돋움" panose="020B0804000101010101" pitchFamily="50" charset="-127"/>
              </a:rPr>
              <a:t>부착특례</a:t>
            </a:r>
            <a:r>
              <a:rPr lang="en-US" altLang="ko-KR" sz="1600" kern="0" dirty="0">
                <a:solidFill>
                  <a:srgbClr val="000000"/>
                </a:solidFill>
                <a:latin typeface="함초롬돋움" panose="020B0804000101010101" pitchFamily="50" charset="-127"/>
                <a:ea typeface="함초롬돋움" panose="020B0804000101010101" pitchFamily="50" charset="-127"/>
              </a:rPr>
              <a:t>)</a:t>
            </a:r>
          </a:p>
          <a:p>
            <a:pPr marL="0" indent="0" algn="just" eaLnBrk="1" hangingPunct="1">
              <a:lnSpc>
                <a:spcPct val="150000"/>
              </a:lnSpc>
              <a:buClrTx/>
              <a:buFont typeface="Arial" panose="020B0604020202020204" pitchFamily="34" charset="0"/>
              <a:buNone/>
              <a:defRPr/>
            </a:pPr>
            <a:r>
              <a:rPr lang="en-US" altLang="ko-KR" sz="1600" b="1" kern="0" dirty="0">
                <a:solidFill>
                  <a:srgbClr val="000000"/>
                </a:solidFill>
                <a:latin typeface="함초롬돋움" panose="020B0804000101010101" pitchFamily="50" charset="-127"/>
                <a:ea typeface="함초롬돋움" panose="020B0804000101010101" pitchFamily="50" charset="-127"/>
              </a:rPr>
              <a:t>    </a:t>
            </a:r>
            <a:r>
              <a:rPr lang="en-US" altLang="ko-KR" sz="1600" kern="0" dirty="0">
                <a:solidFill>
                  <a:srgbClr val="000000"/>
                </a:solidFill>
                <a:latin typeface="함초롬돋움" panose="020B0804000101010101" pitchFamily="50" charset="-127"/>
                <a:ea typeface="함초롬돋움" panose="020B0804000101010101" pitchFamily="50" charset="-127"/>
              </a:rPr>
              <a:t>- </a:t>
            </a:r>
            <a:r>
              <a:rPr lang="ko-KR" altLang="en-US" sz="1600" kern="0" dirty="0">
                <a:solidFill>
                  <a:srgbClr val="000000"/>
                </a:solidFill>
                <a:latin typeface="함초롬돋움" panose="020B0804000101010101" pitchFamily="50" charset="-127"/>
                <a:ea typeface="함초롬돋움" panose="020B0804000101010101" pitchFamily="50" charset="-127"/>
              </a:rPr>
              <a:t>기존</a:t>
            </a:r>
            <a:r>
              <a:rPr lang="en-US" altLang="ko-KR" sz="1400" kern="0" dirty="0">
                <a:solidFill>
                  <a:srgbClr val="000000"/>
                </a:solidFill>
                <a:latin typeface="함초롬돋움" panose="020B0804000101010101" pitchFamily="50" charset="-127"/>
                <a:ea typeface="함초롬돋움" panose="020B0804000101010101" pitchFamily="50" charset="-127"/>
              </a:rPr>
              <a:t>(</a:t>
            </a:r>
            <a:r>
              <a:rPr lang="ko-KR" altLang="en-US" sz="1400" kern="0" dirty="0">
                <a:solidFill>
                  <a:srgbClr val="000000"/>
                </a:solidFill>
                <a:latin typeface="함초롬돋움" panose="020B0804000101010101" pitchFamily="50" charset="-127"/>
                <a:ea typeface="함초롬돋움" panose="020B0804000101010101" pitchFamily="50" charset="-127"/>
              </a:rPr>
              <a:t>시행일 </a:t>
            </a:r>
            <a:r>
              <a:rPr lang="en-US" altLang="ko-KR" sz="1400" kern="0" dirty="0">
                <a:solidFill>
                  <a:srgbClr val="000000"/>
                </a:solidFill>
                <a:latin typeface="함초롬돋움" panose="020B0804000101010101" pitchFamily="50" charset="-127"/>
                <a:ea typeface="함초롬돋움" panose="020B0804000101010101" pitchFamily="50" charset="-127"/>
              </a:rPr>
              <a:t>’22.5.3</a:t>
            </a:r>
            <a:r>
              <a:rPr lang="ko-KR" altLang="en-US" sz="1400" kern="0" dirty="0">
                <a:solidFill>
                  <a:srgbClr val="000000"/>
                </a:solidFill>
                <a:latin typeface="함초롬돋움" panose="020B0804000101010101" pitchFamily="50" charset="-127"/>
                <a:ea typeface="함초롬돋움" panose="020B0804000101010101" pitchFamily="50" charset="-127"/>
              </a:rPr>
              <a:t>이전에 가동개시신고 사업자</a:t>
            </a:r>
            <a:r>
              <a:rPr lang="en-US" altLang="ko-KR" sz="1400" kern="0" dirty="0">
                <a:solidFill>
                  <a:srgbClr val="000000"/>
                </a:solidFill>
                <a:latin typeface="함초롬돋움" panose="020B0804000101010101" pitchFamily="50" charset="-127"/>
                <a:ea typeface="함초롬돋움" panose="020B0804000101010101" pitchFamily="50" charset="-127"/>
              </a:rPr>
              <a:t>) </a:t>
            </a:r>
            <a:r>
              <a:rPr lang="en-US" altLang="ko-KR" sz="1600" kern="0" dirty="0">
                <a:solidFill>
                  <a:srgbClr val="000000"/>
                </a:solidFill>
                <a:latin typeface="함초롬돋움" panose="020B0804000101010101" pitchFamily="50" charset="-127"/>
                <a:ea typeface="함초롬돋움" panose="020B0804000101010101" pitchFamily="50" charset="-127"/>
              </a:rPr>
              <a:t>→ ’25.6.30</a:t>
            </a:r>
            <a:r>
              <a:rPr lang="ko-KR" altLang="en-US" sz="1600" kern="0" dirty="0">
                <a:solidFill>
                  <a:srgbClr val="000000"/>
                </a:solidFill>
                <a:latin typeface="함초롬돋움" panose="020B0804000101010101" pitchFamily="50" charset="-127"/>
                <a:ea typeface="함초롬돋움" panose="020B0804000101010101" pitchFamily="50" charset="-127"/>
              </a:rPr>
              <a:t>까지</a:t>
            </a:r>
            <a:endParaRPr lang="en-US" altLang="ko-KR" sz="1600" kern="0" dirty="0">
              <a:solidFill>
                <a:srgbClr val="000000"/>
              </a:solidFill>
              <a:latin typeface="함초롬돋움" panose="020B0804000101010101" pitchFamily="50" charset="-127"/>
              <a:ea typeface="함초롬돋움" panose="020B0804000101010101" pitchFamily="50" charset="-127"/>
            </a:endParaRPr>
          </a:p>
          <a:p>
            <a:pPr marL="0" indent="0" algn="just" eaLnBrk="1" hangingPunct="1">
              <a:lnSpc>
                <a:spcPct val="150000"/>
              </a:lnSpc>
              <a:buClrTx/>
              <a:buFont typeface="Arial" panose="020B0604020202020204" pitchFamily="34" charset="0"/>
              <a:buNone/>
              <a:defRPr/>
            </a:pPr>
            <a:r>
              <a:rPr lang="en-US" altLang="ko-KR" sz="1600" kern="0" dirty="0">
                <a:solidFill>
                  <a:srgbClr val="000000"/>
                </a:solidFill>
                <a:latin typeface="함초롬돋움" panose="020B0804000101010101" pitchFamily="50" charset="-127"/>
                <a:ea typeface="함초롬돋움" panose="020B0804000101010101" pitchFamily="50" charset="-127"/>
              </a:rPr>
              <a:t>    - </a:t>
            </a:r>
            <a:r>
              <a:rPr lang="ko-KR" altLang="en-US" sz="1600" kern="0" dirty="0" err="1">
                <a:solidFill>
                  <a:srgbClr val="000000"/>
                </a:solidFill>
                <a:latin typeface="함초롬돋움" panose="020B0804000101010101" pitchFamily="50" charset="-127"/>
                <a:ea typeface="함초롬돋움" panose="020B0804000101010101" pitchFamily="50" charset="-127"/>
              </a:rPr>
              <a:t>개정이후</a:t>
            </a:r>
            <a:r>
              <a:rPr lang="ko-KR" altLang="en-US" sz="1600" kern="0" dirty="0">
                <a:solidFill>
                  <a:srgbClr val="000000"/>
                </a:solidFill>
                <a:latin typeface="함초롬돋움" panose="020B0804000101010101" pitchFamily="50" charset="-127"/>
                <a:ea typeface="함초롬돋움" panose="020B0804000101010101" pitchFamily="50" charset="-127"/>
              </a:rPr>
              <a:t> 신규</a:t>
            </a:r>
            <a:r>
              <a:rPr lang="en-US" altLang="ko-KR" sz="1600" kern="0" dirty="0">
                <a:solidFill>
                  <a:srgbClr val="000000"/>
                </a:solidFill>
                <a:latin typeface="함초롬돋움" panose="020B0804000101010101" pitchFamily="50" charset="-127"/>
                <a:ea typeface="함초롬돋움" panose="020B0804000101010101" pitchFamily="50" charset="-127"/>
              </a:rPr>
              <a:t> → 4</a:t>
            </a:r>
            <a:r>
              <a:rPr lang="ko-KR" altLang="en-US" sz="1600" kern="0" dirty="0">
                <a:solidFill>
                  <a:srgbClr val="000000"/>
                </a:solidFill>
                <a:latin typeface="함초롬돋움" panose="020B0804000101010101" pitchFamily="50" charset="-127"/>
                <a:ea typeface="함초롬돋움" panose="020B0804000101010101" pitchFamily="50" charset="-127"/>
              </a:rPr>
              <a:t>종 </a:t>
            </a:r>
            <a:r>
              <a:rPr lang="en-US" altLang="ko-KR" sz="1600" kern="0" dirty="0">
                <a:solidFill>
                  <a:srgbClr val="000000"/>
                </a:solidFill>
                <a:latin typeface="함초롬돋움" panose="020B0804000101010101" pitchFamily="50" charset="-127"/>
                <a:ea typeface="함초롬돋움" panose="020B0804000101010101" pitchFamily="50" charset="-127"/>
              </a:rPr>
              <a:t>’23.6.30</a:t>
            </a:r>
            <a:r>
              <a:rPr lang="ko-KR" altLang="en-US" sz="1600" kern="0" dirty="0">
                <a:solidFill>
                  <a:srgbClr val="000000"/>
                </a:solidFill>
                <a:latin typeface="함초롬돋움" panose="020B0804000101010101" pitchFamily="50" charset="-127"/>
                <a:ea typeface="함초롬돋움" panose="020B0804000101010101" pitchFamily="50" charset="-127"/>
              </a:rPr>
              <a:t>까지</a:t>
            </a:r>
            <a:r>
              <a:rPr lang="en-US" altLang="ko-KR" sz="1600" kern="0" dirty="0">
                <a:solidFill>
                  <a:srgbClr val="000000"/>
                </a:solidFill>
                <a:latin typeface="함초롬돋움" panose="020B0804000101010101" pitchFamily="50" charset="-127"/>
                <a:ea typeface="함초롬돋움" panose="020B0804000101010101" pitchFamily="50" charset="-127"/>
              </a:rPr>
              <a:t>,  5</a:t>
            </a:r>
            <a:r>
              <a:rPr lang="ko-KR" altLang="en-US" sz="1600" kern="0" dirty="0">
                <a:solidFill>
                  <a:srgbClr val="000000"/>
                </a:solidFill>
                <a:latin typeface="함초롬돋움" panose="020B0804000101010101" pitchFamily="50" charset="-127"/>
                <a:ea typeface="함초롬돋움" panose="020B0804000101010101" pitchFamily="50" charset="-127"/>
              </a:rPr>
              <a:t>종 </a:t>
            </a:r>
            <a:r>
              <a:rPr lang="en-US" altLang="ko-KR" sz="1600" kern="0" dirty="0">
                <a:solidFill>
                  <a:srgbClr val="000000"/>
                </a:solidFill>
                <a:latin typeface="함초롬돋움" panose="020B0804000101010101" pitchFamily="50" charset="-127"/>
                <a:ea typeface="함초롬돋움" panose="020B0804000101010101" pitchFamily="50" charset="-127"/>
              </a:rPr>
              <a:t>’24.6.30</a:t>
            </a:r>
            <a:r>
              <a:rPr lang="ko-KR" altLang="en-US" sz="1600" kern="0" dirty="0">
                <a:solidFill>
                  <a:srgbClr val="000000"/>
                </a:solidFill>
                <a:latin typeface="함초롬돋움" panose="020B0804000101010101" pitchFamily="50" charset="-127"/>
                <a:ea typeface="함초롬돋움" panose="020B0804000101010101" pitchFamily="50" charset="-127"/>
              </a:rPr>
              <a:t>까지</a:t>
            </a:r>
            <a:endParaRPr lang="en-US" altLang="ko-KR" sz="1600" b="1" dirty="0">
              <a:solidFill>
                <a:srgbClr val="002060"/>
              </a:solidFill>
              <a:latin typeface="나눔고딕" panose="020D0604000000000000" pitchFamily="50" charset="-127"/>
              <a:ea typeface="나눔고딕" panose="020D0604000000000000" pitchFamily="50" charset="-127"/>
            </a:endParaRPr>
          </a:p>
        </p:txBody>
      </p:sp>
      <p:pic>
        <p:nvPicPr>
          <p:cNvPr id="64520" name="그림 6">
            <a:extLst>
              <a:ext uri="{FF2B5EF4-FFF2-40B4-BE49-F238E27FC236}">
                <a16:creationId xmlns:a16="http://schemas.microsoft.com/office/drawing/2014/main" id="{CB965666-4B6B-6757-FC95-DEA8B00E11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7650" y="3571875"/>
            <a:ext cx="8643938"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14">
            <a:extLst>
              <a:ext uri="{FF2B5EF4-FFF2-40B4-BE49-F238E27FC236}">
                <a16:creationId xmlns:a16="http://schemas.microsoft.com/office/drawing/2014/main" id="{5B2C8E00-E2A7-8120-F26B-65575ED078EA}"/>
              </a:ext>
            </a:extLst>
          </p:cNvPr>
          <p:cNvSpPr>
            <a:spLocks noChangeArrowheads="1"/>
          </p:cNvSpPr>
          <p:nvPr/>
        </p:nvSpPr>
        <p:spPr bwMode="white">
          <a:xfrm>
            <a:off x="249238" y="1122363"/>
            <a:ext cx="85709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marL="358775" indent="-358775"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just" eaLnBrk="1" hangingPunct="1">
              <a:lnSpc>
                <a:spcPct val="150000"/>
              </a:lnSpc>
              <a:buClrTx/>
              <a:buFont typeface="Wingdings" panose="05000000000000000000" pitchFamily="2" charset="2"/>
              <a:buChar char="v"/>
              <a:defRPr/>
            </a:pPr>
            <a:r>
              <a:rPr lang="en-US" altLang="ko-KR" sz="1600" b="1" dirty="0">
                <a:solidFill>
                  <a:srgbClr val="000000"/>
                </a:solidFill>
                <a:latin typeface="나눔고딕" panose="020D0604000000000000" pitchFamily="50" charset="-127"/>
                <a:ea typeface="나눔고딕" panose="020D0604000000000000" pitchFamily="50" charset="-127"/>
              </a:rPr>
              <a:t>(</a:t>
            </a:r>
            <a:r>
              <a:rPr lang="ko-KR" altLang="en-US" sz="1600" b="1" dirty="0">
                <a:solidFill>
                  <a:srgbClr val="000000"/>
                </a:solidFill>
                <a:latin typeface="나눔고딕" panose="020D0604000000000000" pitchFamily="50" charset="-127"/>
                <a:ea typeface="나눔고딕" panose="020D0604000000000000" pitchFamily="50" charset="-127"/>
              </a:rPr>
              <a:t>부착 면제대상</a:t>
            </a:r>
            <a:r>
              <a:rPr lang="en-US" altLang="ko-KR" sz="1600" b="1" dirty="0">
                <a:solidFill>
                  <a:srgbClr val="000000"/>
                </a:solidFill>
                <a:latin typeface="나눔고딕" panose="020D0604000000000000" pitchFamily="50" charset="-127"/>
                <a:ea typeface="나눔고딕" panose="020D0604000000000000" pitchFamily="50" charset="-127"/>
              </a:rPr>
              <a:t>) </a:t>
            </a:r>
          </a:p>
          <a:p>
            <a:pPr marL="0" indent="0" algn="just" eaLnBrk="1" hangingPunct="1">
              <a:lnSpc>
                <a:spcPct val="150000"/>
              </a:lnSpc>
              <a:buClrTx/>
              <a:buFont typeface="Arial" panose="020B0604020202020204" pitchFamily="34" charset="0"/>
              <a:buNone/>
              <a:defRPr/>
            </a:pPr>
            <a:r>
              <a:rPr lang="en-US" altLang="ko-KR" sz="1600" b="1" kern="0" spc="-30" dirty="0">
                <a:solidFill>
                  <a:srgbClr val="000000"/>
                </a:solidFill>
                <a:latin typeface="나눔고딕" panose="020D0604000000000000" pitchFamily="50" charset="-127"/>
                <a:ea typeface="나눔고딕" panose="020D0604000000000000" pitchFamily="50" charset="-127"/>
              </a:rPr>
              <a:t> - </a:t>
            </a:r>
            <a:r>
              <a:rPr lang="ko-KR" altLang="en-US" sz="1600" b="1" kern="0" spc="-30" dirty="0">
                <a:solidFill>
                  <a:srgbClr val="000000"/>
                </a:solidFill>
                <a:latin typeface="나눔고딕" panose="020D0604000000000000" pitchFamily="50" charset="-127"/>
                <a:ea typeface="나눔고딕" panose="020D0604000000000000" pitchFamily="50" charset="-127"/>
              </a:rPr>
              <a:t>방지시설이 굴뚝 자동측정기기를 부착한 배출구와 연결된 경우</a:t>
            </a:r>
            <a:endParaRPr lang="en-US" altLang="ko-KR" sz="1600" b="1" kern="0" spc="-30" dirty="0">
              <a:solidFill>
                <a:srgbClr val="000000"/>
              </a:solidFill>
              <a:latin typeface="나눔고딕" panose="020D0604000000000000" pitchFamily="50" charset="-127"/>
              <a:ea typeface="나눔고딕" panose="020D0604000000000000" pitchFamily="50" charset="-127"/>
            </a:endParaRPr>
          </a:p>
          <a:p>
            <a:pPr marL="0" indent="0" algn="just" eaLnBrk="1" hangingPunct="1">
              <a:lnSpc>
                <a:spcPct val="150000"/>
              </a:lnSpc>
              <a:buClrTx/>
              <a:buFont typeface="Arial" panose="020B0604020202020204" pitchFamily="34" charset="0"/>
              <a:buNone/>
              <a:defRPr/>
            </a:pPr>
            <a:r>
              <a:rPr lang="en-US" altLang="ko-KR" sz="1600" b="1" kern="0" spc="-30" dirty="0">
                <a:solidFill>
                  <a:srgbClr val="000000"/>
                </a:solidFill>
                <a:latin typeface="나눔고딕" panose="020D0604000000000000" pitchFamily="50" charset="-127"/>
                <a:ea typeface="나눔고딕" panose="020D0604000000000000" pitchFamily="50" charset="-127"/>
              </a:rPr>
              <a:t> - </a:t>
            </a:r>
            <a:r>
              <a:rPr lang="ko-KR" altLang="en-US" sz="1600" b="1" kern="0" spc="-30" dirty="0">
                <a:solidFill>
                  <a:srgbClr val="000000"/>
                </a:solidFill>
                <a:latin typeface="나눔고딕" panose="020D0604000000000000" pitchFamily="50" charset="-127"/>
                <a:ea typeface="나눔고딕" panose="020D0604000000000000" pitchFamily="50" charset="-127"/>
              </a:rPr>
              <a:t>배출시설 및 방지시설이 전력을 동력으로 사용하지 않는 경우</a:t>
            </a:r>
            <a:r>
              <a:rPr lang="en-US" altLang="ko-KR" sz="1600" b="1" kern="0" spc="-30" dirty="0">
                <a:solidFill>
                  <a:srgbClr val="000000"/>
                </a:solidFill>
                <a:latin typeface="나눔고딕" panose="020D0604000000000000" pitchFamily="50" charset="-127"/>
                <a:ea typeface="나눔고딕" panose="020D0604000000000000" pitchFamily="50" charset="-127"/>
              </a:rPr>
              <a:t>(</a:t>
            </a:r>
            <a:r>
              <a:rPr lang="ko-KR" altLang="en-US" sz="1600" b="1" kern="0" spc="-30" dirty="0">
                <a:solidFill>
                  <a:srgbClr val="000000"/>
                </a:solidFill>
                <a:latin typeface="나눔고딕" panose="020D0604000000000000" pitchFamily="50" charset="-127"/>
                <a:ea typeface="나눔고딕" panose="020D0604000000000000" pitchFamily="50" charset="-127"/>
              </a:rPr>
              <a:t>측정기기가 전류계일 경우</a:t>
            </a:r>
            <a:r>
              <a:rPr lang="en-US" altLang="ko-KR" sz="1600" b="1" kern="0" spc="-30" dirty="0">
                <a:solidFill>
                  <a:srgbClr val="000000"/>
                </a:solidFill>
                <a:latin typeface="나눔고딕" panose="020D0604000000000000" pitchFamily="50" charset="-127"/>
                <a:ea typeface="나눔고딕" panose="020D0604000000000000" pitchFamily="50" charset="-127"/>
              </a:rPr>
              <a:t>)</a:t>
            </a:r>
          </a:p>
          <a:p>
            <a:pPr marL="0" indent="0" algn="just">
              <a:lnSpc>
                <a:spcPct val="150000"/>
              </a:lnSpc>
              <a:spcBef>
                <a:spcPts val="0"/>
              </a:spcBef>
              <a:spcAft>
                <a:spcPts val="0"/>
              </a:spcAft>
              <a:buFont typeface="Arial" panose="020B0604020202020204" pitchFamily="34" charset="0"/>
              <a:buNone/>
              <a:defRPr/>
            </a:pPr>
            <a:r>
              <a:rPr lang="en-US" altLang="ko-KR" sz="1600" b="1" kern="0" spc="-30" dirty="0">
                <a:solidFill>
                  <a:srgbClr val="000000"/>
                </a:solidFill>
                <a:latin typeface="나눔고딕" panose="020D0604000000000000" pitchFamily="50" charset="-127"/>
                <a:ea typeface="나눔고딕" panose="020D0604000000000000" pitchFamily="50" charset="-127"/>
              </a:rPr>
              <a:t> - </a:t>
            </a:r>
            <a:r>
              <a:rPr lang="ko-KR" altLang="en-US" sz="1600" kern="0" spc="-70" dirty="0">
                <a:solidFill>
                  <a:srgbClr val="000000"/>
                </a:solidFill>
                <a:latin typeface="함초롬돋움" panose="020B0804000101010101" pitchFamily="50" charset="-127"/>
                <a:ea typeface="함초롬돋움" panose="020B0804000101010101" pitchFamily="50" charset="-127"/>
              </a:rPr>
              <a:t>고정적인 전기사용 장치를 확인할 수 없는 배출시설 및 방지시설</a:t>
            </a:r>
            <a:r>
              <a:rPr lang="en-US" altLang="ko-KR" sz="1600" kern="0" spc="-120" dirty="0">
                <a:solidFill>
                  <a:srgbClr val="000000"/>
                </a:solidFill>
                <a:latin typeface="함초롬돋움" panose="020B0804000101010101" pitchFamily="50" charset="-127"/>
                <a:ea typeface="함초롬돋움" panose="020B0804000101010101" pitchFamily="50" charset="-127"/>
              </a:rPr>
              <a:t>(</a:t>
            </a:r>
            <a:r>
              <a:rPr lang="ko-KR" altLang="en-US" sz="1600" kern="0" spc="-120" dirty="0">
                <a:solidFill>
                  <a:srgbClr val="000000"/>
                </a:solidFill>
                <a:latin typeface="함초롬돋움" panose="020B0804000101010101" pitchFamily="50" charset="-127"/>
                <a:ea typeface="함초롬돋움" panose="020B0804000101010101" pitchFamily="50" charset="-127"/>
              </a:rPr>
              <a:t>측정기기가 전류계 일 경우</a:t>
            </a:r>
            <a:r>
              <a:rPr lang="en-US" altLang="ko-KR" sz="1600" kern="0" spc="-120" dirty="0">
                <a:solidFill>
                  <a:srgbClr val="000000"/>
                </a:solidFill>
                <a:latin typeface="함초롬돋움" panose="020B0804000101010101" pitchFamily="50" charset="-127"/>
                <a:ea typeface="함초롬돋움" panose="020B0804000101010101" pitchFamily="50" charset="-127"/>
              </a:rPr>
              <a:t>)</a:t>
            </a:r>
            <a:endParaRPr lang="ko-KR" altLang="en-US" sz="1100" kern="0" dirty="0">
              <a:solidFill>
                <a:srgbClr val="000000"/>
              </a:solidFill>
              <a:latin typeface="함초롬바탕" panose="020B0804000101010101" pitchFamily="50" charset="-127"/>
            </a:endParaRPr>
          </a:p>
          <a:p>
            <a:pPr marL="0" indent="0" algn="just">
              <a:lnSpc>
                <a:spcPct val="150000"/>
              </a:lnSpc>
              <a:spcBef>
                <a:spcPts val="0"/>
              </a:spcBef>
              <a:spcAft>
                <a:spcPts val="0"/>
              </a:spcAft>
              <a:buFont typeface="Arial" panose="020B0604020202020204" pitchFamily="34" charset="0"/>
              <a:buNone/>
              <a:defRPr/>
            </a:pPr>
            <a:r>
              <a:rPr lang="en-US" altLang="ko-KR" sz="1600" kern="0" dirty="0">
                <a:solidFill>
                  <a:srgbClr val="000000"/>
                </a:solidFill>
                <a:latin typeface="함초롬돋움" panose="020B0804000101010101" pitchFamily="50" charset="-127"/>
                <a:ea typeface="함초롬돋움" panose="020B0804000101010101" pitchFamily="50" charset="-127"/>
              </a:rPr>
              <a:t>- </a:t>
            </a:r>
            <a:r>
              <a:rPr lang="ko-KR" altLang="en-US" sz="1600" kern="0" dirty="0">
                <a:solidFill>
                  <a:srgbClr val="000000"/>
                </a:solidFill>
                <a:latin typeface="함초롬돋움" panose="020B0804000101010101" pitchFamily="50" charset="-127"/>
                <a:ea typeface="함초롬돋움" panose="020B0804000101010101" pitchFamily="50" charset="-127"/>
              </a:rPr>
              <a:t>연간 가동일수가 </a:t>
            </a:r>
            <a:r>
              <a:rPr lang="en-US" altLang="ko-KR" sz="1600" kern="0" dirty="0">
                <a:solidFill>
                  <a:srgbClr val="000000"/>
                </a:solidFill>
                <a:latin typeface="함초롬돋움" panose="020B0804000101010101" pitchFamily="50" charset="-127"/>
                <a:ea typeface="함초롬돋움" panose="020B0804000101010101" pitchFamily="50" charset="-127"/>
              </a:rPr>
              <a:t>30</a:t>
            </a:r>
            <a:r>
              <a:rPr lang="ko-KR" altLang="en-US" sz="1600" kern="0" dirty="0">
                <a:solidFill>
                  <a:srgbClr val="000000"/>
                </a:solidFill>
                <a:latin typeface="함초롬돋움" panose="020B0804000101010101" pitchFamily="50" charset="-127"/>
                <a:ea typeface="함초롬돋움" panose="020B0804000101010101" pitchFamily="50" charset="-127"/>
              </a:rPr>
              <a:t>일 미만인 배출시설에 해당하는 경우</a:t>
            </a:r>
            <a:endParaRPr lang="en-US" altLang="ko-KR" sz="1600" b="1" dirty="0">
              <a:solidFill>
                <a:srgbClr val="000000"/>
              </a:solidFill>
              <a:latin typeface="나눔고딕" panose="020D0604000000000000" pitchFamily="50" charset="-127"/>
              <a:ea typeface="나눔고딕" panose="020D0604000000000000" pitchFamily="50" charset="-127"/>
            </a:endParaRPr>
          </a:p>
        </p:txBody>
      </p:sp>
      <p:grpSp>
        <p:nvGrpSpPr>
          <p:cNvPr id="66563" name="그룹 14">
            <a:extLst>
              <a:ext uri="{FF2B5EF4-FFF2-40B4-BE49-F238E27FC236}">
                <a16:creationId xmlns:a16="http://schemas.microsoft.com/office/drawing/2014/main" id="{991DC560-18BA-C9F4-7094-E88268154E4B}"/>
              </a:ext>
            </a:extLst>
          </p:cNvPr>
          <p:cNvGrpSpPr>
            <a:grpSpLocks/>
          </p:cNvGrpSpPr>
          <p:nvPr/>
        </p:nvGrpSpPr>
        <p:grpSpPr bwMode="auto">
          <a:xfrm>
            <a:off x="33338" y="401638"/>
            <a:ext cx="5041900" cy="592137"/>
            <a:chOff x="32711" y="402278"/>
            <a:chExt cx="5041890" cy="592137"/>
          </a:xfrm>
        </p:grpSpPr>
        <p:pic>
          <p:nvPicPr>
            <p:cNvPr id="66576" name="Picture 10">
              <a:extLst>
                <a:ext uri="{FF2B5EF4-FFF2-40B4-BE49-F238E27FC236}">
                  <a16:creationId xmlns:a16="http://schemas.microsoft.com/office/drawing/2014/main" id="{90F3F2EC-53EA-BA6A-CA30-DBD71B8EC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31" y="402278"/>
              <a:ext cx="482677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1">
              <a:extLst>
                <a:ext uri="{FF2B5EF4-FFF2-40B4-BE49-F238E27FC236}">
                  <a16:creationId xmlns:a16="http://schemas.microsoft.com/office/drawing/2014/main" id="{3DC1A1B7-8F42-7A6A-2936-106310BFC28B}"/>
                </a:ext>
              </a:extLst>
            </p:cNvPr>
            <p:cNvSpPr>
              <a:spLocks noChangeArrowheads="1"/>
            </p:cNvSpPr>
            <p:nvPr/>
          </p:nvSpPr>
          <p:spPr bwMode="white">
            <a:xfrm>
              <a:off x="32711" y="402278"/>
              <a:ext cx="4825990" cy="384175"/>
            </a:xfrm>
            <a:prstGeom prst="rect">
              <a:avLst/>
            </a:prstGeom>
            <a:noFill/>
            <a:ln>
              <a:noFill/>
            </a:ln>
            <a:effectLst/>
          </p:spPr>
          <p:txBody>
            <a:bodyPr lIns="91417" tIns="45708" rIns="91417" bIns="45708">
              <a:spAutoFit/>
            </a:bodyPr>
            <a:lstStyle/>
            <a:p>
              <a:pPr defTabSz="8985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최근 대기환경보전법령 개정 추진내용</a:t>
              </a:r>
            </a:p>
          </p:txBody>
        </p:sp>
      </p:grpSp>
      <p:sp>
        <p:nvSpPr>
          <p:cNvPr id="66564" name="Rectangle 11">
            <a:extLst>
              <a:ext uri="{FF2B5EF4-FFF2-40B4-BE49-F238E27FC236}">
                <a16:creationId xmlns:a16="http://schemas.microsoft.com/office/drawing/2014/main" id="{F7CED67B-4985-F918-8AE7-01419539804F}"/>
              </a:ext>
            </a:extLst>
          </p:cNvPr>
          <p:cNvSpPr>
            <a:spLocks noChangeArrowheads="1"/>
          </p:cNvSpPr>
          <p:nvPr/>
        </p:nvSpPr>
        <p:spPr bwMode="auto">
          <a:xfrm>
            <a:off x="1349375" y="3608388"/>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endParaRPr lang="ko-KR" altLang="en-US" sz="2400">
              <a:latin typeface="Arial" panose="020B0604020202020204" pitchFamily="34" charset="0"/>
            </a:endParaRPr>
          </a:p>
        </p:txBody>
      </p:sp>
      <p:sp>
        <p:nvSpPr>
          <p:cNvPr id="66565" name="Rectangle 2">
            <a:extLst>
              <a:ext uri="{FF2B5EF4-FFF2-40B4-BE49-F238E27FC236}">
                <a16:creationId xmlns:a16="http://schemas.microsoft.com/office/drawing/2014/main" id="{CC709300-4F5D-EFC5-3A93-1748A72EC269}"/>
              </a:ext>
            </a:extLst>
          </p:cNvPr>
          <p:cNvSpPr>
            <a:spLocks noChangeArrowheads="1"/>
          </p:cNvSpPr>
          <p:nvPr/>
        </p:nvSpPr>
        <p:spPr bwMode="auto">
          <a:xfrm>
            <a:off x="400050" y="3978275"/>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endParaRPr lang="ko-KR" altLang="en-US" sz="2400">
              <a:latin typeface="Arial" panose="020B0604020202020204" pitchFamily="34" charset="0"/>
            </a:endParaRPr>
          </a:p>
        </p:txBody>
      </p:sp>
      <p:pic>
        <p:nvPicPr>
          <p:cNvPr id="66566" name="_x393034328" descr="EMB00003768b8f8">
            <a:extLst>
              <a:ext uri="{FF2B5EF4-FFF2-40B4-BE49-F238E27FC236}">
                <a16:creationId xmlns:a16="http://schemas.microsoft.com/office/drawing/2014/main" id="{9D131D5C-184B-3B31-6901-E739C5279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0" y="3067050"/>
            <a:ext cx="2803525"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4">
            <a:extLst>
              <a:ext uri="{FF2B5EF4-FFF2-40B4-BE49-F238E27FC236}">
                <a16:creationId xmlns:a16="http://schemas.microsoft.com/office/drawing/2014/main" id="{4B05537E-BF1A-BCA2-300F-FE069F3EDB9C}"/>
              </a:ext>
            </a:extLst>
          </p:cNvPr>
          <p:cNvSpPr>
            <a:spLocks noChangeArrowheads="1"/>
          </p:cNvSpPr>
          <p:nvPr/>
        </p:nvSpPr>
        <p:spPr bwMode="auto">
          <a:xfrm>
            <a:off x="3086100" y="4014788"/>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endParaRPr lang="ko-KR" altLang="en-US" sz="2400">
              <a:latin typeface="Arial" panose="020B0604020202020204" pitchFamily="34" charset="0"/>
            </a:endParaRPr>
          </a:p>
        </p:txBody>
      </p:sp>
      <p:pic>
        <p:nvPicPr>
          <p:cNvPr id="66568" name="_x393034488" descr="EMB00003768b8f9">
            <a:extLst>
              <a:ext uri="{FF2B5EF4-FFF2-40B4-BE49-F238E27FC236}">
                <a16:creationId xmlns:a16="http://schemas.microsoft.com/office/drawing/2014/main" id="{17E451A4-09B4-7CAB-BEF8-157D10A0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450" y="3067050"/>
            <a:ext cx="28321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_x393034488" descr="EMB00003768b8fa">
            <a:extLst>
              <a:ext uri="{FF2B5EF4-FFF2-40B4-BE49-F238E27FC236}">
                <a16:creationId xmlns:a16="http://schemas.microsoft.com/office/drawing/2014/main" id="{4A78D1EB-EEEB-5982-2585-E25958A8E2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25" y="5011738"/>
            <a:ext cx="28321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Rectangle 8">
            <a:extLst>
              <a:ext uri="{FF2B5EF4-FFF2-40B4-BE49-F238E27FC236}">
                <a16:creationId xmlns:a16="http://schemas.microsoft.com/office/drawing/2014/main" id="{9881DF44-3F25-D78E-DCE9-A497ED397F62}"/>
              </a:ext>
            </a:extLst>
          </p:cNvPr>
          <p:cNvSpPr>
            <a:spLocks noChangeArrowheads="1"/>
          </p:cNvSpPr>
          <p:nvPr/>
        </p:nvSpPr>
        <p:spPr bwMode="auto">
          <a:xfrm>
            <a:off x="9156700" y="4129088"/>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endParaRPr lang="ko-KR" altLang="en-US" sz="2400">
              <a:latin typeface="Arial" panose="020B0604020202020204" pitchFamily="34" charset="0"/>
            </a:endParaRPr>
          </a:p>
        </p:txBody>
      </p:sp>
      <p:pic>
        <p:nvPicPr>
          <p:cNvPr id="66571" name="_x393034168" descr="EMB00003768b8fb">
            <a:extLst>
              <a:ext uri="{FF2B5EF4-FFF2-40B4-BE49-F238E27FC236}">
                <a16:creationId xmlns:a16="http://schemas.microsoft.com/office/drawing/2014/main" id="{FD14451E-A6C6-AA50-8139-6BF3B13F82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772" b="1387"/>
          <a:stretch>
            <a:fillRect/>
          </a:stretch>
        </p:blipFill>
        <p:spPr bwMode="auto">
          <a:xfrm>
            <a:off x="5476875" y="5011738"/>
            <a:ext cx="2838450"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2" name="TextBox 5">
            <a:extLst>
              <a:ext uri="{FF2B5EF4-FFF2-40B4-BE49-F238E27FC236}">
                <a16:creationId xmlns:a16="http://schemas.microsoft.com/office/drawing/2014/main" id="{D04F80C8-6C7C-9756-EE4C-BEA590308FB4}"/>
              </a:ext>
            </a:extLst>
          </p:cNvPr>
          <p:cNvSpPr txBox="1">
            <a:spLocks noChangeArrowheads="1"/>
          </p:cNvSpPr>
          <p:nvPr/>
        </p:nvSpPr>
        <p:spPr bwMode="auto">
          <a:xfrm>
            <a:off x="465138" y="3460750"/>
            <a:ext cx="4318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r>
              <a:rPr lang="ko-KR" altLang="en-US" sz="1600" b="1">
                <a:latin typeface="Arial" panose="020B0604020202020204" pitchFamily="34" charset="0"/>
              </a:rPr>
              <a:t>여과집진시설</a:t>
            </a:r>
          </a:p>
        </p:txBody>
      </p:sp>
      <p:sp>
        <p:nvSpPr>
          <p:cNvPr id="66573" name="TextBox 18">
            <a:extLst>
              <a:ext uri="{FF2B5EF4-FFF2-40B4-BE49-F238E27FC236}">
                <a16:creationId xmlns:a16="http://schemas.microsoft.com/office/drawing/2014/main" id="{37F6B067-97BC-7CF1-80EF-FC8DFEB0AC9E}"/>
              </a:ext>
            </a:extLst>
          </p:cNvPr>
          <p:cNvSpPr txBox="1">
            <a:spLocks noChangeArrowheads="1"/>
          </p:cNvSpPr>
          <p:nvPr/>
        </p:nvSpPr>
        <p:spPr bwMode="auto">
          <a:xfrm>
            <a:off x="5073650" y="3554413"/>
            <a:ext cx="4318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r>
              <a:rPr lang="ko-KR" altLang="en-US" sz="1600" b="1">
                <a:latin typeface="Arial" panose="020B0604020202020204" pitchFamily="34" charset="0"/>
              </a:rPr>
              <a:t>전기집진시설</a:t>
            </a:r>
          </a:p>
        </p:txBody>
      </p:sp>
      <p:sp>
        <p:nvSpPr>
          <p:cNvPr id="66574" name="TextBox 20">
            <a:extLst>
              <a:ext uri="{FF2B5EF4-FFF2-40B4-BE49-F238E27FC236}">
                <a16:creationId xmlns:a16="http://schemas.microsoft.com/office/drawing/2014/main" id="{6DCB36C8-CC9A-ADA7-2202-448F65EB059C}"/>
              </a:ext>
            </a:extLst>
          </p:cNvPr>
          <p:cNvSpPr txBox="1">
            <a:spLocks noChangeArrowheads="1"/>
          </p:cNvSpPr>
          <p:nvPr/>
        </p:nvSpPr>
        <p:spPr bwMode="auto">
          <a:xfrm>
            <a:off x="400050" y="5219700"/>
            <a:ext cx="430213"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r>
              <a:rPr lang="ko-KR" altLang="en-US" sz="1600" b="1">
                <a:latin typeface="Arial" panose="020B0604020202020204" pitchFamily="34" charset="0"/>
              </a:rPr>
              <a:t>세정</a:t>
            </a:r>
            <a:r>
              <a:rPr lang="en-US" altLang="ko-KR" sz="1600" b="1">
                <a:latin typeface="Arial" panose="020B0604020202020204" pitchFamily="34" charset="0"/>
              </a:rPr>
              <a:t>(</a:t>
            </a:r>
            <a:r>
              <a:rPr lang="ko-KR" altLang="en-US" sz="1600" b="1">
                <a:latin typeface="Arial" panose="020B0604020202020204" pitchFamily="34" charset="0"/>
              </a:rPr>
              <a:t>흡수</a:t>
            </a:r>
            <a:r>
              <a:rPr lang="en-US" altLang="ko-KR" sz="1600" b="1">
                <a:latin typeface="Arial" panose="020B0604020202020204" pitchFamily="34" charset="0"/>
              </a:rPr>
              <a:t>)</a:t>
            </a:r>
            <a:r>
              <a:rPr lang="ko-KR" altLang="en-US" sz="1600" b="1">
                <a:latin typeface="Arial" panose="020B0604020202020204" pitchFamily="34" charset="0"/>
              </a:rPr>
              <a:t>시설</a:t>
            </a:r>
          </a:p>
        </p:txBody>
      </p:sp>
      <p:sp>
        <p:nvSpPr>
          <p:cNvPr id="66575" name="TextBox 21">
            <a:extLst>
              <a:ext uri="{FF2B5EF4-FFF2-40B4-BE49-F238E27FC236}">
                <a16:creationId xmlns:a16="http://schemas.microsoft.com/office/drawing/2014/main" id="{FD5626FA-415D-0620-A5E1-E9ECC6054BC6}"/>
              </a:ext>
            </a:extLst>
          </p:cNvPr>
          <p:cNvSpPr txBox="1">
            <a:spLocks noChangeArrowheads="1"/>
          </p:cNvSpPr>
          <p:nvPr/>
        </p:nvSpPr>
        <p:spPr bwMode="auto">
          <a:xfrm>
            <a:off x="5002213" y="5292725"/>
            <a:ext cx="43021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r>
              <a:rPr lang="ko-KR" altLang="en-US" sz="1600" b="1">
                <a:latin typeface="Arial" panose="020B0604020202020204" pitchFamily="34" charset="0"/>
              </a:rPr>
              <a:t>흡착시설</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4">
            <a:extLst>
              <a:ext uri="{FF2B5EF4-FFF2-40B4-BE49-F238E27FC236}">
                <a16:creationId xmlns:a16="http://schemas.microsoft.com/office/drawing/2014/main" id="{FE9140F5-024F-CFAC-48CD-2F338641859C}"/>
              </a:ext>
            </a:extLst>
          </p:cNvPr>
          <p:cNvSpPr>
            <a:spLocks noChangeArrowheads="1"/>
          </p:cNvSpPr>
          <p:nvPr/>
        </p:nvSpPr>
        <p:spPr bwMode="auto">
          <a:xfrm>
            <a:off x="231775" y="1073150"/>
            <a:ext cx="8674100" cy="5184775"/>
          </a:xfrm>
          <a:prstGeom prst="roundRect">
            <a:avLst>
              <a:gd name="adj" fmla="val 2241"/>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68611" name="Picture 5">
            <a:extLst>
              <a:ext uri="{FF2B5EF4-FFF2-40B4-BE49-F238E27FC236}">
                <a16:creationId xmlns:a16="http://schemas.microsoft.com/office/drawing/2014/main" id="{C861F418-2167-C431-6081-39C709989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066800"/>
            <a:ext cx="6089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6">
            <a:extLst>
              <a:ext uri="{FF2B5EF4-FFF2-40B4-BE49-F238E27FC236}">
                <a16:creationId xmlns:a16="http://schemas.microsoft.com/office/drawing/2014/main" id="{877D0282-E209-5C01-175F-1C5D4F6B594F}"/>
              </a:ext>
            </a:extLst>
          </p:cNvPr>
          <p:cNvSpPr>
            <a:spLocks noChangeArrowheads="1"/>
          </p:cNvSpPr>
          <p:nvPr/>
        </p:nvSpPr>
        <p:spPr bwMode="white">
          <a:xfrm>
            <a:off x="217488" y="1122363"/>
            <a:ext cx="59737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대기오염방지시설 미가동</a:t>
            </a:r>
          </a:p>
        </p:txBody>
      </p:sp>
      <p:sp>
        <p:nvSpPr>
          <p:cNvPr id="68613" name="Rectangle 7">
            <a:extLst>
              <a:ext uri="{FF2B5EF4-FFF2-40B4-BE49-F238E27FC236}">
                <a16:creationId xmlns:a16="http://schemas.microsoft.com/office/drawing/2014/main" id="{FDE8A0C4-D176-D0B2-7783-EA26975143A6}"/>
              </a:ext>
            </a:extLst>
          </p:cNvPr>
          <p:cNvSpPr>
            <a:spLocks noChangeArrowheads="1"/>
          </p:cNvSpPr>
          <p:nvPr/>
        </p:nvSpPr>
        <p:spPr bwMode="auto">
          <a:xfrm>
            <a:off x="385763" y="1657350"/>
            <a:ext cx="3559175" cy="4348163"/>
          </a:xfrm>
          <a:prstGeom prst="rect">
            <a:avLst/>
          </a:prstGeom>
          <a:solidFill>
            <a:srgbClr val="FFFFFF">
              <a:alpha val="30980"/>
            </a:srgbClr>
          </a:solidFill>
          <a:ln w="18975">
            <a:solidFill>
              <a:srgbClr val="0049B4"/>
            </a:solidFill>
            <a:prstDash val="sysDot"/>
            <a:miter lim="800000"/>
            <a:headEnd/>
            <a:tailEnd/>
          </a:ln>
        </p:spPr>
        <p:txBody>
          <a:bodyPr wrap="none"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210000"/>
              </a:lnSpc>
              <a:buClrTx/>
              <a:buFontTx/>
              <a:buBlip>
                <a:blip r:embed="rId4"/>
              </a:buBlip>
            </a:pPr>
            <a:endParaRPr lang="en-US" altLang="ko-KR" sz="1800">
              <a:solidFill>
                <a:srgbClr val="000000"/>
              </a:solidFill>
            </a:endParaRPr>
          </a:p>
          <a:p>
            <a:pPr eaLnBrk="1" hangingPunct="1">
              <a:lnSpc>
                <a:spcPct val="140000"/>
              </a:lnSpc>
              <a:buClrTx/>
              <a:buFontTx/>
              <a:buNone/>
            </a:pPr>
            <a:endParaRPr lang="en-US" altLang="ko-KR" sz="1500">
              <a:solidFill>
                <a:srgbClr val="000000"/>
              </a:solidFill>
            </a:endParaRPr>
          </a:p>
          <a:p>
            <a:pPr eaLnBrk="1" hangingPunct="1">
              <a:lnSpc>
                <a:spcPct val="140000"/>
              </a:lnSpc>
              <a:buClrTx/>
              <a:buFontTx/>
              <a:buNone/>
            </a:pPr>
            <a:endParaRPr lang="en-US" altLang="ko-KR" sz="800">
              <a:solidFill>
                <a:srgbClr val="000000"/>
              </a:solidFill>
            </a:endParaRPr>
          </a:p>
          <a:p>
            <a:pPr eaLnBrk="1" hangingPunct="1">
              <a:lnSpc>
                <a:spcPct val="140000"/>
              </a:lnSpc>
              <a:buClrTx/>
              <a:buFontTx/>
              <a:buNone/>
            </a:pPr>
            <a:endParaRPr lang="en-US" altLang="ko-KR" sz="1500">
              <a:solidFill>
                <a:srgbClr val="000000"/>
              </a:solidFill>
            </a:endParaRPr>
          </a:p>
        </p:txBody>
      </p:sp>
      <p:pic>
        <p:nvPicPr>
          <p:cNvPr id="68614" name="Picture 8">
            <a:extLst>
              <a:ext uri="{FF2B5EF4-FFF2-40B4-BE49-F238E27FC236}">
                <a16:creationId xmlns:a16="http://schemas.microsoft.com/office/drawing/2014/main" id="{BCFF3C2C-607F-5DC0-4C44-9CA9EC5472B1}"/>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90975" y="3503613"/>
            <a:ext cx="4737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68615" name="Picture 9">
            <a:extLst>
              <a:ext uri="{FF2B5EF4-FFF2-40B4-BE49-F238E27FC236}">
                <a16:creationId xmlns:a16="http://schemas.microsoft.com/office/drawing/2014/main" id="{A49A4B4C-744E-F04F-A779-4A85CAF03A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3038" y="3478213"/>
            <a:ext cx="2836862"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68616" name="Rectangle 10">
            <a:extLst>
              <a:ext uri="{FF2B5EF4-FFF2-40B4-BE49-F238E27FC236}">
                <a16:creationId xmlns:a16="http://schemas.microsoft.com/office/drawing/2014/main" id="{4556E7D9-9253-ECE4-77C5-ECCCC0F335B3}"/>
              </a:ext>
            </a:extLst>
          </p:cNvPr>
          <p:cNvSpPr>
            <a:spLocks noChangeArrowheads="1"/>
          </p:cNvSpPr>
          <p:nvPr/>
        </p:nvSpPr>
        <p:spPr bwMode="white">
          <a:xfrm>
            <a:off x="3975100" y="3641725"/>
            <a:ext cx="2125663" cy="39211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현행법령 </a:t>
            </a:r>
          </a:p>
        </p:txBody>
      </p:sp>
      <p:sp>
        <p:nvSpPr>
          <p:cNvPr id="68617" name="Rectangle 11">
            <a:extLst>
              <a:ext uri="{FF2B5EF4-FFF2-40B4-BE49-F238E27FC236}">
                <a16:creationId xmlns:a16="http://schemas.microsoft.com/office/drawing/2014/main" id="{120DC38E-6A1E-363A-70CB-9A9F70FF2177}"/>
              </a:ext>
            </a:extLst>
          </p:cNvPr>
          <p:cNvSpPr>
            <a:spLocks noChangeArrowheads="1"/>
          </p:cNvSpPr>
          <p:nvPr/>
        </p:nvSpPr>
        <p:spPr bwMode="white">
          <a:xfrm>
            <a:off x="4359275" y="4010025"/>
            <a:ext cx="425132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5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대기환경보전법 제</a:t>
            </a:r>
            <a:r>
              <a:rPr lang="en-US" altLang="ko-KR" sz="1600" b="1">
                <a:solidFill>
                  <a:srgbClr val="000000"/>
                </a:solidFill>
                <a:latin typeface="나눔고딕" pitchFamily="50" charset="-127"/>
                <a:ea typeface="나눔고딕" pitchFamily="50" charset="-127"/>
              </a:rPr>
              <a:t>31</a:t>
            </a:r>
            <a:r>
              <a:rPr lang="ko-KR" altLang="en-US" sz="1600" b="1">
                <a:solidFill>
                  <a:srgbClr val="000000"/>
                </a:solidFill>
                <a:latin typeface="나눔고딕" pitchFamily="50" charset="-127"/>
                <a:ea typeface="나눔고딕" pitchFamily="50" charset="-127"/>
              </a:rPr>
              <a:t>조제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호</a:t>
            </a:r>
            <a:r>
              <a:rPr lang="en-US" altLang="ko-KR" sz="1600" b="1">
                <a:solidFill>
                  <a:srgbClr val="000000"/>
                </a:solidFill>
                <a:latin typeface="나눔고딕" pitchFamily="50" charset="-127"/>
                <a:ea typeface="나눔고딕" pitchFamily="50" charset="-127"/>
              </a:rPr>
              <a:t>:</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대기배출시설을 설치한 자는 배출시설을 가동할 때에 </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방지시설을 가동하지 아니하거나  오염도를 낮추기 </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위하여 배출시설에서 나오는 오염물질에 공기를 섞어</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 배출하는 행위를 하여서는 아니된다</a:t>
            </a:r>
          </a:p>
        </p:txBody>
      </p:sp>
      <p:sp>
        <p:nvSpPr>
          <p:cNvPr id="68618" name="Rectangle 12">
            <a:extLst>
              <a:ext uri="{FF2B5EF4-FFF2-40B4-BE49-F238E27FC236}">
                <a16:creationId xmlns:a16="http://schemas.microsoft.com/office/drawing/2014/main" id="{A04B9160-DBB5-91D0-A358-20AD956671FE}"/>
              </a:ext>
            </a:extLst>
          </p:cNvPr>
          <p:cNvSpPr>
            <a:spLocks noChangeArrowheads="1"/>
          </p:cNvSpPr>
          <p:nvPr/>
        </p:nvSpPr>
        <p:spPr bwMode="white">
          <a:xfrm>
            <a:off x="4916488" y="1631950"/>
            <a:ext cx="3990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68619" name="Picture 13">
            <a:extLst>
              <a:ext uri="{FF2B5EF4-FFF2-40B4-BE49-F238E27FC236}">
                <a16:creationId xmlns:a16="http://schemas.microsoft.com/office/drawing/2014/main" id="{F98CFEEA-31DB-6D86-4F70-21462A2E0D88}"/>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025900" y="1687513"/>
            <a:ext cx="4699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68620" name="Picture 14">
            <a:extLst>
              <a:ext uri="{FF2B5EF4-FFF2-40B4-BE49-F238E27FC236}">
                <a16:creationId xmlns:a16="http://schemas.microsoft.com/office/drawing/2014/main" id="{DE29C9E4-669E-9E4E-2535-B861562962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5900" y="1668463"/>
            <a:ext cx="30114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68621" name="Rectangle 15">
            <a:extLst>
              <a:ext uri="{FF2B5EF4-FFF2-40B4-BE49-F238E27FC236}">
                <a16:creationId xmlns:a16="http://schemas.microsoft.com/office/drawing/2014/main" id="{00E8DCE8-5984-28DB-8E90-1D4545F45464}"/>
              </a:ext>
            </a:extLst>
          </p:cNvPr>
          <p:cNvSpPr>
            <a:spLocks noChangeArrowheads="1"/>
          </p:cNvSpPr>
          <p:nvPr/>
        </p:nvSpPr>
        <p:spPr bwMode="white">
          <a:xfrm>
            <a:off x="3787775" y="1738313"/>
            <a:ext cx="2673350"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31</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항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호</a:t>
            </a:r>
          </a:p>
        </p:txBody>
      </p:sp>
      <p:sp>
        <p:nvSpPr>
          <p:cNvPr id="68622" name="Rectangle 16">
            <a:extLst>
              <a:ext uri="{FF2B5EF4-FFF2-40B4-BE49-F238E27FC236}">
                <a16:creationId xmlns:a16="http://schemas.microsoft.com/office/drawing/2014/main" id="{1B38F510-3EF1-FD2F-9D2A-73EB38E46648}"/>
              </a:ext>
            </a:extLst>
          </p:cNvPr>
          <p:cNvSpPr>
            <a:spLocks noChangeArrowheads="1"/>
          </p:cNvSpPr>
          <p:nvPr/>
        </p:nvSpPr>
        <p:spPr bwMode="white">
          <a:xfrm>
            <a:off x="4467225" y="2687638"/>
            <a:ext cx="34877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조업정지 </a:t>
            </a:r>
            <a:r>
              <a:rPr lang="en-US" altLang="ko-KR" sz="1600" b="1">
                <a:solidFill>
                  <a:srgbClr val="000000"/>
                </a:solidFill>
                <a:latin typeface="나눔고딕" pitchFamily="50" charset="-127"/>
                <a:ea typeface="나눔고딕" pitchFamily="50" charset="-127"/>
              </a:rPr>
              <a:t>10</a:t>
            </a:r>
            <a:r>
              <a:rPr lang="ko-KR" altLang="en-US" sz="1600" b="1">
                <a:solidFill>
                  <a:srgbClr val="000000"/>
                </a:solidFill>
                <a:latin typeface="나눔고딕" pitchFamily="50" charset="-127"/>
                <a:ea typeface="나눔고딕" pitchFamily="50" charset="-127"/>
              </a:rPr>
              <a:t>일</a:t>
            </a:r>
          </a:p>
        </p:txBody>
      </p:sp>
      <p:sp>
        <p:nvSpPr>
          <p:cNvPr id="68623" name="Freeform 20">
            <a:extLst>
              <a:ext uri="{FF2B5EF4-FFF2-40B4-BE49-F238E27FC236}">
                <a16:creationId xmlns:a16="http://schemas.microsoft.com/office/drawing/2014/main" id="{4576EAC1-1608-E54F-3C0C-07E2B37D3B27}"/>
              </a:ext>
            </a:extLst>
          </p:cNvPr>
          <p:cNvSpPr>
            <a:spLocks noChangeArrowheads="1"/>
          </p:cNvSpPr>
          <p:nvPr/>
        </p:nvSpPr>
        <p:spPr bwMode="auto">
          <a:xfrm>
            <a:off x="4232275" y="23876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6"/>
                  <a:pt x="98" y="77"/>
                  <a:pt x="87" y="87"/>
                </a:cubicBezTo>
                <a:cubicBezTo>
                  <a:pt x="77" y="97"/>
                  <a:pt x="65" y="102"/>
                  <a:pt x="51" y="102"/>
                </a:cubicBezTo>
                <a:cubicBezTo>
                  <a:pt x="37" y="102"/>
                  <a:pt x="25" y="97"/>
                  <a:pt x="15" y="87"/>
                </a:cubicBezTo>
                <a:close/>
                <a:moveTo>
                  <a:pt x="28" y="80"/>
                </a:moveTo>
                <a:cubicBezTo>
                  <a:pt x="28" y="82"/>
                  <a:pt x="29" y="83"/>
                  <a:pt x="31" y="84"/>
                </a:cubicBezTo>
                <a:cubicBezTo>
                  <a:pt x="32" y="84"/>
                  <a:pt x="34" y="84"/>
                  <a:pt x="35" y="83"/>
                </a:cubicBezTo>
                <a:lnTo>
                  <a:pt x="83" y="55"/>
                </a:lnTo>
                <a:cubicBezTo>
                  <a:pt x="84" y="55"/>
                  <a:pt x="84" y="54"/>
                  <a:pt x="85" y="54"/>
                </a:cubicBezTo>
                <a:cubicBezTo>
                  <a:pt x="85" y="53"/>
                  <a:pt x="85" y="52"/>
                  <a:pt x="85" y="51"/>
                </a:cubicBezTo>
                <a:cubicBezTo>
                  <a:pt x="85" y="50"/>
                  <a:pt x="85" y="50"/>
                  <a:pt x="85" y="49"/>
                </a:cubicBezTo>
                <a:cubicBezTo>
                  <a:pt x="84" y="48"/>
                  <a:pt x="84" y="48"/>
                  <a:pt x="83" y="47"/>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68624" name="Freeform 21">
            <a:extLst>
              <a:ext uri="{FF2B5EF4-FFF2-40B4-BE49-F238E27FC236}">
                <a16:creationId xmlns:a16="http://schemas.microsoft.com/office/drawing/2014/main" id="{DB18FCD3-CC5A-F54E-6375-2F028DC15EFA}"/>
              </a:ext>
            </a:extLst>
          </p:cNvPr>
          <p:cNvSpPr>
            <a:spLocks noChangeArrowheads="1"/>
          </p:cNvSpPr>
          <p:nvPr/>
        </p:nvSpPr>
        <p:spPr bwMode="auto">
          <a:xfrm>
            <a:off x="4243388" y="283686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6"/>
                  <a:pt x="98" y="78"/>
                  <a:pt x="87" y="87"/>
                </a:cubicBezTo>
                <a:cubicBezTo>
                  <a:pt x="77" y="97"/>
                  <a:pt x="65" y="102"/>
                  <a:pt x="51" y="102"/>
                </a:cubicBezTo>
                <a:cubicBezTo>
                  <a:pt x="37" y="102"/>
                  <a:pt x="25" y="97"/>
                  <a:pt x="15" y="87"/>
                </a:cubicBezTo>
                <a:close/>
                <a:moveTo>
                  <a:pt x="28" y="80"/>
                </a:moveTo>
                <a:cubicBezTo>
                  <a:pt x="28" y="82"/>
                  <a:pt x="29" y="83"/>
                  <a:pt x="31" y="84"/>
                </a:cubicBezTo>
                <a:cubicBezTo>
                  <a:pt x="32" y="84"/>
                  <a:pt x="34" y="84"/>
                  <a:pt x="35" y="83"/>
                </a:cubicBezTo>
                <a:lnTo>
                  <a:pt x="83" y="55"/>
                </a:lnTo>
                <a:cubicBezTo>
                  <a:pt x="84" y="55"/>
                  <a:pt x="84" y="54"/>
                  <a:pt x="85" y="54"/>
                </a:cubicBezTo>
                <a:cubicBezTo>
                  <a:pt x="85" y="53"/>
                  <a:pt x="85" y="52"/>
                  <a:pt x="85" y="51"/>
                </a:cubicBezTo>
                <a:cubicBezTo>
                  <a:pt x="85" y="50"/>
                  <a:pt x="85" y="50"/>
                  <a:pt x="85" y="49"/>
                </a:cubicBezTo>
                <a:cubicBezTo>
                  <a:pt x="84" y="49"/>
                  <a:pt x="84" y="48"/>
                  <a:pt x="83" y="48"/>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68625" name="AutoShape 22">
            <a:extLst>
              <a:ext uri="{FF2B5EF4-FFF2-40B4-BE49-F238E27FC236}">
                <a16:creationId xmlns:a16="http://schemas.microsoft.com/office/drawing/2014/main" id="{E671B7D6-2FFA-EB2B-2E4C-30B2A36E4289}"/>
              </a:ext>
            </a:extLst>
          </p:cNvPr>
          <p:cNvSpPr>
            <a:spLocks noChangeArrowheads="1"/>
          </p:cNvSpPr>
          <p:nvPr/>
        </p:nvSpPr>
        <p:spPr bwMode="auto">
          <a:xfrm>
            <a:off x="4357688" y="2339975"/>
            <a:ext cx="3957637" cy="387350"/>
          </a:xfrm>
          <a:prstGeom prst="roundRect">
            <a:avLst>
              <a:gd name="adj" fmla="val 34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round/>
                <a:headEnd/>
                <a:tailEnd/>
              </a14:hiddenLine>
            </a:ext>
          </a:extLst>
        </p:spPr>
        <p:txBody>
          <a:bodyPr>
            <a:spAutoFit/>
          </a:bodyPr>
          <a:lstStyle>
            <a:lvl1pPr marL="88900" indent="-88900"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en-US" altLang="ko-KR" sz="1600" b="1">
                <a:solidFill>
                  <a:srgbClr val="000000"/>
                </a:solidFill>
                <a:latin typeface="나눔고딕" pitchFamily="50" charset="-127"/>
                <a:ea typeface="나눔고딕" pitchFamily="50" charset="-127"/>
              </a:rPr>
              <a:t>  7</a:t>
            </a:r>
            <a:r>
              <a:rPr lang="ko-KR" altLang="en-US" sz="1600" b="1">
                <a:solidFill>
                  <a:srgbClr val="000000"/>
                </a:solidFill>
                <a:latin typeface="나눔고딕" pitchFamily="50" charset="-127"/>
                <a:ea typeface="나눔고딕" pitchFamily="50" charset="-127"/>
              </a:rPr>
              <a:t>년 이하의 징역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억원 이하의 벌금</a:t>
            </a:r>
          </a:p>
        </p:txBody>
      </p:sp>
      <p:sp>
        <p:nvSpPr>
          <p:cNvPr id="68626" name="Freeform 23">
            <a:extLst>
              <a:ext uri="{FF2B5EF4-FFF2-40B4-BE49-F238E27FC236}">
                <a16:creationId xmlns:a16="http://schemas.microsoft.com/office/drawing/2014/main" id="{2CA4F00F-2997-6683-227C-9F56DEA0E384}"/>
              </a:ext>
            </a:extLst>
          </p:cNvPr>
          <p:cNvSpPr>
            <a:spLocks noChangeArrowheads="1"/>
          </p:cNvSpPr>
          <p:nvPr/>
        </p:nvSpPr>
        <p:spPr bwMode="auto">
          <a:xfrm>
            <a:off x="4243388" y="41846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5"/>
                  <a:pt x="98" y="77"/>
                  <a:pt x="87" y="87"/>
                </a:cubicBezTo>
                <a:cubicBezTo>
                  <a:pt x="77" y="97"/>
                  <a:pt x="65" y="102"/>
                  <a:pt x="51" y="102"/>
                </a:cubicBezTo>
                <a:cubicBezTo>
                  <a:pt x="37" y="102"/>
                  <a:pt x="25" y="97"/>
                  <a:pt x="15" y="87"/>
                </a:cubicBezTo>
                <a:close/>
                <a:moveTo>
                  <a:pt x="28" y="79"/>
                </a:moveTo>
                <a:cubicBezTo>
                  <a:pt x="28" y="81"/>
                  <a:pt x="29" y="83"/>
                  <a:pt x="31" y="83"/>
                </a:cubicBezTo>
                <a:cubicBezTo>
                  <a:pt x="32" y="84"/>
                  <a:pt x="34" y="84"/>
                  <a:pt x="35" y="83"/>
                </a:cubicBezTo>
                <a:lnTo>
                  <a:pt x="83" y="55"/>
                </a:lnTo>
                <a:cubicBezTo>
                  <a:pt x="84" y="54"/>
                  <a:pt x="84" y="54"/>
                  <a:pt x="85" y="53"/>
                </a:cubicBezTo>
                <a:cubicBezTo>
                  <a:pt x="85" y="52"/>
                  <a:pt x="85" y="52"/>
                  <a:pt x="85" y="51"/>
                </a:cubicBezTo>
                <a:cubicBezTo>
                  <a:pt x="85" y="50"/>
                  <a:pt x="85" y="49"/>
                  <a:pt x="85" y="48"/>
                </a:cubicBezTo>
                <a:cubicBezTo>
                  <a:pt x="84" y="48"/>
                  <a:pt x="84" y="47"/>
                  <a:pt x="83" y="47"/>
                </a:cubicBezTo>
                <a:lnTo>
                  <a:pt x="36" y="18"/>
                </a:lnTo>
                <a:cubicBezTo>
                  <a:pt x="34" y="17"/>
                  <a:pt x="33" y="17"/>
                  <a:pt x="31" y="18"/>
                </a:cubicBezTo>
                <a:cubicBezTo>
                  <a:pt x="29" y="19"/>
                  <a:pt x="28" y="20"/>
                  <a:pt x="28" y="22"/>
                </a:cubicBezTo>
                <a:lnTo>
                  <a:pt x="28" y="79"/>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68627" name="Picture 24">
            <a:extLst>
              <a:ext uri="{FF2B5EF4-FFF2-40B4-BE49-F238E27FC236}">
                <a16:creationId xmlns:a16="http://schemas.microsoft.com/office/drawing/2014/main" id="{875F143E-B5A1-1F16-D303-171B170375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413" y="1671638"/>
            <a:ext cx="355600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68628" name="Picture 25">
            <a:extLst>
              <a:ext uri="{FF2B5EF4-FFF2-40B4-BE49-F238E27FC236}">
                <a16:creationId xmlns:a16="http://schemas.microsoft.com/office/drawing/2014/main" id="{C220BEA2-7FC5-FDFB-133C-D09F95836D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638" y="3883025"/>
            <a:ext cx="3543300" cy="2132013"/>
          </a:xfrm>
          <a:prstGeom prst="rect">
            <a:avLst/>
          </a:prstGeom>
          <a:solidFill>
            <a:srgbClr val="FFFF00"/>
          </a:solidFill>
          <a:ln>
            <a:noFill/>
          </a:ln>
          <a:extLst>
            <a:ext uri="{91240B29-F687-4F45-9708-019B960494DF}">
              <a14:hiddenLine xmlns:a14="http://schemas.microsoft.com/office/drawing/2010/main" w="9487">
                <a:solidFill>
                  <a:srgbClr val="000000"/>
                </a:solidFill>
                <a:miter lim="800000"/>
                <a:headEnd/>
                <a:tailEnd/>
              </a14:hiddenLine>
            </a:ext>
          </a:extLst>
        </p:spPr>
      </p:pic>
      <p:sp>
        <p:nvSpPr>
          <p:cNvPr id="68629" name="AutoShape 26">
            <a:extLst>
              <a:ext uri="{FF2B5EF4-FFF2-40B4-BE49-F238E27FC236}">
                <a16:creationId xmlns:a16="http://schemas.microsoft.com/office/drawing/2014/main" id="{0539826B-8FE2-FD1C-8B7E-A75A0D0182D9}"/>
              </a:ext>
            </a:extLst>
          </p:cNvPr>
          <p:cNvSpPr>
            <a:spLocks noChangeArrowheads="1"/>
          </p:cNvSpPr>
          <p:nvPr/>
        </p:nvSpPr>
        <p:spPr bwMode="auto">
          <a:xfrm>
            <a:off x="1389063" y="4037013"/>
            <a:ext cx="1641475" cy="288925"/>
          </a:xfrm>
          <a:prstGeom prst="roundRect">
            <a:avLst>
              <a:gd name="adj" fmla="val 2935"/>
            </a:avLst>
          </a:prstGeom>
          <a:solidFill>
            <a:srgbClr val="FFFFFF"/>
          </a:solidFill>
          <a:ln w="9487">
            <a:solidFill>
              <a:srgbClr val="000000"/>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모터 미가동 확인</a:t>
            </a:r>
          </a:p>
        </p:txBody>
      </p:sp>
      <p:grpSp>
        <p:nvGrpSpPr>
          <p:cNvPr id="68630" name="Group 27">
            <a:extLst>
              <a:ext uri="{FF2B5EF4-FFF2-40B4-BE49-F238E27FC236}">
                <a16:creationId xmlns:a16="http://schemas.microsoft.com/office/drawing/2014/main" id="{D0FB5614-95B3-985A-8E05-465E1CFCD312}"/>
              </a:ext>
            </a:extLst>
          </p:cNvPr>
          <p:cNvGrpSpPr>
            <a:grpSpLocks/>
          </p:cNvGrpSpPr>
          <p:nvPr/>
        </p:nvGrpSpPr>
        <p:grpSpPr bwMode="auto">
          <a:xfrm>
            <a:off x="-185738" y="0"/>
            <a:ext cx="9324976" cy="982663"/>
            <a:chOff x="-117" y="0"/>
            <a:chExt cx="5874" cy="619"/>
          </a:xfrm>
        </p:grpSpPr>
        <p:grpSp>
          <p:nvGrpSpPr>
            <p:cNvPr id="68631" name="Group 28">
              <a:extLst>
                <a:ext uri="{FF2B5EF4-FFF2-40B4-BE49-F238E27FC236}">
                  <a16:creationId xmlns:a16="http://schemas.microsoft.com/office/drawing/2014/main" id="{17FBB303-5A9B-9812-2A02-E7D203671766}"/>
                </a:ext>
              </a:extLst>
            </p:cNvPr>
            <p:cNvGrpSpPr>
              <a:grpSpLocks/>
            </p:cNvGrpSpPr>
            <p:nvPr/>
          </p:nvGrpSpPr>
          <p:grpSpPr bwMode="auto">
            <a:xfrm>
              <a:off x="-117" y="177"/>
              <a:ext cx="4676" cy="442"/>
              <a:chOff x="-117" y="177"/>
              <a:chExt cx="4676" cy="442"/>
            </a:xfrm>
          </p:grpSpPr>
          <p:pic>
            <p:nvPicPr>
              <p:cNvPr id="68634" name="Picture 29">
                <a:extLst>
                  <a:ext uri="{FF2B5EF4-FFF2-40B4-BE49-F238E27FC236}">
                    <a16:creationId xmlns:a16="http://schemas.microsoft.com/office/drawing/2014/main" id="{01684CD6-2BA6-71A6-13F8-6850812928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68635" name="Rectangle 30">
                <a:extLst>
                  <a:ext uri="{FF2B5EF4-FFF2-40B4-BE49-F238E27FC236}">
                    <a16:creationId xmlns:a16="http://schemas.microsoft.com/office/drawing/2014/main" id="{EEC7314F-7036-7BED-48E2-9321886AAD44}"/>
                  </a:ext>
                </a:extLst>
              </p:cNvPr>
              <p:cNvSpPr>
                <a:spLocks noChangeArrowheads="1"/>
              </p:cNvSpPr>
              <p:nvPr/>
            </p:nvSpPr>
            <p:spPr bwMode="white">
              <a:xfrm>
                <a:off x="-117" y="177"/>
                <a:ext cx="4640"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68632" name="Rectangle 31">
              <a:extLst>
                <a:ext uri="{FF2B5EF4-FFF2-40B4-BE49-F238E27FC236}">
                  <a16:creationId xmlns:a16="http://schemas.microsoft.com/office/drawing/2014/main" id="{85E936E6-EED4-6ACD-3D18-DFD65A1A4256}"/>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68633" name="Rectangle 32">
              <a:extLst>
                <a:ext uri="{FF2B5EF4-FFF2-40B4-BE49-F238E27FC236}">
                  <a16:creationId xmlns:a16="http://schemas.microsoft.com/office/drawing/2014/main" id="{8000BE91-B45F-675F-E4E3-CAA2973082E3}"/>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4">
            <a:extLst>
              <a:ext uri="{FF2B5EF4-FFF2-40B4-BE49-F238E27FC236}">
                <a16:creationId xmlns:a16="http://schemas.microsoft.com/office/drawing/2014/main" id="{AF099BD6-1E71-029C-9B9D-DD3541F122D7}"/>
              </a:ext>
            </a:extLst>
          </p:cNvPr>
          <p:cNvSpPr>
            <a:spLocks noChangeArrowheads="1"/>
          </p:cNvSpPr>
          <p:nvPr/>
        </p:nvSpPr>
        <p:spPr bwMode="auto">
          <a:xfrm>
            <a:off x="231775" y="1073150"/>
            <a:ext cx="8674100" cy="5184775"/>
          </a:xfrm>
          <a:prstGeom prst="roundRect">
            <a:avLst>
              <a:gd name="adj" fmla="val 2241"/>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70659" name="Picture 5">
            <a:extLst>
              <a:ext uri="{FF2B5EF4-FFF2-40B4-BE49-F238E27FC236}">
                <a16:creationId xmlns:a16="http://schemas.microsoft.com/office/drawing/2014/main" id="{28BCC79A-8532-A9BB-A9BE-18F857845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066800"/>
            <a:ext cx="6089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6">
            <a:extLst>
              <a:ext uri="{FF2B5EF4-FFF2-40B4-BE49-F238E27FC236}">
                <a16:creationId xmlns:a16="http://schemas.microsoft.com/office/drawing/2014/main" id="{EE3CD654-2909-7EC5-9BC1-3DE434CB1373}"/>
              </a:ext>
            </a:extLst>
          </p:cNvPr>
          <p:cNvSpPr>
            <a:spLocks noChangeArrowheads="1"/>
          </p:cNvSpPr>
          <p:nvPr/>
        </p:nvSpPr>
        <p:spPr bwMode="white">
          <a:xfrm>
            <a:off x="217488" y="1122363"/>
            <a:ext cx="59737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대기오염방지시설 미가동</a:t>
            </a:r>
          </a:p>
        </p:txBody>
      </p:sp>
      <p:sp>
        <p:nvSpPr>
          <p:cNvPr id="70661" name="Rectangle 7">
            <a:extLst>
              <a:ext uri="{FF2B5EF4-FFF2-40B4-BE49-F238E27FC236}">
                <a16:creationId xmlns:a16="http://schemas.microsoft.com/office/drawing/2014/main" id="{6F188588-6F1C-149F-45B2-A7465EF04632}"/>
              </a:ext>
            </a:extLst>
          </p:cNvPr>
          <p:cNvSpPr>
            <a:spLocks noChangeArrowheads="1"/>
          </p:cNvSpPr>
          <p:nvPr/>
        </p:nvSpPr>
        <p:spPr bwMode="auto">
          <a:xfrm>
            <a:off x="385763" y="1657350"/>
            <a:ext cx="3559175" cy="4348163"/>
          </a:xfrm>
          <a:prstGeom prst="rect">
            <a:avLst/>
          </a:prstGeom>
          <a:solidFill>
            <a:srgbClr val="FFFFFF">
              <a:alpha val="30980"/>
            </a:srgbClr>
          </a:solidFill>
          <a:ln w="18975">
            <a:solidFill>
              <a:srgbClr val="0049B4"/>
            </a:solidFill>
            <a:prstDash val="sysDot"/>
            <a:miter lim="800000"/>
            <a:headEnd/>
            <a:tailEnd/>
          </a:ln>
        </p:spPr>
        <p:txBody>
          <a:bodyPr wrap="none"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210000"/>
              </a:lnSpc>
              <a:buClrTx/>
              <a:buFontTx/>
              <a:buBlip>
                <a:blip r:embed="rId4"/>
              </a:buBlip>
            </a:pPr>
            <a:endParaRPr lang="en-US" altLang="ko-KR" sz="1800">
              <a:solidFill>
                <a:srgbClr val="000000"/>
              </a:solidFill>
            </a:endParaRPr>
          </a:p>
          <a:p>
            <a:pPr eaLnBrk="1" hangingPunct="1">
              <a:lnSpc>
                <a:spcPct val="140000"/>
              </a:lnSpc>
              <a:buClrTx/>
              <a:buFontTx/>
              <a:buNone/>
            </a:pPr>
            <a:endParaRPr lang="en-US" altLang="ko-KR" sz="1500">
              <a:solidFill>
                <a:srgbClr val="000000"/>
              </a:solidFill>
            </a:endParaRPr>
          </a:p>
          <a:p>
            <a:pPr eaLnBrk="1" hangingPunct="1">
              <a:lnSpc>
                <a:spcPct val="140000"/>
              </a:lnSpc>
              <a:buClrTx/>
              <a:buFontTx/>
              <a:buNone/>
            </a:pPr>
            <a:endParaRPr lang="en-US" altLang="ko-KR" sz="800">
              <a:solidFill>
                <a:srgbClr val="000000"/>
              </a:solidFill>
            </a:endParaRPr>
          </a:p>
          <a:p>
            <a:pPr eaLnBrk="1" hangingPunct="1">
              <a:lnSpc>
                <a:spcPct val="140000"/>
              </a:lnSpc>
              <a:buClrTx/>
              <a:buFontTx/>
              <a:buNone/>
            </a:pPr>
            <a:endParaRPr lang="en-US" altLang="ko-KR" sz="1500">
              <a:solidFill>
                <a:srgbClr val="000000"/>
              </a:solidFill>
            </a:endParaRPr>
          </a:p>
        </p:txBody>
      </p:sp>
      <p:pic>
        <p:nvPicPr>
          <p:cNvPr id="70662" name="Picture 8">
            <a:extLst>
              <a:ext uri="{FF2B5EF4-FFF2-40B4-BE49-F238E27FC236}">
                <a16:creationId xmlns:a16="http://schemas.microsoft.com/office/drawing/2014/main" id="{FC156B15-96FB-68DF-1479-B09F7E7B6D04}"/>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90975" y="3503613"/>
            <a:ext cx="4737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70663" name="Picture 9">
            <a:extLst>
              <a:ext uri="{FF2B5EF4-FFF2-40B4-BE49-F238E27FC236}">
                <a16:creationId xmlns:a16="http://schemas.microsoft.com/office/drawing/2014/main" id="{E06BF229-8354-7184-C303-C1C0228C7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3038" y="3478213"/>
            <a:ext cx="2836862"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0664" name="Rectangle 10">
            <a:extLst>
              <a:ext uri="{FF2B5EF4-FFF2-40B4-BE49-F238E27FC236}">
                <a16:creationId xmlns:a16="http://schemas.microsoft.com/office/drawing/2014/main" id="{5086700F-6DAE-F904-8B4D-2DDFFF214C4A}"/>
              </a:ext>
            </a:extLst>
          </p:cNvPr>
          <p:cNvSpPr>
            <a:spLocks noChangeArrowheads="1"/>
          </p:cNvSpPr>
          <p:nvPr/>
        </p:nvSpPr>
        <p:spPr bwMode="white">
          <a:xfrm>
            <a:off x="3975100" y="3641725"/>
            <a:ext cx="2125663" cy="39211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현행법령 </a:t>
            </a:r>
          </a:p>
        </p:txBody>
      </p:sp>
      <p:sp>
        <p:nvSpPr>
          <p:cNvPr id="70665" name="Rectangle 11">
            <a:extLst>
              <a:ext uri="{FF2B5EF4-FFF2-40B4-BE49-F238E27FC236}">
                <a16:creationId xmlns:a16="http://schemas.microsoft.com/office/drawing/2014/main" id="{6C5366A9-5560-FFAB-6BE7-D21541116BDC}"/>
              </a:ext>
            </a:extLst>
          </p:cNvPr>
          <p:cNvSpPr>
            <a:spLocks noChangeArrowheads="1"/>
          </p:cNvSpPr>
          <p:nvPr/>
        </p:nvSpPr>
        <p:spPr bwMode="white">
          <a:xfrm>
            <a:off x="4359275" y="4010025"/>
            <a:ext cx="425132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5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대기환경보전법 제</a:t>
            </a:r>
            <a:r>
              <a:rPr lang="en-US" altLang="ko-KR" sz="1600" b="1">
                <a:solidFill>
                  <a:srgbClr val="000000"/>
                </a:solidFill>
                <a:latin typeface="나눔고딕" pitchFamily="50" charset="-127"/>
                <a:ea typeface="나눔고딕" pitchFamily="50" charset="-127"/>
              </a:rPr>
              <a:t>31</a:t>
            </a:r>
            <a:r>
              <a:rPr lang="ko-KR" altLang="en-US" sz="1600" b="1">
                <a:solidFill>
                  <a:srgbClr val="000000"/>
                </a:solidFill>
                <a:latin typeface="나눔고딕" pitchFamily="50" charset="-127"/>
                <a:ea typeface="나눔고딕" pitchFamily="50" charset="-127"/>
              </a:rPr>
              <a:t>조제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호</a:t>
            </a:r>
            <a:r>
              <a:rPr lang="en-US" altLang="ko-KR" sz="1600" b="1">
                <a:solidFill>
                  <a:srgbClr val="000000"/>
                </a:solidFill>
                <a:latin typeface="나눔고딕" pitchFamily="50" charset="-127"/>
                <a:ea typeface="나눔고딕" pitchFamily="50" charset="-127"/>
              </a:rPr>
              <a:t>:</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대기배출시설을 설치한 자는 배출시설을 가동할 때에 </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방지시설을 가동하지 아니하거나  오염도를 낮추기 </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위하여 배출시설에서 나오는 오염물질에 공기를 섞어</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 배출하는 행위를 하여서는 아니된다</a:t>
            </a:r>
          </a:p>
        </p:txBody>
      </p:sp>
      <p:sp>
        <p:nvSpPr>
          <p:cNvPr id="70666" name="Rectangle 12">
            <a:extLst>
              <a:ext uri="{FF2B5EF4-FFF2-40B4-BE49-F238E27FC236}">
                <a16:creationId xmlns:a16="http://schemas.microsoft.com/office/drawing/2014/main" id="{4EBE666A-2C0F-B872-4DA0-8BF564927CBC}"/>
              </a:ext>
            </a:extLst>
          </p:cNvPr>
          <p:cNvSpPr>
            <a:spLocks noChangeArrowheads="1"/>
          </p:cNvSpPr>
          <p:nvPr/>
        </p:nvSpPr>
        <p:spPr bwMode="white">
          <a:xfrm>
            <a:off x="4916488" y="1631950"/>
            <a:ext cx="3990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70667" name="Picture 13">
            <a:extLst>
              <a:ext uri="{FF2B5EF4-FFF2-40B4-BE49-F238E27FC236}">
                <a16:creationId xmlns:a16="http://schemas.microsoft.com/office/drawing/2014/main" id="{A4097594-872F-4D64-2C0F-4899CDB7773B}"/>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025900" y="1687513"/>
            <a:ext cx="4699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70668" name="Picture 14">
            <a:extLst>
              <a:ext uri="{FF2B5EF4-FFF2-40B4-BE49-F238E27FC236}">
                <a16:creationId xmlns:a16="http://schemas.microsoft.com/office/drawing/2014/main" id="{9B07FB0D-F290-AB3E-23A2-1F8FEE650D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5900" y="1668463"/>
            <a:ext cx="30114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0669" name="Rectangle 15">
            <a:extLst>
              <a:ext uri="{FF2B5EF4-FFF2-40B4-BE49-F238E27FC236}">
                <a16:creationId xmlns:a16="http://schemas.microsoft.com/office/drawing/2014/main" id="{C4EFE851-8976-9E7D-82CE-09CECCF111F8}"/>
              </a:ext>
            </a:extLst>
          </p:cNvPr>
          <p:cNvSpPr>
            <a:spLocks noChangeArrowheads="1"/>
          </p:cNvSpPr>
          <p:nvPr/>
        </p:nvSpPr>
        <p:spPr bwMode="white">
          <a:xfrm>
            <a:off x="3787775" y="1738313"/>
            <a:ext cx="2673350"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31</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항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호</a:t>
            </a:r>
          </a:p>
        </p:txBody>
      </p:sp>
      <p:sp>
        <p:nvSpPr>
          <p:cNvPr id="70670" name="Rectangle 16">
            <a:extLst>
              <a:ext uri="{FF2B5EF4-FFF2-40B4-BE49-F238E27FC236}">
                <a16:creationId xmlns:a16="http://schemas.microsoft.com/office/drawing/2014/main" id="{697A3902-7D3D-3233-6852-5958594629CD}"/>
              </a:ext>
            </a:extLst>
          </p:cNvPr>
          <p:cNvSpPr>
            <a:spLocks noChangeArrowheads="1"/>
          </p:cNvSpPr>
          <p:nvPr/>
        </p:nvSpPr>
        <p:spPr bwMode="white">
          <a:xfrm>
            <a:off x="4467225" y="2687638"/>
            <a:ext cx="34877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조업정지 </a:t>
            </a:r>
            <a:r>
              <a:rPr lang="en-US" altLang="ko-KR" sz="1600" b="1">
                <a:solidFill>
                  <a:srgbClr val="000000"/>
                </a:solidFill>
                <a:latin typeface="나눔고딕" pitchFamily="50" charset="-127"/>
                <a:ea typeface="나눔고딕" pitchFamily="50" charset="-127"/>
              </a:rPr>
              <a:t>10</a:t>
            </a:r>
            <a:r>
              <a:rPr lang="ko-KR" altLang="en-US" sz="1600" b="1">
                <a:solidFill>
                  <a:srgbClr val="000000"/>
                </a:solidFill>
                <a:latin typeface="나눔고딕" pitchFamily="50" charset="-127"/>
                <a:ea typeface="나눔고딕" pitchFamily="50" charset="-127"/>
              </a:rPr>
              <a:t>일</a:t>
            </a:r>
          </a:p>
        </p:txBody>
      </p:sp>
      <p:sp>
        <p:nvSpPr>
          <p:cNvPr id="70671" name="Freeform 20">
            <a:extLst>
              <a:ext uri="{FF2B5EF4-FFF2-40B4-BE49-F238E27FC236}">
                <a16:creationId xmlns:a16="http://schemas.microsoft.com/office/drawing/2014/main" id="{7BA23F27-76EB-723A-5E2A-565F1E445809}"/>
              </a:ext>
            </a:extLst>
          </p:cNvPr>
          <p:cNvSpPr>
            <a:spLocks noChangeArrowheads="1"/>
          </p:cNvSpPr>
          <p:nvPr/>
        </p:nvSpPr>
        <p:spPr bwMode="auto">
          <a:xfrm>
            <a:off x="4232275" y="23876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6"/>
                  <a:pt x="98" y="77"/>
                  <a:pt x="87" y="87"/>
                </a:cubicBezTo>
                <a:cubicBezTo>
                  <a:pt x="77" y="97"/>
                  <a:pt x="65" y="102"/>
                  <a:pt x="51" y="102"/>
                </a:cubicBezTo>
                <a:cubicBezTo>
                  <a:pt x="37" y="102"/>
                  <a:pt x="25" y="97"/>
                  <a:pt x="15" y="87"/>
                </a:cubicBezTo>
                <a:close/>
                <a:moveTo>
                  <a:pt x="28" y="80"/>
                </a:moveTo>
                <a:cubicBezTo>
                  <a:pt x="28" y="82"/>
                  <a:pt x="29" y="83"/>
                  <a:pt x="31" y="84"/>
                </a:cubicBezTo>
                <a:cubicBezTo>
                  <a:pt x="32" y="84"/>
                  <a:pt x="34" y="84"/>
                  <a:pt x="35" y="83"/>
                </a:cubicBezTo>
                <a:lnTo>
                  <a:pt x="83" y="55"/>
                </a:lnTo>
                <a:cubicBezTo>
                  <a:pt x="84" y="55"/>
                  <a:pt x="84" y="54"/>
                  <a:pt x="85" y="54"/>
                </a:cubicBezTo>
                <a:cubicBezTo>
                  <a:pt x="85" y="53"/>
                  <a:pt x="85" y="52"/>
                  <a:pt x="85" y="51"/>
                </a:cubicBezTo>
                <a:cubicBezTo>
                  <a:pt x="85" y="50"/>
                  <a:pt x="85" y="50"/>
                  <a:pt x="85" y="49"/>
                </a:cubicBezTo>
                <a:cubicBezTo>
                  <a:pt x="84" y="48"/>
                  <a:pt x="84" y="48"/>
                  <a:pt x="83" y="47"/>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70672" name="Freeform 21">
            <a:extLst>
              <a:ext uri="{FF2B5EF4-FFF2-40B4-BE49-F238E27FC236}">
                <a16:creationId xmlns:a16="http://schemas.microsoft.com/office/drawing/2014/main" id="{E19D1024-EFDB-FFBF-4DD8-71F0AE3FB958}"/>
              </a:ext>
            </a:extLst>
          </p:cNvPr>
          <p:cNvSpPr>
            <a:spLocks noChangeArrowheads="1"/>
          </p:cNvSpPr>
          <p:nvPr/>
        </p:nvSpPr>
        <p:spPr bwMode="auto">
          <a:xfrm>
            <a:off x="4243388" y="283686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6"/>
                  <a:pt x="98" y="78"/>
                  <a:pt x="87" y="87"/>
                </a:cubicBezTo>
                <a:cubicBezTo>
                  <a:pt x="77" y="97"/>
                  <a:pt x="65" y="102"/>
                  <a:pt x="51" y="102"/>
                </a:cubicBezTo>
                <a:cubicBezTo>
                  <a:pt x="37" y="102"/>
                  <a:pt x="25" y="97"/>
                  <a:pt x="15" y="87"/>
                </a:cubicBezTo>
                <a:close/>
                <a:moveTo>
                  <a:pt x="28" y="80"/>
                </a:moveTo>
                <a:cubicBezTo>
                  <a:pt x="28" y="82"/>
                  <a:pt x="29" y="83"/>
                  <a:pt x="31" y="84"/>
                </a:cubicBezTo>
                <a:cubicBezTo>
                  <a:pt x="32" y="84"/>
                  <a:pt x="34" y="84"/>
                  <a:pt x="35" y="83"/>
                </a:cubicBezTo>
                <a:lnTo>
                  <a:pt x="83" y="55"/>
                </a:lnTo>
                <a:cubicBezTo>
                  <a:pt x="84" y="55"/>
                  <a:pt x="84" y="54"/>
                  <a:pt x="85" y="54"/>
                </a:cubicBezTo>
                <a:cubicBezTo>
                  <a:pt x="85" y="53"/>
                  <a:pt x="85" y="52"/>
                  <a:pt x="85" y="51"/>
                </a:cubicBezTo>
                <a:cubicBezTo>
                  <a:pt x="85" y="50"/>
                  <a:pt x="85" y="50"/>
                  <a:pt x="85" y="49"/>
                </a:cubicBezTo>
                <a:cubicBezTo>
                  <a:pt x="84" y="49"/>
                  <a:pt x="84" y="48"/>
                  <a:pt x="83" y="48"/>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70673" name="AutoShape 22">
            <a:extLst>
              <a:ext uri="{FF2B5EF4-FFF2-40B4-BE49-F238E27FC236}">
                <a16:creationId xmlns:a16="http://schemas.microsoft.com/office/drawing/2014/main" id="{F1BED088-BC2B-2EDD-7E16-0D76C69D7D7F}"/>
              </a:ext>
            </a:extLst>
          </p:cNvPr>
          <p:cNvSpPr>
            <a:spLocks noChangeArrowheads="1"/>
          </p:cNvSpPr>
          <p:nvPr/>
        </p:nvSpPr>
        <p:spPr bwMode="auto">
          <a:xfrm>
            <a:off x="4357688" y="2339975"/>
            <a:ext cx="3957637" cy="387350"/>
          </a:xfrm>
          <a:prstGeom prst="roundRect">
            <a:avLst>
              <a:gd name="adj" fmla="val 34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round/>
                <a:headEnd/>
                <a:tailEnd/>
              </a14:hiddenLine>
            </a:ext>
          </a:extLst>
        </p:spPr>
        <p:txBody>
          <a:bodyPr>
            <a:spAutoFit/>
          </a:bodyPr>
          <a:lstStyle>
            <a:lvl1pPr marL="88900" indent="-88900"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en-US" altLang="ko-KR" sz="1600" b="1">
                <a:solidFill>
                  <a:srgbClr val="000000"/>
                </a:solidFill>
                <a:latin typeface="나눔고딕" pitchFamily="50" charset="-127"/>
                <a:ea typeface="나눔고딕" pitchFamily="50" charset="-127"/>
              </a:rPr>
              <a:t>  7</a:t>
            </a:r>
            <a:r>
              <a:rPr lang="ko-KR" altLang="en-US" sz="1600" b="1">
                <a:solidFill>
                  <a:srgbClr val="000000"/>
                </a:solidFill>
                <a:latin typeface="나눔고딕" pitchFamily="50" charset="-127"/>
                <a:ea typeface="나눔고딕" pitchFamily="50" charset="-127"/>
              </a:rPr>
              <a:t>년 이하의 징역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억원 이하의 벌금</a:t>
            </a:r>
          </a:p>
        </p:txBody>
      </p:sp>
      <p:sp>
        <p:nvSpPr>
          <p:cNvPr id="70674" name="Freeform 23">
            <a:extLst>
              <a:ext uri="{FF2B5EF4-FFF2-40B4-BE49-F238E27FC236}">
                <a16:creationId xmlns:a16="http://schemas.microsoft.com/office/drawing/2014/main" id="{4F325D33-9685-16EA-BB57-4FF1C421D952}"/>
              </a:ext>
            </a:extLst>
          </p:cNvPr>
          <p:cNvSpPr>
            <a:spLocks noChangeArrowheads="1"/>
          </p:cNvSpPr>
          <p:nvPr/>
        </p:nvSpPr>
        <p:spPr bwMode="auto">
          <a:xfrm>
            <a:off x="4243388" y="41846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5"/>
                  <a:pt x="98" y="77"/>
                  <a:pt x="87" y="87"/>
                </a:cubicBezTo>
                <a:cubicBezTo>
                  <a:pt x="77" y="97"/>
                  <a:pt x="65" y="102"/>
                  <a:pt x="51" y="102"/>
                </a:cubicBezTo>
                <a:cubicBezTo>
                  <a:pt x="37" y="102"/>
                  <a:pt x="25" y="97"/>
                  <a:pt x="15" y="87"/>
                </a:cubicBezTo>
                <a:close/>
                <a:moveTo>
                  <a:pt x="28" y="79"/>
                </a:moveTo>
                <a:cubicBezTo>
                  <a:pt x="28" y="81"/>
                  <a:pt x="29" y="83"/>
                  <a:pt x="31" y="83"/>
                </a:cubicBezTo>
                <a:cubicBezTo>
                  <a:pt x="32" y="84"/>
                  <a:pt x="34" y="84"/>
                  <a:pt x="35" y="83"/>
                </a:cubicBezTo>
                <a:lnTo>
                  <a:pt x="83" y="55"/>
                </a:lnTo>
                <a:cubicBezTo>
                  <a:pt x="84" y="54"/>
                  <a:pt x="84" y="54"/>
                  <a:pt x="85" y="53"/>
                </a:cubicBezTo>
                <a:cubicBezTo>
                  <a:pt x="85" y="52"/>
                  <a:pt x="85" y="52"/>
                  <a:pt x="85" y="51"/>
                </a:cubicBezTo>
                <a:cubicBezTo>
                  <a:pt x="85" y="50"/>
                  <a:pt x="85" y="49"/>
                  <a:pt x="85" y="48"/>
                </a:cubicBezTo>
                <a:cubicBezTo>
                  <a:pt x="84" y="48"/>
                  <a:pt x="84" y="47"/>
                  <a:pt x="83" y="47"/>
                </a:cubicBezTo>
                <a:lnTo>
                  <a:pt x="36" y="18"/>
                </a:lnTo>
                <a:cubicBezTo>
                  <a:pt x="34" y="17"/>
                  <a:pt x="33" y="17"/>
                  <a:pt x="31" y="18"/>
                </a:cubicBezTo>
                <a:cubicBezTo>
                  <a:pt x="29" y="19"/>
                  <a:pt x="28" y="20"/>
                  <a:pt x="28" y="22"/>
                </a:cubicBezTo>
                <a:lnTo>
                  <a:pt x="28" y="79"/>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70675" name="Picture 24">
            <a:extLst>
              <a:ext uri="{FF2B5EF4-FFF2-40B4-BE49-F238E27FC236}">
                <a16:creationId xmlns:a16="http://schemas.microsoft.com/office/drawing/2014/main" id="{AACDF176-3F00-729B-40D9-E2EC5DE2B7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163" y="1687513"/>
            <a:ext cx="35052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70676" name="Picture 25">
            <a:extLst>
              <a:ext uri="{FF2B5EF4-FFF2-40B4-BE49-F238E27FC236}">
                <a16:creationId xmlns:a16="http://schemas.microsoft.com/office/drawing/2014/main" id="{EC2F7825-B65D-1BE5-763B-FC10C74339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925" y="4176713"/>
            <a:ext cx="350996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0677" name="AutoShape 26">
            <a:extLst>
              <a:ext uri="{FF2B5EF4-FFF2-40B4-BE49-F238E27FC236}">
                <a16:creationId xmlns:a16="http://schemas.microsoft.com/office/drawing/2014/main" id="{67E8048D-F893-0F7E-F5FE-4D6D71ED4C30}"/>
              </a:ext>
            </a:extLst>
          </p:cNvPr>
          <p:cNvSpPr>
            <a:spLocks noChangeArrowheads="1"/>
          </p:cNvSpPr>
          <p:nvPr/>
        </p:nvSpPr>
        <p:spPr bwMode="auto">
          <a:xfrm>
            <a:off x="1062038" y="4224338"/>
            <a:ext cx="1968500" cy="531812"/>
          </a:xfrm>
          <a:prstGeom prst="roundRect">
            <a:avLst>
              <a:gd name="adj" fmla="val 4500"/>
            </a:avLst>
          </a:prstGeom>
          <a:solidFill>
            <a:srgbClr val="FFFFFF"/>
          </a:solidFill>
          <a:ln w="9487">
            <a:solidFill>
              <a:srgbClr val="000000"/>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방지시설 스위치가</a:t>
            </a:r>
          </a:p>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꺼져있는 모습</a:t>
            </a:r>
          </a:p>
        </p:txBody>
      </p:sp>
      <p:grpSp>
        <p:nvGrpSpPr>
          <p:cNvPr id="70678" name="Group 27">
            <a:extLst>
              <a:ext uri="{FF2B5EF4-FFF2-40B4-BE49-F238E27FC236}">
                <a16:creationId xmlns:a16="http://schemas.microsoft.com/office/drawing/2014/main" id="{CBAE4397-621B-DF34-8E5E-EBA5C52EEBE9}"/>
              </a:ext>
            </a:extLst>
          </p:cNvPr>
          <p:cNvGrpSpPr>
            <a:grpSpLocks/>
          </p:cNvGrpSpPr>
          <p:nvPr/>
        </p:nvGrpSpPr>
        <p:grpSpPr bwMode="auto">
          <a:xfrm>
            <a:off x="-185738" y="0"/>
            <a:ext cx="9324976" cy="982663"/>
            <a:chOff x="-117" y="0"/>
            <a:chExt cx="5874" cy="619"/>
          </a:xfrm>
        </p:grpSpPr>
        <p:grpSp>
          <p:nvGrpSpPr>
            <p:cNvPr id="70679" name="Group 28">
              <a:extLst>
                <a:ext uri="{FF2B5EF4-FFF2-40B4-BE49-F238E27FC236}">
                  <a16:creationId xmlns:a16="http://schemas.microsoft.com/office/drawing/2014/main" id="{8AE68532-D082-44F8-E2E9-5E4314958F62}"/>
                </a:ext>
              </a:extLst>
            </p:cNvPr>
            <p:cNvGrpSpPr>
              <a:grpSpLocks/>
            </p:cNvGrpSpPr>
            <p:nvPr/>
          </p:nvGrpSpPr>
          <p:grpSpPr bwMode="auto">
            <a:xfrm>
              <a:off x="-117" y="177"/>
              <a:ext cx="4676" cy="442"/>
              <a:chOff x="-117" y="177"/>
              <a:chExt cx="4676" cy="442"/>
            </a:xfrm>
          </p:grpSpPr>
          <p:pic>
            <p:nvPicPr>
              <p:cNvPr id="70681" name="Picture 29">
                <a:extLst>
                  <a:ext uri="{FF2B5EF4-FFF2-40B4-BE49-F238E27FC236}">
                    <a16:creationId xmlns:a16="http://schemas.microsoft.com/office/drawing/2014/main" id="{D0FE9518-1522-BDAC-41BB-36F436D268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0682" name="Rectangle 30">
                <a:extLst>
                  <a:ext uri="{FF2B5EF4-FFF2-40B4-BE49-F238E27FC236}">
                    <a16:creationId xmlns:a16="http://schemas.microsoft.com/office/drawing/2014/main" id="{D5FD3FF2-7784-0C03-9288-FF70EA783B84}"/>
                  </a:ext>
                </a:extLst>
              </p:cNvPr>
              <p:cNvSpPr>
                <a:spLocks noChangeArrowheads="1"/>
              </p:cNvSpPr>
              <p:nvPr/>
            </p:nvSpPr>
            <p:spPr bwMode="white">
              <a:xfrm>
                <a:off x="-117" y="177"/>
                <a:ext cx="4546"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70680" name="Rectangle 31">
              <a:extLst>
                <a:ext uri="{FF2B5EF4-FFF2-40B4-BE49-F238E27FC236}">
                  <a16:creationId xmlns:a16="http://schemas.microsoft.com/office/drawing/2014/main" id="{63F7E21C-460D-78F0-85E5-CD7A6153E8D9}"/>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4">
            <a:extLst>
              <a:ext uri="{FF2B5EF4-FFF2-40B4-BE49-F238E27FC236}">
                <a16:creationId xmlns:a16="http://schemas.microsoft.com/office/drawing/2014/main" id="{CC714251-317D-D027-5601-692759FE7588}"/>
              </a:ext>
            </a:extLst>
          </p:cNvPr>
          <p:cNvSpPr>
            <a:spLocks noChangeArrowheads="1"/>
          </p:cNvSpPr>
          <p:nvPr/>
        </p:nvSpPr>
        <p:spPr bwMode="auto">
          <a:xfrm>
            <a:off x="231775" y="1073150"/>
            <a:ext cx="8674100" cy="5184775"/>
          </a:xfrm>
          <a:prstGeom prst="roundRect">
            <a:avLst>
              <a:gd name="adj" fmla="val 2241"/>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72707" name="Picture 5">
            <a:extLst>
              <a:ext uri="{FF2B5EF4-FFF2-40B4-BE49-F238E27FC236}">
                <a16:creationId xmlns:a16="http://schemas.microsoft.com/office/drawing/2014/main" id="{072DD181-A57C-6224-EA4B-A016D4B86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066800"/>
            <a:ext cx="6089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6">
            <a:extLst>
              <a:ext uri="{FF2B5EF4-FFF2-40B4-BE49-F238E27FC236}">
                <a16:creationId xmlns:a16="http://schemas.microsoft.com/office/drawing/2014/main" id="{2EA946FB-8ADD-1807-F1C5-7913F7A51D1A}"/>
              </a:ext>
            </a:extLst>
          </p:cNvPr>
          <p:cNvSpPr>
            <a:spLocks noChangeArrowheads="1"/>
          </p:cNvSpPr>
          <p:nvPr/>
        </p:nvSpPr>
        <p:spPr bwMode="white">
          <a:xfrm>
            <a:off x="217488" y="1122363"/>
            <a:ext cx="59737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대기오염방지시설 비정상 가동</a:t>
            </a:r>
          </a:p>
        </p:txBody>
      </p:sp>
      <p:sp>
        <p:nvSpPr>
          <p:cNvPr id="72709" name="Rectangle 7">
            <a:extLst>
              <a:ext uri="{FF2B5EF4-FFF2-40B4-BE49-F238E27FC236}">
                <a16:creationId xmlns:a16="http://schemas.microsoft.com/office/drawing/2014/main" id="{97565EE2-B782-FD68-3B40-720DBEFD15CE}"/>
              </a:ext>
            </a:extLst>
          </p:cNvPr>
          <p:cNvSpPr>
            <a:spLocks noChangeArrowheads="1"/>
          </p:cNvSpPr>
          <p:nvPr/>
        </p:nvSpPr>
        <p:spPr bwMode="auto">
          <a:xfrm>
            <a:off x="376238" y="1657350"/>
            <a:ext cx="3559175" cy="4348163"/>
          </a:xfrm>
          <a:prstGeom prst="rect">
            <a:avLst/>
          </a:prstGeom>
          <a:solidFill>
            <a:srgbClr val="FFFFFF">
              <a:alpha val="30980"/>
            </a:srgbClr>
          </a:solidFill>
          <a:ln w="18975">
            <a:solidFill>
              <a:srgbClr val="0049B4"/>
            </a:solidFill>
            <a:prstDash val="sysDot"/>
            <a:miter lim="800000"/>
            <a:headEnd/>
            <a:tailEnd/>
          </a:ln>
        </p:spPr>
        <p:txBody>
          <a:bodyPr wrap="none"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210000"/>
              </a:lnSpc>
              <a:buClrTx/>
              <a:buFontTx/>
              <a:buBlip>
                <a:blip r:embed="rId4"/>
              </a:buBlip>
            </a:pPr>
            <a:endParaRPr lang="en-US" altLang="ko-KR" sz="1800">
              <a:solidFill>
                <a:srgbClr val="000000"/>
              </a:solidFill>
            </a:endParaRPr>
          </a:p>
          <a:p>
            <a:pPr eaLnBrk="1" hangingPunct="1">
              <a:lnSpc>
                <a:spcPct val="140000"/>
              </a:lnSpc>
              <a:buClrTx/>
              <a:buFontTx/>
              <a:buNone/>
            </a:pPr>
            <a:endParaRPr lang="en-US" altLang="ko-KR" sz="1500">
              <a:solidFill>
                <a:srgbClr val="000000"/>
              </a:solidFill>
            </a:endParaRPr>
          </a:p>
          <a:p>
            <a:pPr eaLnBrk="1" hangingPunct="1">
              <a:lnSpc>
                <a:spcPct val="140000"/>
              </a:lnSpc>
              <a:buClrTx/>
              <a:buFontTx/>
              <a:buNone/>
            </a:pPr>
            <a:endParaRPr lang="en-US" altLang="ko-KR" sz="800">
              <a:solidFill>
                <a:srgbClr val="000000"/>
              </a:solidFill>
            </a:endParaRPr>
          </a:p>
          <a:p>
            <a:pPr eaLnBrk="1" hangingPunct="1">
              <a:lnSpc>
                <a:spcPct val="140000"/>
              </a:lnSpc>
              <a:buClrTx/>
              <a:buFontTx/>
              <a:buNone/>
            </a:pPr>
            <a:endParaRPr lang="en-US" altLang="ko-KR" sz="1500">
              <a:solidFill>
                <a:srgbClr val="000000"/>
              </a:solidFill>
            </a:endParaRPr>
          </a:p>
        </p:txBody>
      </p:sp>
      <p:pic>
        <p:nvPicPr>
          <p:cNvPr id="72710" name="Picture 8">
            <a:extLst>
              <a:ext uri="{FF2B5EF4-FFF2-40B4-BE49-F238E27FC236}">
                <a16:creationId xmlns:a16="http://schemas.microsoft.com/office/drawing/2014/main" id="{551FB3B0-61EF-DCFB-8131-B28F3A9182A8}"/>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90975" y="3503613"/>
            <a:ext cx="4737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72711" name="Picture 9">
            <a:extLst>
              <a:ext uri="{FF2B5EF4-FFF2-40B4-BE49-F238E27FC236}">
                <a16:creationId xmlns:a16="http://schemas.microsoft.com/office/drawing/2014/main" id="{F00451CF-86AE-3F9F-5E2C-01B161F915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3038" y="3478213"/>
            <a:ext cx="2836862"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2712" name="Rectangle 10">
            <a:extLst>
              <a:ext uri="{FF2B5EF4-FFF2-40B4-BE49-F238E27FC236}">
                <a16:creationId xmlns:a16="http://schemas.microsoft.com/office/drawing/2014/main" id="{D01408F3-E5CF-CA0E-E390-32CE4C451A5C}"/>
              </a:ext>
            </a:extLst>
          </p:cNvPr>
          <p:cNvSpPr>
            <a:spLocks noChangeArrowheads="1"/>
          </p:cNvSpPr>
          <p:nvPr/>
        </p:nvSpPr>
        <p:spPr bwMode="white">
          <a:xfrm>
            <a:off x="3975100" y="3641725"/>
            <a:ext cx="2125663" cy="39211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현행법령 </a:t>
            </a:r>
          </a:p>
        </p:txBody>
      </p:sp>
      <p:sp>
        <p:nvSpPr>
          <p:cNvPr id="72713" name="Rectangle 11">
            <a:extLst>
              <a:ext uri="{FF2B5EF4-FFF2-40B4-BE49-F238E27FC236}">
                <a16:creationId xmlns:a16="http://schemas.microsoft.com/office/drawing/2014/main" id="{A438CFC8-EC38-C392-E3B1-B9B64C2CB7DF}"/>
              </a:ext>
            </a:extLst>
          </p:cNvPr>
          <p:cNvSpPr>
            <a:spLocks noChangeArrowheads="1"/>
          </p:cNvSpPr>
          <p:nvPr/>
        </p:nvSpPr>
        <p:spPr bwMode="white">
          <a:xfrm>
            <a:off x="4359275" y="4010025"/>
            <a:ext cx="425132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5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대기환경보전법 제</a:t>
            </a:r>
            <a:r>
              <a:rPr lang="en-US" altLang="ko-KR" sz="1600" b="1">
                <a:solidFill>
                  <a:srgbClr val="000000"/>
                </a:solidFill>
                <a:latin typeface="나눔고딕" pitchFamily="50" charset="-127"/>
                <a:ea typeface="나눔고딕" pitchFamily="50" charset="-127"/>
              </a:rPr>
              <a:t>31</a:t>
            </a:r>
            <a:r>
              <a:rPr lang="ko-KR" altLang="en-US" sz="1600" b="1">
                <a:solidFill>
                  <a:srgbClr val="000000"/>
                </a:solidFill>
                <a:latin typeface="나눔고딕" pitchFamily="50" charset="-127"/>
                <a:ea typeface="나눔고딕" pitchFamily="50" charset="-127"/>
              </a:rPr>
              <a:t>조제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호</a:t>
            </a:r>
            <a:r>
              <a:rPr lang="en-US" altLang="ko-KR" sz="1600" b="1">
                <a:solidFill>
                  <a:srgbClr val="000000"/>
                </a:solidFill>
                <a:latin typeface="나눔고딕" pitchFamily="50" charset="-127"/>
                <a:ea typeface="나눔고딕" pitchFamily="50" charset="-127"/>
              </a:rPr>
              <a:t>:</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대기배출시설을 설치한 자는 배출시설을 가동할 때에 </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방지시설을 가동하지 아니하거나  오염도를 낮추기 </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위하여 배출시설에서 나오는 오염물질에 공기를 섞어</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 배출하는 행위를 하여서는 아니된다</a:t>
            </a:r>
          </a:p>
        </p:txBody>
      </p:sp>
      <p:sp>
        <p:nvSpPr>
          <p:cNvPr id="72714" name="Rectangle 12">
            <a:extLst>
              <a:ext uri="{FF2B5EF4-FFF2-40B4-BE49-F238E27FC236}">
                <a16:creationId xmlns:a16="http://schemas.microsoft.com/office/drawing/2014/main" id="{EE40F5B6-03FC-8C69-1DE6-7643CB166797}"/>
              </a:ext>
            </a:extLst>
          </p:cNvPr>
          <p:cNvSpPr>
            <a:spLocks noChangeArrowheads="1"/>
          </p:cNvSpPr>
          <p:nvPr/>
        </p:nvSpPr>
        <p:spPr bwMode="white">
          <a:xfrm>
            <a:off x="4916488" y="1631950"/>
            <a:ext cx="3990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72715" name="Picture 13">
            <a:extLst>
              <a:ext uri="{FF2B5EF4-FFF2-40B4-BE49-F238E27FC236}">
                <a16:creationId xmlns:a16="http://schemas.microsoft.com/office/drawing/2014/main" id="{5299285E-ED83-7B04-32C7-D35D2BD182E6}"/>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025900" y="1687513"/>
            <a:ext cx="4699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72716" name="Picture 14">
            <a:extLst>
              <a:ext uri="{FF2B5EF4-FFF2-40B4-BE49-F238E27FC236}">
                <a16:creationId xmlns:a16="http://schemas.microsoft.com/office/drawing/2014/main" id="{2D09D1C8-FDE3-1628-4F4D-8CE6D65A87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5900" y="1668463"/>
            <a:ext cx="30114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2717" name="Rectangle 15">
            <a:extLst>
              <a:ext uri="{FF2B5EF4-FFF2-40B4-BE49-F238E27FC236}">
                <a16:creationId xmlns:a16="http://schemas.microsoft.com/office/drawing/2014/main" id="{529F0A75-AF96-2A31-1B4D-1CB3746F2599}"/>
              </a:ext>
            </a:extLst>
          </p:cNvPr>
          <p:cNvSpPr>
            <a:spLocks noChangeArrowheads="1"/>
          </p:cNvSpPr>
          <p:nvPr/>
        </p:nvSpPr>
        <p:spPr bwMode="white">
          <a:xfrm>
            <a:off x="3787775" y="1738313"/>
            <a:ext cx="2673350"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31</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항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호</a:t>
            </a:r>
          </a:p>
        </p:txBody>
      </p:sp>
      <p:sp>
        <p:nvSpPr>
          <p:cNvPr id="72718" name="Rectangle 16">
            <a:extLst>
              <a:ext uri="{FF2B5EF4-FFF2-40B4-BE49-F238E27FC236}">
                <a16:creationId xmlns:a16="http://schemas.microsoft.com/office/drawing/2014/main" id="{2521F184-3A74-66B2-9EAE-8AF22B51B54F}"/>
              </a:ext>
            </a:extLst>
          </p:cNvPr>
          <p:cNvSpPr>
            <a:spLocks noChangeArrowheads="1"/>
          </p:cNvSpPr>
          <p:nvPr/>
        </p:nvSpPr>
        <p:spPr bwMode="white">
          <a:xfrm>
            <a:off x="4467225" y="2687638"/>
            <a:ext cx="34877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조업정지 </a:t>
            </a:r>
            <a:r>
              <a:rPr lang="en-US" altLang="ko-KR" sz="1600" b="1">
                <a:solidFill>
                  <a:srgbClr val="000000"/>
                </a:solidFill>
                <a:latin typeface="나눔고딕" pitchFamily="50" charset="-127"/>
                <a:ea typeface="나눔고딕" pitchFamily="50" charset="-127"/>
              </a:rPr>
              <a:t>10</a:t>
            </a:r>
            <a:r>
              <a:rPr lang="ko-KR" altLang="en-US" sz="1600" b="1">
                <a:solidFill>
                  <a:srgbClr val="000000"/>
                </a:solidFill>
                <a:latin typeface="나눔고딕" pitchFamily="50" charset="-127"/>
                <a:ea typeface="나눔고딕" pitchFamily="50" charset="-127"/>
              </a:rPr>
              <a:t>일</a:t>
            </a:r>
          </a:p>
        </p:txBody>
      </p:sp>
      <p:sp>
        <p:nvSpPr>
          <p:cNvPr id="72719" name="Freeform 20">
            <a:extLst>
              <a:ext uri="{FF2B5EF4-FFF2-40B4-BE49-F238E27FC236}">
                <a16:creationId xmlns:a16="http://schemas.microsoft.com/office/drawing/2014/main" id="{8872C88D-2B83-E4CC-4150-F18DDBE8BC99}"/>
              </a:ext>
            </a:extLst>
          </p:cNvPr>
          <p:cNvSpPr>
            <a:spLocks noChangeArrowheads="1"/>
          </p:cNvSpPr>
          <p:nvPr/>
        </p:nvSpPr>
        <p:spPr bwMode="auto">
          <a:xfrm>
            <a:off x="4232275" y="23876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6"/>
                  <a:pt x="98" y="77"/>
                  <a:pt x="87" y="87"/>
                </a:cubicBezTo>
                <a:cubicBezTo>
                  <a:pt x="77" y="97"/>
                  <a:pt x="65" y="102"/>
                  <a:pt x="51" y="102"/>
                </a:cubicBezTo>
                <a:cubicBezTo>
                  <a:pt x="37" y="102"/>
                  <a:pt x="25" y="97"/>
                  <a:pt x="15" y="87"/>
                </a:cubicBezTo>
                <a:close/>
                <a:moveTo>
                  <a:pt x="28" y="80"/>
                </a:moveTo>
                <a:cubicBezTo>
                  <a:pt x="28" y="82"/>
                  <a:pt x="29" y="83"/>
                  <a:pt x="31" y="84"/>
                </a:cubicBezTo>
                <a:cubicBezTo>
                  <a:pt x="32" y="84"/>
                  <a:pt x="34" y="84"/>
                  <a:pt x="35" y="83"/>
                </a:cubicBezTo>
                <a:lnTo>
                  <a:pt x="83" y="55"/>
                </a:lnTo>
                <a:cubicBezTo>
                  <a:pt x="84" y="55"/>
                  <a:pt x="84" y="54"/>
                  <a:pt x="85" y="54"/>
                </a:cubicBezTo>
                <a:cubicBezTo>
                  <a:pt x="85" y="53"/>
                  <a:pt x="85" y="52"/>
                  <a:pt x="85" y="51"/>
                </a:cubicBezTo>
                <a:cubicBezTo>
                  <a:pt x="85" y="50"/>
                  <a:pt x="85" y="50"/>
                  <a:pt x="85" y="49"/>
                </a:cubicBezTo>
                <a:cubicBezTo>
                  <a:pt x="84" y="48"/>
                  <a:pt x="84" y="48"/>
                  <a:pt x="83" y="47"/>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72720" name="Freeform 21">
            <a:extLst>
              <a:ext uri="{FF2B5EF4-FFF2-40B4-BE49-F238E27FC236}">
                <a16:creationId xmlns:a16="http://schemas.microsoft.com/office/drawing/2014/main" id="{84949BD2-6A3A-8F70-C840-70E111ED4EA0}"/>
              </a:ext>
            </a:extLst>
          </p:cNvPr>
          <p:cNvSpPr>
            <a:spLocks noChangeArrowheads="1"/>
          </p:cNvSpPr>
          <p:nvPr/>
        </p:nvSpPr>
        <p:spPr bwMode="auto">
          <a:xfrm>
            <a:off x="4243388" y="283686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6"/>
                  <a:pt x="98" y="78"/>
                  <a:pt x="87" y="87"/>
                </a:cubicBezTo>
                <a:cubicBezTo>
                  <a:pt x="77" y="97"/>
                  <a:pt x="65" y="102"/>
                  <a:pt x="51" y="102"/>
                </a:cubicBezTo>
                <a:cubicBezTo>
                  <a:pt x="37" y="102"/>
                  <a:pt x="25" y="97"/>
                  <a:pt x="15" y="87"/>
                </a:cubicBezTo>
                <a:close/>
                <a:moveTo>
                  <a:pt x="28" y="80"/>
                </a:moveTo>
                <a:cubicBezTo>
                  <a:pt x="28" y="82"/>
                  <a:pt x="29" y="83"/>
                  <a:pt x="31" y="84"/>
                </a:cubicBezTo>
                <a:cubicBezTo>
                  <a:pt x="32" y="84"/>
                  <a:pt x="34" y="84"/>
                  <a:pt x="35" y="83"/>
                </a:cubicBezTo>
                <a:lnTo>
                  <a:pt x="83" y="55"/>
                </a:lnTo>
                <a:cubicBezTo>
                  <a:pt x="84" y="55"/>
                  <a:pt x="84" y="54"/>
                  <a:pt x="85" y="54"/>
                </a:cubicBezTo>
                <a:cubicBezTo>
                  <a:pt x="85" y="53"/>
                  <a:pt x="85" y="52"/>
                  <a:pt x="85" y="51"/>
                </a:cubicBezTo>
                <a:cubicBezTo>
                  <a:pt x="85" y="50"/>
                  <a:pt x="85" y="50"/>
                  <a:pt x="85" y="49"/>
                </a:cubicBezTo>
                <a:cubicBezTo>
                  <a:pt x="84" y="49"/>
                  <a:pt x="84" y="48"/>
                  <a:pt x="83" y="48"/>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72721" name="AutoShape 22">
            <a:extLst>
              <a:ext uri="{FF2B5EF4-FFF2-40B4-BE49-F238E27FC236}">
                <a16:creationId xmlns:a16="http://schemas.microsoft.com/office/drawing/2014/main" id="{464E51DB-7436-2149-3ED0-D59E70D64B25}"/>
              </a:ext>
            </a:extLst>
          </p:cNvPr>
          <p:cNvSpPr>
            <a:spLocks noChangeArrowheads="1"/>
          </p:cNvSpPr>
          <p:nvPr/>
        </p:nvSpPr>
        <p:spPr bwMode="auto">
          <a:xfrm>
            <a:off x="4486275" y="2263775"/>
            <a:ext cx="3468688" cy="387350"/>
          </a:xfrm>
          <a:prstGeom prst="roundRect">
            <a:avLst>
              <a:gd name="adj" fmla="val 34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round/>
                <a:headEnd/>
                <a:tailEnd/>
              </a14:hiddenLine>
            </a:ext>
          </a:extLst>
        </p:spPr>
        <p:txBody>
          <a:bodyPr>
            <a:spAutoFit/>
          </a:bodyPr>
          <a:lstStyle>
            <a:lvl1pPr marL="88900" indent="-88900"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en-US" altLang="ko-KR" sz="1600" b="1">
                <a:solidFill>
                  <a:srgbClr val="000000"/>
                </a:solidFill>
                <a:latin typeface="나눔고딕" pitchFamily="50" charset="-127"/>
                <a:ea typeface="나눔고딕" pitchFamily="50" charset="-127"/>
              </a:rPr>
              <a:t>7</a:t>
            </a:r>
            <a:r>
              <a:rPr lang="ko-KR" altLang="en-US" sz="1600" b="1">
                <a:solidFill>
                  <a:srgbClr val="000000"/>
                </a:solidFill>
                <a:latin typeface="나눔고딕" pitchFamily="50" charset="-127"/>
                <a:ea typeface="나눔고딕" pitchFamily="50" charset="-127"/>
              </a:rPr>
              <a:t>년 이하의 징역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억원 이하의 벌금</a:t>
            </a:r>
          </a:p>
        </p:txBody>
      </p:sp>
      <p:sp>
        <p:nvSpPr>
          <p:cNvPr id="72722" name="Freeform 23">
            <a:extLst>
              <a:ext uri="{FF2B5EF4-FFF2-40B4-BE49-F238E27FC236}">
                <a16:creationId xmlns:a16="http://schemas.microsoft.com/office/drawing/2014/main" id="{C040E48F-B7C3-9F0B-B080-23064BD6319C}"/>
              </a:ext>
            </a:extLst>
          </p:cNvPr>
          <p:cNvSpPr>
            <a:spLocks noChangeArrowheads="1"/>
          </p:cNvSpPr>
          <p:nvPr/>
        </p:nvSpPr>
        <p:spPr bwMode="auto">
          <a:xfrm>
            <a:off x="4243388" y="41846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5"/>
                  <a:pt x="98" y="77"/>
                  <a:pt x="87" y="87"/>
                </a:cubicBezTo>
                <a:cubicBezTo>
                  <a:pt x="77" y="97"/>
                  <a:pt x="65" y="102"/>
                  <a:pt x="51" y="102"/>
                </a:cubicBezTo>
                <a:cubicBezTo>
                  <a:pt x="37" y="102"/>
                  <a:pt x="25" y="97"/>
                  <a:pt x="15" y="87"/>
                </a:cubicBezTo>
                <a:close/>
                <a:moveTo>
                  <a:pt x="28" y="79"/>
                </a:moveTo>
                <a:cubicBezTo>
                  <a:pt x="28" y="81"/>
                  <a:pt x="29" y="83"/>
                  <a:pt x="31" y="83"/>
                </a:cubicBezTo>
                <a:cubicBezTo>
                  <a:pt x="32" y="84"/>
                  <a:pt x="34" y="84"/>
                  <a:pt x="35" y="83"/>
                </a:cubicBezTo>
                <a:lnTo>
                  <a:pt x="83" y="55"/>
                </a:lnTo>
                <a:cubicBezTo>
                  <a:pt x="84" y="54"/>
                  <a:pt x="84" y="54"/>
                  <a:pt x="85" y="53"/>
                </a:cubicBezTo>
                <a:cubicBezTo>
                  <a:pt x="85" y="52"/>
                  <a:pt x="85" y="52"/>
                  <a:pt x="85" y="51"/>
                </a:cubicBezTo>
                <a:cubicBezTo>
                  <a:pt x="85" y="50"/>
                  <a:pt x="85" y="49"/>
                  <a:pt x="85" y="48"/>
                </a:cubicBezTo>
                <a:cubicBezTo>
                  <a:pt x="84" y="48"/>
                  <a:pt x="84" y="47"/>
                  <a:pt x="83" y="47"/>
                </a:cubicBezTo>
                <a:lnTo>
                  <a:pt x="36" y="18"/>
                </a:lnTo>
                <a:cubicBezTo>
                  <a:pt x="34" y="17"/>
                  <a:pt x="33" y="17"/>
                  <a:pt x="31" y="18"/>
                </a:cubicBezTo>
                <a:cubicBezTo>
                  <a:pt x="29" y="19"/>
                  <a:pt x="28" y="20"/>
                  <a:pt x="28" y="22"/>
                </a:cubicBezTo>
                <a:lnTo>
                  <a:pt x="28" y="79"/>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72723" name="Picture 24">
            <a:extLst>
              <a:ext uri="{FF2B5EF4-FFF2-40B4-BE49-F238E27FC236}">
                <a16:creationId xmlns:a16="http://schemas.microsoft.com/office/drawing/2014/main" id="{F4ED818F-5D04-994D-E657-647004DBC7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 y="1649413"/>
            <a:ext cx="3525838"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4" name="Rectangle 25">
            <a:extLst>
              <a:ext uri="{FF2B5EF4-FFF2-40B4-BE49-F238E27FC236}">
                <a16:creationId xmlns:a16="http://schemas.microsoft.com/office/drawing/2014/main" id="{2C0375C1-0F55-FC37-B9A1-B4FD8CA8C8F2}"/>
              </a:ext>
            </a:extLst>
          </p:cNvPr>
          <p:cNvSpPr>
            <a:spLocks noChangeArrowheads="1"/>
          </p:cNvSpPr>
          <p:nvPr/>
        </p:nvSpPr>
        <p:spPr bwMode="auto">
          <a:xfrm>
            <a:off x="2051050" y="1882775"/>
            <a:ext cx="1333500" cy="1838325"/>
          </a:xfrm>
          <a:prstGeom prst="rect">
            <a:avLst/>
          </a:prstGeom>
          <a:noFill/>
          <a:ln w="37951">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2725" name="AutoShape 26">
            <a:extLst>
              <a:ext uri="{FF2B5EF4-FFF2-40B4-BE49-F238E27FC236}">
                <a16:creationId xmlns:a16="http://schemas.microsoft.com/office/drawing/2014/main" id="{415D3BE3-AA3B-E12A-E686-DB8FEE2EC761}"/>
              </a:ext>
            </a:extLst>
          </p:cNvPr>
          <p:cNvSpPr>
            <a:spLocks noChangeArrowheads="1"/>
          </p:cNvSpPr>
          <p:nvPr/>
        </p:nvSpPr>
        <p:spPr bwMode="auto">
          <a:xfrm>
            <a:off x="400050" y="3225800"/>
            <a:ext cx="1679575" cy="531813"/>
          </a:xfrm>
          <a:prstGeom prst="roundRect">
            <a:avLst>
              <a:gd name="adj" fmla="val 5273"/>
            </a:avLst>
          </a:prstGeom>
          <a:solidFill>
            <a:srgbClr val="FFFFFF"/>
          </a:solidFill>
          <a:ln w="9487">
            <a:solidFill>
              <a:srgbClr val="000000"/>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위반시설 </a:t>
            </a:r>
            <a:r>
              <a:rPr lang="en-US" altLang="ko-KR" sz="1400">
                <a:solidFill>
                  <a:srgbClr val="FF0000"/>
                </a:solidFill>
                <a:latin typeface="HY견고딕" panose="02030600000101010101" pitchFamily="18" charset="-127"/>
                <a:ea typeface="HY견고딕" panose="02030600000101010101" pitchFamily="18" charset="-127"/>
              </a:rPr>
              <a:t>:</a:t>
            </a:r>
          </a:p>
          <a:p>
            <a:pPr algn="ctr" eaLnBrk="1" hangingPunct="1">
              <a:lnSpc>
                <a:spcPct val="100000"/>
              </a:lnSpc>
              <a:buClrTx/>
              <a:buFontTx/>
              <a:buNone/>
            </a:pPr>
            <a:r>
              <a:rPr lang="en-US" altLang="ko-KR" sz="1400">
                <a:solidFill>
                  <a:srgbClr val="FF0000"/>
                </a:solidFill>
                <a:latin typeface="HY견고딕" panose="02030600000101010101" pitchFamily="18" charset="-127"/>
                <a:ea typeface="HY견고딕" panose="02030600000101010101" pitchFamily="18" charset="-127"/>
              </a:rPr>
              <a:t> </a:t>
            </a:r>
            <a:r>
              <a:rPr lang="ko-KR" altLang="en-US" sz="1400">
                <a:solidFill>
                  <a:srgbClr val="FF0000"/>
                </a:solidFill>
                <a:latin typeface="HY견고딕" panose="02030600000101010101" pitchFamily="18" charset="-127"/>
                <a:ea typeface="HY견고딕" panose="02030600000101010101" pitchFamily="18" charset="-127"/>
              </a:rPr>
              <a:t>흡수에 의한 시설 </a:t>
            </a:r>
          </a:p>
        </p:txBody>
      </p:sp>
      <p:pic>
        <p:nvPicPr>
          <p:cNvPr id="72726" name="Picture 27">
            <a:extLst>
              <a:ext uri="{FF2B5EF4-FFF2-40B4-BE49-F238E27FC236}">
                <a16:creationId xmlns:a16="http://schemas.microsoft.com/office/drawing/2014/main" id="{3AE1FEC0-BF28-EA84-497E-5A59B23D15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050" y="3841750"/>
            <a:ext cx="3516313"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7" name="AutoShape 28">
            <a:extLst>
              <a:ext uri="{FF2B5EF4-FFF2-40B4-BE49-F238E27FC236}">
                <a16:creationId xmlns:a16="http://schemas.microsoft.com/office/drawing/2014/main" id="{D5B0FDAD-BC82-678E-9CC9-8802B6563997}"/>
              </a:ext>
            </a:extLst>
          </p:cNvPr>
          <p:cNvSpPr>
            <a:spLocks noChangeArrowheads="1"/>
          </p:cNvSpPr>
          <p:nvPr/>
        </p:nvSpPr>
        <p:spPr bwMode="auto">
          <a:xfrm>
            <a:off x="711200" y="5613400"/>
            <a:ext cx="2962275" cy="349250"/>
          </a:xfrm>
          <a:prstGeom prst="roundRect">
            <a:avLst>
              <a:gd name="adj" fmla="val 1958"/>
            </a:avLst>
          </a:prstGeom>
          <a:solidFill>
            <a:srgbClr val="FFFFFF"/>
          </a:solidFill>
          <a:ln w="9487">
            <a:solidFill>
              <a:srgbClr val="000000"/>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세정수가 분무되지 않음을 확인</a:t>
            </a:r>
          </a:p>
        </p:txBody>
      </p:sp>
      <p:grpSp>
        <p:nvGrpSpPr>
          <p:cNvPr id="72728" name="Group 29">
            <a:extLst>
              <a:ext uri="{FF2B5EF4-FFF2-40B4-BE49-F238E27FC236}">
                <a16:creationId xmlns:a16="http://schemas.microsoft.com/office/drawing/2014/main" id="{C1D6D668-E101-8A4A-1F3E-AA22AFC716A7}"/>
              </a:ext>
            </a:extLst>
          </p:cNvPr>
          <p:cNvGrpSpPr>
            <a:grpSpLocks/>
          </p:cNvGrpSpPr>
          <p:nvPr/>
        </p:nvGrpSpPr>
        <p:grpSpPr bwMode="auto">
          <a:xfrm>
            <a:off x="-185738" y="0"/>
            <a:ext cx="9324976" cy="982663"/>
            <a:chOff x="-117" y="0"/>
            <a:chExt cx="5874" cy="619"/>
          </a:xfrm>
        </p:grpSpPr>
        <p:grpSp>
          <p:nvGrpSpPr>
            <p:cNvPr id="72729" name="Group 30">
              <a:extLst>
                <a:ext uri="{FF2B5EF4-FFF2-40B4-BE49-F238E27FC236}">
                  <a16:creationId xmlns:a16="http://schemas.microsoft.com/office/drawing/2014/main" id="{A311F990-6AAB-B942-72C5-786B75C68A63}"/>
                </a:ext>
              </a:extLst>
            </p:cNvPr>
            <p:cNvGrpSpPr>
              <a:grpSpLocks/>
            </p:cNvGrpSpPr>
            <p:nvPr/>
          </p:nvGrpSpPr>
          <p:grpSpPr bwMode="auto">
            <a:xfrm>
              <a:off x="-117" y="177"/>
              <a:ext cx="4676" cy="442"/>
              <a:chOff x="-117" y="177"/>
              <a:chExt cx="4676" cy="442"/>
            </a:xfrm>
          </p:grpSpPr>
          <p:pic>
            <p:nvPicPr>
              <p:cNvPr id="72732" name="Picture 31">
                <a:extLst>
                  <a:ext uri="{FF2B5EF4-FFF2-40B4-BE49-F238E27FC236}">
                    <a16:creationId xmlns:a16="http://schemas.microsoft.com/office/drawing/2014/main" id="{99FBB030-EBF7-63C0-CBFF-D4E8E3A00F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2733" name="Rectangle 32">
                <a:extLst>
                  <a:ext uri="{FF2B5EF4-FFF2-40B4-BE49-F238E27FC236}">
                    <a16:creationId xmlns:a16="http://schemas.microsoft.com/office/drawing/2014/main" id="{25D0F5E7-C9E8-0B07-3791-2E4D44F5709D}"/>
                  </a:ext>
                </a:extLst>
              </p:cNvPr>
              <p:cNvSpPr>
                <a:spLocks noChangeArrowheads="1"/>
              </p:cNvSpPr>
              <p:nvPr/>
            </p:nvSpPr>
            <p:spPr bwMode="white">
              <a:xfrm>
                <a:off x="-117" y="177"/>
                <a:ext cx="4617"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72730" name="Rectangle 36">
              <a:extLst>
                <a:ext uri="{FF2B5EF4-FFF2-40B4-BE49-F238E27FC236}">
                  <a16:creationId xmlns:a16="http://schemas.microsoft.com/office/drawing/2014/main" id="{7DDAEB4E-1BBA-E35E-C130-76A0D096F18D}"/>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2731" name="Rectangle 37">
              <a:extLst>
                <a:ext uri="{FF2B5EF4-FFF2-40B4-BE49-F238E27FC236}">
                  <a16:creationId xmlns:a16="http://schemas.microsoft.com/office/drawing/2014/main" id="{9C42A200-FE63-E716-ED3B-2A9A3028EE5F}"/>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4">
            <a:extLst>
              <a:ext uri="{FF2B5EF4-FFF2-40B4-BE49-F238E27FC236}">
                <a16:creationId xmlns:a16="http://schemas.microsoft.com/office/drawing/2014/main" id="{E6143B2A-E042-EBE3-0ECB-376F49C7B0D1}"/>
              </a:ext>
            </a:extLst>
          </p:cNvPr>
          <p:cNvSpPr>
            <a:spLocks noChangeArrowheads="1"/>
          </p:cNvSpPr>
          <p:nvPr/>
        </p:nvSpPr>
        <p:spPr bwMode="auto">
          <a:xfrm>
            <a:off x="231775" y="1073150"/>
            <a:ext cx="8674100" cy="5184775"/>
          </a:xfrm>
          <a:prstGeom prst="roundRect">
            <a:avLst>
              <a:gd name="adj" fmla="val 2241"/>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74755" name="Picture 5">
            <a:extLst>
              <a:ext uri="{FF2B5EF4-FFF2-40B4-BE49-F238E27FC236}">
                <a16:creationId xmlns:a16="http://schemas.microsoft.com/office/drawing/2014/main" id="{45750030-3D94-F880-E0E6-546ADC159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066800"/>
            <a:ext cx="6089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6">
            <a:extLst>
              <a:ext uri="{FF2B5EF4-FFF2-40B4-BE49-F238E27FC236}">
                <a16:creationId xmlns:a16="http://schemas.microsoft.com/office/drawing/2014/main" id="{76DE3C6F-1BED-AB38-ECCA-F092864FCCC7}"/>
              </a:ext>
            </a:extLst>
          </p:cNvPr>
          <p:cNvSpPr>
            <a:spLocks noChangeArrowheads="1"/>
          </p:cNvSpPr>
          <p:nvPr/>
        </p:nvSpPr>
        <p:spPr bwMode="white">
          <a:xfrm>
            <a:off x="217488" y="1122363"/>
            <a:ext cx="59737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대기오염방지시설 비정상 가동</a:t>
            </a:r>
          </a:p>
        </p:txBody>
      </p:sp>
      <p:sp>
        <p:nvSpPr>
          <p:cNvPr id="74757" name="Rectangle 7">
            <a:extLst>
              <a:ext uri="{FF2B5EF4-FFF2-40B4-BE49-F238E27FC236}">
                <a16:creationId xmlns:a16="http://schemas.microsoft.com/office/drawing/2014/main" id="{7FD8803E-0298-1F3E-7AC7-0D2A0D5F326E}"/>
              </a:ext>
            </a:extLst>
          </p:cNvPr>
          <p:cNvSpPr>
            <a:spLocks noChangeArrowheads="1"/>
          </p:cNvSpPr>
          <p:nvPr/>
        </p:nvSpPr>
        <p:spPr bwMode="white">
          <a:xfrm>
            <a:off x="3787775" y="1738313"/>
            <a:ext cx="2673350"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p>
        </p:txBody>
      </p:sp>
      <p:graphicFrame>
        <p:nvGraphicFramePr>
          <p:cNvPr id="51208" name="Group 8">
            <a:extLst>
              <a:ext uri="{FF2B5EF4-FFF2-40B4-BE49-F238E27FC236}">
                <a16:creationId xmlns:a16="http://schemas.microsoft.com/office/drawing/2014/main" id="{62D3A098-9F0C-010E-4EEA-5426E915003B}"/>
              </a:ext>
            </a:extLst>
          </p:cNvPr>
          <p:cNvGraphicFramePr>
            <a:graphicFrameLocks noGrp="1"/>
          </p:cNvGraphicFramePr>
          <p:nvPr/>
        </p:nvGraphicFramePr>
        <p:xfrm>
          <a:off x="393700" y="1703388"/>
          <a:ext cx="8334375" cy="4357687"/>
        </p:xfrm>
        <a:graphic>
          <a:graphicData uri="http://schemas.openxmlformats.org/drawingml/2006/table">
            <a:tbl>
              <a:tblPr/>
              <a:tblGrid>
                <a:gridCol w="4167188">
                  <a:extLst>
                    <a:ext uri="{9D8B030D-6E8A-4147-A177-3AD203B41FA5}">
                      <a16:colId xmlns:a16="http://schemas.microsoft.com/office/drawing/2014/main" val="20000"/>
                    </a:ext>
                  </a:extLst>
                </a:gridCol>
                <a:gridCol w="4167187">
                  <a:extLst>
                    <a:ext uri="{9D8B030D-6E8A-4147-A177-3AD203B41FA5}">
                      <a16:colId xmlns:a16="http://schemas.microsoft.com/office/drawing/2014/main" val="20001"/>
                    </a:ext>
                  </a:extLst>
                </a:gridCol>
              </a:tblGrid>
              <a:tr h="2179637">
                <a:tc>
                  <a:txBody>
                    <a:bodyPr/>
                    <a:lstStyle/>
                    <a:p>
                      <a:pPr marL="0" marR="0" lvl="0" indent="0" algn="just" defTabSz="898525" rtl="0" eaLnBrk="1" fontAlgn="base" latinLnBrk="1" hangingPunct="1">
                        <a:lnSpc>
                          <a:spcPct val="160000"/>
                        </a:lnSpc>
                        <a:spcBef>
                          <a:spcPct val="0"/>
                        </a:spcBef>
                        <a:spcAft>
                          <a:spcPct val="0"/>
                        </a:spcAft>
                        <a:buClrTx/>
                        <a:buSzTx/>
                        <a:buFontTx/>
                        <a:buNone/>
                        <a:tabLst/>
                      </a:pPr>
                      <a:endParaRPr kumimoji="1" lang="en-US" altLang="ko-KR" sz="1800" b="1" i="0" u="none" strike="noStrike" cap="none" normalizeH="0" baseline="0">
                        <a:ln>
                          <a:noFill/>
                        </a:ln>
                        <a:solidFill>
                          <a:srgbClr val="000000"/>
                        </a:solidFill>
                        <a:effectLst/>
                        <a:latin typeface="맑은 고딕" pitchFamily="50" charset="-127"/>
                        <a:ea typeface="맑은 고딕" pitchFamily="50" charset="-127"/>
                        <a:cs typeface="Arial" pitchFamily="34" charset="0"/>
                      </a:endParaRPr>
                    </a:p>
                    <a:p>
                      <a:pPr marL="0" marR="0" lvl="0" indent="0" algn="l" defTabSz="898525" rtl="0" eaLnBrk="1" fontAlgn="base" latinLnBrk="1" hangingPunct="1">
                        <a:lnSpc>
                          <a:spcPct val="100000"/>
                        </a:lnSpc>
                        <a:spcBef>
                          <a:spcPct val="0"/>
                        </a:spcBef>
                        <a:spcAft>
                          <a:spcPct val="0"/>
                        </a:spcAft>
                        <a:buClrTx/>
                        <a:buSzTx/>
                        <a:buFontTx/>
                        <a:buNone/>
                        <a:tabLst/>
                      </a:pPr>
                      <a:endParaRPr kumimoji="1" lang="en-US" altLang="ko-KR" sz="1800" b="1" i="0" u="none" strike="noStrike" cap="none" normalizeH="0" baseline="0">
                        <a:ln>
                          <a:noFill/>
                        </a:ln>
                        <a:solidFill>
                          <a:srgbClr val="FFFFFF"/>
                        </a:solidFill>
                        <a:effectLst/>
                        <a:latin typeface="맑은 고딕" pitchFamily="50" charset="-127"/>
                        <a:ea typeface="맑은 고딕" pitchFamily="50" charset="-127"/>
                        <a:cs typeface="Arial" pitchFamily="34" charset="0"/>
                      </a:endParaRPr>
                    </a:p>
                  </a:txBody>
                  <a:tcPr marL="91417" marR="91417" marT="45708" marB="45708"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12613" cap="flat" cmpd="sng" algn="ctr">
                      <a:solidFill>
                        <a:srgbClr val="FFFFFF"/>
                      </a:solidFill>
                      <a:prstDash val="solid"/>
                      <a:round/>
                      <a:headEnd type="none" w="med" len="med"/>
                      <a:tailEnd type="none" w="med" len="med"/>
                    </a:lnT>
                    <a:lnB w="37951"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just" defTabSz="898525" rtl="0" eaLnBrk="1" fontAlgn="base" latinLnBrk="1" hangingPunct="1">
                        <a:lnSpc>
                          <a:spcPct val="160000"/>
                        </a:lnSpc>
                        <a:spcBef>
                          <a:spcPct val="0"/>
                        </a:spcBef>
                        <a:spcAft>
                          <a:spcPct val="0"/>
                        </a:spcAft>
                        <a:buClrTx/>
                        <a:buSzTx/>
                        <a:buFontTx/>
                        <a:buNone/>
                        <a:tabLst/>
                      </a:pPr>
                      <a:endParaRPr kumimoji="1" lang="en-US" altLang="ko-KR" sz="1800" b="1" i="0" u="none" strike="noStrike" cap="none" normalizeH="0" baseline="0">
                        <a:ln>
                          <a:noFill/>
                        </a:ln>
                        <a:solidFill>
                          <a:srgbClr val="000000"/>
                        </a:solidFill>
                        <a:effectLst/>
                        <a:latin typeface="맑은 고딕" pitchFamily="50" charset="-127"/>
                        <a:ea typeface="맑은 고딕" pitchFamily="50" charset="-127"/>
                        <a:cs typeface="Arial" pitchFamily="34" charset="0"/>
                      </a:endParaRPr>
                    </a:p>
                    <a:p>
                      <a:pPr marL="0" marR="0" lvl="0" indent="0" algn="l" defTabSz="898525" rtl="0" eaLnBrk="1" fontAlgn="base" latinLnBrk="1" hangingPunct="1">
                        <a:lnSpc>
                          <a:spcPct val="100000"/>
                        </a:lnSpc>
                        <a:spcBef>
                          <a:spcPct val="0"/>
                        </a:spcBef>
                        <a:spcAft>
                          <a:spcPct val="0"/>
                        </a:spcAft>
                        <a:buClrTx/>
                        <a:buSzTx/>
                        <a:buFontTx/>
                        <a:buNone/>
                        <a:tabLst/>
                      </a:pPr>
                      <a:endParaRPr kumimoji="1" lang="en-US" altLang="ko-KR" sz="1800" b="1" i="0" u="none" strike="noStrike" cap="none" normalizeH="0" baseline="0">
                        <a:ln>
                          <a:noFill/>
                        </a:ln>
                        <a:solidFill>
                          <a:srgbClr val="FFFFFF"/>
                        </a:solidFill>
                        <a:effectLst/>
                        <a:latin typeface="맑은 고딕" pitchFamily="50" charset="-127"/>
                        <a:ea typeface="맑은 고딕" pitchFamily="50" charset="-127"/>
                        <a:cs typeface="Arial" pitchFamily="34" charset="0"/>
                      </a:endParaRPr>
                    </a:p>
                  </a:txBody>
                  <a:tcPr marL="91417" marR="91417" marT="45708" marB="45708"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12613" cap="flat" cmpd="sng" algn="ctr">
                      <a:solidFill>
                        <a:srgbClr val="FFFFFF"/>
                      </a:solidFill>
                      <a:prstDash val="solid"/>
                      <a:round/>
                      <a:headEnd type="none" w="med" len="med"/>
                      <a:tailEnd type="none" w="med" len="med"/>
                    </a:lnT>
                    <a:lnB w="37951"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2178050">
                <a:tc>
                  <a:txBody>
                    <a:bodyPr/>
                    <a:lstStyle/>
                    <a:p>
                      <a:endParaRPr lang="ko-KR" altLang="en-US" sz="1800"/>
                    </a:p>
                  </a:txBody>
                  <a:tcPr marL="91417" marR="91417" marT="45708" marB="45708"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37951" cap="flat" cmpd="sng" algn="ctr">
                      <a:solidFill>
                        <a:srgbClr val="FFFFFF"/>
                      </a:solidFill>
                      <a:prstDash val="solid"/>
                      <a:round/>
                      <a:headEnd type="none" w="med" len="med"/>
                      <a:tailEnd type="none" w="med" len="med"/>
                    </a:lnT>
                    <a:lnB w="12613"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endParaRPr kumimoji="1" lang="en-US" altLang="ko-KR" sz="1800" b="0" i="0" u="none" strike="noStrike" cap="none" normalizeH="0" baseline="0">
                        <a:ln>
                          <a:noFill/>
                        </a:ln>
                        <a:solidFill>
                          <a:srgbClr val="000000"/>
                        </a:solidFill>
                        <a:effectLst/>
                        <a:latin typeface="맑은 고딕" pitchFamily="50" charset="-127"/>
                        <a:ea typeface="맑은 고딕" pitchFamily="50" charset="-127"/>
                        <a:cs typeface="Arial" pitchFamily="34" charset="0"/>
                      </a:endParaRPr>
                    </a:p>
                    <a:p>
                      <a:pPr marL="0" marR="0" lvl="0" indent="0" algn="l" defTabSz="898525" rtl="0" eaLnBrk="1" fontAlgn="base" latinLnBrk="1" hangingPunct="1">
                        <a:lnSpc>
                          <a:spcPct val="100000"/>
                        </a:lnSpc>
                        <a:spcBef>
                          <a:spcPct val="0"/>
                        </a:spcBef>
                        <a:spcAft>
                          <a:spcPct val="0"/>
                        </a:spcAft>
                        <a:buClrTx/>
                        <a:buSzTx/>
                        <a:buFontTx/>
                        <a:buNone/>
                        <a:tabLst/>
                      </a:pPr>
                      <a:endParaRPr kumimoji="1" lang="en-US" altLang="ko-KR" sz="1800" b="0" i="0" u="none" strike="noStrike" cap="none" normalizeH="0" baseline="0">
                        <a:ln>
                          <a:noFill/>
                        </a:ln>
                        <a:solidFill>
                          <a:srgbClr val="000000"/>
                        </a:solidFill>
                        <a:effectLst/>
                        <a:latin typeface="맑은 고딕" pitchFamily="50" charset="-127"/>
                        <a:ea typeface="맑은 고딕" pitchFamily="50" charset="-127"/>
                        <a:cs typeface="Arial" pitchFamily="34" charset="0"/>
                      </a:endParaRPr>
                    </a:p>
                  </a:txBody>
                  <a:tcPr marL="91417" marR="91417" marT="45708" marB="45708"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37951" cap="flat" cmpd="sng" algn="ctr">
                      <a:solidFill>
                        <a:srgbClr val="FFFFFF"/>
                      </a:solidFill>
                      <a:prstDash val="solid"/>
                      <a:round/>
                      <a:headEnd type="none" w="med" len="med"/>
                      <a:tailEnd type="none" w="med" len="med"/>
                    </a:lnT>
                    <a:lnB w="12613"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pic>
        <p:nvPicPr>
          <p:cNvPr id="74769" name="Picture 28">
            <a:extLst>
              <a:ext uri="{FF2B5EF4-FFF2-40B4-BE49-F238E27FC236}">
                <a16:creationId xmlns:a16="http://schemas.microsoft.com/office/drawing/2014/main" id="{6AD09ABC-E30B-A137-4F52-537140AC0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1743075"/>
            <a:ext cx="41402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29">
            <a:extLst>
              <a:ext uri="{FF2B5EF4-FFF2-40B4-BE49-F238E27FC236}">
                <a16:creationId xmlns:a16="http://schemas.microsoft.com/office/drawing/2014/main" id="{E051D691-E357-C402-A074-34BD66F58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3887788"/>
            <a:ext cx="41402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30">
            <a:extLst>
              <a:ext uri="{FF2B5EF4-FFF2-40B4-BE49-F238E27FC236}">
                <a16:creationId xmlns:a16="http://schemas.microsoft.com/office/drawing/2014/main" id="{3A09BC09-E486-4190-3AAA-28D73F15D7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917950"/>
            <a:ext cx="41227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2" name="AutoShape 31">
            <a:extLst>
              <a:ext uri="{FF2B5EF4-FFF2-40B4-BE49-F238E27FC236}">
                <a16:creationId xmlns:a16="http://schemas.microsoft.com/office/drawing/2014/main" id="{6715CED1-D2C1-3009-5CE8-BD0FBC2F44D6}"/>
              </a:ext>
            </a:extLst>
          </p:cNvPr>
          <p:cNvSpPr>
            <a:spLocks noChangeArrowheads="1"/>
          </p:cNvSpPr>
          <p:nvPr/>
        </p:nvSpPr>
        <p:spPr bwMode="auto">
          <a:xfrm>
            <a:off x="477838" y="2236788"/>
            <a:ext cx="1470025" cy="952500"/>
          </a:xfrm>
          <a:prstGeom prst="roundRect">
            <a:avLst>
              <a:gd name="adj" fmla="val 10778"/>
            </a:avLst>
          </a:prstGeom>
          <a:solidFill>
            <a:srgbClr val="FFFFFF"/>
          </a:solidFill>
          <a:ln w="9487">
            <a:solidFill>
              <a:srgbClr val="000000"/>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세정수 집수조 액위계에 </a:t>
            </a:r>
          </a:p>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수위가 없음</a:t>
            </a:r>
          </a:p>
        </p:txBody>
      </p:sp>
      <p:sp>
        <p:nvSpPr>
          <p:cNvPr id="74773" name="AutoShape 32">
            <a:extLst>
              <a:ext uri="{FF2B5EF4-FFF2-40B4-BE49-F238E27FC236}">
                <a16:creationId xmlns:a16="http://schemas.microsoft.com/office/drawing/2014/main" id="{0CA2E1E6-4D55-C366-0333-0D50ED152498}"/>
              </a:ext>
            </a:extLst>
          </p:cNvPr>
          <p:cNvSpPr>
            <a:spLocks noChangeArrowheads="1"/>
          </p:cNvSpPr>
          <p:nvPr/>
        </p:nvSpPr>
        <p:spPr bwMode="auto">
          <a:xfrm>
            <a:off x="711200" y="5613400"/>
            <a:ext cx="2962275" cy="349250"/>
          </a:xfrm>
          <a:prstGeom prst="roundRect">
            <a:avLst>
              <a:gd name="adj" fmla="val 1958"/>
            </a:avLst>
          </a:prstGeom>
          <a:solidFill>
            <a:srgbClr val="FFFFFF"/>
          </a:solidFill>
          <a:ln w="9487">
            <a:solidFill>
              <a:srgbClr val="000000"/>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집수조 확인을 위해 점검구 해체</a:t>
            </a:r>
          </a:p>
        </p:txBody>
      </p:sp>
      <p:sp>
        <p:nvSpPr>
          <p:cNvPr id="74774" name="AutoShape 36">
            <a:extLst>
              <a:ext uri="{FF2B5EF4-FFF2-40B4-BE49-F238E27FC236}">
                <a16:creationId xmlns:a16="http://schemas.microsoft.com/office/drawing/2014/main" id="{19D9199A-01C6-C889-6F53-292E062256DB}"/>
              </a:ext>
            </a:extLst>
          </p:cNvPr>
          <p:cNvSpPr>
            <a:spLocks noChangeArrowheads="1"/>
          </p:cNvSpPr>
          <p:nvPr/>
        </p:nvSpPr>
        <p:spPr bwMode="auto">
          <a:xfrm>
            <a:off x="5091113" y="5616575"/>
            <a:ext cx="3195637" cy="349250"/>
          </a:xfrm>
          <a:prstGeom prst="roundRect">
            <a:avLst>
              <a:gd name="adj" fmla="val 1815"/>
            </a:avLst>
          </a:prstGeom>
          <a:solidFill>
            <a:srgbClr val="FFFFFF"/>
          </a:solidFill>
          <a:ln w="9487">
            <a:solidFill>
              <a:srgbClr val="000000"/>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관계자 세정수 수위 및 파손부위 확인</a:t>
            </a:r>
          </a:p>
        </p:txBody>
      </p:sp>
      <p:pic>
        <p:nvPicPr>
          <p:cNvPr id="74775" name="Picture 37">
            <a:extLst>
              <a:ext uri="{FF2B5EF4-FFF2-40B4-BE49-F238E27FC236}">
                <a16:creationId xmlns:a16="http://schemas.microsoft.com/office/drawing/2014/main" id="{1D161C8F-A825-74C7-6E71-CBD928396D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875" y="1735138"/>
            <a:ext cx="4137025"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AutoShape 38">
            <a:extLst>
              <a:ext uri="{FF2B5EF4-FFF2-40B4-BE49-F238E27FC236}">
                <a16:creationId xmlns:a16="http://schemas.microsoft.com/office/drawing/2014/main" id="{0F71F29B-1C3B-AE2D-C38F-3B73A4E073A3}"/>
              </a:ext>
            </a:extLst>
          </p:cNvPr>
          <p:cNvSpPr>
            <a:spLocks noChangeArrowheads="1"/>
          </p:cNvSpPr>
          <p:nvPr/>
        </p:nvSpPr>
        <p:spPr bwMode="auto">
          <a:xfrm>
            <a:off x="4678363" y="2370138"/>
            <a:ext cx="1631950" cy="669925"/>
          </a:xfrm>
          <a:prstGeom prst="roundRect">
            <a:avLst>
              <a:gd name="adj" fmla="val 6829"/>
            </a:avLst>
          </a:prstGeom>
          <a:solidFill>
            <a:srgbClr val="FFFFFF"/>
          </a:solidFill>
          <a:ln w="9487">
            <a:solidFill>
              <a:srgbClr val="000000"/>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플루트 스위치 </a:t>
            </a:r>
          </a:p>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파손 확인</a:t>
            </a:r>
          </a:p>
        </p:txBody>
      </p:sp>
      <p:grpSp>
        <p:nvGrpSpPr>
          <p:cNvPr id="74777" name="Group 39">
            <a:extLst>
              <a:ext uri="{FF2B5EF4-FFF2-40B4-BE49-F238E27FC236}">
                <a16:creationId xmlns:a16="http://schemas.microsoft.com/office/drawing/2014/main" id="{F2314854-0B3E-CCAB-E526-776276D85088}"/>
              </a:ext>
            </a:extLst>
          </p:cNvPr>
          <p:cNvGrpSpPr>
            <a:grpSpLocks/>
          </p:cNvGrpSpPr>
          <p:nvPr/>
        </p:nvGrpSpPr>
        <p:grpSpPr bwMode="auto">
          <a:xfrm>
            <a:off x="-185738" y="0"/>
            <a:ext cx="9324976" cy="982663"/>
            <a:chOff x="-117" y="0"/>
            <a:chExt cx="5874" cy="619"/>
          </a:xfrm>
        </p:grpSpPr>
        <p:grpSp>
          <p:nvGrpSpPr>
            <p:cNvPr id="74778" name="Group 40">
              <a:extLst>
                <a:ext uri="{FF2B5EF4-FFF2-40B4-BE49-F238E27FC236}">
                  <a16:creationId xmlns:a16="http://schemas.microsoft.com/office/drawing/2014/main" id="{41D78415-0270-DFCB-3880-7430BECB6C5C}"/>
                </a:ext>
              </a:extLst>
            </p:cNvPr>
            <p:cNvGrpSpPr>
              <a:grpSpLocks/>
            </p:cNvGrpSpPr>
            <p:nvPr/>
          </p:nvGrpSpPr>
          <p:grpSpPr bwMode="auto">
            <a:xfrm>
              <a:off x="-117" y="177"/>
              <a:ext cx="4696" cy="442"/>
              <a:chOff x="-117" y="177"/>
              <a:chExt cx="4696" cy="442"/>
            </a:xfrm>
          </p:grpSpPr>
          <p:pic>
            <p:nvPicPr>
              <p:cNvPr id="74781" name="Picture 41">
                <a:extLst>
                  <a:ext uri="{FF2B5EF4-FFF2-40B4-BE49-F238E27FC236}">
                    <a16:creationId xmlns:a16="http://schemas.microsoft.com/office/drawing/2014/main" id="{EABD1533-516D-192C-6887-A77355ADD9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4782" name="Rectangle 42">
                <a:extLst>
                  <a:ext uri="{FF2B5EF4-FFF2-40B4-BE49-F238E27FC236}">
                    <a16:creationId xmlns:a16="http://schemas.microsoft.com/office/drawing/2014/main" id="{E925D07D-2CAB-85DF-5971-3FD03F7CE933}"/>
                  </a:ext>
                </a:extLst>
              </p:cNvPr>
              <p:cNvSpPr>
                <a:spLocks noChangeArrowheads="1"/>
              </p:cNvSpPr>
              <p:nvPr/>
            </p:nvSpPr>
            <p:spPr bwMode="white">
              <a:xfrm>
                <a:off x="-117" y="177"/>
                <a:ext cx="4696"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74779" name="Rectangle 43">
              <a:extLst>
                <a:ext uri="{FF2B5EF4-FFF2-40B4-BE49-F238E27FC236}">
                  <a16:creationId xmlns:a16="http://schemas.microsoft.com/office/drawing/2014/main" id="{491C3CDA-C539-F059-DC4E-B423FAB8C0A2}"/>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4780" name="Rectangle 44">
              <a:extLst>
                <a:ext uri="{FF2B5EF4-FFF2-40B4-BE49-F238E27FC236}">
                  <a16:creationId xmlns:a16="http://schemas.microsoft.com/office/drawing/2014/main" id="{D41E7C04-E7BD-E8B5-6CC8-6F974CC655FE}"/>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4">
            <a:extLst>
              <a:ext uri="{FF2B5EF4-FFF2-40B4-BE49-F238E27FC236}">
                <a16:creationId xmlns:a16="http://schemas.microsoft.com/office/drawing/2014/main" id="{11D356E5-9643-C342-5D71-51C5503E6793}"/>
              </a:ext>
            </a:extLst>
          </p:cNvPr>
          <p:cNvSpPr>
            <a:spLocks noChangeArrowheads="1"/>
          </p:cNvSpPr>
          <p:nvPr/>
        </p:nvSpPr>
        <p:spPr bwMode="auto">
          <a:xfrm>
            <a:off x="231775" y="1073150"/>
            <a:ext cx="8674100" cy="5184775"/>
          </a:xfrm>
          <a:prstGeom prst="roundRect">
            <a:avLst>
              <a:gd name="adj" fmla="val 2241"/>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76803" name="Picture 5">
            <a:extLst>
              <a:ext uri="{FF2B5EF4-FFF2-40B4-BE49-F238E27FC236}">
                <a16:creationId xmlns:a16="http://schemas.microsoft.com/office/drawing/2014/main" id="{2B326F71-2A89-FB33-5AF8-9F054FAB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066800"/>
            <a:ext cx="6089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6">
            <a:extLst>
              <a:ext uri="{FF2B5EF4-FFF2-40B4-BE49-F238E27FC236}">
                <a16:creationId xmlns:a16="http://schemas.microsoft.com/office/drawing/2014/main" id="{2611DA60-C82E-4BDB-181A-4C4DFFB9F279}"/>
              </a:ext>
            </a:extLst>
          </p:cNvPr>
          <p:cNvSpPr>
            <a:spLocks noChangeArrowheads="1"/>
          </p:cNvSpPr>
          <p:nvPr/>
        </p:nvSpPr>
        <p:spPr bwMode="white">
          <a:xfrm>
            <a:off x="217488" y="1122363"/>
            <a:ext cx="59737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대기오염방지시설 비정상가동</a:t>
            </a:r>
          </a:p>
        </p:txBody>
      </p:sp>
      <p:sp>
        <p:nvSpPr>
          <p:cNvPr id="76805" name="Rectangle 7">
            <a:extLst>
              <a:ext uri="{FF2B5EF4-FFF2-40B4-BE49-F238E27FC236}">
                <a16:creationId xmlns:a16="http://schemas.microsoft.com/office/drawing/2014/main" id="{CD0EB738-8D58-AA57-C9CC-9D2939ABA0EA}"/>
              </a:ext>
            </a:extLst>
          </p:cNvPr>
          <p:cNvSpPr>
            <a:spLocks noChangeArrowheads="1"/>
          </p:cNvSpPr>
          <p:nvPr/>
        </p:nvSpPr>
        <p:spPr bwMode="auto">
          <a:xfrm>
            <a:off x="385763" y="1657350"/>
            <a:ext cx="3559175" cy="4348163"/>
          </a:xfrm>
          <a:prstGeom prst="rect">
            <a:avLst/>
          </a:prstGeom>
          <a:solidFill>
            <a:srgbClr val="FFFFFF">
              <a:alpha val="30980"/>
            </a:srgbClr>
          </a:solidFill>
          <a:ln w="18975">
            <a:solidFill>
              <a:srgbClr val="0049B4"/>
            </a:solidFill>
            <a:prstDash val="sysDot"/>
            <a:miter lim="800000"/>
            <a:headEnd/>
            <a:tailEnd/>
          </a:ln>
        </p:spPr>
        <p:txBody>
          <a:bodyPr wrap="none"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210000"/>
              </a:lnSpc>
              <a:buClrTx/>
              <a:buFontTx/>
              <a:buBlip>
                <a:blip r:embed="rId4"/>
              </a:buBlip>
            </a:pPr>
            <a:endParaRPr lang="en-US" altLang="ko-KR" sz="1800">
              <a:solidFill>
                <a:srgbClr val="000000"/>
              </a:solidFill>
            </a:endParaRPr>
          </a:p>
          <a:p>
            <a:pPr eaLnBrk="1" hangingPunct="1">
              <a:lnSpc>
                <a:spcPct val="140000"/>
              </a:lnSpc>
              <a:buClrTx/>
              <a:buFontTx/>
              <a:buNone/>
            </a:pPr>
            <a:endParaRPr lang="en-US" altLang="ko-KR" sz="1500">
              <a:solidFill>
                <a:srgbClr val="000000"/>
              </a:solidFill>
            </a:endParaRPr>
          </a:p>
          <a:p>
            <a:pPr eaLnBrk="1" hangingPunct="1">
              <a:lnSpc>
                <a:spcPct val="140000"/>
              </a:lnSpc>
              <a:buClrTx/>
              <a:buFontTx/>
              <a:buNone/>
            </a:pPr>
            <a:endParaRPr lang="en-US" altLang="ko-KR" sz="800">
              <a:solidFill>
                <a:srgbClr val="000000"/>
              </a:solidFill>
            </a:endParaRPr>
          </a:p>
          <a:p>
            <a:pPr eaLnBrk="1" hangingPunct="1">
              <a:lnSpc>
                <a:spcPct val="140000"/>
              </a:lnSpc>
              <a:buClrTx/>
              <a:buFontTx/>
              <a:buNone/>
            </a:pPr>
            <a:endParaRPr lang="en-US" altLang="ko-KR" sz="1500">
              <a:solidFill>
                <a:srgbClr val="000000"/>
              </a:solidFill>
            </a:endParaRPr>
          </a:p>
        </p:txBody>
      </p:sp>
      <p:pic>
        <p:nvPicPr>
          <p:cNvPr id="76806" name="Picture 8">
            <a:extLst>
              <a:ext uri="{FF2B5EF4-FFF2-40B4-BE49-F238E27FC236}">
                <a16:creationId xmlns:a16="http://schemas.microsoft.com/office/drawing/2014/main" id="{CC79AC1C-0154-F9BD-E5F1-271BBE681F89}"/>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90975" y="3503613"/>
            <a:ext cx="4737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76807" name="Picture 9">
            <a:extLst>
              <a:ext uri="{FF2B5EF4-FFF2-40B4-BE49-F238E27FC236}">
                <a16:creationId xmlns:a16="http://schemas.microsoft.com/office/drawing/2014/main" id="{5EA56ECF-858A-3C9F-E3E3-BCA520A40A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3038" y="3478213"/>
            <a:ext cx="2836862"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6808" name="Rectangle 10">
            <a:extLst>
              <a:ext uri="{FF2B5EF4-FFF2-40B4-BE49-F238E27FC236}">
                <a16:creationId xmlns:a16="http://schemas.microsoft.com/office/drawing/2014/main" id="{3302B609-F4D0-17DA-F826-37DC9AFB1E91}"/>
              </a:ext>
            </a:extLst>
          </p:cNvPr>
          <p:cNvSpPr>
            <a:spLocks noChangeArrowheads="1"/>
          </p:cNvSpPr>
          <p:nvPr/>
        </p:nvSpPr>
        <p:spPr bwMode="white">
          <a:xfrm>
            <a:off x="3975100" y="3641725"/>
            <a:ext cx="2125663" cy="39211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현행법령 </a:t>
            </a:r>
          </a:p>
        </p:txBody>
      </p:sp>
      <p:sp>
        <p:nvSpPr>
          <p:cNvPr id="76809" name="Rectangle 11">
            <a:extLst>
              <a:ext uri="{FF2B5EF4-FFF2-40B4-BE49-F238E27FC236}">
                <a16:creationId xmlns:a16="http://schemas.microsoft.com/office/drawing/2014/main" id="{10FB4410-D64C-4CC3-70E6-A5B86A621636}"/>
              </a:ext>
            </a:extLst>
          </p:cNvPr>
          <p:cNvSpPr>
            <a:spLocks noChangeArrowheads="1"/>
          </p:cNvSpPr>
          <p:nvPr/>
        </p:nvSpPr>
        <p:spPr bwMode="white">
          <a:xfrm>
            <a:off x="4359275" y="4029075"/>
            <a:ext cx="4462463"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5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대기환경보전법 제</a:t>
            </a:r>
            <a:r>
              <a:rPr lang="en-US" altLang="ko-KR" sz="1600" b="1">
                <a:solidFill>
                  <a:srgbClr val="000000"/>
                </a:solidFill>
                <a:latin typeface="나눔고딕" pitchFamily="50" charset="-127"/>
                <a:ea typeface="나눔고딕" pitchFamily="50" charset="-127"/>
              </a:rPr>
              <a:t>31</a:t>
            </a:r>
            <a:r>
              <a:rPr lang="ko-KR" altLang="en-US" sz="1600" b="1">
                <a:solidFill>
                  <a:srgbClr val="000000"/>
                </a:solidFill>
                <a:latin typeface="나눔고딕" pitchFamily="50" charset="-127"/>
                <a:ea typeface="나눔고딕" pitchFamily="50" charset="-127"/>
              </a:rPr>
              <a:t>조제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항제</a:t>
            </a:r>
            <a:r>
              <a:rPr lang="en-US" altLang="ko-KR" sz="1600" b="1">
                <a:solidFill>
                  <a:srgbClr val="000000"/>
                </a:solidFill>
                <a:latin typeface="나눔고딕" pitchFamily="50" charset="-127"/>
                <a:ea typeface="나눔고딕" pitchFamily="50" charset="-127"/>
              </a:rPr>
              <a:t>2</a:t>
            </a:r>
            <a:r>
              <a:rPr lang="ko-KR" altLang="en-US" sz="1600" b="1">
                <a:solidFill>
                  <a:srgbClr val="000000"/>
                </a:solidFill>
                <a:latin typeface="나눔고딕" pitchFamily="50" charset="-127"/>
                <a:ea typeface="나눔고딕" pitchFamily="50" charset="-127"/>
              </a:rPr>
              <a:t>호</a:t>
            </a:r>
            <a:r>
              <a:rPr lang="en-US" altLang="ko-KR" sz="1600" b="1">
                <a:solidFill>
                  <a:srgbClr val="000000"/>
                </a:solidFill>
                <a:latin typeface="나눔고딕" pitchFamily="50" charset="-127"/>
                <a:ea typeface="나눔고딕" pitchFamily="50" charset="-127"/>
              </a:rPr>
              <a:t>:</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방지시설을 거치지 아니하고 오염물질을 배출할 수 있는 공기조절장치나 가지 배출관등을 설치하는 행위</a:t>
            </a:r>
            <a:r>
              <a:rPr lang="en-US" altLang="ko-KR" sz="1400" b="1">
                <a:solidFill>
                  <a:srgbClr val="000000"/>
                </a:solidFill>
                <a:latin typeface="나눔고딕" pitchFamily="50" charset="-127"/>
                <a:ea typeface="나눔고딕" pitchFamily="50" charset="-127"/>
              </a:rPr>
              <a:t>,</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다만</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화재나 폭발등의 사고를 예방할 필요가 있어 시</a:t>
            </a:r>
            <a:r>
              <a:rPr lang="en-US" altLang="ko-KR" sz="1400" b="1">
                <a:solidFill>
                  <a:srgbClr val="000000"/>
                </a:solidFill>
                <a:latin typeface="바탕" panose="02030600000101010101" pitchFamily="18" charset="-127"/>
                <a:ea typeface="나눔고딕" pitchFamily="50" charset="-127"/>
              </a:rPr>
              <a:t>·</a:t>
            </a:r>
            <a:r>
              <a:rPr lang="ko-KR" altLang="en-US" sz="1400" b="1">
                <a:solidFill>
                  <a:srgbClr val="000000"/>
                </a:solidFill>
                <a:latin typeface="나눔고딕" pitchFamily="50" charset="-127"/>
                <a:ea typeface="나눔고딕" pitchFamily="50" charset="-127"/>
              </a:rPr>
              <a:t>도지사가 인정하는 경우에는 그러하지 아니함</a:t>
            </a:r>
          </a:p>
        </p:txBody>
      </p:sp>
      <p:sp>
        <p:nvSpPr>
          <p:cNvPr id="76810" name="Rectangle 12">
            <a:extLst>
              <a:ext uri="{FF2B5EF4-FFF2-40B4-BE49-F238E27FC236}">
                <a16:creationId xmlns:a16="http://schemas.microsoft.com/office/drawing/2014/main" id="{335D9A2E-C59B-CD4D-A846-92A7306C1188}"/>
              </a:ext>
            </a:extLst>
          </p:cNvPr>
          <p:cNvSpPr>
            <a:spLocks noChangeArrowheads="1"/>
          </p:cNvSpPr>
          <p:nvPr/>
        </p:nvSpPr>
        <p:spPr bwMode="white">
          <a:xfrm>
            <a:off x="4916488" y="1631950"/>
            <a:ext cx="39909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76811" name="Picture 13">
            <a:extLst>
              <a:ext uri="{FF2B5EF4-FFF2-40B4-BE49-F238E27FC236}">
                <a16:creationId xmlns:a16="http://schemas.microsoft.com/office/drawing/2014/main" id="{D94F8432-BC72-20A2-BB43-E00D618BBC65}"/>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025900" y="1687513"/>
            <a:ext cx="4699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76812" name="Picture 14">
            <a:extLst>
              <a:ext uri="{FF2B5EF4-FFF2-40B4-BE49-F238E27FC236}">
                <a16:creationId xmlns:a16="http://schemas.microsoft.com/office/drawing/2014/main" id="{1313E050-59FD-8975-3C5B-8743A9AA8E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5900" y="1668463"/>
            <a:ext cx="30114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6813" name="Rectangle 15">
            <a:extLst>
              <a:ext uri="{FF2B5EF4-FFF2-40B4-BE49-F238E27FC236}">
                <a16:creationId xmlns:a16="http://schemas.microsoft.com/office/drawing/2014/main" id="{4502348B-8044-6290-C35E-02701B030E5D}"/>
              </a:ext>
            </a:extLst>
          </p:cNvPr>
          <p:cNvSpPr>
            <a:spLocks noChangeArrowheads="1"/>
          </p:cNvSpPr>
          <p:nvPr/>
        </p:nvSpPr>
        <p:spPr bwMode="white">
          <a:xfrm>
            <a:off x="3787775" y="1738313"/>
            <a:ext cx="2673350"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31</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항 제</a:t>
            </a:r>
            <a:r>
              <a:rPr lang="en-US" altLang="ko-KR" sz="2000">
                <a:solidFill>
                  <a:srgbClr val="FFFFFF"/>
                </a:solidFill>
                <a:latin typeface="맑은 고딕" panose="020B0503020000020004" pitchFamily="50" charset="-127"/>
                <a:cs typeface="Arial" panose="020B0604020202020204" pitchFamily="34" charset="0"/>
              </a:rPr>
              <a:t>2</a:t>
            </a:r>
            <a:r>
              <a:rPr lang="ko-KR" altLang="en-US" sz="2000">
                <a:solidFill>
                  <a:srgbClr val="FFFFFF"/>
                </a:solidFill>
                <a:latin typeface="맑은 고딕" panose="020B0503020000020004" pitchFamily="50" charset="-127"/>
                <a:cs typeface="Arial" panose="020B0604020202020204" pitchFamily="34" charset="0"/>
              </a:rPr>
              <a:t>호</a:t>
            </a:r>
          </a:p>
        </p:txBody>
      </p:sp>
      <p:sp>
        <p:nvSpPr>
          <p:cNvPr id="76814" name="Rectangle 16">
            <a:extLst>
              <a:ext uri="{FF2B5EF4-FFF2-40B4-BE49-F238E27FC236}">
                <a16:creationId xmlns:a16="http://schemas.microsoft.com/office/drawing/2014/main" id="{B6B09A8B-03E2-C163-0353-7E77309662F0}"/>
              </a:ext>
            </a:extLst>
          </p:cNvPr>
          <p:cNvSpPr>
            <a:spLocks noChangeArrowheads="1"/>
          </p:cNvSpPr>
          <p:nvPr/>
        </p:nvSpPr>
        <p:spPr bwMode="white">
          <a:xfrm>
            <a:off x="4467225" y="2687638"/>
            <a:ext cx="34877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조업정지 </a:t>
            </a:r>
            <a:r>
              <a:rPr lang="en-US" altLang="ko-KR" sz="1600" b="1">
                <a:solidFill>
                  <a:srgbClr val="000000"/>
                </a:solidFill>
                <a:latin typeface="나눔고딕" pitchFamily="50" charset="-127"/>
                <a:ea typeface="나눔고딕" pitchFamily="50" charset="-127"/>
              </a:rPr>
              <a:t>10</a:t>
            </a:r>
            <a:r>
              <a:rPr lang="ko-KR" altLang="en-US" sz="1600" b="1">
                <a:solidFill>
                  <a:srgbClr val="000000"/>
                </a:solidFill>
                <a:latin typeface="나눔고딕" pitchFamily="50" charset="-127"/>
                <a:ea typeface="나눔고딕" pitchFamily="50" charset="-127"/>
              </a:rPr>
              <a:t>일</a:t>
            </a:r>
          </a:p>
        </p:txBody>
      </p:sp>
      <p:sp>
        <p:nvSpPr>
          <p:cNvPr id="76815" name="Freeform 20">
            <a:extLst>
              <a:ext uri="{FF2B5EF4-FFF2-40B4-BE49-F238E27FC236}">
                <a16:creationId xmlns:a16="http://schemas.microsoft.com/office/drawing/2014/main" id="{3A6FD109-D535-E3B4-FFD5-DE3D756C189C}"/>
              </a:ext>
            </a:extLst>
          </p:cNvPr>
          <p:cNvSpPr>
            <a:spLocks noChangeArrowheads="1"/>
          </p:cNvSpPr>
          <p:nvPr/>
        </p:nvSpPr>
        <p:spPr bwMode="auto">
          <a:xfrm>
            <a:off x="4232275" y="2473325"/>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6"/>
                  <a:pt x="98" y="77"/>
                  <a:pt x="87" y="87"/>
                </a:cubicBezTo>
                <a:cubicBezTo>
                  <a:pt x="77" y="97"/>
                  <a:pt x="65" y="102"/>
                  <a:pt x="51" y="102"/>
                </a:cubicBezTo>
                <a:cubicBezTo>
                  <a:pt x="37" y="102"/>
                  <a:pt x="25" y="97"/>
                  <a:pt x="15" y="87"/>
                </a:cubicBezTo>
                <a:close/>
                <a:moveTo>
                  <a:pt x="28" y="80"/>
                </a:moveTo>
                <a:cubicBezTo>
                  <a:pt x="28" y="82"/>
                  <a:pt x="29" y="83"/>
                  <a:pt x="31" y="84"/>
                </a:cubicBezTo>
                <a:cubicBezTo>
                  <a:pt x="32" y="84"/>
                  <a:pt x="34" y="84"/>
                  <a:pt x="35" y="83"/>
                </a:cubicBezTo>
                <a:lnTo>
                  <a:pt x="83" y="55"/>
                </a:lnTo>
                <a:cubicBezTo>
                  <a:pt x="84" y="55"/>
                  <a:pt x="84" y="54"/>
                  <a:pt x="85" y="54"/>
                </a:cubicBezTo>
                <a:cubicBezTo>
                  <a:pt x="85" y="53"/>
                  <a:pt x="85" y="52"/>
                  <a:pt x="85" y="51"/>
                </a:cubicBezTo>
                <a:cubicBezTo>
                  <a:pt x="85" y="50"/>
                  <a:pt x="85" y="50"/>
                  <a:pt x="85" y="49"/>
                </a:cubicBezTo>
                <a:cubicBezTo>
                  <a:pt x="84" y="48"/>
                  <a:pt x="84" y="48"/>
                  <a:pt x="83" y="47"/>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76816" name="Freeform 21">
            <a:extLst>
              <a:ext uri="{FF2B5EF4-FFF2-40B4-BE49-F238E27FC236}">
                <a16:creationId xmlns:a16="http://schemas.microsoft.com/office/drawing/2014/main" id="{AD992CE7-DD6B-1CD4-5E4D-4E3E00CC718A}"/>
              </a:ext>
            </a:extLst>
          </p:cNvPr>
          <p:cNvSpPr>
            <a:spLocks noChangeArrowheads="1"/>
          </p:cNvSpPr>
          <p:nvPr/>
        </p:nvSpPr>
        <p:spPr bwMode="auto">
          <a:xfrm>
            <a:off x="4243388" y="283686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6"/>
                  <a:pt x="98" y="78"/>
                  <a:pt x="87" y="87"/>
                </a:cubicBezTo>
                <a:cubicBezTo>
                  <a:pt x="77" y="97"/>
                  <a:pt x="65" y="102"/>
                  <a:pt x="51" y="102"/>
                </a:cubicBezTo>
                <a:cubicBezTo>
                  <a:pt x="37" y="102"/>
                  <a:pt x="25" y="97"/>
                  <a:pt x="15" y="87"/>
                </a:cubicBezTo>
                <a:close/>
                <a:moveTo>
                  <a:pt x="28" y="80"/>
                </a:moveTo>
                <a:cubicBezTo>
                  <a:pt x="28" y="82"/>
                  <a:pt x="29" y="83"/>
                  <a:pt x="31" y="84"/>
                </a:cubicBezTo>
                <a:cubicBezTo>
                  <a:pt x="32" y="84"/>
                  <a:pt x="34" y="84"/>
                  <a:pt x="35" y="83"/>
                </a:cubicBezTo>
                <a:lnTo>
                  <a:pt x="83" y="55"/>
                </a:lnTo>
                <a:cubicBezTo>
                  <a:pt x="84" y="55"/>
                  <a:pt x="84" y="54"/>
                  <a:pt x="85" y="54"/>
                </a:cubicBezTo>
                <a:cubicBezTo>
                  <a:pt x="85" y="53"/>
                  <a:pt x="85" y="52"/>
                  <a:pt x="85" y="51"/>
                </a:cubicBezTo>
                <a:cubicBezTo>
                  <a:pt x="85" y="50"/>
                  <a:pt x="85" y="50"/>
                  <a:pt x="85" y="49"/>
                </a:cubicBezTo>
                <a:cubicBezTo>
                  <a:pt x="84" y="49"/>
                  <a:pt x="84" y="48"/>
                  <a:pt x="83" y="48"/>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76817" name="AutoShape 22">
            <a:extLst>
              <a:ext uri="{FF2B5EF4-FFF2-40B4-BE49-F238E27FC236}">
                <a16:creationId xmlns:a16="http://schemas.microsoft.com/office/drawing/2014/main" id="{8082E734-CA76-7E25-D840-95C9F058CAC8}"/>
              </a:ext>
            </a:extLst>
          </p:cNvPr>
          <p:cNvSpPr>
            <a:spLocks noChangeArrowheads="1"/>
          </p:cNvSpPr>
          <p:nvPr/>
        </p:nvSpPr>
        <p:spPr bwMode="auto">
          <a:xfrm>
            <a:off x="4357688" y="2339975"/>
            <a:ext cx="3957637" cy="387350"/>
          </a:xfrm>
          <a:prstGeom prst="roundRect">
            <a:avLst>
              <a:gd name="adj" fmla="val 34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round/>
                <a:headEnd/>
                <a:tailEnd/>
              </a14:hiddenLine>
            </a:ext>
          </a:extLst>
        </p:spPr>
        <p:txBody>
          <a:bodyPr>
            <a:spAutoFit/>
          </a:bodyPr>
          <a:lstStyle>
            <a:lvl1pPr marL="88900" indent="-88900"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en-US" altLang="ko-KR" sz="1600" b="1">
                <a:solidFill>
                  <a:srgbClr val="000000"/>
                </a:solidFill>
                <a:latin typeface="나눔고딕" pitchFamily="50" charset="-127"/>
                <a:ea typeface="나눔고딕" pitchFamily="50" charset="-127"/>
              </a:rPr>
              <a:t>  5</a:t>
            </a:r>
            <a:r>
              <a:rPr lang="ko-KR" altLang="en-US" sz="1600" b="1">
                <a:solidFill>
                  <a:srgbClr val="000000"/>
                </a:solidFill>
                <a:latin typeface="나눔고딕" pitchFamily="50" charset="-127"/>
                <a:ea typeface="나눔고딕" pitchFamily="50" charset="-127"/>
              </a:rPr>
              <a:t>년 이하의 징역 </a:t>
            </a:r>
            <a:r>
              <a:rPr lang="en-US" altLang="ko-KR" sz="1600" b="1">
                <a:solidFill>
                  <a:srgbClr val="000000"/>
                </a:solidFill>
                <a:latin typeface="나눔고딕" pitchFamily="50" charset="-127"/>
                <a:ea typeface="나눔고딕" pitchFamily="50" charset="-127"/>
              </a:rPr>
              <a:t>5</a:t>
            </a:r>
            <a:r>
              <a:rPr lang="ko-KR" altLang="en-US" sz="1600" b="1">
                <a:solidFill>
                  <a:srgbClr val="000000"/>
                </a:solidFill>
                <a:latin typeface="나눔고딕" pitchFamily="50" charset="-127"/>
                <a:ea typeface="나눔고딕" pitchFamily="50" charset="-127"/>
              </a:rPr>
              <a:t>천만원 이하의 벌금</a:t>
            </a:r>
          </a:p>
        </p:txBody>
      </p:sp>
      <p:sp>
        <p:nvSpPr>
          <p:cNvPr id="76818" name="Freeform 23">
            <a:extLst>
              <a:ext uri="{FF2B5EF4-FFF2-40B4-BE49-F238E27FC236}">
                <a16:creationId xmlns:a16="http://schemas.microsoft.com/office/drawing/2014/main" id="{73C9B6E0-F67F-40C8-CA4A-2D8A331F001D}"/>
              </a:ext>
            </a:extLst>
          </p:cNvPr>
          <p:cNvSpPr>
            <a:spLocks noChangeArrowheads="1"/>
          </p:cNvSpPr>
          <p:nvPr/>
        </p:nvSpPr>
        <p:spPr bwMode="auto">
          <a:xfrm>
            <a:off x="4243388" y="41846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1" y="0"/>
                </a:cubicBezTo>
                <a:cubicBezTo>
                  <a:pt x="65" y="0"/>
                  <a:pt x="77" y="5"/>
                  <a:pt x="87" y="15"/>
                </a:cubicBezTo>
                <a:cubicBezTo>
                  <a:pt x="98" y="25"/>
                  <a:pt x="103" y="37"/>
                  <a:pt x="103" y="51"/>
                </a:cubicBezTo>
                <a:cubicBezTo>
                  <a:pt x="103" y="65"/>
                  <a:pt x="98" y="77"/>
                  <a:pt x="87" y="87"/>
                </a:cubicBezTo>
                <a:cubicBezTo>
                  <a:pt x="77" y="97"/>
                  <a:pt x="65" y="102"/>
                  <a:pt x="51" y="102"/>
                </a:cubicBezTo>
                <a:cubicBezTo>
                  <a:pt x="37" y="102"/>
                  <a:pt x="25" y="97"/>
                  <a:pt x="15" y="87"/>
                </a:cubicBezTo>
                <a:close/>
                <a:moveTo>
                  <a:pt x="28" y="79"/>
                </a:moveTo>
                <a:cubicBezTo>
                  <a:pt x="28" y="81"/>
                  <a:pt x="29" y="83"/>
                  <a:pt x="31" y="83"/>
                </a:cubicBezTo>
                <a:cubicBezTo>
                  <a:pt x="32" y="84"/>
                  <a:pt x="34" y="84"/>
                  <a:pt x="35" y="83"/>
                </a:cubicBezTo>
                <a:lnTo>
                  <a:pt x="83" y="55"/>
                </a:lnTo>
                <a:cubicBezTo>
                  <a:pt x="84" y="54"/>
                  <a:pt x="84" y="54"/>
                  <a:pt x="85" y="53"/>
                </a:cubicBezTo>
                <a:cubicBezTo>
                  <a:pt x="85" y="52"/>
                  <a:pt x="85" y="52"/>
                  <a:pt x="85" y="51"/>
                </a:cubicBezTo>
                <a:cubicBezTo>
                  <a:pt x="85" y="50"/>
                  <a:pt x="85" y="49"/>
                  <a:pt x="85" y="48"/>
                </a:cubicBezTo>
                <a:cubicBezTo>
                  <a:pt x="84" y="48"/>
                  <a:pt x="84" y="47"/>
                  <a:pt x="83" y="47"/>
                </a:cubicBezTo>
                <a:lnTo>
                  <a:pt x="36" y="18"/>
                </a:lnTo>
                <a:cubicBezTo>
                  <a:pt x="34" y="17"/>
                  <a:pt x="33" y="17"/>
                  <a:pt x="31" y="18"/>
                </a:cubicBezTo>
                <a:cubicBezTo>
                  <a:pt x="29" y="19"/>
                  <a:pt x="28" y="20"/>
                  <a:pt x="28" y="22"/>
                </a:cubicBezTo>
                <a:lnTo>
                  <a:pt x="28" y="79"/>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76819" name="Picture 24">
            <a:extLst>
              <a:ext uri="{FF2B5EF4-FFF2-40B4-BE49-F238E27FC236}">
                <a16:creationId xmlns:a16="http://schemas.microsoft.com/office/drawing/2014/main" id="{104A6908-BC79-9553-3C0B-614A231268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238" y="1679575"/>
            <a:ext cx="354965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76820" name="Picture 25">
            <a:extLst>
              <a:ext uri="{FF2B5EF4-FFF2-40B4-BE49-F238E27FC236}">
                <a16:creationId xmlns:a16="http://schemas.microsoft.com/office/drawing/2014/main" id="{CFDCE486-47E7-CA3E-9427-9419037883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875" y="3944938"/>
            <a:ext cx="35290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6821" name="AutoShape 26">
            <a:extLst>
              <a:ext uri="{FF2B5EF4-FFF2-40B4-BE49-F238E27FC236}">
                <a16:creationId xmlns:a16="http://schemas.microsoft.com/office/drawing/2014/main" id="{9D00F683-9095-43F0-A4AC-9C93BAEAE4BC}"/>
              </a:ext>
            </a:extLst>
          </p:cNvPr>
          <p:cNvSpPr>
            <a:spLocks noChangeArrowheads="1"/>
          </p:cNvSpPr>
          <p:nvPr/>
        </p:nvSpPr>
        <p:spPr bwMode="auto">
          <a:xfrm>
            <a:off x="1924050" y="1752600"/>
            <a:ext cx="1917700" cy="531813"/>
          </a:xfrm>
          <a:prstGeom prst="roundRect">
            <a:avLst>
              <a:gd name="adj" fmla="val 4616"/>
            </a:avLst>
          </a:prstGeom>
          <a:solidFill>
            <a:srgbClr val="FFFFFF"/>
          </a:solidFill>
          <a:ln w="9487">
            <a:solidFill>
              <a:srgbClr val="000000"/>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방지시설에 연결되지</a:t>
            </a:r>
          </a:p>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않은 덕트</a:t>
            </a:r>
          </a:p>
        </p:txBody>
      </p:sp>
      <p:sp>
        <p:nvSpPr>
          <p:cNvPr id="76822" name="AutoShape 27">
            <a:extLst>
              <a:ext uri="{FF2B5EF4-FFF2-40B4-BE49-F238E27FC236}">
                <a16:creationId xmlns:a16="http://schemas.microsoft.com/office/drawing/2014/main" id="{57FD781E-6F78-5464-AED3-EDCE464F1C94}"/>
              </a:ext>
            </a:extLst>
          </p:cNvPr>
          <p:cNvSpPr>
            <a:spLocks noChangeArrowheads="1"/>
          </p:cNvSpPr>
          <p:nvPr/>
        </p:nvSpPr>
        <p:spPr bwMode="auto">
          <a:xfrm>
            <a:off x="866775" y="5418138"/>
            <a:ext cx="2760663" cy="531812"/>
          </a:xfrm>
          <a:prstGeom prst="roundRect">
            <a:avLst>
              <a:gd name="adj" fmla="val 3208"/>
            </a:avLst>
          </a:prstGeom>
          <a:solidFill>
            <a:srgbClr val="FFFFFF"/>
          </a:solidFill>
          <a:ln w="9487">
            <a:solidFill>
              <a:srgbClr val="000000"/>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방지시설을 거치지 아니하고</a:t>
            </a:r>
          </a:p>
          <a:p>
            <a:pPr algn="ctr" eaLnBrk="1" hangingPunct="1">
              <a:lnSpc>
                <a:spcPct val="100000"/>
              </a:lnSpc>
              <a:buClrTx/>
              <a:buFontTx/>
              <a:buNone/>
            </a:pPr>
            <a:r>
              <a:rPr lang="ko-KR" altLang="en-US" sz="1400">
                <a:solidFill>
                  <a:srgbClr val="FF0000"/>
                </a:solidFill>
                <a:latin typeface="HY견고딕" panose="02030600000101010101" pitchFamily="18" charset="-127"/>
                <a:ea typeface="HY견고딕" panose="02030600000101010101" pitchFamily="18" charset="-127"/>
              </a:rPr>
              <a:t>외부로 배출되는 가지관 설치</a:t>
            </a:r>
          </a:p>
        </p:txBody>
      </p:sp>
      <p:grpSp>
        <p:nvGrpSpPr>
          <p:cNvPr id="76823" name="Group 28">
            <a:extLst>
              <a:ext uri="{FF2B5EF4-FFF2-40B4-BE49-F238E27FC236}">
                <a16:creationId xmlns:a16="http://schemas.microsoft.com/office/drawing/2014/main" id="{009767FB-86DB-8722-0883-779A773D2DD2}"/>
              </a:ext>
            </a:extLst>
          </p:cNvPr>
          <p:cNvGrpSpPr>
            <a:grpSpLocks/>
          </p:cNvGrpSpPr>
          <p:nvPr/>
        </p:nvGrpSpPr>
        <p:grpSpPr bwMode="auto">
          <a:xfrm>
            <a:off x="-185738" y="0"/>
            <a:ext cx="9324976" cy="982663"/>
            <a:chOff x="-117" y="0"/>
            <a:chExt cx="5874" cy="619"/>
          </a:xfrm>
        </p:grpSpPr>
        <p:grpSp>
          <p:nvGrpSpPr>
            <p:cNvPr id="76824" name="Group 29">
              <a:extLst>
                <a:ext uri="{FF2B5EF4-FFF2-40B4-BE49-F238E27FC236}">
                  <a16:creationId xmlns:a16="http://schemas.microsoft.com/office/drawing/2014/main" id="{E816CE13-2DBF-389C-C6F9-A9A63A3D6F24}"/>
                </a:ext>
              </a:extLst>
            </p:cNvPr>
            <p:cNvGrpSpPr>
              <a:grpSpLocks/>
            </p:cNvGrpSpPr>
            <p:nvPr/>
          </p:nvGrpSpPr>
          <p:grpSpPr bwMode="auto">
            <a:xfrm>
              <a:off x="-117" y="177"/>
              <a:ext cx="4676" cy="442"/>
              <a:chOff x="-117" y="177"/>
              <a:chExt cx="4676" cy="442"/>
            </a:xfrm>
          </p:grpSpPr>
          <p:pic>
            <p:nvPicPr>
              <p:cNvPr id="76827" name="Picture 30">
                <a:extLst>
                  <a:ext uri="{FF2B5EF4-FFF2-40B4-BE49-F238E27FC236}">
                    <a16:creationId xmlns:a16="http://schemas.microsoft.com/office/drawing/2014/main" id="{28C4C7D3-2FDF-F03B-2B4E-E8C4F55BDE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6828" name="Rectangle 31">
                <a:extLst>
                  <a:ext uri="{FF2B5EF4-FFF2-40B4-BE49-F238E27FC236}">
                    <a16:creationId xmlns:a16="http://schemas.microsoft.com/office/drawing/2014/main" id="{4F1FA933-A023-DB1F-F2C2-33954F3C5530}"/>
                  </a:ext>
                </a:extLst>
              </p:cNvPr>
              <p:cNvSpPr>
                <a:spLocks noChangeArrowheads="1"/>
              </p:cNvSpPr>
              <p:nvPr/>
            </p:nvSpPr>
            <p:spPr bwMode="white">
              <a:xfrm>
                <a:off x="-117" y="177"/>
                <a:ext cx="3815"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76825" name="Rectangle 32">
              <a:extLst>
                <a:ext uri="{FF2B5EF4-FFF2-40B4-BE49-F238E27FC236}">
                  <a16:creationId xmlns:a16="http://schemas.microsoft.com/office/drawing/2014/main" id="{A9B1F3CD-D1DF-DA9B-C1B1-F4CD9A530D9A}"/>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76826" name="Rectangle 36">
              <a:extLst>
                <a:ext uri="{FF2B5EF4-FFF2-40B4-BE49-F238E27FC236}">
                  <a16:creationId xmlns:a16="http://schemas.microsoft.com/office/drawing/2014/main" id="{D56A8232-BDD0-EC1C-2C9D-805E3F6FEDC9}"/>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4">
            <a:extLst>
              <a:ext uri="{FF2B5EF4-FFF2-40B4-BE49-F238E27FC236}">
                <a16:creationId xmlns:a16="http://schemas.microsoft.com/office/drawing/2014/main" id="{B05F36EA-E886-4F44-5462-027F367DE063}"/>
              </a:ext>
            </a:extLst>
          </p:cNvPr>
          <p:cNvGrpSpPr>
            <a:grpSpLocks/>
          </p:cNvGrpSpPr>
          <p:nvPr/>
        </p:nvGrpSpPr>
        <p:grpSpPr bwMode="auto">
          <a:xfrm>
            <a:off x="-185738" y="280988"/>
            <a:ext cx="7423151" cy="701675"/>
            <a:chOff x="-117" y="177"/>
            <a:chExt cx="4676" cy="442"/>
          </a:xfrm>
        </p:grpSpPr>
        <p:pic>
          <p:nvPicPr>
            <p:cNvPr id="78869" name="Picture 5">
              <a:extLst>
                <a:ext uri="{FF2B5EF4-FFF2-40B4-BE49-F238E27FC236}">
                  <a16:creationId xmlns:a16="http://schemas.microsoft.com/office/drawing/2014/main" id="{36B4C320-B762-3942-9B9E-379DB9753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8870" name="Rectangle 6">
              <a:extLst>
                <a:ext uri="{FF2B5EF4-FFF2-40B4-BE49-F238E27FC236}">
                  <a16:creationId xmlns:a16="http://schemas.microsoft.com/office/drawing/2014/main" id="{149A24A6-4A80-800E-FF73-11E24C1638C5}"/>
                </a:ext>
              </a:extLst>
            </p:cNvPr>
            <p:cNvSpPr>
              <a:spLocks noChangeArrowheads="1"/>
            </p:cNvSpPr>
            <p:nvPr/>
          </p:nvSpPr>
          <p:spPr bwMode="white">
            <a:xfrm>
              <a:off x="-117" y="177"/>
              <a:ext cx="3677"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pic>
        <p:nvPicPr>
          <p:cNvPr id="78851" name="Picture 7">
            <a:extLst>
              <a:ext uri="{FF2B5EF4-FFF2-40B4-BE49-F238E27FC236}">
                <a16:creationId xmlns:a16="http://schemas.microsoft.com/office/drawing/2014/main" id="{56D2983E-3957-45D5-7AA6-B8381C2C0D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3" y="1066800"/>
            <a:ext cx="6089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8">
            <a:extLst>
              <a:ext uri="{FF2B5EF4-FFF2-40B4-BE49-F238E27FC236}">
                <a16:creationId xmlns:a16="http://schemas.microsoft.com/office/drawing/2014/main" id="{F66F51AD-0A92-BDB1-404C-1CDFAF562181}"/>
              </a:ext>
            </a:extLst>
          </p:cNvPr>
          <p:cNvSpPr>
            <a:spLocks noChangeArrowheads="1"/>
          </p:cNvSpPr>
          <p:nvPr/>
        </p:nvSpPr>
        <p:spPr bwMode="white">
          <a:xfrm>
            <a:off x="217488" y="1122363"/>
            <a:ext cx="59737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대기오염방지시설 비정상 가동</a:t>
            </a:r>
          </a:p>
        </p:txBody>
      </p:sp>
      <p:pic>
        <p:nvPicPr>
          <p:cNvPr id="78853" name="Picture 9">
            <a:extLst>
              <a:ext uri="{FF2B5EF4-FFF2-40B4-BE49-F238E27FC236}">
                <a16:creationId xmlns:a16="http://schemas.microsoft.com/office/drawing/2014/main" id="{F218C8EA-1350-2DFD-4540-23E83425246E}"/>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06400" y="1651000"/>
            <a:ext cx="83804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78854" name="Picture 10">
            <a:extLst>
              <a:ext uri="{FF2B5EF4-FFF2-40B4-BE49-F238E27FC236}">
                <a16:creationId xmlns:a16="http://schemas.microsoft.com/office/drawing/2014/main" id="{7593C105-4CEE-7B65-0721-DC90EDDA9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1631950"/>
            <a:ext cx="30114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8855" name="Rectangle 11">
            <a:extLst>
              <a:ext uri="{FF2B5EF4-FFF2-40B4-BE49-F238E27FC236}">
                <a16:creationId xmlns:a16="http://schemas.microsoft.com/office/drawing/2014/main" id="{180359BC-A768-5399-D7CF-D38C11885246}"/>
              </a:ext>
            </a:extLst>
          </p:cNvPr>
          <p:cNvSpPr>
            <a:spLocks noChangeArrowheads="1"/>
          </p:cNvSpPr>
          <p:nvPr/>
        </p:nvSpPr>
        <p:spPr bwMode="white">
          <a:xfrm>
            <a:off x="168275" y="1701800"/>
            <a:ext cx="2674938"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31</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항 제</a:t>
            </a:r>
            <a:r>
              <a:rPr lang="en-US" altLang="ko-KR" sz="2000">
                <a:solidFill>
                  <a:srgbClr val="FFFFFF"/>
                </a:solidFill>
                <a:latin typeface="맑은 고딕" panose="020B0503020000020004" pitchFamily="50" charset="-127"/>
                <a:cs typeface="Arial" panose="020B0604020202020204" pitchFamily="34" charset="0"/>
              </a:rPr>
              <a:t>3</a:t>
            </a:r>
            <a:r>
              <a:rPr lang="ko-KR" altLang="en-US" sz="2000">
                <a:solidFill>
                  <a:srgbClr val="FFFFFF"/>
                </a:solidFill>
                <a:latin typeface="맑은 고딕" panose="020B0503020000020004" pitchFamily="50" charset="-127"/>
                <a:cs typeface="Arial" panose="020B0604020202020204" pitchFamily="34" charset="0"/>
              </a:rPr>
              <a:t>호</a:t>
            </a:r>
          </a:p>
        </p:txBody>
      </p:sp>
      <p:sp>
        <p:nvSpPr>
          <p:cNvPr id="78856" name="Rectangle 12">
            <a:extLst>
              <a:ext uri="{FF2B5EF4-FFF2-40B4-BE49-F238E27FC236}">
                <a16:creationId xmlns:a16="http://schemas.microsoft.com/office/drawing/2014/main" id="{2BD820F9-0192-106E-BC67-0998C25FBA62}"/>
              </a:ext>
            </a:extLst>
          </p:cNvPr>
          <p:cNvSpPr>
            <a:spLocks noChangeArrowheads="1"/>
          </p:cNvSpPr>
          <p:nvPr/>
        </p:nvSpPr>
        <p:spPr bwMode="white">
          <a:xfrm>
            <a:off x="3135313" y="1760538"/>
            <a:ext cx="5202237" cy="368300"/>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a:solidFill>
                  <a:srgbClr val="0000FF"/>
                </a:solidFill>
                <a:cs typeface="Arial" panose="020B0604020202020204" pitchFamily="34" charset="0"/>
              </a:rPr>
              <a:t>대기방지시설 부식</a:t>
            </a:r>
            <a:r>
              <a:rPr lang="en-US" altLang="ko-KR" sz="1800">
                <a:solidFill>
                  <a:srgbClr val="0000FF"/>
                </a:solidFill>
                <a:cs typeface="Arial" panose="020B0604020202020204" pitchFamily="34" charset="0"/>
              </a:rPr>
              <a:t>, </a:t>
            </a:r>
            <a:r>
              <a:rPr lang="ko-KR" altLang="en-US" sz="1800">
                <a:solidFill>
                  <a:srgbClr val="0000FF"/>
                </a:solidFill>
                <a:cs typeface="Arial" panose="020B0604020202020204" pitchFamily="34" charset="0"/>
              </a:rPr>
              <a:t>마모에 따른 오염물질 누출 </a:t>
            </a:r>
          </a:p>
        </p:txBody>
      </p:sp>
      <p:sp>
        <p:nvSpPr>
          <p:cNvPr id="78857" name="Rectangle 13">
            <a:extLst>
              <a:ext uri="{FF2B5EF4-FFF2-40B4-BE49-F238E27FC236}">
                <a16:creationId xmlns:a16="http://schemas.microsoft.com/office/drawing/2014/main" id="{F2A40B34-4F08-EAF1-0C53-3FF8C956D00A}"/>
              </a:ext>
            </a:extLst>
          </p:cNvPr>
          <p:cNvSpPr>
            <a:spLocks noChangeArrowheads="1"/>
          </p:cNvSpPr>
          <p:nvPr/>
        </p:nvSpPr>
        <p:spPr bwMode="white">
          <a:xfrm>
            <a:off x="838200" y="2244725"/>
            <a:ext cx="7783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과태료 </a:t>
            </a:r>
            <a:r>
              <a:rPr lang="en-US" altLang="ko-KR" sz="1600" b="1">
                <a:solidFill>
                  <a:srgbClr val="000000"/>
                </a:solidFill>
                <a:latin typeface="나눔고딕" pitchFamily="50" charset="-127"/>
                <a:ea typeface="나눔고딕" pitchFamily="50" charset="-127"/>
              </a:rPr>
              <a:t>200</a:t>
            </a:r>
            <a:r>
              <a:rPr lang="ko-KR" altLang="en-US" sz="1600" b="1">
                <a:solidFill>
                  <a:srgbClr val="000000"/>
                </a:solidFill>
                <a:latin typeface="나눔고딕" pitchFamily="50" charset="-127"/>
                <a:ea typeface="나눔고딕" pitchFamily="50" charset="-127"/>
              </a:rPr>
              <a:t>만원 이하</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경고</a:t>
            </a:r>
          </a:p>
        </p:txBody>
      </p:sp>
      <p:sp>
        <p:nvSpPr>
          <p:cNvPr id="78858" name="Rectangle 14">
            <a:extLst>
              <a:ext uri="{FF2B5EF4-FFF2-40B4-BE49-F238E27FC236}">
                <a16:creationId xmlns:a16="http://schemas.microsoft.com/office/drawing/2014/main" id="{BC6C0EF9-194A-91DF-10E5-BA4B4334CB34}"/>
              </a:ext>
            </a:extLst>
          </p:cNvPr>
          <p:cNvSpPr>
            <a:spLocks noChangeArrowheads="1"/>
          </p:cNvSpPr>
          <p:nvPr/>
        </p:nvSpPr>
        <p:spPr bwMode="white">
          <a:xfrm>
            <a:off x="838200" y="2657475"/>
            <a:ext cx="78740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31</a:t>
            </a:r>
            <a:r>
              <a:rPr lang="ko-KR" altLang="en-US" sz="1600" b="1">
                <a:solidFill>
                  <a:srgbClr val="000000"/>
                </a:solidFill>
                <a:latin typeface="나눔고딕" pitchFamily="50" charset="-127"/>
                <a:ea typeface="나눔고딕" pitchFamily="50" charset="-127"/>
              </a:rPr>
              <a:t>조 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 제</a:t>
            </a:r>
            <a:r>
              <a:rPr lang="en-US" altLang="ko-KR" sz="1600" b="1">
                <a:solidFill>
                  <a:srgbClr val="000000"/>
                </a:solidFill>
                <a:latin typeface="나눔고딕" pitchFamily="50" charset="-127"/>
                <a:ea typeface="나눔고딕" pitchFamily="50" charset="-127"/>
              </a:rPr>
              <a:t>3</a:t>
            </a:r>
            <a:r>
              <a:rPr lang="ko-KR" altLang="en-US" sz="1600" b="1">
                <a:solidFill>
                  <a:srgbClr val="000000"/>
                </a:solidFill>
                <a:latin typeface="나눔고딕" pitchFamily="50" charset="-127"/>
                <a:ea typeface="나눔고딕" pitchFamily="50" charset="-127"/>
              </a:rPr>
              <a:t>호 </a:t>
            </a:r>
            <a:r>
              <a:rPr lang="en-US" altLang="ko-KR" sz="1600" b="1">
                <a:solidFill>
                  <a:srgbClr val="000000"/>
                </a:solidFill>
                <a:latin typeface="나눔고딕" pitchFamily="50" charset="-127"/>
                <a:ea typeface="나눔고딕" pitchFamily="50" charset="-127"/>
              </a:rPr>
              <a:t>: </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부식이나 마모로 인하여 오염물질이 새나가는 배출시설이나 방지시설을 정당한 사유없이</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방치하는 행위를 하여서는 아니된다</a:t>
            </a:r>
          </a:p>
        </p:txBody>
      </p:sp>
      <p:sp>
        <p:nvSpPr>
          <p:cNvPr id="78859" name="Freeform 15">
            <a:extLst>
              <a:ext uri="{FF2B5EF4-FFF2-40B4-BE49-F238E27FC236}">
                <a16:creationId xmlns:a16="http://schemas.microsoft.com/office/drawing/2014/main" id="{D40211AD-7985-EF2F-F5EF-ABD8FBAFC393}"/>
              </a:ext>
            </a:extLst>
          </p:cNvPr>
          <p:cNvSpPr>
            <a:spLocks noChangeArrowheads="1"/>
          </p:cNvSpPr>
          <p:nvPr/>
        </p:nvSpPr>
        <p:spPr bwMode="auto">
          <a:xfrm>
            <a:off x="612775" y="2351088"/>
            <a:ext cx="163513" cy="160337"/>
          </a:xfrm>
          <a:custGeom>
            <a:avLst/>
            <a:gdLst>
              <a:gd name="T0" fmla="*/ 2147483646 w 103"/>
              <a:gd name="T1" fmla="*/ 2147483646 h 101"/>
              <a:gd name="T2" fmla="*/ 0 w 103"/>
              <a:gd name="T3" fmla="*/ 2147483646 h 101"/>
              <a:gd name="T4" fmla="*/ 2147483646 w 103"/>
              <a:gd name="T5" fmla="*/ 2147483646 h 101"/>
              <a:gd name="T6" fmla="*/ 2147483646 w 103"/>
              <a:gd name="T7" fmla="*/ 0 h 101"/>
              <a:gd name="T8" fmla="*/ 2147483646 w 103"/>
              <a:gd name="T9" fmla="*/ 2147483646 h 101"/>
              <a:gd name="T10" fmla="*/ 2147483646 w 103"/>
              <a:gd name="T11" fmla="*/ 2147483646 h 101"/>
              <a:gd name="T12" fmla="*/ 2147483646 w 103"/>
              <a:gd name="T13" fmla="*/ 2147483646 h 101"/>
              <a:gd name="T14" fmla="*/ 2147483646 w 103"/>
              <a:gd name="T15" fmla="*/ 2147483646 h 101"/>
              <a:gd name="T16" fmla="*/ 2147483646 w 103"/>
              <a:gd name="T17" fmla="*/ 2147483646 h 101"/>
              <a:gd name="T18" fmla="*/ 2147483646 w 103"/>
              <a:gd name="T19" fmla="*/ 2147483646 h 101"/>
              <a:gd name="T20" fmla="*/ 2147483646 w 103"/>
              <a:gd name="T21" fmla="*/ 2147483646 h 101"/>
              <a:gd name="T22" fmla="*/ 2147483646 w 103"/>
              <a:gd name="T23" fmla="*/ 2147483646 h 101"/>
              <a:gd name="T24" fmla="*/ 2147483646 w 103"/>
              <a:gd name="T25" fmla="*/ 2147483646 h 101"/>
              <a:gd name="T26" fmla="*/ 2147483646 w 103"/>
              <a:gd name="T27" fmla="*/ 2147483646 h 101"/>
              <a:gd name="T28" fmla="*/ 2147483646 w 103"/>
              <a:gd name="T29" fmla="*/ 2147483646 h 101"/>
              <a:gd name="T30" fmla="*/ 2147483646 w 103"/>
              <a:gd name="T31" fmla="*/ 2147483646 h 101"/>
              <a:gd name="T32" fmla="*/ 2147483646 w 103"/>
              <a:gd name="T33" fmla="*/ 2147483646 h 101"/>
              <a:gd name="T34" fmla="*/ 2147483646 w 103"/>
              <a:gd name="T35" fmla="*/ 2147483646 h 101"/>
              <a:gd name="T36" fmla="*/ 2147483646 w 103"/>
              <a:gd name="T37" fmla="*/ 2147483646 h 101"/>
              <a:gd name="T38" fmla="*/ 2147483646 w 103"/>
              <a:gd name="T39" fmla="*/ 2147483646 h 101"/>
              <a:gd name="T40" fmla="*/ 2147483646 w 103"/>
              <a:gd name="T41" fmla="*/ 2147483646 h 101"/>
              <a:gd name="T42" fmla="*/ 2147483646 w 103"/>
              <a:gd name="T43" fmla="*/ 2147483646 h 101"/>
              <a:gd name="T44" fmla="*/ 2147483646 w 103"/>
              <a:gd name="T45" fmla="*/ 2147483646 h 101"/>
              <a:gd name="T46" fmla="*/ 2147483646 w 103"/>
              <a:gd name="T47" fmla="*/ 2147483646 h 101"/>
              <a:gd name="T48" fmla="*/ 2147483646 w 103"/>
              <a:gd name="T49" fmla="*/ 2147483646 h 101"/>
              <a:gd name="T50" fmla="*/ 2147483646 w 103"/>
              <a:gd name="T51" fmla="*/ 2147483646 h 101"/>
              <a:gd name="T52" fmla="*/ 2147483646 w 103"/>
              <a:gd name="T53" fmla="*/ 2147483646 h 101"/>
              <a:gd name="T54" fmla="*/ 2147483646 w 103"/>
              <a:gd name="T55" fmla="*/ 2147483646 h 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1"/>
              <a:gd name="T86" fmla="*/ 103 w 103"/>
              <a:gd name="T87" fmla="*/ 101 h 10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1">
                <a:moveTo>
                  <a:pt x="15" y="87"/>
                </a:moveTo>
                <a:cubicBezTo>
                  <a:pt x="5" y="77"/>
                  <a:pt x="0" y="65"/>
                  <a:pt x="0" y="51"/>
                </a:cubicBezTo>
                <a:cubicBezTo>
                  <a:pt x="0" y="36"/>
                  <a:pt x="5" y="25"/>
                  <a:pt x="15" y="15"/>
                </a:cubicBezTo>
                <a:cubicBezTo>
                  <a:pt x="25" y="4"/>
                  <a:pt x="37" y="0"/>
                  <a:pt x="52" y="0"/>
                </a:cubicBezTo>
                <a:cubicBezTo>
                  <a:pt x="66" y="0"/>
                  <a:pt x="78" y="4"/>
                  <a:pt x="88" y="15"/>
                </a:cubicBezTo>
                <a:cubicBezTo>
                  <a:pt x="98" y="25"/>
                  <a:pt x="103" y="36"/>
                  <a:pt x="103" y="51"/>
                </a:cubicBezTo>
                <a:cubicBezTo>
                  <a:pt x="103" y="65"/>
                  <a:pt x="98" y="77"/>
                  <a:pt x="88" y="87"/>
                </a:cubicBezTo>
                <a:cubicBezTo>
                  <a:pt x="78" y="97"/>
                  <a:pt x="66" y="101"/>
                  <a:pt x="52" y="101"/>
                </a:cubicBezTo>
                <a:cubicBezTo>
                  <a:pt x="37" y="101"/>
                  <a:pt x="25" y="97"/>
                  <a:pt x="15" y="87"/>
                </a:cubicBezTo>
                <a:close/>
                <a:moveTo>
                  <a:pt x="29" y="79"/>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79"/>
                </a:lnTo>
                <a:close/>
                <a:moveTo>
                  <a:pt x="79" y="51"/>
                </a:moveTo>
                <a:lnTo>
                  <a:pt x="35" y="77"/>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78860" name="Freeform 16">
            <a:extLst>
              <a:ext uri="{FF2B5EF4-FFF2-40B4-BE49-F238E27FC236}">
                <a16:creationId xmlns:a16="http://schemas.microsoft.com/office/drawing/2014/main" id="{B92B2FF3-FEBD-CA5D-C231-055CC311835A}"/>
              </a:ext>
            </a:extLst>
          </p:cNvPr>
          <p:cNvSpPr>
            <a:spLocks noChangeArrowheads="1"/>
          </p:cNvSpPr>
          <p:nvPr/>
        </p:nvSpPr>
        <p:spPr bwMode="auto">
          <a:xfrm>
            <a:off x="623888" y="28003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78861" name="Picture 20">
            <a:extLst>
              <a:ext uri="{FF2B5EF4-FFF2-40B4-BE49-F238E27FC236}">
                <a16:creationId xmlns:a16="http://schemas.microsoft.com/office/drawing/2014/main" id="{D00AB572-378D-7713-6577-C0255F1AC562}"/>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28625" y="3886200"/>
            <a:ext cx="8321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78862" name="Picture 21">
            <a:extLst>
              <a:ext uri="{FF2B5EF4-FFF2-40B4-BE49-F238E27FC236}">
                <a16:creationId xmlns:a16="http://schemas.microsoft.com/office/drawing/2014/main" id="{90236156-7B18-D91D-D4D4-8AEE2B9268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8" y="3868738"/>
            <a:ext cx="2836862"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78863" name="Rectangle 22">
            <a:extLst>
              <a:ext uri="{FF2B5EF4-FFF2-40B4-BE49-F238E27FC236}">
                <a16:creationId xmlns:a16="http://schemas.microsoft.com/office/drawing/2014/main" id="{AB162BB4-DC6E-4055-7AA5-ED027F577A19}"/>
              </a:ext>
            </a:extLst>
          </p:cNvPr>
          <p:cNvSpPr>
            <a:spLocks noChangeArrowheads="1"/>
          </p:cNvSpPr>
          <p:nvPr/>
        </p:nvSpPr>
        <p:spPr bwMode="white">
          <a:xfrm>
            <a:off x="319088" y="3995738"/>
            <a:ext cx="2673350" cy="39052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31</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항 제</a:t>
            </a:r>
            <a:r>
              <a:rPr lang="en-US" altLang="ko-KR" sz="2000">
                <a:solidFill>
                  <a:srgbClr val="FFFFFF"/>
                </a:solidFill>
                <a:latin typeface="맑은 고딕" panose="020B0503020000020004" pitchFamily="50" charset="-127"/>
                <a:cs typeface="Arial" panose="020B0604020202020204" pitchFamily="34" charset="0"/>
              </a:rPr>
              <a:t>4</a:t>
            </a:r>
            <a:r>
              <a:rPr lang="ko-KR" altLang="en-US" sz="2000">
                <a:solidFill>
                  <a:srgbClr val="FFFFFF"/>
                </a:solidFill>
                <a:latin typeface="맑은 고딕" panose="020B0503020000020004" pitchFamily="50" charset="-127"/>
                <a:cs typeface="Arial" panose="020B0604020202020204" pitchFamily="34" charset="0"/>
              </a:rPr>
              <a:t>호</a:t>
            </a:r>
          </a:p>
        </p:txBody>
      </p:sp>
      <p:sp>
        <p:nvSpPr>
          <p:cNvPr id="78864" name="Rectangle 23">
            <a:extLst>
              <a:ext uri="{FF2B5EF4-FFF2-40B4-BE49-F238E27FC236}">
                <a16:creationId xmlns:a16="http://schemas.microsoft.com/office/drawing/2014/main" id="{84387057-67BB-2A13-D4EF-09190C6844F4}"/>
              </a:ext>
            </a:extLst>
          </p:cNvPr>
          <p:cNvSpPr>
            <a:spLocks noChangeArrowheads="1"/>
          </p:cNvSpPr>
          <p:nvPr/>
        </p:nvSpPr>
        <p:spPr bwMode="white">
          <a:xfrm>
            <a:off x="3135313" y="3979863"/>
            <a:ext cx="5202237" cy="358775"/>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a:solidFill>
                  <a:srgbClr val="0000FF"/>
                </a:solidFill>
                <a:cs typeface="Arial" panose="020B0604020202020204" pitchFamily="34" charset="0"/>
              </a:rPr>
              <a:t>대기방지시설에 딸린 기계와 기구류의 고장방치</a:t>
            </a:r>
          </a:p>
        </p:txBody>
      </p:sp>
      <p:sp>
        <p:nvSpPr>
          <p:cNvPr id="78865" name="Rectangle 24">
            <a:extLst>
              <a:ext uri="{FF2B5EF4-FFF2-40B4-BE49-F238E27FC236}">
                <a16:creationId xmlns:a16="http://schemas.microsoft.com/office/drawing/2014/main" id="{2D3AE0FF-6ED0-21A7-DA41-24542C280A06}"/>
              </a:ext>
            </a:extLst>
          </p:cNvPr>
          <p:cNvSpPr>
            <a:spLocks noChangeArrowheads="1"/>
          </p:cNvSpPr>
          <p:nvPr/>
        </p:nvSpPr>
        <p:spPr bwMode="white">
          <a:xfrm>
            <a:off x="838200" y="4491038"/>
            <a:ext cx="7783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과태료 </a:t>
            </a:r>
            <a:r>
              <a:rPr lang="en-US" altLang="ko-KR" sz="1600" b="1">
                <a:solidFill>
                  <a:srgbClr val="000000"/>
                </a:solidFill>
                <a:latin typeface="나눔고딕" pitchFamily="50" charset="-127"/>
                <a:ea typeface="나눔고딕" pitchFamily="50" charset="-127"/>
              </a:rPr>
              <a:t>200</a:t>
            </a:r>
            <a:r>
              <a:rPr lang="ko-KR" altLang="en-US" sz="1600" b="1">
                <a:solidFill>
                  <a:srgbClr val="000000"/>
                </a:solidFill>
                <a:latin typeface="나눔고딕" pitchFamily="50" charset="-127"/>
                <a:ea typeface="나눔고딕" pitchFamily="50" charset="-127"/>
              </a:rPr>
              <a:t>만원 이하</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경고</a:t>
            </a:r>
          </a:p>
        </p:txBody>
      </p:sp>
      <p:sp>
        <p:nvSpPr>
          <p:cNvPr id="78866" name="Rectangle 25">
            <a:extLst>
              <a:ext uri="{FF2B5EF4-FFF2-40B4-BE49-F238E27FC236}">
                <a16:creationId xmlns:a16="http://schemas.microsoft.com/office/drawing/2014/main" id="{FA7615A2-F3F2-79C5-E872-F09C5A11B1C3}"/>
              </a:ext>
            </a:extLst>
          </p:cNvPr>
          <p:cNvSpPr>
            <a:spLocks noChangeArrowheads="1"/>
          </p:cNvSpPr>
          <p:nvPr/>
        </p:nvSpPr>
        <p:spPr bwMode="white">
          <a:xfrm>
            <a:off x="838200" y="4903788"/>
            <a:ext cx="78740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31</a:t>
            </a:r>
            <a:r>
              <a:rPr lang="ko-KR" altLang="en-US" sz="1600" b="1">
                <a:solidFill>
                  <a:srgbClr val="000000"/>
                </a:solidFill>
                <a:latin typeface="나눔고딕" pitchFamily="50" charset="-127"/>
                <a:ea typeface="나눔고딕" pitchFamily="50" charset="-127"/>
              </a:rPr>
              <a:t>조 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 제</a:t>
            </a:r>
            <a:r>
              <a:rPr lang="en-US" altLang="ko-KR" sz="1600" b="1">
                <a:solidFill>
                  <a:srgbClr val="000000"/>
                </a:solidFill>
                <a:latin typeface="나눔고딕" pitchFamily="50" charset="-127"/>
                <a:ea typeface="나눔고딕" pitchFamily="50" charset="-127"/>
              </a:rPr>
              <a:t>4</a:t>
            </a:r>
            <a:r>
              <a:rPr lang="ko-KR" altLang="en-US" sz="1600" b="1">
                <a:solidFill>
                  <a:srgbClr val="000000"/>
                </a:solidFill>
                <a:latin typeface="나눔고딕" pitchFamily="50" charset="-127"/>
                <a:ea typeface="나눔고딕" pitchFamily="50" charset="-127"/>
              </a:rPr>
              <a:t>호 </a:t>
            </a:r>
            <a:r>
              <a:rPr lang="en-US" altLang="ko-KR" sz="1600" b="1">
                <a:solidFill>
                  <a:srgbClr val="000000"/>
                </a:solidFill>
                <a:latin typeface="나눔고딕" pitchFamily="50" charset="-127"/>
                <a:ea typeface="나눔고딕" pitchFamily="50" charset="-127"/>
              </a:rPr>
              <a:t>: </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방지시설에 딸린 기계와 기구류의 고장이나 훼손을 정당한 사유없이 방치하는 행위를 </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하여서는 아니된다</a:t>
            </a:r>
          </a:p>
        </p:txBody>
      </p:sp>
      <p:sp>
        <p:nvSpPr>
          <p:cNvPr id="78867" name="Freeform 26">
            <a:extLst>
              <a:ext uri="{FF2B5EF4-FFF2-40B4-BE49-F238E27FC236}">
                <a16:creationId xmlns:a16="http://schemas.microsoft.com/office/drawing/2014/main" id="{CBA41609-A74F-8019-7A61-056B7C5034D7}"/>
              </a:ext>
            </a:extLst>
          </p:cNvPr>
          <p:cNvSpPr>
            <a:spLocks noChangeArrowheads="1"/>
          </p:cNvSpPr>
          <p:nvPr/>
        </p:nvSpPr>
        <p:spPr bwMode="auto">
          <a:xfrm>
            <a:off x="612775" y="45974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7"/>
                  <a:pt x="66" y="102"/>
                  <a:pt x="52" y="102"/>
                </a:cubicBezTo>
                <a:cubicBezTo>
                  <a:pt x="37" y="102"/>
                  <a:pt x="25" y="97"/>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78868" name="Freeform 27">
            <a:extLst>
              <a:ext uri="{FF2B5EF4-FFF2-40B4-BE49-F238E27FC236}">
                <a16:creationId xmlns:a16="http://schemas.microsoft.com/office/drawing/2014/main" id="{46981AC4-A88F-08E3-D6DB-3CF0641E60A9}"/>
              </a:ext>
            </a:extLst>
          </p:cNvPr>
          <p:cNvSpPr>
            <a:spLocks noChangeArrowheads="1"/>
          </p:cNvSpPr>
          <p:nvPr/>
        </p:nvSpPr>
        <p:spPr bwMode="auto">
          <a:xfrm>
            <a:off x="623888" y="5046663"/>
            <a:ext cx="163512" cy="163512"/>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79"/>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79"/>
                </a:lnTo>
                <a:close/>
                <a:moveTo>
                  <a:pt x="79" y="51"/>
                </a:moveTo>
                <a:lnTo>
                  <a:pt x="35" y="77"/>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a:extLst>
              <a:ext uri="{FF2B5EF4-FFF2-40B4-BE49-F238E27FC236}">
                <a16:creationId xmlns:a16="http://schemas.microsoft.com/office/drawing/2014/main" id="{32831E9E-C2D3-9EC6-FD32-834A0ED7E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5025"/>
            <a:ext cx="6089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5">
            <a:extLst>
              <a:ext uri="{FF2B5EF4-FFF2-40B4-BE49-F238E27FC236}">
                <a16:creationId xmlns:a16="http://schemas.microsoft.com/office/drawing/2014/main" id="{5F589DB5-482D-D9D6-C8FD-CFB30CF5EA11}"/>
              </a:ext>
            </a:extLst>
          </p:cNvPr>
          <p:cNvSpPr>
            <a:spLocks noChangeArrowheads="1"/>
          </p:cNvSpPr>
          <p:nvPr/>
        </p:nvSpPr>
        <p:spPr bwMode="white">
          <a:xfrm>
            <a:off x="217488" y="906463"/>
            <a:ext cx="59737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대기오염방지시설 비정상 가동</a:t>
            </a:r>
          </a:p>
        </p:txBody>
      </p:sp>
      <p:pic>
        <p:nvPicPr>
          <p:cNvPr id="80900" name="Picture 6">
            <a:extLst>
              <a:ext uri="{FF2B5EF4-FFF2-40B4-BE49-F238E27FC236}">
                <a16:creationId xmlns:a16="http://schemas.microsoft.com/office/drawing/2014/main" id="{F09EF81E-43CE-71C4-D369-69E6EBB7BC72}"/>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6400" y="1482725"/>
            <a:ext cx="8380413"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80901" name="Picture 7">
            <a:extLst>
              <a:ext uri="{FF2B5EF4-FFF2-40B4-BE49-F238E27FC236}">
                <a16:creationId xmlns:a16="http://schemas.microsoft.com/office/drawing/2014/main" id="{A894DA86-B201-B409-3E20-4251B20A9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38" y="1562100"/>
            <a:ext cx="30114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0902" name="Rectangle 8">
            <a:extLst>
              <a:ext uri="{FF2B5EF4-FFF2-40B4-BE49-F238E27FC236}">
                <a16:creationId xmlns:a16="http://schemas.microsoft.com/office/drawing/2014/main" id="{B3587901-6599-B05A-87F6-936C73BFA41B}"/>
              </a:ext>
            </a:extLst>
          </p:cNvPr>
          <p:cNvSpPr>
            <a:spLocks noChangeArrowheads="1"/>
          </p:cNvSpPr>
          <p:nvPr/>
        </p:nvSpPr>
        <p:spPr bwMode="white">
          <a:xfrm>
            <a:off x="311150" y="1587500"/>
            <a:ext cx="2674938"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31</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항 제</a:t>
            </a:r>
            <a:r>
              <a:rPr lang="en-US" altLang="ko-KR" sz="2000">
                <a:solidFill>
                  <a:srgbClr val="FFFFFF"/>
                </a:solidFill>
                <a:latin typeface="맑은 고딕" panose="020B0503020000020004" pitchFamily="50" charset="-127"/>
                <a:cs typeface="Arial" panose="020B0604020202020204" pitchFamily="34" charset="0"/>
              </a:rPr>
              <a:t>5</a:t>
            </a:r>
            <a:r>
              <a:rPr lang="ko-KR" altLang="en-US" sz="2000">
                <a:solidFill>
                  <a:srgbClr val="FFFFFF"/>
                </a:solidFill>
                <a:latin typeface="맑은 고딕" panose="020B0503020000020004" pitchFamily="50" charset="-127"/>
                <a:cs typeface="Arial" panose="020B0604020202020204" pitchFamily="34" charset="0"/>
              </a:rPr>
              <a:t>호</a:t>
            </a:r>
          </a:p>
        </p:txBody>
      </p:sp>
      <p:sp>
        <p:nvSpPr>
          <p:cNvPr id="80903" name="Rectangle 9">
            <a:extLst>
              <a:ext uri="{FF2B5EF4-FFF2-40B4-BE49-F238E27FC236}">
                <a16:creationId xmlns:a16="http://schemas.microsoft.com/office/drawing/2014/main" id="{072096CE-86EB-1CF9-1E41-F43AF18AE0F1}"/>
              </a:ext>
            </a:extLst>
          </p:cNvPr>
          <p:cNvSpPr>
            <a:spLocks noChangeArrowheads="1"/>
          </p:cNvSpPr>
          <p:nvPr/>
        </p:nvSpPr>
        <p:spPr bwMode="white">
          <a:xfrm>
            <a:off x="3135313" y="1627188"/>
            <a:ext cx="5202237" cy="368300"/>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a:solidFill>
                  <a:srgbClr val="0000FF"/>
                </a:solidFill>
                <a:cs typeface="Arial" panose="020B0604020202020204" pitchFamily="34" charset="0"/>
              </a:rPr>
              <a:t>배출시설 등을 비정상 가동으로 기준초과 </a:t>
            </a:r>
          </a:p>
        </p:txBody>
      </p:sp>
      <p:sp>
        <p:nvSpPr>
          <p:cNvPr id="80904" name="Rectangle 10">
            <a:extLst>
              <a:ext uri="{FF2B5EF4-FFF2-40B4-BE49-F238E27FC236}">
                <a16:creationId xmlns:a16="http://schemas.microsoft.com/office/drawing/2014/main" id="{C25C4407-9835-4403-7700-FC54BC6D4218}"/>
              </a:ext>
            </a:extLst>
          </p:cNvPr>
          <p:cNvSpPr>
            <a:spLocks noChangeArrowheads="1"/>
          </p:cNvSpPr>
          <p:nvPr/>
        </p:nvSpPr>
        <p:spPr bwMode="white">
          <a:xfrm>
            <a:off x="838200" y="2130425"/>
            <a:ext cx="7783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7</a:t>
            </a:r>
            <a:r>
              <a:rPr lang="ko-KR" altLang="en-US" sz="1600" b="1">
                <a:solidFill>
                  <a:srgbClr val="000000"/>
                </a:solidFill>
                <a:latin typeface="나눔고딕" pitchFamily="50" charset="-127"/>
                <a:ea typeface="나눔고딕" pitchFamily="50" charset="-127"/>
              </a:rPr>
              <a:t>년이하의 징역이나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억원이하의 벌금</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조업정지 </a:t>
            </a:r>
            <a:r>
              <a:rPr lang="en-US" altLang="ko-KR" sz="1600" b="1">
                <a:solidFill>
                  <a:srgbClr val="000000"/>
                </a:solidFill>
                <a:latin typeface="나눔고딕" pitchFamily="50" charset="-127"/>
                <a:ea typeface="나눔고딕" pitchFamily="50" charset="-127"/>
              </a:rPr>
              <a:t>10</a:t>
            </a:r>
            <a:r>
              <a:rPr lang="ko-KR" altLang="en-US" sz="1600" b="1">
                <a:solidFill>
                  <a:srgbClr val="000000"/>
                </a:solidFill>
                <a:latin typeface="나눔고딕" pitchFamily="50" charset="-127"/>
                <a:ea typeface="나눔고딕" pitchFamily="50" charset="-127"/>
              </a:rPr>
              <a:t>일</a:t>
            </a:r>
          </a:p>
        </p:txBody>
      </p:sp>
      <p:sp>
        <p:nvSpPr>
          <p:cNvPr id="80905" name="Rectangle 11">
            <a:extLst>
              <a:ext uri="{FF2B5EF4-FFF2-40B4-BE49-F238E27FC236}">
                <a16:creationId xmlns:a16="http://schemas.microsoft.com/office/drawing/2014/main" id="{683ED188-039F-380D-DB2F-9B8755AEFCAC}"/>
              </a:ext>
            </a:extLst>
          </p:cNvPr>
          <p:cNvSpPr>
            <a:spLocks noChangeArrowheads="1"/>
          </p:cNvSpPr>
          <p:nvPr/>
        </p:nvSpPr>
        <p:spPr bwMode="white">
          <a:xfrm>
            <a:off x="752475" y="2419350"/>
            <a:ext cx="787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 제</a:t>
            </a:r>
            <a:r>
              <a:rPr lang="en-US" altLang="ko-KR" sz="1600" b="1">
                <a:solidFill>
                  <a:srgbClr val="000000"/>
                </a:solidFill>
                <a:latin typeface="나눔고딕" pitchFamily="50" charset="-127"/>
                <a:ea typeface="나눔고딕" pitchFamily="50" charset="-127"/>
              </a:rPr>
              <a:t>31</a:t>
            </a:r>
            <a:r>
              <a:rPr lang="ko-KR" altLang="en-US" sz="1600" b="1">
                <a:solidFill>
                  <a:srgbClr val="000000"/>
                </a:solidFill>
                <a:latin typeface="나눔고딕" pitchFamily="50" charset="-127"/>
                <a:ea typeface="나눔고딕" pitchFamily="50" charset="-127"/>
              </a:rPr>
              <a:t>조 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 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호나 제</a:t>
            </a:r>
            <a:r>
              <a:rPr lang="en-US" altLang="ko-KR" sz="1600" b="1">
                <a:solidFill>
                  <a:srgbClr val="000000"/>
                </a:solidFill>
                <a:latin typeface="나눔고딕" pitchFamily="50" charset="-127"/>
                <a:ea typeface="나눔고딕" pitchFamily="50" charset="-127"/>
              </a:rPr>
              <a:t>5</a:t>
            </a:r>
            <a:r>
              <a:rPr lang="ko-KR" altLang="en-US" sz="1600" b="1">
                <a:solidFill>
                  <a:srgbClr val="000000"/>
                </a:solidFill>
                <a:latin typeface="나눔고딕" pitchFamily="50" charset="-127"/>
                <a:ea typeface="나눔고딕" pitchFamily="50" charset="-127"/>
              </a:rPr>
              <a:t>호 </a:t>
            </a:r>
            <a:r>
              <a:rPr lang="en-US" altLang="ko-KR" sz="1600" b="1">
                <a:solidFill>
                  <a:srgbClr val="000000"/>
                </a:solidFill>
                <a:latin typeface="나눔고딕" pitchFamily="50" charset="-127"/>
                <a:ea typeface="나눔고딕" pitchFamily="50" charset="-127"/>
              </a:rPr>
              <a:t>: </a:t>
            </a:r>
          </a:p>
          <a:p>
            <a:pPr eaLnBrk="1" hangingPunct="1">
              <a:lnSpc>
                <a:spcPct val="120000"/>
              </a:lnSpc>
              <a:buClrTx/>
              <a:buFontTx/>
              <a:buChar char="-"/>
            </a:pPr>
            <a:r>
              <a:rPr lang="ko-KR" altLang="en-US" sz="1600" b="1">
                <a:solidFill>
                  <a:srgbClr val="000000"/>
                </a:solidFill>
                <a:latin typeface="나눔고딕" pitchFamily="50" charset="-127"/>
                <a:ea typeface="나눔고딕" pitchFamily="50" charset="-127"/>
              </a:rPr>
              <a:t> 배출시설을 가동할 때에 방지시설을 가동하지 아니하거나 오염도를 낮추기 위하여 배출</a:t>
            </a:r>
            <a:endParaRPr lang="en-US" altLang="ko-KR" sz="1600" b="1">
              <a:solidFill>
                <a:srgbClr val="000000"/>
              </a:solidFill>
              <a:latin typeface="나눔고딕" pitchFamily="50" charset="-127"/>
              <a:ea typeface="나눔고딕" pitchFamily="50" charset="-127"/>
            </a:endParaRP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  시설에서 나오는 오염물질에 공기를 썩어 배출하는 행위</a:t>
            </a:r>
            <a:endParaRPr lang="en-US" altLang="ko-KR" sz="1600" b="1">
              <a:solidFill>
                <a:srgbClr val="000000"/>
              </a:solidFill>
              <a:latin typeface="나눔고딕" pitchFamily="50" charset="-127"/>
              <a:ea typeface="나눔고딕" pitchFamily="50" charset="-127"/>
            </a:endParaRPr>
          </a:p>
          <a:p>
            <a:pPr eaLnBrk="1" hangingPunct="1">
              <a:lnSpc>
                <a:spcPct val="12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그 밖에 배출시설이나 방지시설을 정당한 사유없이 정상적으로 가동하지 아니하여 배출</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  허용기준을 초과한 오염물질을 배출하는 행위</a:t>
            </a:r>
          </a:p>
        </p:txBody>
      </p:sp>
      <p:sp>
        <p:nvSpPr>
          <p:cNvPr id="80906" name="Freeform 12">
            <a:extLst>
              <a:ext uri="{FF2B5EF4-FFF2-40B4-BE49-F238E27FC236}">
                <a16:creationId xmlns:a16="http://schemas.microsoft.com/office/drawing/2014/main" id="{142B3D8F-24A8-B29E-5F6A-AF4003D53DB4}"/>
              </a:ext>
            </a:extLst>
          </p:cNvPr>
          <p:cNvSpPr>
            <a:spLocks noChangeArrowheads="1"/>
          </p:cNvSpPr>
          <p:nvPr/>
        </p:nvSpPr>
        <p:spPr bwMode="auto">
          <a:xfrm>
            <a:off x="612775" y="2203450"/>
            <a:ext cx="163513" cy="160338"/>
          </a:xfrm>
          <a:custGeom>
            <a:avLst/>
            <a:gdLst>
              <a:gd name="T0" fmla="*/ 2147483646 w 103"/>
              <a:gd name="T1" fmla="*/ 2147483646 h 101"/>
              <a:gd name="T2" fmla="*/ 0 w 103"/>
              <a:gd name="T3" fmla="*/ 2147483646 h 101"/>
              <a:gd name="T4" fmla="*/ 2147483646 w 103"/>
              <a:gd name="T5" fmla="*/ 2147483646 h 101"/>
              <a:gd name="T6" fmla="*/ 2147483646 w 103"/>
              <a:gd name="T7" fmla="*/ 0 h 101"/>
              <a:gd name="T8" fmla="*/ 2147483646 w 103"/>
              <a:gd name="T9" fmla="*/ 2147483646 h 101"/>
              <a:gd name="T10" fmla="*/ 2147483646 w 103"/>
              <a:gd name="T11" fmla="*/ 2147483646 h 101"/>
              <a:gd name="T12" fmla="*/ 2147483646 w 103"/>
              <a:gd name="T13" fmla="*/ 2147483646 h 101"/>
              <a:gd name="T14" fmla="*/ 2147483646 w 103"/>
              <a:gd name="T15" fmla="*/ 2147483646 h 101"/>
              <a:gd name="T16" fmla="*/ 2147483646 w 103"/>
              <a:gd name="T17" fmla="*/ 2147483646 h 101"/>
              <a:gd name="T18" fmla="*/ 2147483646 w 103"/>
              <a:gd name="T19" fmla="*/ 2147483646 h 101"/>
              <a:gd name="T20" fmla="*/ 2147483646 w 103"/>
              <a:gd name="T21" fmla="*/ 2147483646 h 101"/>
              <a:gd name="T22" fmla="*/ 2147483646 w 103"/>
              <a:gd name="T23" fmla="*/ 2147483646 h 101"/>
              <a:gd name="T24" fmla="*/ 2147483646 w 103"/>
              <a:gd name="T25" fmla="*/ 2147483646 h 101"/>
              <a:gd name="T26" fmla="*/ 2147483646 w 103"/>
              <a:gd name="T27" fmla="*/ 2147483646 h 101"/>
              <a:gd name="T28" fmla="*/ 2147483646 w 103"/>
              <a:gd name="T29" fmla="*/ 2147483646 h 101"/>
              <a:gd name="T30" fmla="*/ 2147483646 w 103"/>
              <a:gd name="T31" fmla="*/ 2147483646 h 101"/>
              <a:gd name="T32" fmla="*/ 2147483646 w 103"/>
              <a:gd name="T33" fmla="*/ 2147483646 h 101"/>
              <a:gd name="T34" fmla="*/ 2147483646 w 103"/>
              <a:gd name="T35" fmla="*/ 2147483646 h 101"/>
              <a:gd name="T36" fmla="*/ 2147483646 w 103"/>
              <a:gd name="T37" fmla="*/ 2147483646 h 101"/>
              <a:gd name="T38" fmla="*/ 2147483646 w 103"/>
              <a:gd name="T39" fmla="*/ 2147483646 h 101"/>
              <a:gd name="T40" fmla="*/ 2147483646 w 103"/>
              <a:gd name="T41" fmla="*/ 2147483646 h 101"/>
              <a:gd name="T42" fmla="*/ 2147483646 w 103"/>
              <a:gd name="T43" fmla="*/ 2147483646 h 101"/>
              <a:gd name="T44" fmla="*/ 2147483646 w 103"/>
              <a:gd name="T45" fmla="*/ 2147483646 h 101"/>
              <a:gd name="T46" fmla="*/ 2147483646 w 103"/>
              <a:gd name="T47" fmla="*/ 2147483646 h 101"/>
              <a:gd name="T48" fmla="*/ 2147483646 w 103"/>
              <a:gd name="T49" fmla="*/ 2147483646 h 101"/>
              <a:gd name="T50" fmla="*/ 2147483646 w 103"/>
              <a:gd name="T51" fmla="*/ 2147483646 h 101"/>
              <a:gd name="T52" fmla="*/ 2147483646 w 103"/>
              <a:gd name="T53" fmla="*/ 2147483646 h 101"/>
              <a:gd name="T54" fmla="*/ 2147483646 w 103"/>
              <a:gd name="T55" fmla="*/ 2147483646 h 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1"/>
              <a:gd name="T86" fmla="*/ 103 w 103"/>
              <a:gd name="T87" fmla="*/ 101 h 10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1">
                <a:moveTo>
                  <a:pt x="15" y="87"/>
                </a:moveTo>
                <a:cubicBezTo>
                  <a:pt x="5" y="77"/>
                  <a:pt x="0" y="65"/>
                  <a:pt x="0" y="51"/>
                </a:cubicBezTo>
                <a:cubicBezTo>
                  <a:pt x="0" y="36"/>
                  <a:pt x="5" y="25"/>
                  <a:pt x="15" y="15"/>
                </a:cubicBezTo>
                <a:cubicBezTo>
                  <a:pt x="25" y="4"/>
                  <a:pt x="37" y="0"/>
                  <a:pt x="52" y="0"/>
                </a:cubicBezTo>
                <a:cubicBezTo>
                  <a:pt x="66" y="0"/>
                  <a:pt x="78" y="4"/>
                  <a:pt x="88" y="15"/>
                </a:cubicBezTo>
                <a:cubicBezTo>
                  <a:pt x="98" y="25"/>
                  <a:pt x="103" y="36"/>
                  <a:pt x="103" y="51"/>
                </a:cubicBezTo>
                <a:cubicBezTo>
                  <a:pt x="103" y="65"/>
                  <a:pt x="98" y="77"/>
                  <a:pt x="88" y="87"/>
                </a:cubicBezTo>
                <a:cubicBezTo>
                  <a:pt x="78" y="97"/>
                  <a:pt x="66" y="101"/>
                  <a:pt x="52" y="101"/>
                </a:cubicBezTo>
                <a:cubicBezTo>
                  <a:pt x="37" y="101"/>
                  <a:pt x="25" y="97"/>
                  <a:pt x="15" y="87"/>
                </a:cubicBezTo>
                <a:close/>
                <a:moveTo>
                  <a:pt x="29" y="79"/>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79"/>
                </a:lnTo>
                <a:close/>
                <a:moveTo>
                  <a:pt x="79" y="51"/>
                </a:moveTo>
                <a:lnTo>
                  <a:pt x="35" y="77"/>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80907" name="Freeform 13">
            <a:extLst>
              <a:ext uri="{FF2B5EF4-FFF2-40B4-BE49-F238E27FC236}">
                <a16:creationId xmlns:a16="http://schemas.microsoft.com/office/drawing/2014/main" id="{7044A2E1-5D06-F333-F243-F8A2937C59D6}"/>
              </a:ext>
            </a:extLst>
          </p:cNvPr>
          <p:cNvSpPr>
            <a:spLocks noChangeArrowheads="1"/>
          </p:cNvSpPr>
          <p:nvPr/>
        </p:nvSpPr>
        <p:spPr bwMode="auto">
          <a:xfrm>
            <a:off x="623888" y="256381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80908" name="Picture 14">
            <a:extLst>
              <a:ext uri="{FF2B5EF4-FFF2-40B4-BE49-F238E27FC236}">
                <a16:creationId xmlns:a16="http://schemas.microsoft.com/office/drawing/2014/main" id="{B0BB0623-6E31-A07F-5E38-19607C8E957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27038" y="4306888"/>
            <a:ext cx="8321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80909" name="Picture 15">
            <a:extLst>
              <a:ext uri="{FF2B5EF4-FFF2-40B4-BE49-F238E27FC236}">
                <a16:creationId xmlns:a16="http://schemas.microsoft.com/office/drawing/2014/main" id="{DCEFAA8A-37DB-9E65-B916-F439E6669E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563" y="4310063"/>
            <a:ext cx="2836862"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0910" name="Rectangle 16">
            <a:extLst>
              <a:ext uri="{FF2B5EF4-FFF2-40B4-BE49-F238E27FC236}">
                <a16:creationId xmlns:a16="http://schemas.microsoft.com/office/drawing/2014/main" id="{86AD164F-0C7F-25EC-4F5F-E8B75DE73124}"/>
              </a:ext>
            </a:extLst>
          </p:cNvPr>
          <p:cNvSpPr>
            <a:spLocks noChangeArrowheads="1"/>
          </p:cNvSpPr>
          <p:nvPr/>
        </p:nvSpPr>
        <p:spPr bwMode="white">
          <a:xfrm>
            <a:off x="384175" y="4457700"/>
            <a:ext cx="1736725" cy="338138"/>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행위 예시</a:t>
            </a:r>
          </a:p>
        </p:txBody>
      </p:sp>
      <p:sp>
        <p:nvSpPr>
          <p:cNvPr id="80911" name="Rectangle 20">
            <a:extLst>
              <a:ext uri="{FF2B5EF4-FFF2-40B4-BE49-F238E27FC236}">
                <a16:creationId xmlns:a16="http://schemas.microsoft.com/office/drawing/2014/main" id="{05AAE2A6-A1FC-07E1-9167-1311C05E9E91}"/>
              </a:ext>
            </a:extLst>
          </p:cNvPr>
          <p:cNvSpPr>
            <a:spLocks noChangeArrowheads="1"/>
          </p:cNvSpPr>
          <p:nvPr/>
        </p:nvSpPr>
        <p:spPr bwMode="white">
          <a:xfrm>
            <a:off x="838200" y="4887913"/>
            <a:ext cx="7783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여과집진시설에서 손상된 여과지를 교체하지 않은 경우</a:t>
            </a:r>
          </a:p>
        </p:txBody>
      </p:sp>
      <p:sp>
        <p:nvSpPr>
          <p:cNvPr id="80912" name="Freeform 21">
            <a:extLst>
              <a:ext uri="{FF2B5EF4-FFF2-40B4-BE49-F238E27FC236}">
                <a16:creationId xmlns:a16="http://schemas.microsoft.com/office/drawing/2014/main" id="{1FA825DC-7905-6AF2-4409-D65D03BBE0A0}"/>
              </a:ext>
            </a:extLst>
          </p:cNvPr>
          <p:cNvSpPr>
            <a:spLocks noChangeArrowheads="1"/>
          </p:cNvSpPr>
          <p:nvPr/>
        </p:nvSpPr>
        <p:spPr bwMode="auto">
          <a:xfrm>
            <a:off x="612775" y="4994275"/>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7"/>
                  <a:pt x="66" y="102"/>
                  <a:pt x="52" y="102"/>
                </a:cubicBezTo>
                <a:cubicBezTo>
                  <a:pt x="37" y="102"/>
                  <a:pt x="25" y="97"/>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80913" name="Rectangle 22">
            <a:extLst>
              <a:ext uri="{FF2B5EF4-FFF2-40B4-BE49-F238E27FC236}">
                <a16:creationId xmlns:a16="http://schemas.microsoft.com/office/drawing/2014/main" id="{BCB33944-A435-04A3-386F-1EFFA36CD568}"/>
              </a:ext>
            </a:extLst>
          </p:cNvPr>
          <p:cNvSpPr>
            <a:spLocks noChangeArrowheads="1"/>
          </p:cNvSpPr>
          <p:nvPr/>
        </p:nvSpPr>
        <p:spPr bwMode="white">
          <a:xfrm>
            <a:off x="838200" y="5249863"/>
            <a:ext cx="778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흡착시설의 활성탄을 교체하지 않아 흡착효율이 떨어진 상태에서도 계속 가동하는 경우</a:t>
            </a:r>
          </a:p>
        </p:txBody>
      </p:sp>
      <p:sp>
        <p:nvSpPr>
          <p:cNvPr id="80914" name="Freeform 23">
            <a:extLst>
              <a:ext uri="{FF2B5EF4-FFF2-40B4-BE49-F238E27FC236}">
                <a16:creationId xmlns:a16="http://schemas.microsoft.com/office/drawing/2014/main" id="{6D55C446-1DF1-FC9E-7A7A-1CD5A72BF92B}"/>
              </a:ext>
            </a:extLst>
          </p:cNvPr>
          <p:cNvSpPr>
            <a:spLocks noChangeArrowheads="1"/>
          </p:cNvSpPr>
          <p:nvPr/>
        </p:nvSpPr>
        <p:spPr bwMode="auto">
          <a:xfrm>
            <a:off x="612775" y="535463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79"/>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79"/>
                </a:lnTo>
                <a:close/>
                <a:moveTo>
                  <a:pt x="79" y="51"/>
                </a:moveTo>
                <a:lnTo>
                  <a:pt x="35" y="77"/>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80915" name="Rectangle 24">
            <a:extLst>
              <a:ext uri="{FF2B5EF4-FFF2-40B4-BE49-F238E27FC236}">
                <a16:creationId xmlns:a16="http://schemas.microsoft.com/office/drawing/2014/main" id="{AD503049-74FC-7CC8-8385-A989FECCA9B9}"/>
              </a:ext>
            </a:extLst>
          </p:cNvPr>
          <p:cNvSpPr>
            <a:spLocks noChangeArrowheads="1"/>
          </p:cNvSpPr>
          <p:nvPr/>
        </p:nvSpPr>
        <p:spPr bwMode="white">
          <a:xfrm>
            <a:off x="838200" y="5610225"/>
            <a:ext cx="7783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세정집진시설에서 세정수 교체하지 않고 계속 사용하는 경우</a:t>
            </a:r>
          </a:p>
        </p:txBody>
      </p:sp>
      <p:sp>
        <p:nvSpPr>
          <p:cNvPr id="80916" name="Freeform 25">
            <a:extLst>
              <a:ext uri="{FF2B5EF4-FFF2-40B4-BE49-F238E27FC236}">
                <a16:creationId xmlns:a16="http://schemas.microsoft.com/office/drawing/2014/main" id="{42F90C4A-A92D-66A7-F7F5-21555906CE7A}"/>
              </a:ext>
            </a:extLst>
          </p:cNvPr>
          <p:cNvSpPr>
            <a:spLocks noChangeArrowheads="1"/>
          </p:cNvSpPr>
          <p:nvPr/>
        </p:nvSpPr>
        <p:spPr bwMode="auto">
          <a:xfrm>
            <a:off x="612775" y="57150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80917" name="Rectangle 26">
            <a:extLst>
              <a:ext uri="{FF2B5EF4-FFF2-40B4-BE49-F238E27FC236}">
                <a16:creationId xmlns:a16="http://schemas.microsoft.com/office/drawing/2014/main" id="{26544FEA-321B-C5C8-1A1F-C00270BFC2E1}"/>
              </a:ext>
            </a:extLst>
          </p:cNvPr>
          <p:cNvSpPr>
            <a:spLocks noChangeArrowheads="1"/>
          </p:cNvSpPr>
          <p:nvPr/>
        </p:nvSpPr>
        <p:spPr bwMode="white">
          <a:xfrm>
            <a:off x="838200" y="5970588"/>
            <a:ext cx="778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집진시설의 퇴적함을 비우지 않아 재 비산되는 경우</a:t>
            </a:r>
          </a:p>
        </p:txBody>
      </p:sp>
      <p:sp>
        <p:nvSpPr>
          <p:cNvPr id="80918" name="Freeform 27">
            <a:extLst>
              <a:ext uri="{FF2B5EF4-FFF2-40B4-BE49-F238E27FC236}">
                <a16:creationId xmlns:a16="http://schemas.microsoft.com/office/drawing/2014/main" id="{844544A1-0089-36AD-488E-21C8C6CF38D6}"/>
              </a:ext>
            </a:extLst>
          </p:cNvPr>
          <p:cNvSpPr>
            <a:spLocks noChangeArrowheads="1"/>
          </p:cNvSpPr>
          <p:nvPr/>
        </p:nvSpPr>
        <p:spPr bwMode="auto">
          <a:xfrm>
            <a:off x="612775" y="6073775"/>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8"/>
                  <a:pt x="83" y="47"/>
                </a:cubicBezTo>
                <a:lnTo>
                  <a:pt x="36" y="18"/>
                </a:lnTo>
                <a:cubicBezTo>
                  <a:pt x="35" y="17"/>
                  <a:pt x="33" y="17"/>
                  <a:pt x="31" y="18"/>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grpSp>
        <p:nvGrpSpPr>
          <p:cNvPr id="80919" name="Group 28">
            <a:extLst>
              <a:ext uri="{FF2B5EF4-FFF2-40B4-BE49-F238E27FC236}">
                <a16:creationId xmlns:a16="http://schemas.microsoft.com/office/drawing/2014/main" id="{52E564BD-3EF1-D9F9-C917-52CC5B45EA4D}"/>
              </a:ext>
            </a:extLst>
          </p:cNvPr>
          <p:cNvGrpSpPr>
            <a:grpSpLocks/>
          </p:cNvGrpSpPr>
          <p:nvPr/>
        </p:nvGrpSpPr>
        <p:grpSpPr bwMode="auto">
          <a:xfrm>
            <a:off x="-185738" y="0"/>
            <a:ext cx="9324976" cy="982663"/>
            <a:chOff x="-117" y="0"/>
            <a:chExt cx="5874" cy="619"/>
          </a:xfrm>
        </p:grpSpPr>
        <p:grpSp>
          <p:nvGrpSpPr>
            <p:cNvPr id="80920" name="Group 29">
              <a:extLst>
                <a:ext uri="{FF2B5EF4-FFF2-40B4-BE49-F238E27FC236}">
                  <a16:creationId xmlns:a16="http://schemas.microsoft.com/office/drawing/2014/main" id="{66F42338-9E6D-F8E3-5DA2-3B8445D81AC7}"/>
                </a:ext>
              </a:extLst>
            </p:cNvPr>
            <p:cNvGrpSpPr>
              <a:grpSpLocks/>
            </p:cNvGrpSpPr>
            <p:nvPr/>
          </p:nvGrpSpPr>
          <p:grpSpPr bwMode="auto">
            <a:xfrm>
              <a:off x="-117" y="177"/>
              <a:ext cx="4676" cy="442"/>
              <a:chOff x="-117" y="177"/>
              <a:chExt cx="4676" cy="442"/>
            </a:xfrm>
          </p:grpSpPr>
          <p:pic>
            <p:nvPicPr>
              <p:cNvPr id="80923" name="Picture 30">
                <a:extLst>
                  <a:ext uri="{FF2B5EF4-FFF2-40B4-BE49-F238E27FC236}">
                    <a16:creationId xmlns:a16="http://schemas.microsoft.com/office/drawing/2014/main" id="{80C1FABF-7D92-2864-E8B7-918E2F588D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0924" name="Rectangle 31">
                <a:extLst>
                  <a:ext uri="{FF2B5EF4-FFF2-40B4-BE49-F238E27FC236}">
                    <a16:creationId xmlns:a16="http://schemas.microsoft.com/office/drawing/2014/main" id="{1C038BA2-BDA3-C616-0651-0E55124D1D57}"/>
                  </a:ext>
                </a:extLst>
              </p:cNvPr>
              <p:cNvSpPr>
                <a:spLocks noChangeArrowheads="1"/>
              </p:cNvSpPr>
              <p:nvPr/>
            </p:nvSpPr>
            <p:spPr bwMode="white">
              <a:xfrm>
                <a:off x="-117" y="177"/>
                <a:ext cx="3815"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80921" name="Rectangle 32">
              <a:extLst>
                <a:ext uri="{FF2B5EF4-FFF2-40B4-BE49-F238E27FC236}">
                  <a16:creationId xmlns:a16="http://schemas.microsoft.com/office/drawing/2014/main" id="{C0C15C96-BD74-0742-BEAE-F8AE21DED7D6}"/>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80922" name="Rectangle 36">
              <a:extLst>
                <a:ext uri="{FF2B5EF4-FFF2-40B4-BE49-F238E27FC236}">
                  <a16:creationId xmlns:a16="http://schemas.microsoft.com/office/drawing/2014/main" id="{DEE8C584-26CA-0D1E-E8BD-044C05EA9E0A}"/>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a:extLst>
              <a:ext uri="{FF2B5EF4-FFF2-40B4-BE49-F238E27FC236}">
                <a16:creationId xmlns:a16="http://schemas.microsoft.com/office/drawing/2014/main" id="{C829C2F2-57BA-E8A6-DE3D-284588DC9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865188"/>
            <a:ext cx="60896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5">
            <a:extLst>
              <a:ext uri="{FF2B5EF4-FFF2-40B4-BE49-F238E27FC236}">
                <a16:creationId xmlns:a16="http://schemas.microsoft.com/office/drawing/2014/main" id="{F41547E3-F3E1-D3E3-FF0C-506E33E1FEC3}"/>
              </a:ext>
            </a:extLst>
          </p:cNvPr>
          <p:cNvSpPr>
            <a:spLocks noChangeArrowheads="1"/>
          </p:cNvSpPr>
          <p:nvPr/>
        </p:nvSpPr>
        <p:spPr bwMode="white">
          <a:xfrm>
            <a:off x="192088" y="922338"/>
            <a:ext cx="59753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측정기기 미부착</a:t>
            </a:r>
          </a:p>
        </p:txBody>
      </p:sp>
      <p:pic>
        <p:nvPicPr>
          <p:cNvPr id="82948" name="Picture 6">
            <a:extLst>
              <a:ext uri="{FF2B5EF4-FFF2-40B4-BE49-F238E27FC236}">
                <a16:creationId xmlns:a16="http://schemas.microsoft.com/office/drawing/2014/main" id="{4F962497-09F1-6A7D-A108-01AE506772F8}"/>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7988" y="1462088"/>
            <a:ext cx="8321675"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82949" name="Picture 7">
            <a:extLst>
              <a:ext uri="{FF2B5EF4-FFF2-40B4-BE49-F238E27FC236}">
                <a16:creationId xmlns:a16="http://schemas.microsoft.com/office/drawing/2014/main" id="{97229CF5-F774-D5C1-E0C2-63FEAD2660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1457325"/>
            <a:ext cx="283686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2950" name="Rectangle 8">
            <a:extLst>
              <a:ext uri="{FF2B5EF4-FFF2-40B4-BE49-F238E27FC236}">
                <a16:creationId xmlns:a16="http://schemas.microsoft.com/office/drawing/2014/main" id="{6FFCAC98-5125-8BB5-920D-D884AB77DB43}"/>
              </a:ext>
            </a:extLst>
          </p:cNvPr>
          <p:cNvSpPr>
            <a:spLocks noChangeArrowheads="1"/>
          </p:cNvSpPr>
          <p:nvPr/>
        </p:nvSpPr>
        <p:spPr bwMode="white">
          <a:xfrm>
            <a:off x="219075" y="1546225"/>
            <a:ext cx="2535238" cy="39370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32</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항 </a:t>
            </a:r>
          </a:p>
        </p:txBody>
      </p:sp>
      <p:sp>
        <p:nvSpPr>
          <p:cNvPr id="82951" name="Rectangle 9">
            <a:extLst>
              <a:ext uri="{FF2B5EF4-FFF2-40B4-BE49-F238E27FC236}">
                <a16:creationId xmlns:a16="http://schemas.microsoft.com/office/drawing/2014/main" id="{BE5EC3B2-7EB5-1F81-2BBA-4B8A880DA22B}"/>
              </a:ext>
            </a:extLst>
          </p:cNvPr>
          <p:cNvSpPr>
            <a:spLocks noChangeArrowheads="1"/>
          </p:cNvSpPr>
          <p:nvPr/>
        </p:nvSpPr>
        <p:spPr bwMode="white">
          <a:xfrm>
            <a:off x="3059113" y="1593850"/>
            <a:ext cx="2220912" cy="368300"/>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a:solidFill>
                  <a:srgbClr val="0000FF"/>
                </a:solidFill>
                <a:cs typeface="Arial" panose="020B0604020202020204" pitchFamily="34" charset="0"/>
              </a:rPr>
              <a:t>측정기기 미부착</a:t>
            </a:r>
          </a:p>
        </p:txBody>
      </p:sp>
      <p:sp>
        <p:nvSpPr>
          <p:cNvPr id="82952" name="Rectangle 10">
            <a:extLst>
              <a:ext uri="{FF2B5EF4-FFF2-40B4-BE49-F238E27FC236}">
                <a16:creationId xmlns:a16="http://schemas.microsoft.com/office/drawing/2014/main" id="{027C1028-B5EA-0E73-9BFA-01B5017D17A5}"/>
              </a:ext>
            </a:extLst>
          </p:cNvPr>
          <p:cNvSpPr>
            <a:spLocks noChangeArrowheads="1"/>
          </p:cNvSpPr>
          <p:nvPr/>
        </p:nvSpPr>
        <p:spPr bwMode="white">
          <a:xfrm>
            <a:off x="889000" y="2092325"/>
            <a:ext cx="7783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5</a:t>
            </a:r>
            <a:r>
              <a:rPr lang="ko-KR" altLang="en-US" sz="1600" b="1">
                <a:solidFill>
                  <a:srgbClr val="000000"/>
                </a:solidFill>
                <a:latin typeface="나눔고딕" pitchFamily="50" charset="-127"/>
                <a:ea typeface="나눔고딕" pitchFamily="50" charset="-127"/>
              </a:rPr>
              <a:t>년 이하의 징역이나 </a:t>
            </a:r>
            <a:r>
              <a:rPr lang="en-US" altLang="ko-KR" sz="1600" b="1">
                <a:solidFill>
                  <a:srgbClr val="000000"/>
                </a:solidFill>
                <a:latin typeface="나눔고딕" pitchFamily="50" charset="-127"/>
                <a:ea typeface="나눔고딕" pitchFamily="50" charset="-127"/>
              </a:rPr>
              <a:t>5</a:t>
            </a:r>
            <a:r>
              <a:rPr lang="ko-KR" altLang="en-US" sz="1600" b="1">
                <a:solidFill>
                  <a:srgbClr val="000000"/>
                </a:solidFill>
                <a:latin typeface="나눔고딕" pitchFamily="50" charset="-127"/>
                <a:ea typeface="나눔고딕" pitchFamily="50" charset="-127"/>
              </a:rPr>
              <a:t>천만원 이하의 벌금</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경고</a:t>
            </a:r>
          </a:p>
        </p:txBody>
      </p:sp>
      <p:sp>
        <p:nvSpPr>
          <p:cNvPr id="82953" name="Rectangle 11">
            <a:extLst>
              <a:ext uri="{FF2B5EF4-FFF2-40B4-BE49-F238E27FC236}">
                <a16:creationId xmlns:a16="http://schemas.microsoft.com/office/drawing/2014/main" id="{4A5EBB30-8278-D821-171C-164DDAA0F387}"/>
              </a:ext>
            </a:extLst>
          </p:cNvPr>
          <p:cNvSpPr>
            <a:spLocks noChangeArrowheads="1"/>
          </p:cNvSpPr>
          <p:nvPr/>
        </p:nvSpPr>
        <p:spPr bwMode="white">
          <a:xfrm>
            <a:off x="876300" y="2447925"/>
            <a:ext cx="78740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32</a:t>
            </a:r>
            <a:r>
              <a:rPr lang="ko-KR" altLang="en-US" sz="1600" b="1">
                <a:solidFill>
                  <a:srgbClr val="000000"/>
                </a:solidFill>
                <a:latin typeface="나눔고딕" pitchFamily="50" charset="-127"/>
                <a:ea typeface="나눔고딕" pitchFamily="50" charset="-127"/>
              </a:rPr>
              <a:t>조 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 </a:t>
            </a:r>
            <a:r>
              <a:rPr lang="en-US" altLang="ko-KR" sz="1600" b="1">
                <a:solidFill>
                  <a:srgbClr val="000000"/>
                </a:solidFill>
                <a:latin typeface="나눔고딕" pitchFamily="50" charset="-127"/>
                <a:ea typeface="나눔고딕" pitchFamily="50" charset="-127"/>
              </a:rPr>
              <a:t>: </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사업자는 배출시설에서 나오는 오염물질이 배출허용기준에 맞는지를 확인하기 위하여 </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측정기기를 부착하는 등의 조치를 하여 배출시설과 방지시설이 적정하게 운영되도록</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하여야 한다</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적산전력계</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굴뚝 자동측정기기 등 설치</a:t>
            </a:r>
            <a:r>
              <a:rPr lang="en-US" altLang="ko-KR" sz="1600" b="1">
                <a:solidFill>
                  <a:srgbClr val="000000"/>
                </a:solidFill>
                <a:latin typeface="나눔고딕" pitchFamily="50" charset="-127"/>
                <a:ea typeface="나눔고딕" pitchFamily="50" charset="-127"/>
              </a:rPr>
              <a:t>)</a:t>
            </a:r>
          </a:p>
        </p:txBody>
      </p:sp>
      <p:sp>
        <p:nvSpPr>
          <p:cNvPr id="82954" name="Freeform 12">
            <a:extLst>
              <a:ext uri="{FF2B5EF4-FFF2-40B4-BE49-F238E27FC236}">
                <a16:creationId xmlns:a16="http://schemas.microsoft.com/office/drawing/2014/main" id="{62BDDEC9-53D3-D2C9-2688-2B1A3978AE78}"/>
              </a:ext>
            </a:extLst>
          </p:cNvPr>
          <p:cNvSpPr>
            <a:spLocks noChangeArrowheads="1"/>
          </p:cNvSpPr>
          <p:nvPr/>
        </p:nvSpPr>
        <p:spPr bwMode="auto">
          <a:xfrm>
            <a:off x="625475" y="219233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1" y="0"/>
                </a:cubicBezTo>
                <a:cubicBezTo>
                  <a:pt x="66" y="0"/>
                  <a:pt x="78" y="5"/>
                  <a:pt x="88" y="15"/>
                </a:cubicBezTo>
                <a:cubicBezTo>
                  <a:pt x="98" y="25"/>
                  <a:pt x="103" y="37"/>
                  <a:pt x="103" y="51"/>
                </a:cubicBezTo>
                <a:cubicBezTo>
                  <a:pt x="103" y="66"/>
                  <a:pt x="98" y="77"/>
                  <a:pt x="88" y="87"/>
                </a:cubicBezTo>
                <a:cubicBezTo>
                  <a:pt x="78" y="97"/>
                  <a:pt x="66" y="102"/>
                  <a:pt x="51" y="102"/>
                </a:cubicBezTo>
                <a:cubicBezTo>
                  <a:pt x="37" y="102"/>
                  <a:pt x="25" y="97"/>
                  <a:pt x="15" y="87"/>
                </a:cubicBezTo>
                <a:close/>
                <a:moveTo>
                  <a:pt x="29" y="80"/>
                </a:moveTo>
                <a:cubicBezTo>
                  <a:pt x="29" y="82"/>
                  <a:pt x="30" y="83"/>
                  <a:pt x="31" y="84"/>
                </a:cubicBezTo>
                <a:cubicBezTo>
                  <a:pt x="33" y="84"/>
                  <a:pt x="34" y="84"/>
                  <a:pt x="35"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82955" name="Freeform 13">
            <a:extLst>
              <a:ext uri="{FF2B5EF4-FFF2-40B4-BE49-F238E27FC236}">
                <a16:creationId xmlns:a16="http://schemas.microsoft.com/office/drawing/2014/main" id="{032B7B98-BBD0-9DD9-03A4-1A499FF06D82}"/>
              </a:ext>
            </a:extLst>
          </p:cNvPr>
          <p:cNvSpPr>
            <a:spLocks noChangeArrowheads="1"/>
          </p:cNvSpPr>
          <p:nvPr/>
        </p:nvSpPr>
        <p:spPr bwMode="auto">
          <a:xfrm>
            <a:off x="636588" y="259238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1" y="0"/>
                </a:cubicBezTo>
                <a:cubicBezTo>
                  <a:pt x="66" y="0"/>
                  <a:pt x="78" y="5"/>
                  <a:pt x="88" y="15"/>
                </a:cubicBezTo>
                <a:cubicBezTo>
                  <a:pt x="98" y="25"/>
                  <a:pt x="103" y="37"/>
                  <a:pt x="103" y="51"/>
                </a:cubicBezTo>
                <a:cubicBezTo>
                  <a:pt x="103" y="65"/>
                  <a:pt x="98" y="77"/>
                  <a:pt x="88" y="87"/>
                </a:cubicBezTo>
                <a:cubicBezTo>
                  <a:pt x="78" y="97"/>
                  <a:pt x="66" y="102"/>
                  <a:pt x="51" y="102"/>
                </a:cubicBezTo>
                <a:cubicBezTo>
                  <a:pt x="37" y="102"/>
                  <a:pt x="25" y="97"/>
                  <a:pt x="15" y="87"/>
                </a:cubicBezTo>
                <a:close/>
                <a:moveTo>
                  <a:pt x="29" y="80"/>
                </a:moveTo>
                <a:cubicBezTo>
                  <a:pt x="29" y="82"/>
                  <a:pt x="30" y="83"/>
                  <a:pt x="31" y="84"/>
                </a:cubicBezTo>
                <a:cubicBezTo>
                  <a:pt x="33" y="84"/>
                  <a:pt x="34" y="84"/>
                  <a:pt x="35" y="83"/>
                </a:cubicBezTo>
                <a:lnTo>
                  <a:pt x="83" y="55"/>
                </a:lnTo>
                <a:cubicBezTo>
                  <a:pt x="84" y="54"/>
                  <a:pt x="85" y="54"/>
                  <a:pt x="85" y="53"/>
                </a:cubicBezTo>
                <a:cubicBezTo>
                  <a:pt x="85" y="52"/>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82956" name="Picture 14">
            <a:extLst>
              <a:ext uri="{FF2B5EF4-FFF2-40B4-BE49-F238E27FC236}">
                <a16:creationId xmlns:a16="http://schemas.microsoft.com/office/drawing/2014/main" id="{4D49033C-4923-BF08-9FF6-B4D3CD0DC6F2}"/>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79413" y="3960813"/>
            <a:ext cx="837882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82957" name="Picture 15">
            <a:extLst>
              <a:ext uri="{FF2B5EF4-FFF2-40B4-BE49-F238E27FC236}">
                <a16:creationId xmlns:a16="http://schemas.microsoft.com/office/drawing/2014/main" id="{C0209A43-B4CD-0C43-D97F-0D8A54B8C2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4054475"/>
            <a:ext cx="301148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2958" name="Rectangle 16">
            <a:extLst>
              <a:ext uri="{FF2B5EF4-FFF2-40B4-BE49-F238E27FC236}">
                <a16:creationId xmlns:a16="http://schemas.microsoft.com/office/drawing/2014/main" id="{66A24064-ACBA-ED1E-89BE-7A2B60793C17}"/>
              </a:ext>
            </a:extLst>
          </p:cNvPr>
          <p:cNvSpPr>
            <a:spLocks noChangeArrowheads="1"/>
          </p:cNvSpPr>
          <p:nvPr/>
        </p:nvSpPr>
        <p:spPr bwMode="white">
          <a:xfrm>
            <a:off x="160338" y="4111625"/>
            <a:ext cx="2898775" cy="39211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적산전력계 부착방법</a:t>
            </a:r>
          </a:p>
        </p:txBody>
      </p:sp>
      <p:sp>
        <p:nvSpPr>
          <p:cNvPr id="82959" name="Rectangle 20">
            <a:extLst>
              <a:ext uri="{FF2B5EF4-FFF2-40B4-BE49-F238E27FC236}">
                <a16:creationId xmlns:a16="http://schemas.microsoft.com/office/drawing/2014/main" id="{FEDF130E-0AC8-9386-BC8A-2304A843AEC9}"/>
              </a:ext>
            </a:extLst>
          </p:cNvPr>
          <p:cNvSpPr>
            <a:spLocks noChangeArrowheads="1"/>
          </p:cNvSpPr>
          <p:nvPr/>
        </p:nvSpPr>
        <p:spPr bwMode="white">
          <a:xfrm>
            <a:off x="792163" y="4613275"/>
            <a:ext cx="7783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ko-KR" altLang="en-US" sz="1600" b="1">
                <a:solidFill>
                  <a:srgbClr val="000000"/>
                </a:solidFill>
                <a:latin typeface="나눔고딕" pitchFamily="50" charset="-127"/>
                <a:ea typeface="나눔고딕" pitchFamily="50" charset="-127"/>
              </a:rPr>
              <a:t>부착시기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가동개시 신고전</a:t>
            </a:r>
          </a:p>
        </p:txBody>
      </p:sp>
      <p:sp>
        <p:nvSpPr>
          <p:cNvPr id="82960" name="Freeform 21">
            <a:extLst>
              <a:ext uri="{FF2B5EF4-FFF2-40B4-BE49-F238E27FC236}">
                <a16:creationId xmlns:a16="http://schemas.microsoft.com/office/drawing/2014/main" id="{35548406-7006-4CA6-6F9D-B81FBB2E548A}"/>
              </a:ext>
            </a:extLst>
          </p:cNvPr>
          <p:cNvSpPr>
            <a:spLocks noChangeArrowheads="1"/>
          </p:cNvSpPr>
          <p:nvPr/>
        </p:nvSpPr>
        <p:spPr bwMode="auto">
          <a:xfrm>
            <a:off x="612775" y="4710113"/>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82961" name="Rectangle 22">
            <a:extLst>
              <a:ext uri="{FF2B5EF4-FFF2-40B4-BE49-F238E27FC236}">
                <a16:creationId xmlns:a16="http://schemas.microsoft.com/office/drawing/2014/main" id="{A58F6BC0-7645-B832-2DBA-D57C5B7E9010}"/>
              </a:ext>
            </a:extLst>
          </p:cNvPr>
          <p:cNvSpPr>
            <a:spLocks noChangeArrowheads="1"/>
          </p:cNvSpPr>
          <p:nvPr/>
        </p:nvSpPr>
        <p:spPr bwMode="white">
          <a:xfrm>
            <a:off x="792163" y="4957763"/>
            <a:ext cx="7783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ko-KR" altLang="en-US" sz="1600" b="1">
                <a:solidFill>
                  <a:srgbClr val="000000"/>
                </a:solidFill>
                <a:latin typeface="나눔고딕" pitchFamily="50" charset="-127"/>
                <a:ea typeface="나눔고딕" pitchFamily="50" charset="-127"/>
              </a:rPr>
              <a:t>부착대상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모든 사업장</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모든 대기오염방지시설</a:t>
            </a:r>
          </a:p>
        </p:txBody>
      </p:sp>
      <p:sp>
        <p:nvSpPr>
          <p:cNvPr id="82962" name="Freeform 23">
            <a:extLst>
              <a:ext uri="{FF2B5EF4-FFF2-40B4-BE49-F238E27FC236}">
                <a16:creationId xmlns:a16="http://schemas.microsoft.com/office/drawing/2014/main" id="{6A8871FF-1B59-C07A-DF8F-AA434CAA2613}"/>
              </a:ext>
            </a:extLst>
          </p:cNvPr>
          <p:cNvSpPr>
            <a:spLocks noChangeArrowheads="1"/>
          </p:cNvSpPr>
          <p:nvPr/>
        </p:nvSpPr>
        <p:spPr bwMode="auto">
          <a:xfrm>
            <a:off x="612775" y="50546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2"/>
                </a:cubicBezTo>
                <a:cubicBezTo>
                  <a:pt x="0" y="37"/>
                  <a:pt x="5" y="25"/>
                  <a:pt x="15" y="16"/>
                </a:cubicBezTo>
                <a:cubicBezTo>
                  <a:pt x="25" y="5"/>
                  <a:pt x="37" y="0"/>
                  <a:pt x="52" y="0"/>
                </a:cubicBezTo>
                <a:cubicBezTo>
                  <a:pt x="66" y="0"/>
                  <a:pt x="78" y="5"/>
                  <a:pt x="88" y="16"/>
                </a:cubicBezTo>
                <a:cubicBezTo>
                  <a:pt x="98" y="25"/>
                  <a:pt x="103" y="37"/>
                  <a:pt x="103" y="52"/>
                </a:cubicBezTo>
                <a:cubicBezTo>
                  <a:pt x="103" y="66"/>
                  <a:pt x="98" y="78"/>
                  <a:pt x="88" y="87"/>
                </a:cubicBezTo>
                <a:cubicBezTo>
                  <a:pt x="78" y="97"/>
                  <a:pt x="66" y="102"/>
                  <a:pt x="52" y="102"/>
                </a:cubicBezTo>
                <a:cubicBezTo>
                  <a:pt x="37" y="102"/>
                  <a:pt x="25" y="97"/>
                  <a:pt x="15" y="87"/>
                </a:cubicBezTo>
                <a:close/>
                <a:moveTo>
                  <a:pt x="29" y="80"/>
                </a:moveTo>
                <a:cubicBezTo>
                  <a:pt x="29" y="82"/>
                  <a:pt x="30" y="84"/>
                  <a:pt x="31" y="84"/>
                </a:cubicBezTo>
                <a:cubicBezTo>
                  <a:pt x="33" y="85"/>
                  <a:pt x="34" y="85"/>
                  <a:pt x="36" y="84"/>
                </a:cubicBezTo>
                <a:lnTo>
                  <a:pt x="83" y="55"/>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2"/>
                </a:cubicBezTo>
                <a:lnTo>
                  <a:pt x="29" y="80"/>
                </a:lnTo>
                <a:close/>
                <a:moveTo>
                  <a:pt x="79" y="52"/>
                </a:moveTo>
                <a:lnTo>
                  <a:pt x="35" y="78"/>
                </a:lnTo>
                <a:lnTo>
                  <a:pt x="35" y="24"/>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82963" name="Rectangle 24">
            <a:extLst>
              <a:ext uri="{FF2B5EF4-FFF2-40B4-BE49-F238E27FC236}">
                <a16:creationId xmlns:a16="http://schemas.microsoft.com/office/drawing/2014/main" id="{9C78A343-DAB1-C385-5141-81B480697CC7}"/>
              </a:ext>
            </a:extLst>
          </p:cNvPr>
          <p:cNvSpPr>
            <a:spLocks noChangeArrowheads="1"/>
          </p:cNvSpPr>
          <p:nvPr/>
        </p:nvSpPr>
        <p:spPr bwMode="white">
          <a:xfrm>
            <a:off x="839788" y="5284788"/>
            <a:ext cx="7621587"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부착방법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방지시설 운영에 소요되는 모든 전력을 적산 할 수 있도록 부착하되</a:t>
            </a:r>
            <a:r>
              <a:rPr lang="en-US" altLang="ko-KR" sz="1600" b="1">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모든 부대시설에 설치가 곤란할 경우에는 주요 부대시설</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송풍기</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펌프</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에만</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설치 가능</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방지시설 외 전력은 적산되지 않도록 부착</a:t>
            </a:r>
          </a:p>
          <a:p>
            <a:pPr eaLnBrk="1" hangingPunct="1">
              <a:lnSpc>
                <a:spcPct val="100000"/>
              </a:lnSpc>
              <a:buClrTx/>
              <a:buFontTx/>
              <a:buNone/>
            </a:pPr>
            <a:r>
              <a:rPr lang="ko-KR" altLang="en-US" sz="1200" b="1">
                <a:solidFill>
                  <a:srgbClr val="000000"/>
                </a:solidFill>
                <a:latin typeface="나눔고딕" pitchFamily="50" charset="-127"/>
                <a:ea typeface="나눔고딕" pitchFamily="50" charset="-127"/>
              </a:rPr>
              <a:t>       </a:t>
            </a:r>
            <a:r>
              <a:rPr lang="ko-KR" altLang="en-US" sz="1300" b="1">
                <a:solidFill>
                  <a:srgbClr val="000000"/>
                </a:solidFill>
                <a:latin typeface="나눔고딕" pitchFamily="50" charset="-127"/>
                <a:ea typeface="나눔고딕" pitchFamily="50" charset="-127"/>
              </a:rPr>
              <a:t>   </a:t>
            </a:r>
            <a:r>
              <a:rPr lang="en-US" altLang="ko-KR" sz="1300" b="1">
                <a:solidFill>
                  <a:srgbClr val="000000"/>
                </a:solidFill>
                <a:latin typeface="나눔고딕" pitchFamily="50" charset="-127"/>
                <a:ea typeface="나눔고딕" pitchFamily="50" charset="-127"/>
              </a:rPr>
              <a:t>(</a:t>
            </a:r>
            <a:r>
              <a:rPr lang="ko-KR" altLang="en-US" sz="1300" b="1">
                <a:solidFill>
                  <a:srgbClr val="000000"/>
                </a:solidFill>
                <a:latin typeface="나눔고딕" pitchFamily="50" charset="-127"/>
                <a:ea typeface="나눔고딕" pitchFamily="50" charset="-127"/>
              </a:rPr>
              <a:t>배출시설의 전력량이 방지시설 전력사용량의 </a:t>
            </a:r>
            <a:r>
              <a:rPr lang="en-US" altLang="ko-KR" sz="1300" b="1">
                <a:solidFill>
                  <a:srgbClr val="000000"/>
                </a:solidFill>
                <a:latin typeface="나눔고딕" pitchFamily="50" charset="-127"/>
                <a:ea typeface="나눔고딕" pitchFamily="50" charset="-127"/>
              </a:rPr>
              <a:t>2</a:t>
            </a:r>
            <a:r>
              <a:rPr lang="ko-KR" altLang="en-US" sz="1300" b="1">
                <a:solidFill>
                  <a:srgbClr val="000000"/>
                </a:solidFill>
                <a:latin typeface="나눔고딕" pitchFamily="50" charset="-127"/>
                <a:ea typeface="나눔고딕" pitchFamily="50" charset="-127"/>
              </a:rPr>
              <a:t>배가 초과하지 않는 경우에는 별도로 구분하지 않음</a:t>
            </a:r>
            <a:r>
              <a:rPr lang="en-US" altLang="ko-KR" sz="1300" b="1">
                <a:solidFill>
                  <a:srgbClr val="000000"/>
                </a:solidFill>
                <a:latin typeface="나눔고딕" pitchFamily="50" charset="-127"/>
                <a:ea typeface="나눔고딕" pitchFamily="50" charset="-127"/>
              </a:rPr>
              <a:t>)</a:t>
            </a:r>
          </a:p>
        </p:txBody>
      </p:sp>
      <p:sp>
        <p:nvSpPr>
          <p:cNvPr id="82964" name="Freeform 25">
            <a:extLst>
              <a:ext uri="{FF2B5EF4-FFF2-40B4-BE49-F238E27FC236}">
                <a16:creationId xmlns:a16="http://schemas.microsoft.com/office/drawing/2014/main" id="{65ED608B-3D65-36ED-017B-5F4DF1B00027}"/>
              </a:ext>
            </a:extLst>
          </p:cNvPr>
          <p:cNvSpPr>
            <a:spLocks noChangeArrowheads="1"/>
          </p:cNvSpPr>
          <p:nvPr/>
        </p:nvSpPr>
        <p:spPr bwMode="auto">
          <a:xfrm>
            <a:off x="612775" y="535305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2"/>
                </a:cubicBezTo>
                <a:cubicBezTo>
                  <a:pt x="0" y="37"/>
                  <a:pt x="5" y="25"/>
                  <a:pt x="15" y="16"/>
                </a:cubicBezTo>
                <a:cubicBezTo>
                  <a:pt x="25" y="5"/>
                  <a:pt x="37" y="0"/>
                  <a:pt x="52" y="0"/>
                </a:cubicBezTo>
                <a:cubicBezTo>
                  <a:pt x="66" y="0"/>
                  <a:pt x="78" y="5"/>
                  <a:pt x="88" y="16"/>
                </a:cubicBezTo>
                <a:cubicBezTo>
                  <a:pt x="98" y="25"/>
                  <a:pt x="103" y="37"/>
                  <a:pt x="103" y="52"/>
                </a:cubicBezTo>
                <a:cubicBezTo>
                  <a:pt x="103" y="66"/>
                  <a:pt x="98" y="78"/>
                  <a:pt x="88" y="87"/>
                </a:cubicBezTo>
                <a:cubicBezTo>
                  <a:pt x="78" y="97"/>
                  <a:pt x="66" y="102"/>
                  <a:pt x="52" y="102"/>
                </a:cubicBezTo>
                <a:cubicBezTo>
                  <a:pt x="37" y="102"/>
                  <a:pt x="25" y="97"/>
                  <a:pt x="15" y="87"/>
                </a:cubicBezTo>
                <a:close/>
                <a:moveTo>
                  <a:pt x="29" y="80"/>
                </a:moveTo>
                <a:cubicBezTo>
                  <a:pt x="29" y="82"/>
                  <a:pt x="30" y="84"/>
                  <a:pt x="31" y="84"/>
                </a:cubicBezTo>
                <a:cubicBezTo>
                  <a:pt x="33" y="85"/>
                  <a:pt x="34" y="85"/>
                  <a:pt x="36" y="84"/>
                </a:cubicBezTo>
                <a:lnTo>
                  <a:pt x="83" y="55"/>
                </a:lnTo>
                <a:cubicBezTo>
                  <a:pt x="84" y="55"/>
                  <a:pt x="85" y="54"/>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2"/>
                </a:cubicBezTo>
                <a:lnTo>
                  <a:pt x="29" y="80"/>
                </a:lnTo>
                <a:close/>
                <a:moveTo>
                  <a:pt x="79" y="52"/>
                </a:moveTo>
                <a:lnTo>
                  <a:pt x="35" y="78"/>
                </a:lnTo>
                <a:lnTo>
                  <a:pt x="35" y="24"/>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grpSp>
        <p:nvGrpSpPr>
          <p:cNvPr id="82965" name="Group 26">
            <a:extLst>
              <a:ext uri="{FF2B5EF4-FFF2-40B4-BE49-F238E27FC236}">
                <a16:creationId xmlns:a16="http://schemas.microsoft.com/office/drawing/2014/main" id="{2207A31E-D850-BBBC-3E4B-8C53948335A4}"/>
              </a:ext>
            </a:extLst>
          </p:cNvPr>
          <p:cNvGrpSpPr>
            <a:grpSpLocks/>
          </p:cNvGrpSpPr>
          <p:nvPr/>
        </p:nvGrpSpPr>
        <p:grpSpPr bwMode="auto">
          <a:xfrm>
            <a:off x="-185738" y="0"/>
            <a:ext cx="9324976" cy="982663"/>
            <a:chOff x="-117" y="0"/>
            <a:chExt cx="5874" cy="619"/>
          </a:xfrm>
        </p:grpSpPr>
        <p:grpSp>
          <p:nvGrpSpPr>
            <p:cNvPr id="82966" name="Group 27">
              <a:extLst>
                <a:ext uri="{FF2B5EF4-FFF2-40B4-BE49-F238E27FC236}">
                  <a16:creationId xmlns:a16="http://schemas.microsoft.com/office/drawing/2014/main" id="{EDE15551-8A1E-CF98-7F0C-64D244884F7D}"/>
                </a:ext>
              </a:extLst>
            </p:cNvPr>
            <p:cNvGrpSpPr>
              <a:grpSpLocks/>
            </p:cNvGrpSpPr>
            <p:nvPr/>
          </p:nvGrpSpPr>
          <p:grpSpPr bwMode="auto">
            <a:xfrm>
              <a:off x="-117" y="177"/>
              <a:ext cx="4676" cy="442"/>
              <a:chOff x="-117" y="177"/>
              <a:chExt cx="4676" cy="442"/>
            </a:xfrm>
          </p:grpSpPr>
          <p:pic>
            <p:nvPicPr>
              <p:cNvPr id="82969" name="Picture 28">
                <a:extLst>
                  <a:ext uri="{FF2B5EF4-FFF2-40B4-BE49-F238E27FC236}">
                    <a16:creationId xmlns:a16="http://schemas.microsoft.com/office/drawing/2014/main" id="{BDFB9301-E904-5C7B-22A0-1E9EBA30AF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2970" name="Rectangle 29">
                <a:extLst>
                  <a:ext uri="{FF2B5EF4-FFF2-40B4-BE49-F238E27FC236}">
                    <a16:creationId xmlns:a16="http://schemas.microsoft.com/office/drawing/2014/main" id="{A1A1EFB1-E292-C103-FE07-3FB0D9A19F5D}"/>
                  </a:ext>
                </a:extLst>
              </p:cNvPr>
              <p:cNvSpPr>
                <a:spLocks noChangeArrowheads="1"/>
              </p:cNvSpPr>
              <p:nvPr/>
            </p:nvSpPr>
            <p:spPr bwMode="white">
              <a:xfrm>
                <a:off x="-117" y="177"/>
                <a:ext cx="3688"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82967" name="Rectangle 30">
              <a:extLst>
                <a:ext uri="{FF2B5EF4-FFF2-40B4-BE49-F238E27FC236}">
                  <a16:creationId xmlns:a16="http://schemas.microsoft.com/office/drawing/2014/main" id="{C265210C-76F7-0E9B-B40D-4F82DEC6E869}"/>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82968" name="Rectangle 31">
              <a:extLst>
                <a:ext uri="{FF2B5EF4-FFF2-40B4-BE49-F238E27FC236}">
                  <a16:creationId xmlns:a16="http://schemas.microsoft.com/office/drawing/2014/main" id="{150031E3-1CB7-9FD2-1288-35CCC7E749A4}"/>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4">
            <a:extLst>
              <a:ext uri="{FF2B5EF4-FFF2-40B4-BE49-F238E27FC236}">
                <a16:creationId xmlns:a16="http://schemas.microsoft.com/office/drawing/2014/main" id="{12CC979F-9C06-CCD8-1020-2BFD34FD2AE1}"/>
              </a:ext>
            </a:extLst>
          </p:cNvPr>
          <p:cNvSpPr>
            <a:spLocks noChangeArrowheads="1"/>
          </p:cNvSpPr>
          <p:nvPr/>
        </p:nvSpPr>
        <p:spPr bwMode="auto">
          <a:xfrm>
            <a:off x="231775" y="979488"/>
            <a:ext cx="8674100" cy="5483225"/>
          </a:xfrm>
          <a:prstGeom prst="roundRect">
            <a:avLst>
              <a:gd name="adj" fmla="val 2370"/>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1267" name="Picture 5">
            <a:extLst>
              <a:ext uri="{FF2B5EF4-FFF2-40B4-BE49-F238E27FC236}">
                <a16:creationId xmlns:a16="http://schemas.microsoft.com/office/drawing/2014/main" id="{65A8D352-883B-8AEC-E32B-35B20A480E95}"/>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109663" y="2439988"/>
            <a:ext cx="673258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grpSp>
        <p:nvGrpSpPr>
          <p:cNvPr id="11268" name="Group 6">
            <a:extLst>
              <a:ext uri="{FF2B5EF4-FFF2-40B4-BE49-F238E27FC236}">
                <a16:creationId xmlns:a16="http://schemas.microsoft.com/office/drawing/2014/main" id="{51B7512E-153A-A5C9-1149-03FF992C5C4D}"/>
              </a:ext>
            </a:extLst>
          </p:cNvPr>
          <p:cNvGrpSpPr>
            <a:grpSpLocks/>
          </p:cNvGrpSpPr>
          <p:nvPr/>
        </p:nvGrpSpPr>
        <p:grpSpPr bwMode="auto">
          <a:xfrm>
            <a:off x="-185738" y="280988"/>
            <a:ext cx="7423151" cy="701675"/>
            <a:chOff x="-117" y="177"/>
            <a:chExt cx="4676" cy="442"/>
          </a:xfrm>
        </p:grpSpPr>
        <p:pic>
          <p:nvPicPr>
            <p:cNvPr id="11287" name="Picture 7">
              <a:extLst>
                <a:ext uri="{FF2B5EF4-FFF2-40B4-BE49-F238E27FC236}">
                  <a16:creationId xmlns:a16="http://schemas.microsoft.com/office/drawing/2014/main" id="{91BF976A-6A9E-ED9F-42FE-763D8E8D5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288" name="Rectangle 8">
              <a:extLst>
                <a:ext uri="{FF2B5EF4-FFF2-40B4-BE49-F238E27FC236}">
                  <a16:creationId xmlns:a16="http://schemas.microsoft.com/office/drawing/2014/main" id="{6A76C552-B8CF-B7EC-0B2C-BF080A41C8ED}"/>
                </a:ext>
              </a:extLst>
            </p:cNvPr>
            <p:cNvSpPr>
              <a:spLocks noChangeArrowheads="1"/>
            </p:cNvSpPr>
            <p:nvPr/>
          </p:nvSpPr>
          <p:spPr bwMode="white">
            <a:xfrm>
              <a:off x="-117" y="177"/>
              <a:ext cx="2032"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1</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대기환경정책방향</a:t>
              </a:r>
            </a:p>
          </p:txBody>
        </p:sp>
      </p:grpSp>
      <p:sp>
        <p:nvSpPr>
          <p:cNvPr id="11269" name="Rectangle 9">
            <a:extLst>
              <a:ext uri="{FF2B5EF4-FFF2-40B4-BE49-F238E27FC236}">
                <a16:creationId xmlns:a16="http://schemas.microsoft.com/office/drawing/2014/main" id="{225AD8D0-4F22-9822-BA58-0E6D0C23EE2D}"/>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1270" name="Rectangle 10">
            <a:extLst>
              <a:ext uri="{FF2B5EF4-FFF2-40B4-BE49-F238E27FC236}">
                <a16:creationId xmlns:a16="http://schemas.microsoft.com/office/drawing/2014/main" id="{B3432BD9-EA28-3A88-CE92-2CF909BE5884}"/>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1271" name="Picture 11">
            <a:extLst>
              <a:ext uri="{FF2B5EF4-FFF2-40B4-BE49-F238E27FC236}">
                <a16:creationId xmlns:a16="http://schemas.microsoft.com/office/drawing/2014/main" id="{FB896A94-EF58-05C7-412A-B21228107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03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2">
            <a:extLst>
              <a:ext uri="{FF2B5EF4-FFF2-40B4-BE49-F238E27FC236}">
                <a16:creationId xmlns:a16="http://schemas.microsoft.com/office/drawing/2014/main" id="{3A13AF2A-7981-C496-A705-D3F664A498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03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3">
            <a:extLst>
              <a:ext uri="{FF2B5EF4-FFF2-40B4-BE49-F238E27FC236}">
                <a16:creationId xmlns:a16="http://schemas.microsoft.com/office/drawing/2014/main" id="{11BF7CFF-3F10-AE57-A010-4BA4D4E705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603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Rectangle 14">
            <a:extLst>
              <a:ext uri="{FF2B5EF4-FFF2-40B4-BE49-F238E27FC236}">
                <a16:creationId xmlns:a16="http://schemas.microsoft.com/office/drawing/2014/main" id="{BE77C6AF-3640-F5A2-A7B8-5E2D1EE09A26}"/>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1275" name="Freeform 16">
            <a:extLst>
              <a:ext uri="{FF2B5EF4-FFF2-40B4-BE49-F238E27FC236}">
                <a16:creationId xmlns:a16="http://schemas.microsoft.com/office/drawing/2014/main" id="{94E057EC-302B-D472-3B59-5D46FB863B0A}"/>
              </a:ext>
            </a:extLst>
          </p:cNvPr>
          <p:cNvSpPr>
            <a:spLocks noChangeArrowheads="1"/>
          </p:cNvSpPr>
          <p:nvPr/>
        </p:nvSpPr>
        <p:spPr bwMode="auto">
          <a:xfrm>
            <a:off x="544513" y="2224088"/>
            <a:ext cx="7988300" cy="3027362"/>
          </a:xfrm>
          <a:custGeom>
            <a:avLst/>
            <a:gdLst>
              <a:gd name="T0" fmla="*/ 2147483646 w 5032"/>
              <a:gd name="T1" fmla="*/ 0 h 1907"/>
              <a:gd name="T2" fmla="*/ 2147483646 w 5032"/>
              <a:gd name="T3" fmla="*/ 2147483646 h 1907"/>
              <a:gd name="T4" fmla="*/ 2147483646 w 5032"/>
              <a:gd name="T5" fmla="*/ 2147483646 h 1907"/>
              <a:gd name="T6" fmla="*/ 0 w 5032"/>
              <a:gd name="T7" fmla="*/ 2147483646 h 1907"/>
              <a:gd name="T8" fmla="*/ 2147483646 w 5032"/>
              <a:gd name="T9" fmla="*/ 2147483646 h 1907"/>
              <a:gd name="T10" fmla="*/ 2147483646 w 5032"/>
              <a:gd name="T11" fmla="*/ 2147483646 h 1907"/>
              <a:gd name="T12" fmla="*/ 2147483646 w 5032"/>
              <a:gd name="T13" fmla="*/ 2147483646 h 1907"/>
              <a:gd name="T14" fmla="*/ 2147483646 w 5032"/>
              <a:gd name="T15" fmla="*/ 0 h 1907"/>
              <a:gd name="T16" fmla="*/ 0 60000 65536"/>
              <a:gd name="T17" fmla="*/ 0 60000 65536"/>
              <a:gd name="T18" fmla="*/ 0 60000 65536"/>
              <a:gd name="T19" fmla="*/ 0 60000 65536"/>
              <a:gd name="T20" fmla="*/ 0 60000 65536"/>
              <a:gd name="T21" fmla="*/ 0 60000 65536"/>
              <a:gd name="T22" fmla="*/ 0 60000 65536"/>
              <a:gd name="T23" fmla="*/ 0 60000 65536"/>
              <a:gd name="T24" fmla="*/ 0 w 5032"/>
              <a:gd name="T25" fmla="*/ 0 h 1907"/>
              <a:gd name="T26" fmla="*/ 5032 w 5032"/>
              <a:gd name="T27" fmla="*/ 1907 h 19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32" h="1907">
                <a:moveTo>
                  <a:pt x="2501" y="0"/>
                </a:moveTo>
                <a:lnTo>
                  <a:pt x="1465" y="383"/>
                </a:lnTo>
                <a:lnTo>
                  <a:pt x="1783" y="383"/>
                </a:lnTo>
                <a:lnTo>
                  <a:pt x="0" y="1907"/>
                </a:lnTo>
                <a:lnTo>
                  <a:pt x="5032" y="1907"/>
                </a:lnTo>
                <a:lnTo>
                  <a:pt x="3228" y="383"/>
                </a:lnTo>
                <a:lnTo>
                  <a:pt x="3612" y="395"/>
                </a:lnTo>
                <a:lnTo>
                  <a:pt x="2501" y="0"/>
                </a:lnTo>
                <a:close/>
              </a:path>
            </a:pathLst>
          </a:custGeom>
          <a:blipFill dpi="0" rotWithShape="0">
            <a:blip r:embed="rId7"/>
            <a:srcRect/>
            <a:stretch>
              <a:fillRect/>
            </a:stretch>
          </a:blip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1276" name="AutoShape 20">
            <a:extLst>
              <a:ext uri="{FF2B5EF4-FFF2-40B4-BE49-F238E27FC236}">
                <a16:creationId xmlns:a16="http://schemas.microsoft.com/office/drawing/2014/main" id="{E2F33B4B-7500-F131-4702-B9C31A32BF97}"/>
              </a:ext>
            </a:extLst>
          </p:cNvPr>
          <p:cNvSpPr>
            <a:spLocks noChangeArrowheads="1"/>
          </p:cNvSpPr>
          <p:nvPr/>
        </p:nvSpPr>
        <p:spPr bwMode="auto">
          <a:xfrm>
            <a:off x="1765300" y="1273175"/>
            <a:ext cx="5540375" cy="768350"/>
          </a:xfrm>
          <a:prstGeom prst="roundRect">
            <a:avLst>
              <a:gd name="adj" fmla="val 6926"/>
            </a:avLst>
          </a:prstGeom>
          <a:blipFill dpi="0" rotWithShape="0">
            <a:blip r:embed="rId8"/>
            <a:srcRect/>
            <a:stretch>
              <a:fillRect/>
            </a:stretch>
          </a:blipFill>
          <a:ln>
            <a:noFill/>
          </a:ln>
          <a:effectLst>
            <a:outerShdw dist="107736" dir="2700000" algn="ctr" rotWithShape="0">
              <a:srgbClr val="008080">
                <a:alpha val="50000"/>
              </a:srgbClr>
            </a:outerShdw>
          </a:effectLst>
          <a:extLst>
            <a:ext uri="{91240B29-F687-4F45-9708-019B960494DF}">
              <a14:hiddenLine xmlns:a14="http://schemas.microsoft.com/office/drawing/2010/main" w="18975">
                <a:solidFill>
                  <a:srgbClr val="000000"/>
                </a:solidFill>
                <a:round/>
                <a:headEnd/>
                <a:tailEnd/>
              </a14:hiddenLine>
            </a:ext>
          </a:extLst>
        </p:spPr>
        <p:txBody>
          <a:bodyPr wrap="none"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800">
                <a:solidFill>
                  <a:srgbClr val="FFFFFF"/>
                </a:solidFill>
                <a:cs typeface="Arial" panose="020B0604020202020204" pitchFamily="34" charset="0"/>
              </a:rPr>
              <a:t>위해성 중심의 대기오염물질 관리</a:t>
            </a:r>
          </a:p>
        </p:txBody>
      </p:sp>
      <p:sp>
        <p:nvSpPr>
          <p:cNvPr id="11277" name="Oval 21">
            <a:extLst>
              <a:ext uri="{FF2B5EF4-FFF2-40B4-BE49-F238E27FC236}">
                <a16:creationId xmlns:a16="http://schemas.microsoft.com/office/drawing/2014/main" id="{B6DD0B40-05DD-5F4E-7A7B-F41B939A4BDD}"/>
              </a:ext>
            </a:extLst>
          </p:cNvPr>
          <p:cNvSpPr>
            <a:spLocks noChangeArrowheads="1"/>
          </p:cNvSpPr>
          <p:nvPr/>
        </p:nvSpPr>
        <p:spPr bwMode="auto">
          <a:xfrm>
            <a:off x="1290638" y="4462463"/>
            <a:ext cx="1474787" cy="1471612"/>
          </a:xfrm>
          <a:prstGeom prst="ellipse">
            <a:avLst/>
          </a:prstGeom>
          <a:blipFill dpi="0" rotWithShape="0">
            <a:blip r:embed="rId9"/>
            <a:srcRect/>
            <a:stretch>
              <a:fillRect/>
            </a:stretch>
          </a:blipFill>
          <a:ln>
            <a:noFill/>
          </a:ln>
          <a:extLst>
            <a:ext uri="{91240B29-F687-4F45-9708-019B960494DF}">
              <a14:hiddenLine xmlns:a14="http://schemas.microsoft.com/office/drawing/2010/main" w="28463">
                <a:solidFill>
                  <a:srgbClr val="000000"/>
                </a:solidFill>
                <a:round/>
                <a:headEnd/>
                <a:tailEnd/>
              </a14:hiddenLine>
            </a:ext>
          </a:extLst>
        </p:spPr>
        <p:txBody>
          <a:bodyPr wrap="none"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600" b="1">
                <a:solidFill>
                  <a:srgbClr val="FFFFFF"/>
                </a:solidFill>
              </a:rPr>
              <a:t>대기오염물질</a:t>
            </a:r>
          </a:p>
          <a:p>
            <a:pPr algn="ctr" eaLnBrk="1" hangingPunct="1">
              <a:lnSpc>
                <a:spcPct val="100000"/>
              </a:lnSpc>
              <a:buClrTx/>
              <a:buFontTx/>
              <a:buNone/>
            </a:pPr>
            <a:r>
              <a:rPr lang="ko-KR" altLang="en-US" sz="1600" b="1">
                <a:solidFill>
                  <a:srgbClr val="FFFFFF"/>
                </a:solidFill>
              </a:rPr>
              <a:t>분류체계 개선</a:t>
            </a:r>
          </a:p>
        </p:txBody>
      </p:sp>
      <p:sp>
        <p:nvSpPr>
          <p:cNvPr id="11278" name="Oval 22">
            <a:extLst>
              <a:ext uri="{FF2B5EF4-FFF2-40B4-BE49-F238E27FC236}">
                <a16:creationId xmlns:a16="http://schemas.microsoft.com/office/drawing/2014/main" id="{4775653D-77BA-6FF4-F81B-AA08D0F74C57}"/>
              </a:ext>
            </a:extLst>
          </p:cNvPr>
          <p:cNvSpPr>
            <a:spLocks noChangeArrowheads="1"/>
          </p:cNvSpPr>
          <p:nvPr/>
        </p:nvSpPr>
        <p:spPr bwMode="auto">
          <a:xfrm>
            <a:off x="4518025" y="4462463"/>
            <a:ext cx="1474788" cy="1471612"/>
          </a:xfrm>
          <a:prstGeom prst="ellipse">
            <a:avLst/>
          </a:prstGeom>
          <a:blipFill dpi="0" rotWithShape="0">
            <a:blip r:embed="rId10"/>
            <a:srcRect/>
            <a:stretch>
              <a:fillRect/>
            </a:stretch>
          </a:blipFill>
          <a:ln>
            <a:noFill/>
          </a:ln>
          <a:extLst>
            <a:ext uri="{91240B29-F687-4F45-9708-019B960494DF}">
              <a14:hiddenLine xmlns:a14="http://schemas.microsoft.com/office/drawing/2010/main" w="28463">
                <a:solidFill>
                  <a:srgbClr val="000000"/>
                </a:solidFill>
                <a:round/>
                <a:headEnd/>
                <a:tailEnd/>
              </a14:hiddenLine>
            </a:ext>
          </a:extLst>
        </p:spPr>
        <p:txBody>
          <a:bodyPr wrap="none"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en-US" altLang="ko-KR" sz="1600" b="1">
                <a:solidFill>
                  <a:srgbClr val="FFFFFF"/>
                </a:solidFill>
              </a:rPr>
              <a:t>PM2.5</a:t>
            </a:r>
          </a:p>
          <a:p>
            <a:pPr algn="ctr" eaLnBrk="1" hangingPunct="1">
              <a:lnSpc>
                <a:spcPct val="100000"/>
              </a:lnSpc>
              <a:buClrTx/>
              <a:buFontTx/>
              <a:buNone/>
            </a:pPr>
            <a:r>
              <a:rPr lang="ko-KR" altLang="en-US" sz="1600" b="1">
                <a:solidFill>
                  <a:srgbClr val="FFFFFF"/>
                </a:solidFill>
              </a:rPr>
              <a:t>오염원 관리</a:t>
            </a:r>
          </a:p>
        </p:txBody>
      </p:sp>
      <p:sp>
        <p:nvSpPr>
          <p:cNvPr id="11279" name="Oval 23">
            <a:extLst>
              <a:ext uri="{FF2B5EF4-FFF2-40B4-BE49-F238E27FC236}">
                <a16:creationId xmlns:a16="http://schemas.microsoft.com/office/drawing/2014/main" id="{F8C8F1D5-5589-A000-63C4-F5DABC66F458}"/>
              </a:ext>
            </a:extLst>
          </p:cNvPr>
          <p:cNvSpPr>
            <a:spLocks noChangeArrowheads="1"/>
          </p:cNvSpPr>
          <p:nvPr/>
        </p:nvSpPr>
        <p:spPr bwMode="auto">
          <a:xfrm>
            <a:off x="2867025" y="4462463"/>
            <a:ext cx="1473200" cy="1471612"/>
          </a:xfrm>
          <a:prstGeom prst="ellipse">
            <a:avLst/>
          </a:prstGeom>
          <a:blipFill dpi="0" rotWithShape="0">
            <a:blip r:embed="rId11"/>
            <a:srcRect/>
            <a:stretch>
              <a:fillRect/>
            </a:stretch>
          </a:blipFill>
          <a:ln>
            <a:noFill/>
          </a:ln>
          <a:extLst>
            <a:ext uri="{91240B29-F687-4F45-9708-019B960494DF}">
              <a14:hiddenLine xmlns:a14="http://schemas.microsoft.com/office/drawing/2010/main" w="28463">
                <a:solidFill>
                  <a:srgbClr val="000000"/>
                </a:solidFill>
                <a:round/>
                <a:headEnd/>
                <a:tailEnd/>
              </a14:hiddenLine>
            </a:ext>
          </a:extLst>
        </p:spPr>
        <p:txBody>
          <a:bodyPr wrap="none"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600" b="1">
                <a:solidFill>
                  <a:srgbClr val="FFFFFF"/>
                </a:solidFill>
              </a:rPr>
              <a:t>유해대기오염</a:t>
            </a:r>
          </a:p>
          <a:p>
            <a:pPr algn="ctr" eaLnBrk="1" hangingPunct="1">
              <a:lnSpc>
                <a:spcPct val="100000"/>
              </a:lnSpc>
              <a:buClrTx/>
              <a:buFontTx/>
              <a:buNone/>
            </a:pPr>
            <a:r>
              <a:rPr lang="ko-KR" altLang="en-US" sz="1600" b="1">
                <a:solidFill>
                  <a:srgbClr val="FFFFFF"/>
                </a:solidFill>
              </a:rPr>
              <a:t>물질 시설관리</a:t>
            </a:r>
          </a:p>
          <a:p>
            <a:pPr algn="ctr" eaLnBrk="1" hangingPunct="1">
              <a:lnSpc>
                <a:spcPct val="100000"/>
              </a:lnSpc>
              <a:buClrTx/>
              <a:buFontTx/>
              <a:buNone/>
            </a:pPr>
            <a:r>
              <a:rPr lang="ko-KR" altLang="en-US" sz="1600" b="1">
                <a:solidFill>
                  <a:srgbClr val="FFFFFF"/>
                </a:solidFill>
              </a:rPr>
              <a:t>기준 도입</a:t>
            </a:r>
          </a:p>
        </p:txBody>
      </p:sp>
      <p:sp>
        <p:nvSpPr>
          <p:cNvPr id="11280" name="Oval 24">
            <a:extLst>
              <a:ext uri="{FF2B5EF4-FFF2-40B4-BE49-F238E27FC236}">
                <a16:creationId xmlns:a16="http://schemas.microsoft.com/office/drawing/2014/main" id="{BBED4B83-C28D-2AB5-BB64-03D895F91BD2}"/>
              </a:ext>
            </a:extLst>
          </p:cNvPr>
          <p:cNvSpPr>
            <a:spLocks noChangeArrowheads="1"/>
          </p:cNvSpPr>
          <p:nvPr/>
        </p:nvSpPr>
        <p:spPr bwMode="auto">
          <a:xfrm>
            <a:off x="6169025" y="4462463"/>
            <a:ext cx="1473200" cy="1471612"/>
          </a:xfrm>
          <a:prstGeom prst="ellipse">
            <a:avLst/>
          </a:prstGeom>
          <a:blipFill dpi="0" rotWithShape="0">
            <a:blip r:embed="rId12"/>
            <a:srcRect/>
            <a:stretch>
              <a:fillRect/>
            </a:stretch>
          </a:blipFill>
          <a:ln>
            <a:noFill/>
          </a:ln>
          <a:extLst>
            <a:ext uri="{91240B29-F687-4F45-9708-019B960494DF}">
              <a14:hiddenLine xmlns:a14="http://schemas.microsoft.com/office/drawing/2010/main" w="28463">
                <a:solidFill>
                  <a:srgbClr val="000000"/>
                </a:solidFill>
                <a:round/>
                <a:headEnd/>
                <a:tailEnd/>
              </a14:hiddenLine>
            </a:ext>
          </a:extLst>
        </p:spPr>
        <p:txBody>
          <a:bodyPr wrap="none"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600" b="1">
                <a:solidFill>
                  <a:srgbClr val="FFFFFF"/>
                </a:solidFill>
              </a:rPr>
              <a:t>대기배출시설 </a:t>
            </a:r>
          </a:p>
          <a:p>
            <a:pPr algn="ctr" eaLnBrk="1" hangingPunct="1">
              <a:lnSpc>
                <a:spcPct val="100000"/>
              </a:lnSpc>
              <a:buClrTx/>
              <a:buFontTx/>
              <a:buNone/>
            </a:pPr>
            <a:r>
              <a:rPr lang="ko-KR" altLang="en-US" sz="1600" b="1">
                <a:solidFill>
                  <a:srgbClr val="FFFFFF"/>
                </a:solidFill>
              </a:rPr>
              <a:t>규격 및 배출</a:t>
            </a:r>
          </a:p>
          <a:p>
            <a:pPr algn="ctr" eaLnBrk="1" hangingPunct="1">
              <a:lnSpc>
                <a:spcPct val="100000"/>
              </a:lnSpc>
              <a:buClrTx/>
              <a:buFontTx/>
              <a:buNone/>
            </a:pPr>
            <a:r>
              <a:rPr lang="ko-KR" altLang="en-US" sz="1600" b="1">
                <a:solidFill>
                  <a:srgbClr val="FFFFFF"/>
                </a:solidFill>
              </a:rPr>
              <a:t>허용기준</a:t>
            </a:r>
            <a:endParaRPr lang="en-US" altLang="ko-KR" sz="1600" b="1">
              <a:solidFill>
                <a:srgbClr val="FFFFFF"/>
              </a:solidFill>
            </a:endParaRPr>
          </a:p>
          <a:p>
            <a:pPr algn="ctr" eaLnBrk="1" hangingPunct="1">
              <a:lnSpc>
                <a:spcPct val="100000"/>
              </a:lnSpc>
              <a:buClrTx/>
              <a:buFontTx/>
              <a:buNone/>
            </a:pPr>
            <a:r>
              <a:rPr lang="ko-KR" altLang="en-US" sz="1600" b="1">
                <a:solidFill>
                  <a:srgbClr val="FFFFFF"/>
                </a:solidFill>
              </a:rPr>
              <a:t>마련</a:t>
            </a:r>
          </a:p>
        </p:txBody>
      </p:sp>
      <p:sp>
        <p:nvSpPr>
          <p:cNvPr id="11281" name="Rectangle 25">
            <a:extLst>
              <a:ext uri="{FF2B5EF4-FFF2-40B4-BE49-F238E27FC236}">
                <a16:creationId xmlns:a16="http://schemas.microsoft.com/office/drawing/2014/main" id="{4078C0AB-4FBD-D4A1-0107-E0C393F18A3F}"/>
              </a:ext>
            </a:extLst>
          </p:cNvPr>
          <p:cNvSpPr>
            <a:spLocks noChangeArrowheads="1"/>
          </p:cNvSpPr>
          <p:nvPr/>
        </p:nvSpPr>
        <p:spPr bwMode="white">
          <a:xfrm>
            <a:off x="1355725" y="2533650"/>
            <a:ext cx="6527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독성</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위해성 중심의 대기오염물질 관리를 위해 대기오염물질 분류체계를</a:t>
            </a:r>
            <a:endParaRPr lang="en-US" altLang="ko-KR" sz="1600" b="1">
              <a:solidFill>
                <a:srgbClr val="000000"/>
              </a:solidFill>
              <a:latin typeface="나눔고딕" pitchFamily="50" charset="-127"/>
              <a:ea typeface="나눔고딕" pitchFamily="50" charset="-127"/>
            </a:endParaRP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과학적으로 개선</a:t>
            </a:r>
          </a:p>
        </p:txBody>
      </p:sp>
      <p:sp>
        <p:nvSpPr>
          <p:cNvPr id="11282" name="Rectangle 26">
            <a:extLst>
              <a:ext uri="{FF2B5EF4-FFF2-40B4-BE49-F238E27FC236}">
                <a16:creationId xmlns:a16="http://schemas.microsoft.com/office/drawing/2014/main" id="{A7CFC5F3-9816-CD64-BD3A-EDC1EDC3417E}"/>
              </a:ext>
            </a:extLst>
          </p:cNvPr>
          <p:cNvSpPr>
            <a:spLocks noChangeArrowheads="1"/>
          </p:cNvSpPr>
          <p:nvPr/>
        </p:nvSpPr>
        <p:spPr bwMode="white">
          <a:xfrm>
            <a:off x="1355725" y="3101975"/>
            <a:ext cx="6456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위해성 없는 안전하고 깨끗한 공기 확보를 위해 비산배출되는 유해 대기</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오염물질의 시설관리기준 도입</a:t>
            </a:r>
          </a:p>
        </p:txBody>
      </p:sp>
      <p:sp>
        <p:nvSpPr>
          <p:cNvPr id="11283" name="Rectangle 27">
            <a:extLst>
              <a:ext uri="{FF2B5EF4-FFF2-40B4-BE49-F238E27FC236}">
                <a16:creationId xmlns:a16="http://schemas.microsoft.com/office/drawing/2014/main" id="{C7DB2CC2-8504-1FB4-23FB-DB7360DF4558}"/>
              </a:ext>
            </a:extLst>
          </p:cNvPr>
          <p:cNvSpPr>
            <a:spLocks noChangeArrowheads="1"/>
          </p:cNvSpPr>
          <p:nvPr/>
        </p:nvSpPr>
        <p:spPr bwMode="white">
          <a:xfrm>
            <a:off x="1355725" y="3657600"/>
            <a:ext cx="6383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인체에 더 해로운 초 미세먼지를 본격적으로 관리하기 위해 </a:t>
            </a:r>
            <a:r>
              <a:rPr lang="en-US" altLang="ko-KR" sz="1600" b="1">
                <a:solidFill>
                  <a:srgbClr val="000000"/>
                </a:solidFill>
                <a:latin typeface="나눔고딕" pitchFamily="50" charset="-127"/>
                <a:ea typeface="나눔고딕" pitchFamily="50" charset="-127"/>
              </a:rPr>
              <a:t>PM2.5 </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오염원관리대책 수립</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추진</a:t>
            </a:r>
          </a:p>
          <a:p>
            <a:pPr eaLnBrk="1" hangingPunct="1">
              <a:lnSpc>
                <a:spcPct val="100000"/>
              </a:lnSpc>
              <a:buClrTx/>
              <a:buFontTx/>
              <a:buNone/>
            </a:pPr>
            <a:endParaRPr lang="en-US" altLang="ko-KR" sz="1600" b="1">
              <a:solidFill>
                <a:srgbClr val="000000"/>
              </a:solidFill>
              <a:latin typeface="나눔고딕" pitchFamily="50" charset="-127"/>
              <a:ea typeface="나눔고딕" pitchFamily="50" charset="-127"/>
            </a:endParaRPr>
          </a:p>
        </p:txBody>
      </p:sp>
      <p:sp>
        <p:nvSpPr>
          <p:cNvPr id="11284" name="Freeform 28">
            <a:extLst>
              <a:ext uri="{FF2B5EF4-FFF2-40B4-BE49-F238E27FC236}">
                <a16:creationId xmlns:a16="http://schemas.microsoft.com/office/drawing/2014/main" id="{9F56A54A-F797-CC82-A53C-2DB81AEF6ACB}"/>
              </a:ext>
            </a:extLst>
          </p:cNvPr>
          <p:cNvSpPr>
            <a:spLocks noChangeArrowheads="1"/>
          </p:cNvSpPr>
          <p:nvPr/>
        </p:nvSpPr>
        <p:spPr bwMode="auto">
          <a:xfrm>
            <a:off x="1254125" y="2606675"/>
            <a:ext cx="165100" cy="144463"/>
          </a:xfrm>
          <a:custGeom>
            <a:avLst/>
            <a:gdLst>
              <a:gd name="T0" fmla="*/ 2147483646 w 104"/>
              <a:gd name="T1" fmla="*/ 2147483646 h 91"/>
              <a:gd name="T2" fmla="*/ 0 w 104"/>
              <a:gd name="T3" fmla="*/ 2147483646 h 91"/>
              <a:gd name="T4" fmla="*/ 2147483646 w 104"/>
              <a:gd name="T5" fmla="*/ 2147483646 h 91"/>
              <a:gd name="T6" fmla="*/ 2147483646 w 104"/>
              <a:gd name="T7" fmla="*/ 0 h 91"/>
              <a:gd name="T8" fmla="*/ 2147483646 w 104"/>
              <a:gd name="T9" fmla="*/ 2147483646 h 91"/>
              <a:gd name="T10" fmla="*/ 2147483646 w 104"/>
              <a:gd name="T11" fmla="*/ 2147483646 h 91"/>
              <a:gd name="T12" fmla="*/ 2147483646 w 104"/>
              <a:gd name="T13" fmla="*/ 2147483646 h 91"/>
              <a:gd name="T14" fmla="*/ 2147483646 w 104"/>
              <a:gd name="T15" fmla="*/ 2147483646 h 91"/>
              <a:gd name="T16" fmla="*/ 2147483646 w 104"/>
              <a:gd name="T17" fmla="*/ 2147483646 h 91"/>
              <a:gd name="T18" fmla="*/ 2147483646 w 104"/>
              <a:gd name="T19" fmla="*/ 2147483646 h 91"/>
              <a:gd name="T20" fmla="*/ 2147483646 w 104"/>
              <a:gd name="T21" fmla="*/ 2147483646 h 91"/>
              <a:gd name="T22" fmla="*/ 2147483646 w 104"/>
              <a:gd name="T23" fmla="*/ 2147483646 h 91"/>
              <a:gd name="T24" fmla="*/ 2147483646 w 104"/>
              <a:gd name="T25" fmla="*/ 2147483646 h 91"/>
              <a:gd name="T26" fmla="*/ 2147483646 w 104"/>
              <a:gd name="T27" fmla="*/ 2147483646 h 91"/>
              <a:gd name="T28" fmla="*/ 2147483646 w 104"/>
              <a:gd name="T29" fmla="*/ 2147483646 h 91"/>
              <a:gd name="T30" fmla="*/ 2147483646 w 104"/>
              <a:gd name="T31" fmla="*/ 2147483646 h 91"/>
              <a:gd name="T32" fmla="*/ 2147483646 w 104"/>
              <a:gd name="T33" fmla="*/ 2147483646 h 91"/>
              <a:gd name="T34" fmla="*/ 2147483646 w 104"/>
              <a:gd name="T35" fmla="*/ 2147483646 h 91"/>
              <a:gd name="T36" fmla="*/ 2147483646 w 104"/>
              <a:gd name="T37" fmla="*/ 2147483646 h 91"/>
              <a:gd name="T38" fmla="*/ 2147483646 w 104"/>
              <a:gd name="T39" fmla="*/ 2147483646 h 91"/>
              <a:gd name="T40" fmla="*/ 2147483646 w 104"/>
              <a:gd name="T41" fmla="*/ 2147483646 h 91"/>
              <a:gd name="T42" fmla="*/ 2147483646 w 104"/>
              <a:gd name="T43" fmla="*/ 2147483646 h 91"/>
              <a:gd name="T44" fmla="*/ 2147483646 w 104"/>
              <a:gd name="T45" fmla="*/ 2147483646 h 91"/>
              <a:gd name="T46" fmla="*/ 2147483646 w 104"/>
              <a:gd name="T47" fmla="*/ 2147483646 h 91"/>
              <a:gd name="T48" fmla="*/ 2147483646 w 104"/>
              <a:gd name="T49" fmla="*/ 2147483646 h 91"/>
              <a:gd name="T50" fmla="*/ 2147483646 w 104"/>
              <a:gd name="T51" fmla="*/ 2147483646 h 91"/>
              <a:gd name="T52" fmla="*/ 2147483646 w 104"/>
              <a:gd name="T53" fmla="*/ 2147483646 h 91"/>
              <a:gd name="T54" fmla="*/ 2147483646 w 104"/>
              <a:gd name="T55" fmla="*/ 2147483646 h 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1"/>
              <a:gd name="T86" fmla="*/ 104 w 104"/>
              <a:gd name="T87" fmla="*/ 91 h 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1">
                <a:moveTo>
                  <a:pt x="15" y="77"/>
                </a:moveTo>
                <a:cubicBezTo>
                  <a:pt x="5" y="69"/>
                  <a:pt x="0" y="58"/>
                  <a:pt x="0" y="45"/>
                </a:cubicBezTo>
                <a:cubicBezTo>
                  <a:pt x="0" y="33"/>
                  <a:pt x="5" y="22"/>
                  <a:pt x="15" y="13"/>
                </a:cubicBezTo>
                <a:cubicBezTo>
                  <a:pt x="25" y="4"/>
                  <a:pt x="37" y="0"/>
                  <a:pt x="52" y="0"/>
                </a:cubicBezTo>
                <a:cubicBezTo>
                  <a:pt x="66" y="0"/>
                  <a:pt x="78" y="4"/>
                  <a:pt x="88" y="13"/>
                </a:cubicBezTo>
                <a:cubicBezTo>
                  <a:pt x="99" y="22"/>
                  <a:pt x="104" y="33"/>
                  <a:pt x="104" y="45"/>
                </a:cubicBezTo>
                <a:cubicBezTo>
                  <a:pt x="104" y="58"/>
                  <a:pt x="99" y="69"/>
                  <a:pt x="88" y="77"/>
                </a:cubicBezTo>
                <a:cubicBezTo>
                  <a:pt x="78" y="86"/>
                  <a:pt x="66" y="91"/>
                  <a:pt x="52" y="91"/>
                </a:cubicBezTo>
                <a:cubicBezTo>
                  <a:pt x="37" y="91"/>
                  <a:pt x="25" y="86"/>
                  <a:pt x="15" y="77"/>
                </a:cubicBezTo>
                <a:close/>
                <a:moveTo>
                  <a:pt x="29" y="71"/>
                </a:moveTo>
                <a:cubicBezTo>
                  <a:pt x="29" y="73"/>
                  <a:pt x="30" y="74"/>
                  <a:pt x="31" y="74"/>
                </a:cubicBezTo>
                <a:cubicBezTo>
                  <a:pt x="33" y="75"/>
                  <a:pt x="34" y="75"/>
                  <a:pt x="36" y="74"/>
                </a:cubicBezTo>
                <a:lnTo>
                  <a:pt x="84" y="49"/>
                </a:lnTo>
                <a:cubicBezTo>
                  <a:pt x="85" y="48"/>
                  <a:pt x="85" y="48"/>
                  <a:pt x="86" y="48"/>
                </a:cubicBezTo>
                <a:cubicBezTo>
                  <a:pt x="86" y="47"/>
                  <a:pt x="86" y="46"/>
                  <a:pt x="86" y="45"/>
                </a:cubicBezTo>
                <a:cubicBezTo>
                  <a:pt x="86" y="44"/>
                  <a:pt x="86" y="44"/>
                  <a:pt x="86" y="43"/>
                </a:cubicBezTo>
                <a:cubicBezTo>
                  <a:pt x="85" y="43"/>
                  <a:pt x="85" y="42"/>
                  <a:pt x="84" y="42"/>
                </a:cubicBezTo>
                <a:lnTo>
                  <a:pt x="36" y="16"/>
                </a:lnTo>
                <a:cubicBezTo>
                  <a:pt x="35" y="15"/>
                  <a:pt x="33" y="15"/>
                  <a:pt x="31" y="16"/>
                </a:cubicBezTo>
                <a:cubicBezTo>
                  <a:pt x="30" y="17"/>
                  <a:pt x="29" y="18"/>
                  <a:pt x="29" y="19"/>
                </a:cubicBezTo>
                <a:lnTo>
                  <a:pt x="29" y="71"/>
                </a:lnTo>
                <a:close/>
                <a:moveTo>
                  <a:pt x="80" y="45"/>
                </a:moveTo>
                <a:lnTo>
                  <a:pt x="35" y="69"/>
                </a:lnTo>
                <a:lnTo>
                  <a:pt x="35" y="21"/>
                </a:lnTo>
                <a:lnTo>
                  <a:pt x="80" y="45"/>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285" name="Freeform 29">
            <a:extLst>
              <a:ext uri="{FF2B5EF4-FFF2-40B4-BE49-F238E27FC236}">
                <a16:creationId xmlns:a16="http://schemas.microsoft.com/office/drawing/2014/main" id="{3C60DBD7-9A4E-0515-9C7B-268B5A24CC70}"/>
              </a:ext>
            </a:extLst>
          </p:cNvPr>
          <p:cNvSpPr>
            <a:spLocks noChangeArrowheads="1"/>
          </p:cNvSpPr>
          <p:nvPr/>
        </p:nvSpPr>
        <p:spPr bwMode="auto">
          <a:xfrm>
            <a:off x="1254125" y="3184525"/>
            <a:ext cx="165100" cy="144463"/>
          </a:xfrm>
          <a:custGeom>
            <a:avLst/>
            <a:gdLst>
              <a:gd name="T0" fmla="*/ 2147483646 w 104"/>
              <a:gd name="T1" fmla="*/ 2147483646 h 91"/>
              <a:gd name="T2" fmla="*/ 0 w 104"/>
              <a:gd name="T3" fmla="*/ 2147483646 h 91"/>
              <a:gd name="T4" fmla="*/ 2147483646 w 104"/>
              <a:gd name="T5" fmla="*/ 2147483646 h 91"/>
              <a:gd name="T6" fmla="*/ 2147483646 w 104"/>
              <a:gd name="T7" fmla="*/ 0 h 91"/>
              <a:gd name="T8" fmla="*/ 2147483646 w 104"/>
              <a:gd name="T9" fmla="*/ 2147483646 h 91"/>
              <a:gd name="T10" fmla="*/ 2147483646 w 104"/>
              <a:gd name="T11" fmla="*/ 2147483646 h 91"/>
              <a:gd name="T12" fmla="*/ 2147483646 w 104"/>
              <a:gd name="T13" fmla="*/ 2147483646 h 91"/>
              <a:gd name="T14" fmla="*/ 2147483646 w 104"/>
              <a:gd name="T15" fmla="*/ 2147483646 h 91"/>
              <a:gd name="T16" fmla="*/ 2147483646 w 104"/>
              <a:gd name="T17" fmla="*/ 2147483646 h 91"/>
              <a:gd name="T18" fmla="*/ 2147483646 w 104"/>
              <a:gd name="T19" fmla="*/ 2147483646 h 91"/>
              <a:gd name="T20" fmla="*/ 2147483646 w 104"/>
              <a:gd name="T21" fmla="*/ 2147483646 h 91"/>
              <a:gd name="T22" fmla="*/ 2147483646 w 104"/>
              <a:gd name="T23" fmla="*/ 2147483646 h 91"/>
              <a:gd name="T24" fmla="*/ 2147483646 w 104"/>
              <a:gd name="T25" fmla="*/ 2147483646 h 91"/>
              <a:gd name="T26" fmla="*/ 2147483646 w 104"/>
              <a:gd name="T27" fmla="*/ 2147483646 h 91"/>
              <a:gd name="T28" fmla="*/ 2147483646 w 104"/>
              <a:gd name="T29" fmla="*/ 2147483646 h 91"/>
              <a:gd name="T30" fmla="*/ 2147483646 w 104"/>
              <a:gd name="T31" fmla="*/ 2147483646 h 91"/>
              <a:gd name="T32" fmla="*/ 2147483646 w 104"/>
              <a:gd name="T33" fmla="*/ 2147483646 h 91"/>
              <a:gd name="T34" fmla="*/ 2147483646 w 104"/>
              <a:gd name="T35" fmla="*/ 2147483646 h 91"/>
              <a:gd name="T36" fmla="*/ 2147483646 w 104"/>
              <a:gd name="T37" fmla="*/ 2147483646 h 91"/>
              <a:gd name="T38" fmla="*/ 2147483646 w 104"/>
              <a:gd name="T39" fmla="*/ 2147483646 h 91"/>
              <a:gd name="T40" fmla="*/ 2147483646 w 104"/>
              <a:gd name="T41" fmla="*/ 2147483646 h 91"/>
              <a:gd name="T42" fmla="*/ 2147483646 w 104"/>
              <a:gd name="T43" fmla="*/ 2147483646 h 91"/>
              <a:gd name="T44" fmla="*/ 2147483646 w 104"/>
              <a:gd name="T45" fmla="*/ 2147483646 h 91"/>
              <a:gd name="T46" fmla="*/ 2147483646 w 104"/>
              <a:gd name="T47" fmla="*/ 2147483646 h 91"/>
              <a:gd name="T48" fmla="*/ 2147483646 w 104"/>
              <a:gd name="T49" fmla="*/ 2147483646 h 91"/>
              <a:gd name="T50" fmla="*/ 2147483646 w 104"/>
              <a:gd name="T51" fmla="*/ 2147483646 h 91"/>
              <a:gd name="T52" fmla="*/ 2147483646 w 104"/>
              <a:gd name="T53" fmla="*/ 2147483646 h 91"/>
              <a:gd name="T54" fmla="*/ 2147483646 w 104"/>
              <a:gd name="T55" fmla="*/ 2147483646 h 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1"/>
              <a:gd name="T86" fmla="*/ 104 w 104"/>
              <a:gd name="T87" fmla="*/ 91 h 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1">
                <a:moveTo>
                  <a:pt x="15" y="78"/>
                </a:moveTo>
                <a:cubicBezTo>
                  <a:pt x="5" y="69"/>
                  <a:pt x="0" y="58"/>
                  <a:pt x="0" y="46"/>
                </a:cubicBezTo>
                <a:cubicBezTo>
                  <a:pt x="0" y="33"/>
                  <a:pt x="5" y="22"/>
                  <a:pt x="15" y="13"/>
                </a:cubicBezTo>
                <a:cubicBezTo>
                  <a:pt x="25" y="4"/>
                  <a:pt x="37" y="0"/>
                  <a:pt x="52" y="0"/>
                </a:cubicBezTo>
                <a:cubicBezTo>
                  <a:pt x="66" y="0"/>
                  <a:pt x="78" y="4"/>
                  <a:pt x="88" y="13"/>
                </a:cubicBezTo>
                <a:cubicBezTo>
                  <a:pt x="99" y="22"/>
                  <a:pt x="104" y="33"/>
                  <a:pt x="104" y="46"/>
                </a:cubicBezTo>
                <a:cubicBezTo>
                  <a:pt x="104" y="58"/>
                  <a:pt x="99" y="69"/>
                  <a:pt x="88" y="78"/>
                </a:cubicBezTo>
                <a:cubicBezTo>
                  <a:pt x="78" y="86"/>
                  <a:pt x="66" y="91"/>
                  <a:pt x="52" y="91"/>
                </a:cubicBezTo>
                <a:cubicBezTo>
                  <a:pt x="37" y="91"/>
                  <a:pt x="25" y="86"/>
                  <a:pt x="15" y="78"/>
                </a:cubicBezTo>
                <a:close/>
                <a:moveTo>
                  <a:pt x="29" y="71"/>
                </a:moveTo>
                <a:cubicBezTo>
                  <a:pt x="29" y="73"/>
                  <a:pt x="30" y="74"/>
                  <a:pt x="31" y="75"/>
                </a:cubicBezTo>
                <a:cubicBezTo>
                  <a:pt x="33" y="75"/>
                  <a:pt x="34" y="75"/>
                  <a:pt x="36" y="74"/>
                </a:cubicBezTo>
                <a:lnTo>
                  <a:pt x="84" y="49"/>
                </a:lnTo>
                <a:cubicBezTo>
                  <a:pt x="85" y="49"/>
                  <a:pt x="85" y="48"/>
                  <a:pt x="86" y="48"/>
                </a:cubicBezTo>
                <a:cubicBezTo>
                  <a:pt x="86" y="47"/>
                  <a:pt x="86" y="46"/>
                  <a:pt x="86" y="46"/>
                </a:cubicBezTo>
                <a:cubicBezTo>
                  <a:pt x="86" y="45"/>
                  <a:pt x="86" y="44"/>
                  <a:pt x="86" y="43"/>
                </a:cubicBezTo>
                <a:cubicBezTo>
                  <a:pt x="85" y="43"/>
                  <a:pt x="85" y="42"/>
                  <a:pt x="84" y="42"/>
                </a:cubicBezTo>
                <a:lnTo>
                  <a:pt x="36" y="17"/>
                </a:lnTo>
                <a:cubicBezTo>
                  <a:pt x="35" y="16"/>
                  <a:pt x="33" y="16"/>
                  <a:pt x="31" y="17"/>
                </a:cubicBezTo>
                <a:cubicBezTo>
                  <a:pt x="30" y="17"/>
                  <a:pt x="29" y="18"/>
                  <a:pt x="29" y="20"/>
                </a:cubicBezTo>
                <a:lnTo>
                  <a:pt x="29" y="71"/>
                </a:lnTo>
                <a:close/>
                <a:moveTo>
                  <a:pt x="80" y="46"/>
                </a:moveTo>
                <a:lnTo>
                  <a:pt x="35" y="69"/>
                </a:lnTo>
                <a:lnTo>
                  <a:pt x="35" y="21"/>
                </a:lnTo>
                <a:lnTo>
                  <a:pt x="80" y="46"/>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286" name="Freeform 30">
            <a:extLst>
              <a:ext uri="{FF2B5EF4-FFF2-40B4-BE49-F238E27FC236}">
                <a16:creationId xmlns:a16="http://schemas.microsoft.com/office/drawing/2014/main" id="{0F1CA6A4-67F1-C84C-63A0-B69FA7348912}"/>
              </a:ext>
            </a:extLst>
          </p:cNvPr>
          <p:cNvSpPr>
            <a:spLocks noChangeArrowheads="1"/>
          </p:cNvSpPr>
          <p:nvPr/>
        </p:nvSpPr>
        <p:spPr bwMode="auto">
          <a:xfrm>
            <a:off x="1254125" y="3752850"/>
            <a:ext cx="165100" cy="144463"/>
          </a:xfrm>
          <a:custGeom>
            <a:avLst/>
            <a:gdLst>
              <a:gd name="T0" fmla="*/ 2147483646 w 104"/>
              <a:gd name="T1" fmla="*/ 2147483646 h 91"/>
              <a:gd name="T2" fmla="*/ 0 w 104"/>
              <a:gd name="T3" fmla="*/ 2147483646 h 91"/>
              <a:gd name="T4" fmla="*/ 2147483646 w 104"/>
              <a:gd name="T5" fmla="*/ 2147483646 h 91"/>
              <a:gd name="T6" fmla="*/ 2147483646 w 104"/>
              <a:gd name="T7" fmla="*/ 0 h 91"/>
              <a:gd name="T8" fmla="*/ 2147483646 w 104"/>
              <a:gd name="T9" fmla="*/ 2147483646 h 91"/>
              <a:gd name="T10" fmla="*/ 2147483646 w 104"/>
              <a:gd name="T11" fmla="*/ 2147483646 h 91"/>
              <a:gd name="T12" fmla="*/ 2147483646 w 104"/>
              <a:gd name="T13" fmla="*/ 2147483646 h 91"/>
              <a:gd name="T14" fmla="*/ 2147483646 w 104"/>
              <a:gd name="T15" fmla="*/ 2147483646 h 91"/>
              <a:gd name="T16" fmla="*/ 2147483646 w 104"/>
              <a:gd name="T17" fmla="*/ 2147483646 h 91"/>
              <a:gd name="T18" fmla="*/ 2147483646 w 104"/>
              <a:gd name="T19" fmla="*/ 2147483646 h 91"/>
              <a:gd name="T20" fmla="*/ 2147483646 w 104"/>
              <a:gd name="T21" fmla="*/ 2147483646 h 91"/>
              <a:gd name="T22" fmla="*/ 2147483646 w 104"/>
              <a:gd name="T23" fmla="*/ 2147483646 h 91"/>
              <a:gd name="T24" fmla="*/ 2147483646 w 104"/>
              <a:gd name="T25" fmla="*/ 2147483646 h 91"/>
              <a:gd name="T26" fmla="*/ 2147483646 w 104"/>
              <a:gd name="T27" fmla="*/ 2147483646 h 91"/>
              <a:gd name="T28" fmla="*/ 2147483646 w 104"/>
              <a:gd name="T29" fmla="*/ 2147483646 h 91"/>
              <a:gd name="T30" fmla="*/ 2147483646 w 104"/>
              <a:gd name="T31" fmla="*/ 2147483646 h 91"/>
              <a:gd name="T32" fmla="*/ 2147483646 w 104"/>
              <a:gd name="T33" fmla="*/ 2147483646 h 91"/>
              <a:gd name="T34" fmla="*/ 2147483646 w 104"/>
              <a:gd name="T35" fmla="*/ 2147483646 h 91"/>
              <a:gd name="T36" fmla="*/ 2147483646 w 104"/>
              <a:gd name="T37" fmla="*/ 2147483646 h 91"/>
              <a:gd name="T38" fmla="*/ 2147483646 w 104"/>
              <a:gd name="T39" fmla="*/ 2147483646 h 91"/>
              <a:gd name="T40" fmla="*/ 2147483646 w 104"/>
              <a:gd name="T41" fmla="*/ 2147483646 h 91"/>
              <a:gd name="T42" fmla="*/ 2147483646 w 104"/>
              <a:gd name="T43" fmla="*/ 2147483646 h 91"/>
              <a:gd name="T44" fmla="*/ 2147483646 w 104"/>
              <a:gd name="T45" fmla="*/ 2147483646 h 91"/>
              <a:gd name="T46" fmla="*/ 2147483646 w 104"/>
              <a:gd name="T47" fmla="*/ 2147483646 h 91"/>
              <a:gd name="T48" fmla="*/ 2147483646 w 104"/>
              <a:gd name="T49" fmla="*/ 2147483646 h 91"/>
              <a:gd name="T50" fmla="*/ 2147483646 w 104"/>
              <a:gd name="T51" fmla="*/ 2147483646 h 91"/>
              <a:gd name="T52" fmla="*/ 2147483646 w 104"/>
              <a:gd name="T53" fmla="*/ 2147483646 h 91"/>
              <a:gd name="T54" fmla="*/ 2147483646 w 104"/>
              <a:gd name="T55" fmla="*/ 2147483646 h 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1"/>
              <a:gd name="T86" fmla="*/ 104 w 104"/>
              <a:gd name="T87" fmla="*/ 91 h 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1">
                <a:moveTo>
                  <a:pt x="15" y="78"/>
                </a:moveTo>
                <a:cubicBezTo>
                  <a:pt x="5" y="69"/>
                  <a:pt x="0" y="59"/>
                  <a:pt x="0" y="46"/>
                </a:cubicBezTo>
                <a:cubicBezTo>
                  <a:pt x="0" y="33"/>
                  <a:pt x="5" y="23"/>
                  <a:pt x="15" y="14"/>
                </a:cubicBezTo>
                <a:cubicBezTo>
                  <a:pt x="25" y="5"/>
                  <a:pt x="37" y="0"/>
                  <a:pt x="52" y="0"/>
                </a:cubicBezTo>
                <a:cubicBezTo>
                  <a:pt x="66" y="0"/>
                  <a:pt x="78" y="5"/>
                  <a:pt x="88" y="14"/>
                </a:cubicBezTo>
                <a:cubicBezTo>
                  <a:pt x="99" y="23"/>
                  <a:pt x="104" y="33"/>
                  <a:pt x="104" y="46"/>
                </a:cubicBezTo>
                <a:cubicBezTo>
                  <a:pt x="104" y="59"/>
                  <a:pt x="99" y="69"/>
                  <a:pt x="88" y="78"/>
                </a:cubicBezTo>
                <a:cubicBezTo>
                  <a:pt x="78" y="87"/>
                  <a:pt x="66" y="91"/>
                  <a:pt x="52" y="91"/>
                </a:cubicBezTo>
                <a:cubicBezTo>
                  <a:pt x="37" y="91"/>
                  <a:pt x="25" y="87"/>
                  <a:pt x="15" y="78"/>
                </a:cubicBezTo>
                <a:close/>
                <a:moveTo>
                  <a:pt x="29" y="71"/>
                </a:moveTo>
                <a:cubicBezTo>
                  <a:pt x="29" y="73"/>
                  <a:pt x="30" y="75"/>
                  <a:pt x="31" y="75"/>
                </a:cubicBezTo>
                <a:cubicBezTo>
                  <a:pt x="33" y="75"/>
                  <a:pt x="34" y="75"/>
                  <a:pt x="36" y="75"/>
                </a:cubicBezTo>
                <a:lnTo>
                  <a:pt x="84" y="49"/>
                </a:lnTo>
                <a:cubicBezTo>
                  <a:pt x="85" y="49"/>
                  <a:pt x="85" y="49"/>
                  <a:pt x="86" y="48"/>
                </a:cubicBezTo>
                <a:cubicBezTo>
                  <a:pt x="86" y="47"/>
                  <a:pt x="86" y="47"/>
                  <a:pt x="86" y="46"/>
                </a:cubicBezTo>
                <a:cubicBezTo>
                  <a:pt x="86" y="45"/>
                  <a:pt x="86" y="45"/>
                  <a:pt x="86" y="44"/>
                </a:cubicBezTo>
                <a:cubicBezTo>
                  <a:pt x="85" y="43"/>
                  <a:pt x="85" y="43"/>
                  <a:pt x="84" y="42"/>
                </a:cubicBezTo>
                <a:lnTo>
                  <a:pt x="36" y="17"/>
                </a:lnTo>
                <a:cubicBezTo>
                  <a:pt x="35" y="16"/>
                  <a:pt x="33" y="16"/>
                  <a:pt x="31" y="17"/>
                </a:cubicBezTo>
                <a:cubicBezTo>
                  <a:pt x="30" y="17"/>
                  <a:pt x="29" y="18"/>
                  <a:pt x="29" y="20"/>
                </a:cubicBezTo>
                <a:lnTo>
                  <a:pt x="29" y="71"/>
                </a:lnTo>
                <a:close/>
                <a:moveTo>
                  <a:pt x="80" y="46"/>
                </a:moveTo>
                <a:lnTo>
                  <a:pt x="35" y="70"/>
                </a:lnTo>
                <a:lnTo>
                  <a:pt x="35" y="22"/>
                </a:lnTo>
                <a:lnTo>
                  <a:pt x="80" y="46"/>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a:extLst>
              <a:ext uri="{FF2B5EF4-FFF2-40B4-BE49-F238E27FC236}">
                <a16:creationId xmlns:a16="http://schemas.microsoft.com/office/drawing/2014/main" id="{35E134AA-3240-F3D4-BF3C-CD00B7484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066800"/>
            <a:ext cx="6089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5">
            <a:extLst>
              <a:ext uri="{FF2B5EF4-FFF2-40B4-BE49-F238E27FC236}">
                <a16:creationId xmlns:a16="http://schemas.microsoft.com/office/drawing/2014/main" id="{BFE8A464-9657-9160-0C1D-987786F6F48E}"/>
              </a:ext>
            </a:extLst>
          </p:cNvPr>
          <p:cNvSpPr>
            <a:spLocks noChangeArrowheads="1"/>
          </p:cNvSpPr>
          <p:nvPr/>
        </p:nvSpPr>
        <p:spPr bwMode="white">
          <a:xfrm>
            <a:off x="217488" y="1122363"/>
            <a:ext cx="59737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측정기기 미부착</a:t>
            </a:r>
          </a:p>
        </p:txBody>
      </p:sp>
      <p:pic>
        <p:nvPicPr>
          <p:cNvPr id="84996" name="Picture 6">
            <a:extLst>
              <a:ext uri="{FF2B5EF4-FFF2-40B4-BE49-F238E27FC236}">
                <a16:creationId xmlns:a16="http://schemas.microsoft.com/office/drawing/2014/main" id="{18DA0A81-9ED6-E923-3F2E-13C81D58EC7D}"/>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68288" y="1795463"/>
            <a:ext cx="837882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84997" name="Picture 7">
            <a:extLst>
              <a:ext uri="{FF2B5EF4-FFF2-40B4-BE49-F238E27FC236}">
                <a16:creationId xmlns:a16="http://schemas.microsoft.com/office/drawing/2014/main" id="{806C6D71-2256-5EC9-850D-99F5A9613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75" y="1755775"/>
            <a:ext cx="30130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4998" name="Rectangle 8">
            <a:extLst>
              <a:ext uri="{FF2B5EF4-FFF2-40B4-BE49-F238E27FC236}">
                <a16:creationId xmlns:a16="http://schemas.microsoft.com/office/drawing/2014/main" id="{F4072BD0-11CA-80A8-1B30-2E009B5207C1}"/>
              </a:ext>
            </a:extLst>
          </p:cNvPr>
          <p:cNvSpPr>
            <a:spLocks noChangeArrowheads="1"/>
          </p:cNvSpPr>
          <p:nvPr/>
        </p:nvSpPr>
        <p:spPr bwMode="white">
          <a:xfrm>
            <a:off x="-111125" y="1787525"/>
            <a:ext cx="2909888" cy="39687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나눔고딕 ExtraBold" pitchFamily="50" charset="-127"/>
                <a:ea typeface="나눔고딕 ExtraBold" pitchFamily="50" charset="-127"/>
                <a:cs typeface="Arial" panose="020B0604020202020204" pitchFamily="34" charset="0"/>
              </a:rPr>
              <a:t>적산전력계 부착면제</a:t>
            </a:r>
          </a:p>
        </p:txBody>
      </p:sp>
      <p:sp>
        <p:nvSpPr>
          <p:cNvPr id="84999" name="Rectangle 9">
            <a:extLst>
              <a:ext uri="{FF2B5EF4-FFF2-40B4-BE49-F238E27FC236}">
                <a16:creationId xmlns:a16="http://schemas.microsoft.com/office/drawing/2014/main" id="{E56FEF1A-B96A-9076-D17D-FA8624CDC156}"/>
              </a:ext>
            </a:extLst>
          </p:cNvPr>
          <p:cNvSpPr>
            <a:spLocks noChangeArrowheads="1"/>
          </p:cNvSpPr>
          <p:nvPr/>
        </p:nvSpPr>
        <p:spPr bwMode="white">
          <a:xfrm>
            <a:off x="566738" y="2365375"/>
            <a:ext cx="7783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600" b="1">
                <a:solidFill>
                  <a:srgbClr val="000000"/>
                </a:solidFill>
                <a:latin typeface="나눔고딕" pitchFamily="50" charset="-127"/>
                <a:ea typeface="나눔고딕" pitchFamily="50" charset="-127"/>
              </a:rPr>
              <a:t>1.  </a:t>
            </a:r>
            <a:r>
              <a:rPr lang="ko-KR" altLang="en-US" sz="1600" b="1">
                <a:solidFill>
                  <a:srgbClr val="000000"/>
                </a:solidFill>
                <a:latin typeface="나눔고딕" pitchFamily="50" charset="-127"/>
                <a:ea typeface="나눔고딕" pitchFamily="50" charset="-127"/>
              </a:rPr>
              <a:t>굴뚝 자동측정기기를 부착한 배출구와 연결된 방지시설</a:t>
            </a:r>
          </a:p>
        </p:txBody>
      </p:sp>
      <p:sp>
        <p:nvSpPr>
          <p:cNvPr id="85000" name="Rectangle 10">
            <a:extLst>
              <a:ext uri="{FF2B5EF4-FFF2-40B4-BE49-F238E27FC236}">
                <a16:creationId xmlns:a16="http://schemas.microsoft.com/office/drawing/2014/main" id="{0A2AF1C6-DDE4-DF47-5763-9E8DF6C80428}"/>
              </a:ext>
            </a:extLst>
          </p:cNvPr>
          <p:cNvSpPr>
            <a:spLocks noChangeArrowheads="1"/>
          </p:cNvSpPr>
          <p:nvPr/>
        </p:nvSpPr>
        <p:spPr bwMode="white">
          <a:xfrm>
            <a:off x="566738" y="2995613"/>
            <a:ext cx="7783512"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600" b="1">
                <a:solidFill>
                  <a:srgbClr val="000000"/>
                </a:solidFill>
                <a:latin typeface="나눔고딕" pitchFamily="50" charset="-127"/>
                <a:ea typeface="나눔고딕" pitchFamily="50" charset="-127"/>
              </a:rPr>
              <a:t>2.  </a:t>
            </a:r>
            <a:r>
              <a:rPr lang="ko-KR" altLang="en-US" sz="1600" b="1">
                <a:solidFill>
                  <a:srgbClr val="000000"/>
                </a:solidFill>
                <a:latin typeface="나눔고딕" pitchFamily="50" charset="-127"/>
                <a:ea typeface="나눔고딕" pitchFamily="50" charset="-127"/>
              </a:rPr>
              <a:t>방지시설과  배출시설이 같은 전원설비를 사용하는 등 적산전력계를 부착하지</a:t>
            </a:r>
          </a:p>
          <a:p>
            <a:pPr eaLnBrk="1" hangingPunct="1">
              <a:lnSpc>
                <a:spcPct val="100000"/>
              </a:lnSpc>
              <a:spcBef>
                <a:spcPct val="50000"/>
              </a:spcBef>
              <a:buClrTx/>
              <a:buFontTx/>
              <a:buNone/>
            </a:pPr>
            <a:r>
              <a:rPr lang="ko-KR" altLang="en-US" sz="1600" b="1">
                <a:solidFill>
                  <a:srgbClr val="000000"/>
                </a:solidFill>
                <a:latin typeface="나눔고딕" pitchFamily="50" charset="-127"/>
                <a:ea typeface="나눔고딕" pitchFamily="50" charset="-127"/>
              </a:rPr>
              <a:t>     아니하여도 가동상태를 확인할 수 있는 방지시설 </a:t>
            </a:r>
          </a:p>
        </p:txBody>
      </p:sp>
      <p:sp>
        <p:nvSpPr>
          <p:cNvPr id="85001" name="Rectangle 11">
            <a:extLst>
              <a:ext uri="{FF2B5EF4-FFF2-40B4-BE49-F238E27FC236}">
                <a16:creationId xmlns:a16="http://schemas.microsoft.com/office/drawing/2014/main" id="{8762855A-A85A-BA81-383A-D76F6D448B42}"/>
              </a:ext>
            </a:extLst>
          </p:cNvPr>
          <p:cNvSpPr>
            <a:spLocks noChangeArrowheads="1"/>
          </p:cNvSpPr>
          <p:nvPr/>
        </p:nvSpPr>
        <p:spPr bwMode="white">
          <a:xfrm>
            <a:off x="566738" y="3805238"/>
            <a:ext cx="7783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3. </a:t>
            </a:r>
            <a:r>
              <a:rPr lang="ko-KR" altLang="en-US" sz="1600" b="1">
                <a:solidFill>
                  <a:srgbClr val="000000"/>
                </a:solidFill>
                <a:latin typeface="나눔고딕" pitchFamily="50" charset="-127"/>
                <a:ea typeface="나눔고딕" pitchFamily="50" charset="-127"/>
              </a:rPr>
              <a:t>원료나 제품을 회수하는 기능을 하여 항상 가동하여야 하는 방지시설</a:t>
            </a:r>
          </a:p>
        </p:txBody>
      </p:sp>
      <p:grpSp>
        <p:nvGrpSpPr>
          <p:cNvPr id="85002" name="Group 12">
            <a:extLst>
              <a:ext uri="{FF2B5EF4-FFF2-40B4-BE49-F238E27FC236}">
                <a16:creationId xmlns:a16="http://schemas.microsoft.com/office/drawing/2014/main" id="{9EAA49BA-392B-719B-E5BD-37F8769945F4}"/>
              </a:ext>
            </a:extLst>
          </p:cNvPr>
          <p:cNvGrpSpPr>
            <a:grpSpLocks/>
          </p:cNvGrpSpPr>
          <p:nvPr/>
        </p:nvGrpSpPr>
        <p:grpSpPr bwMode="auto">
          <a:xfrm>
            <a:off x="-185738" y="0"/>
            <a:ext cx="9324976" cy="982663"/>
            <a:chOff x="-117" y="0"/>
            <a:chExt cx="5874" cy="619"/>
          </a:xfrm>
        </p:grpSpPr>
        <p:grpSp>
          <p:nvGrpSpPr>
            <p:cNvPr id="85003" name="Group 13">
              <a:extLst>
                <a:ext uri="{FF2B5EF4-FFF2-40B4-BE49-F238E27FC236}">
                  <a16:creationId xmlns:a16="http://schemas.microsoft.com/office/drawing/2014/main" id="{0A45A784-F122-245E-D4B6-57A92DAF1D40}"/>
                </a:ext>
              </a:extLst>
            </p:cNvPr>
            <p:cNvGrpSpPr>
              <a:grpSpLocks/>
            </p:cNvGrpSpPr>
            <p:nvPr/>
          </p:nvGrpSpPr>
          <p:grpSpPr bwMode="auto">
            <a:xfrm>
              <a:off x="-117" y="177"/>
              <a:ext cx="4676" cy="442"/>
              <a:chOff x="-117" y="177"/>
              <a:chExt cx="4676" cy="442"/>
            </a:xfrm>
          </p:grpSpPr>
          <p:pic>
            <p:nvPicPr>
              <p:cNvPr id="85006" name="Picture 14">
                <a:extLst>
                  <a:ext uri="{FF2B5EF4-FFF2-40B4-BE49-F238E27FC236}">
                    <a16:creationId xmlns:a16="http://schemas.microsoft.com/office/drawing/2014/main" id="{579B705A-7003-8AA3-59C9-503143EDC5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5007" name="Rectangle 15">
                <a:extLst>
                  <a:ext uri="{FF2B5EF4-FFF2-40B4-BE49-F238E27FC236}">
                    <a16:creationId xmlns:a16="http://schemas.microsoft.com/office/drawing/2014/main" id="{98B8D3CC-0082-74EC-CC42-0BD242678B35}"/>
                  </a:ext>
                </a:extLst>
              </p:cNvPr>
              <p:cNvSpPr>
                <a:spLocks noChangeArrowheads="1"/>
              </p:cNvSpPr>
              <p:nvPr/>
            </p:nvSpPr>
            <p:spPr bwMode="white">
              <a:xfrm>
                <a:off x="-117" y="177"/>
                <a:ext cx="3873"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 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85004" name="Rectangle 16">
              <a:extLst>
                <a:ext uri="{FF2B5EF4-FFF2-40B4-BE49-F238E27FC236}">
                  <a16:creationId xmlns:a16="http://schemas.microsoft.com/office/drawing/2014/main" id="{B4B1455D-FB51-88FA-0487-81481118021D}"/>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85005" name="Rectangle 20">
              <a:extLst>
                <a:ext uri="{FF2B5EF4-FFF2-40B4-BE49-F238E27FC236}">
                  <a16:creationId xmlns:a16="http://schemas.microsoft.com/office/drawing/2014/main" id="{016F480D-E4C2-D7A3-4C0F-90E4FC7DA510}"/>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a:extLst>
              <a:ext uri="{FF2B5EF4-FFF2-40B4-BE49-F238E27FC236}">
                <a16:creationId xmlns:a16="http://schemas.microsoft.com/office/drawing/2014/main" id="{3F1CB45A-3A86-66D7-04A5-310CAFC35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915988"/>
            <a:ext cx="4419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5">
            <a:extLst>
              <a:ext uri="{FF2B5EF4-FFF2-40B4-BE49-F238E27FC236}">
                <a16:creationId xmlns:a16="http://schemas.microsoft.com/office/drawing/2014/main" id="{423B2927-CC55-B621-2173-26088FEFDF5E}"/>
              </a:ext>
            </a:extLst>
          </p:cNvPr>
          <p:cNvSpPr>
            <a:spLocks noChangeArrowheads="1"/>
          </p:cNvSpPr>
          <p:nvPr/>
        </p:nvSpPr>
        <p:spPr bwMode="white">
          <a:xfrm>
            <a:off x="180975" y="984250"/>
            <a:ext cx="59737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측정기기 운영시 금지행위</a:t>
            </a:r>
          </a:p>
        </p:txBody>
      </p:sp>
      <p:pic>
        <p:nvPicPr>
          <p:cNvPr id="87044" name="Picture 6">
            <a:extLst>
              <a:ext uri="{FF2B5EF4-FFF2-40B4-BE49-F238E27FC236}">
                <a16:creationId xmlns:a16="http://schemas.microsoft.com/office/drawing/2014/main" id="{13D0484A-42FD-35C0-4ED1-094DE7F6CE63}"/>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7988" y="1770063"/>
            <a:ext cx="8321675"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87045" name="Picture 7">
            <a:extLst>
              <a:ext uri="{FF2B5EF4-FFF2-40B4-BE49-F238E27FC236}">
                <a16:creationId xmlns:a16="http://schemas.microsoft.com/office/drawing/2014/main" id="{5461F971-6E15-BD71-C232-D09303055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25" y="2046288"/>
            <a:ext cx="2836863"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7046" name="Rectangle 8">
            <a:extLst>
              <a:ext uri="{FF2B5EF4-FFF2-40B4-BE49-F238E27FC236}">
                <a16:creationId xmlns:a16="http://schemas.microsoft.com/office/drawing/2014/main" id="{F4BEA425-D81A-1BAE-F941-4B10D05CE76C}"/>
              </a:ext>
            </a:extLst>
          </p:cNvPr>
          <p:cNvSpPr>
            <a:spLocks noChangeArrowheads="1"/>
          </p:cNvSpPr>
          <p:nvPr/>
        </p:nvSpPr>
        <p:spPr bwMode="white">
          <a:xfrm>
            <a:off x="180975" y="2122488"/>
            <a:ext cx="2536825" cy="39370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32</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3</a:t>
            </a:r>
            <a:r>
              <a:rPr lang="ko-KR" altLang="en-US" sz="2000">
                <a:solidFill>
                  <a:srgbClr val="FFFFFF"/>
                </a:solidFill>
                <a:latin typeface="맑은 고딕" panose="020B0503020000020004" pitchFamily="50" charset="-127"/>
                <a:cs typeface="Arial" panose="020B0604020202020204" pitchFamily="34" charset="0"/>
              </a:rPr>
              <a:t>항 </a:t>
            </a:r>
          </a:p>
        </p:txBody>
      </p:sp>
      <p:sp>
        <p:nvSpPr>
          <p:cNvPr id="87047" name="Rectangle 9">
            <a:extLst>
              <a:ext uri="{FF2B5EF4-FFF2-40B4-BE49-F238E27FC236}">
                <a16:creationId xmlns:a16="http://schemas.microsoft.com/office/drawing/2014/main" id="{93C33FDD-3763-2D9F-3860-0C26C014BF65}"/>
              </a:ext>
            </a:extLst>
          </p:cNvPr>
          <p:cNvSpPr>
            <a:spLocks noChangeArrowheads="1"/>
          </p:cNvSpPr>
          <p:nvPr/>
        </p:nvSpPr>
        <p:spPr bwMode="white">
          <a:xfrm>
            <a:off x="3046413" y="2170113"/>
            <a:ext cx="4113212" cy="368300"/>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a:solidFill>
                  <a:srgbClr val="0000FF"/>
                </a:solidFill>
                <a:cs typeface="Arial" panose="020B0604020202020204" pitchFamily="34" charset="0"/>
              </a:rPr>
              <a:t>측정기기 운영시 금지행위</a:t>
            </a:r>
          </a:p>
        </p:txBody>
      </p:sp>
      <p:sp>
        <p:nvSpPr>
          <p:cNvPr id="87048" name="Rectangle 10">
            <a:extLst>
              <a:ext uri="{FF2B5EF4-FFF2-40B4-BE49-F238E27FC236}">
                <a16:creationId xmlns:a16="http://schemas.microsoft.com/office/drawing/2014/main" id="{6791C52E-070F-A146-B02F-C451092D08DD}"/>
              </a:ext>
            </a:extLst>
          </p:cNvPr>
          <p:cNvSpPr>
            <a:spLocks noChangeArrowheads="1"/>
          </p:cNvSpPr>
          <p:nvPr/>
        </p:nvSpPr>
        <p:spPr bwMode="white">
          <a:xfrm>
            <a:off x="681038" y="2435225"/>
            <a:ext cx="7783512"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en-US" altLang="ko-KR" sz="1600" b="1">
              <a:solidFill>
                <a:srgbClr val="000000"/>
              </a:solidFill>
              <a:latin typeface="나눔고딕" pitchFamily="50" charset="-127"/>
              <a:ea typeface="나눔고딕" pitchFamily="50" charset="-127"/>
            </a:endParaRPr>
          </a:p>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5</a:t>
            </a:r>
            <a:r>
              <a:rPr lang="ko-KR" altLang="en-US" sz="1600" b="1">
                <a:solidFill>
                  <a:srgbClr val="000000"/>
                </a:solidFill>
                <a:latin typeface="나눔고딕" pitchFamily="50" charset="-127"/>
                <a:ea typeface="나눔고딕" pitchFamily="50" charset="-127"/>
              </a:rPr>
              <a:t>년 이하의 징역이나 </a:t>
            </a:r>
            <a:r>
              <a:rPr lang="en-US" altLang="ko-KR" sz="1600" b="1">
                <a:solidFill>
                  <a:srgbClr val="000000"/>
                </a:solidFill>
                <a:latin typeface="나눔고딕" pitchFamily="50" charset="-127"/>
                <a:ea typeface="나눔고딕" pitchFamily="50" charset="-127"/>
              </a:rPr>
              <a:t>5</a:t>
            </a:r>
            <a:r>
              <a:rPr lang="ko-KR" altLang="en-US" sz="1600" b="1">
                <a:solidFill>
                  <a:srgbClr val="000000"/>
                </a:solidFill>
                <a:latin typeface="나눔고딕" pitchFamily="50" charset="-127"/>
                <a:ea typeface="나눔고딕" pitchFamily="50" charset="-127"/>
              </a:rPr>
              <a:t>천만원 이하의 벌금</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경고</a:t>
            </a:r>
            <a:endParaRPr lang="en-US" altLang="ko-KR" sz="1600" b="1">
              <a:solidFill>
                <a:srgbClr val="000000"/>
              </a:solidFill>
              <a:latin typeface="나눔고딕" pitchFamily="50" charset="-127"/>
              <a:ea typeface="나눔고딕" pitchFamily="50" charset="-127"/>
            </a:endParaRPr>
          </a:p>
          <a:p>
            <a:pPr eaLnBrk="1" hangingPunct="1">
              <a:lnSpc>
                <a:spcPct val="100000"/>
              </a:lnSpc>
              <a:buClrTx/>
              <a:buFontTx/>
              <a:buNone/>
            </a:pPr>
            <a:endParaRPr lang="en-US" altLang="ko-KR" sz="1600" b="1">
              <a:solidFill>
                <a:srgbClr val="000000"/>
              </a:solidFill>
              <a:latin typeface="나눔고딕" pitchFamily="50" charset="-127"/>
              <a:ea typeface="나눔고딕" pitchFamily="50" charset="-127"/>
            </a:endParaRPr>
          </a:p>
          <a:p>
            <a:pPr eaLnBrk="1" hangingPunct="1">
              <a:lnSpc>
                <a:spcPct val="120000"/>
              </a:lnSpc>
              <a:buClrTx/>
              <a:buFontTx/>
              <a:buNone/>
            </a:pPr>
            <a:r>
              <a:rPr lang="en-US" altLang="ko-KR" sz="1600">
                <a:solidFill>
                  <a:srgbClr val="000000"/>
                </a:solidFill>
                <a:latin typeface="나눔고딕" pitchFamily="50" charset="-127"/>
                <a:ea typeface="나눔고딕" pitchFamily="50" charset="-127"/>
              </a:rPr>
              <a:t>1. </a:t>
            </a:r>
            <a:r>
              <a:rPr lang="ko-KR" altLang="en-US" sz="1600">
                <a:solidFill>
                  <a:srgbClr val="000000"/>
                </a:solidFill>
                <a:latin typeface="나눔고딕" pitchFamily="50" charset="-127"/>
                <a:ea typeface="나눔고딕" pitchFamily="50" charset="-127"/>
              </a:rPr>
              <a:t>배출시설이 가동될 때에 측정기기를 고의로 작동하지 아니하거나 정상적인 측정이 </a:t>
            </a:r>
          </a:p>
          <a:p>
            <a:pPr eaLnBrk="1" hangingPunct="1">
              <a:lnSpc>
                <a:spcPct val="120000"/>
              </a:lnSpc>
              <a:buClrTx/>
              <a:buFontTx/>
              <a:buNone/>
            </a:pPr>
            <a:r>
              <a:rPr lang="ko-KR" altLang="en-US" sz="1600">
                <a:solidFill>
                  <a:srgbClr val="000000"/>
                </a:solidFill>
                <a:latin typeface="나눔고딕" pitchFamily="50" charset="-127"/>
                <a:ea typeface="나눔고딕" pitchFamily="50" charset="-127"/>
              </a:rPr>
              <a:t>    이루어지지 아니하도록 하는 행위</a:t>
            </a:r>
            <a:endParaRPr lang="en-US" altLang="ko-KR" sz="1600">
              <a:solidFill>
                <a:srgbClr val="000000"/>
              </a:solidFill>
              <a:latin typeface="나눔고딕" pitchFamily="50" charset="-127"/>
              <a:ea typeface="나눔고딕" pitchFamily="50" charset="-127"/>
            </a:endParaRPr>
          </a:p>
          <a:p>
            <a:pPr eaLnBrk="1" hangingPunct="1">
              <a:lnSpc>
                <a:spcPct val="120000"/>
              </a:lnSpc>
              <a:buClrTx/>
              <a:buFontTx/>
              <a:buNone/>
            </a:pPr>
            <a:endParaRPr lang="ko-KR" altLang="en-US" sz="800">
              <a:solidFill>
                <a:srgbClr val="000000"/>
              </a:solidFill>
              <a:latin typeface="나눔고딕" pitchFamily="50" charset="-127"/>
              <a:ea typeface="나눔고딕" pitchFamily="50" charset="-127"/>
            </a:endParaRPr>
          </a:p>
          <a:p>
            <a:pPr eaLnBrk="1" hangingPunct="1">
              <a:lnSpc>
                <a:spcPct val="120000"/>
              </a:lnSpc>
              <a:buClrTx/>
              <a:buFontTx/>
              <a:buNone/>
            </a:pPr>
            <a:r>
              <a:rPr lang="en-US" altLang="ko-KR" sz="1600">
                <a:solidFill>
                  <a:srgbClr val="000000"/>
                </a:solidFill>
                <a:latin typeface="나눔고딕" pitchFamily="50" charset="-127"/>
                <a:ea typeface="나눔고딕" pitchFamily="50" charset="-127"/>
              </a:rPr>
              <a:t>2. </a:t>
            </a:r>
            <a:r>
              <a:rPr lang="ko-KR" altLang="en-US" sz="1600">
                <a:solidFill>
                  <a:srgbClr val="000000"/>
                </a:solidFill>
                <a:latin typeface="나눔고딕" pitchFamily="50" charset="-127"/>
                <a:ea typeface="나눔고딕" pitchFamily="50" charset="-127"/>
              </a:rPr>
              <a:t>부식</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마모</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고장 또는 훼손되어 정상적으로 작동하지 아니하는 측정기기를 정당한 </a:t>
            </a:r>
            <a:endParaRPr lang="en-US" altLang="ko-KR" sz="1600">
              <a:solidFill>
                <a:srgbClr val="000000"/>
              </a:solidFill>
              <a:latin typeface="나눔고딕" pitchFamily="50" charset="-127"/>
              <a:ea typeface="나눔고딕" pitchFamily="50" charset="-127"/>
            </a:endParaRPr>
          </a:p>
          <a:p>
            <a:pPr eaLnBrk="1" hangingPunct="1">
              <a:lnSpc>
                <a:spcPct val="120000"/>
              </a:lnSpc>
              <a:buClrTx/>
              <a:buFontTx/>
              <a:buNone/>
            </a:pPr>
            <a:r>
              <a:rPr lang="ko-KR" altLang="en-US" sz="1600">
                <a:solidFill>
                  <a:srgbClr val="000000"/>
                </a:solidFill>
                <a:latin typeface="나눔고딕" pitchFamily="50" charset="-127"/>
                <a:ea typeface="나눔고딕" pitchFamily="50" charset="-127"/>
              </a:rPr>
              <a:t>    사유없이 방치하는 행위</a:t>
            </a:r>
            <a:endParaRPr lang="en-US" altLang="ko-KR" sz="1600">
              <a:solidFill>
                <a:srgbClr val="000000"/>
              </a:solidFill>
              <a:latin typeface="나눔고딕" pitchFamily="50" charset="-127"/>
              <a:ea typeface="나눔고딕" pitchFamily="50" charset="-127"/>
            </a:endParaRPr>
          </a:p>
          <a:p>
            <a:pPr eaLnBrk="1" hangingPunct="1">
              <a:lnSpc>
                <a:spcPct val="120000"/>
              </a:lnSpc>
              <a:buClrTx/>
              <a:buFontTx/>
              <a:buNone/>
            </a:pPr>
            <a:r>
              <a:rPr lang="en-US" altLang="ko-KR" sz="1600">
                <a:solidFill>
                  <a:srgbClr val="000000"/>
                </a:solidFill>
                <a:latin typeface="나눔고딕" pitchFamily="50" charset="-127"/>
                <a:ea typeface="나눔고딕" pitchFamily="50" charset="-127"/>
              </a:rPr>
              <a:t> </a:t>
            </a:r>
          </a:p>
          <a:p>
            <a:pPr eaLnBrk="1" hangingPunct="1">
              <a:lnSpc>
                <a:spcPct val="120000"/>
              </a:lnSpc>
              <a:buClrTx/>
              <a:buFontTx/>
              <a:buNone/>
            </a:pPr>
            <a:r>
              <a:rPr lang="en-US" altLang="ko-KR" sz="1600">
                <a:solidFill>
                  <a:srgbClr val="000000"/>
                </a:solidFill>
                <a:latin typeface="나눔고딕" pitchFamily="50" charset="-127"/>
                <a:ea typeface="나눔고딕" pitchFamily="50" charset="-127"/>
              </a:rPr>
              <a:t>3. </a:t>
            </a:r>
            <a:r>
              <a:rPr lang="ko-KR" altLang="en-US" sz="1600">
                <a:solidFill>
                  <a:srgbClr val="000000"/>
                </a:solidFill>
                <a:latin typeface="나눔고딕" pitchFamily="50" charset="-127"/>
                <a:ea typeface="나눔고딕" pitchFamily="50" charset="-127"/>
              </a:rPr>
              <a:t>측정기기를 고의로 훼손하는 행위</a:t>
            </a:r>
            <a:endParaRPr lang="en-US" altLang="ko-KR" sz="1600">
              <a:solidFill>
                <a:srgbClr val="000000"/>
              </a:solidFill>
              <a:latin typeface="나눔고딕" pitchFamily="50" charset="-127"/>
              <a:ea typeface="나눔고딕" pitchFamily="50" charset="-127"/>
            </a:endParaRPr>
          </a:p>
          <a:p>
            <a:pPr eaLnBrk="1" hangingPunct="1">
              <a:lnSpc>
                <a:spcPct val="120000"/>
              </a:lnSpc>
              <a:buClrTx/>
              <a:buFontTx/>
              <a:buNone/>
            </a:pPr>
            <a:endParaRPr lang="ko-KR" altLang="en-US" sz="800">
              <a:solidFill>
                <a:srgbClr val="000000"/>
              </a:solidFill>
              <a:latin typeface="나눔고딕" pitchFamily="50" charset="-127"/>
              <a:ea typeface="나눔고딕" pitchFamily="50" charset="-127"/>
            </a:endParaRPr>
          </a:p>
          <a:p>
            <a:pPr eaLnBrk="1" hangingPunct="1">
              <a:lnSpc>
                <a:spcPct val="120000"/>
              </a:lnSpc>
              <a:buClrTx/>
              <a:buFontTx/>
              <a:buNone/>
            </a:pPr>
            <a:r>
              <a:rPr lang="en-US" altLang="ko-KR" sz="1600">
                <a:solidFill>
                  <a:srgbClr val="000000"/>
                </a:solidFill>
                <a:latin typeface="나눔고딕" pitchFamily="50" charset="-127"/>
                <a:ea typeface="나눔고딕" pitchFamily="50" charset="-127"/>
              </a:rPr>
              <a:t>4. </a:t>
            </a:r>
            <a:r>
              <a:rPr lang="ko-KR" altLang="en-US" sz="1600">
                <a:solidFill>
                  <a:srgbClr val="000000"/>
                </a:solidFill>
                <a:latin typeface="나눔고딕" pitchFamily="50" charset="-127"/>
                <a:ea typeface="나눔고딕" pitchFamily="50" charset="-127"/>
              </a:rPr>
              <a:t>측정기기를 조작하여 측정결과를 빠뜨리거나 거짓으로 측정결과를 작성하는 행위</a:t>
            </a:r>
          </a:p>
        </p:txBody>
      </p:sp>
      <p:sp>
        <p:nvSpPr>
          <p:cNvPr id="87049" name="Freeform 12">
            <a:extLst>
              <a:ext uri="{FF2B5EF4-FFF2-40B4-BE49-F238E27FC236}">
                <a16:creationId xmlns:a16="http://schemas.microsoft.com/office/drawing/2014/main" id="{E640255C-7A69-2D04-C382-41A3961AD7B2}"/>
              </a:ext>
            </a:extLst>
          </p:cNvPr>
          <p:cNvSpPr>
            <a:spLocks noChangeArrowheads="1"/>
          </p:cNvSpPr>
          <p:nvPr/>
        </p:nvSpPr>
        <p:spPr bwMode="auto">
          <a:xfrm>
            <a:off x="563563" y="277971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1" y="0"/>
                </a:cubicBezTo>
                <a:cubicBezTo>
                  <a:pt x="65" y="0"/>
                  <a:pt x="77" y="5"/>
                  <a:pt x="87" y="16"/>
                </a:cubicBezTo>
                <a:cubicBezTo>
                  <a:pt x="98" y="25"/>
                  <a:pt x="103" y="37"/>
                  <a:pt x="103" y="51"/>
                </a:cubicBezTo>
                <a:cubicBezTo>
                  <a:pt x="103" y="66"/>
                  <a:pt x="98" y="78"/>
                  <a:pt x="87" y="87"/>
                </a:cubicBezTo>
                <a:cubicBezTo>
                  <a:pt x="77" y="97"/>
                  <a:pt x="65" y="102"/>
                  <a:pt x="51" y="102"/>
                </a:cubicBezTo>
                <a:cubicBezTo>
                  <a:pt x="37" y="102"/>
                  <a:pt x="25" y="97"/>
                  <a:pt x="15" y="87"/>
                </a:cubicBezTo>
                <a:close/>
                <a:moveTo>
                  <a:pt x="28" y="80"/>
                </a:moveTo>
                <a:cubicBezTo>
                  <a:pt x="28" y="82"/>
                  <a:pt x="29" y="84"/>
                  <a:pt x="31" y="84"/>
                </a:cubicBezTo>
                <a:cubicBezTo>
                  <a:pt x="32" y="84"/>
                  <a:pt x="34" y="84"/>
                  <a:pt x="35" y="84"/>
                </a:cubicBezTo>
                <a:lnTo>
                  <a:pt x="83" y="55"/>
                </a:lnTo>
                <a:cubicBezTo>
                  <a:pt x="84" y="55"/>
                  <a:pt x="84" y="54"/>
                  <a:pt x="85" y="54"/>
                </a:cubicBezTo>
                <a:cubicBezTo>
                  <a:pt x="85" y="53"/>
                  <a:pt x="85" y="52"/>
                  <a:pt x="85" y="51"/>
                </a:cubicBezTo>
                <a:cubicBezTo>
                  <a:pt x="85" y="51"/>
                  <a:pt x="85" y="50"/>
                  <a:pt x="85" y="49"/>
                </a:cubicBezTo>
                <a:cubicBezTo>
                  <a:pt x="84" y="49"/>
                  <a:pt x="84" y="48"/>
                  <a:pt x="83" y="48"/>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grpSp>
        <p:nvGrpSpPr>
          <p:cNvPr id="87050" name="Group 14">
            <a:extLst>
              <a:ext uri="{FF2B5EF4-FFF2-40B4-BE49-F238E27FC236}">
                <a16:creationId xmlns:a16="http://schemas.microsoft.com/office/drawing/2014/main" id="{3226C107-38B3-9404-5537-46A093C91526}"/>
              </a:ext>
            </a:extLst>
          </p:cNvPr>
          <p:cNvGrpSpPr>
            <a:grpSpLocks/>
          </p:cNvGrpSpPr>
          <p:nvPr/>
        </p:nvGrpSpPr>
        <p:grpSpPr bwMode="auto">
          <a:xfrm>
            <a:off x="-185738" y="0"/>
            <a:ext cx="9324976" cy="857250"/>
            <a:chOff x="-117" y="0"/>
            <a:chExt cx="5874" cy="540"/>
          </a:xfrm>
        </p:grpSpPr>
        <p:grpSp>
          <p:nvGrpSpPr>
            <p:cNvPr id="87051" name="Group 15">
              <a:extLst>
                <a:ext uri="{FF2B5EF4-FFF2-40B4-BE49-F238E27FC236}">
                  <a16:creationId xmlns:a16="http://schemas.microsoft.com/office/drawing/2014/main" id="{BF9E8267-A069-74FD-F28D-705182F5EEA2}"/>
                </a:ext>
              </a:extLst>
            </p:cNvPr>
            <p:cNvGrpSpPr>
              <a:grpSpLocks/>
            </p:cNvGrpSpPr>
            <p:nvPr/>
          </p:nvGrpSpPr>
          <p:grpSpPr bwMode="auto">
            <a:xfrm>
              <a:off x="-117" y="155"/>
              <a:ext cx="4676" cy="385"/>
              <a:chOff x="-117" y="155"/>
              <a:chExt cx="4676" cy="385"/>
            </a:xfrm>
          </p:grpSpPr>
          <p:pic>
            <p:nvPicPr>
              <p:cNvPr id="87054" name="Picture 16">
                <a:extLst>
                  <a:ext uri="{FF2B5EF4-FFF2-40B4-BE49-F238E27FC236}">
                    <a16:creationId xmlns:a16="http://schemas.microsoft.com/office/drawing/2014/main" id="{28DB9566-C42F-ECE2-EF72-5CC6C53BFA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 y="155"/>
                <a:ext cx="4570"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7055" name="Rectangle 20">
                <a:extLst>
                  <a:ext uri="{FF2B5EF4-FFF2-40B4-BE49-F238E27FC236}">
                    <a16:creationId xmlns:a16="http://schemas.microsoft.com/office/drawing/2014/main" id="{57A458DE-0E2C-7638-5DE9-06F4A882F53C}"/>
                  </a:ext>
                </a:extLst>
              </p:cNvPr>
              <p:cNvSpPr>
                <a:spLocks noChangeArrowheads="1"/>
              </p:cNvSpPr>
              <p:nvPr/>
            </p:nvSpPr>
            <p:spPr bwMode="white">
              <a:xfrm>
                <a:off x="-117" y="155"/>
                <a:ext cx="3688"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87052" name="Rectangle 21">
              <a:extLst>
                <a:ext uri="{FF2B5EF4-FFF2-40B4-BE49-F238E27FC236}">
                  <a16:creationId xmlns:a16="http://schemas.microsoft.com/office/drawing/2014/main" id="{FD14C970-08E7-C00A-EA84-FB38987A4B56}"/>
                </a:ext>
              </a:extLst>
            </p:cNvPr>
            <p:cNvSpPr>
              <a:spLocks noChangeArrowheads="1"/>
            </p:cNvSpPr>
            <p:nvPr/>
          </p:nvSpPr>
          <p:spPr bwMode="auto">
            <a:xfrm>
              <a:off x="0" y="0"/>
              <a:ext cx="5757"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87053" name="Rectangle 22">
              <a:extLst>
                <a:ext uri="{FF2B5EF4-FFF2-40B4-BE49-F238E27FC236}">
                  <a16:creationId xmlns:a16="http://schemas.microsoft.com/office/drawing/2014/main" id="{454BF25B-D0FE-3C7A-C481-DE882A1FF488}"/>
                </a:ext>
              </a:extLst>
            </p:cNvPr>
            <p:cNvSpPr>
              <a:spLocks noChangeArrowheads="1"/>
            </p:cNvSpPr>
            <p:nvPr/>
          </p:nvSpPr>
          <p:spPr bwMode="auto">
            <a:xfrm>
              <a:off x="0" y="0"/>
              <a:ext cx="5757"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a:extLst>
              <a:ext uri="{FF2B5EF4-FFF2-40B4-BE49-F238E27FC236}">
                <a16:creationId xmlns:a16="http://schemas.microsoft.com/office/drawing/2014/main" id="{DC98FE20-A86C-28B9-1C85-A9C29198FC5F}"/>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79413" y="1995488"/>
            <a:ext cx="8378825"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89091" name="Picture 5">
            <a:extLst>
              <a:ext uri="{FF2B5EF4-FFF2-40B4-BE49-F238E27FC236}">
                <a16:creationId xmlns:a16="http://schemas.microsoft.com/office/drawing/2014/main" id="{DF21A73C-BF4C-CE18-7816-4E68B019D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2054225"/>
            <a:ext cx="30114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9092" name="Rectangle 6">
            <a:extLst>
              <a:ext uri="{FF2B5EF4-FFF2-40B4-BE49-F238E27FC236}">
                <a16:creationId xmlns:a16="http://schemas.microsoft.com/office/drawing/2014/main" id="{5C9ED087-538F-969F-EB47-1A0AE170664D}"/>
              </a:ext>
            </a:extLst>
          </p:cNvPr>
          <p:cNvSpPr>
            <a:spLocks noChangeArrowheads="1"/>
          </p:cNvSpPr>
          <p:nvPr/>
        </p:nvSpPr>
        <p:spPr bwMode="white">
          <a:xfrm>
            <a:off x="269875" y="2087563"/>
            <a:ext cx="2673350" cy="39528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허가 및 신고대상</a:t>
            </a:r>
          </a:p>
        </p:txBody>
      </p:sp>
      <p:sp>
        <p:nvSpPr>
          <p:cNvPr id="89093" name="Rectangle 7">
            <a:extLst>
              <a:ext uri="{FF2B5EF4-FFF2-40B4-BE49-F238E27FC236}">
                <a16:creationId xmlns:a16="http://schemas.microsoft.com/office/drawing/2014/main" id="{0D8FFB73-C4AC-19B1-9793-E1ABF10316BD}"/>
              </a:ext>
            </a:extLst>
          </p:cNvPr>
          <p:cNvSpPr>
            <a:spLocks noChangeArrowheads="1"/>
          </p:cNvSpPr>
          <p:nvPr/>
        </p:nvSpPr>
        <p:spPr bwMode="white">
          <a:xfrm>
            <a:off x="690563" y="2771775"/>
            <a:ext cx="7758112"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허가대상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특정대기유해물질이 환경부령으로 정하는 기준농도 이상 발생하는 배출시설</a:t>
            </a:r>
          </a:p>
          <a:p>
            <a:pPr eaLnBrk="1" hangingPunct="1">
              <a:lnSpc>
                <a:spcPct val="100000"/>
              </a:lnSpc>
              <a:buClrTx/>
              <a:buFontTx/>
              <a:buNone/>
            </a:pPr>
            <a:endParaRPr lang="ko-KR" altLang="en-US" sz="1600" b="1">
              <a:solidFill>
                <a:srgbClr val="000000"/>
              </a:solidFill>
              <a:latin typeface="나눔고딕" pitchFamily="50" charset="-127"/>
              <a:ea typeface="나눔고딕" pitchFamily="50" charset="-127"/>
            </a:endParaRP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특별대책지역에 설치하는 배출시설</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다만</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특정대기유해물질을 기준 이상으로</a:t>
            </a:r>
          </a:p>
          <a:p>
            <a:pPr eaLnBrk="1" hangingPunct="1">
              <a:lnSpc>
                <a:spcPct val="100000"/>
              </a:lnSpc>
              <a:buClrTx/>
              <a:buFontTx/>
              <a:buNone/>
            </a:pPr>
            <a:endParaRPr lang="ko-KR" altLang="en-US" sz="1600" b="1">
              <a:solidFill>
                <a:srgbClr val="000000"/>
              </a:solidFill>
              <a:latin typeface="나눔고딕" pitchFamily="50" charset="-127"/>
              <a:ea typeface="나눔고딕" pitchFamily="50" charset="-127"/>
            </a:endParaRP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배출하지 아니하는 시설로서  </a:t>
            </a:r>
            <a:r>
              <a:rPr lang="en-US" altLang="ko-KR" sz="1600" b="1">
                <a:solidFill>
                  <a:srgbClr val="000000"/>
                </a:solidFill>
                <a:latin typeface="나눔고딕" pitchFamily="50" charset="-127"/>
                <a:ea typeface="나눔고딕" pitchFamily="50" charset="-127"/>
              </a:rPr>
              <a:t>5</a:t>
            </a:r>
            <a:r>
              <a:rPr lang="ko-KR" altLang="en-US" sz="1600" b="1">
                <a:solidFill>
                  <a:srgbClr val="000000"/>
                </a:solidFill>
                <a:latin typeface="나눔고딕" pitchFamily="50" charset="-127"/>
                <a:ea typeface="나눔고딕" pitchFamily="50" charset="-127"/>
              </a:rPr>
              <a:t>종사업장에 설치하는 시설은 제외</a:t>
            </a:r>
          </a:p>
        </p:txBody>
      </p:sp>
      <p:sp>
        <p:nvSpPr>
          <p:cNvPr id="89094" name="Rectangle 8">
            <a:extLst>
              <a:ext uri="{FF2B5EF4-FFF2-40B4-BE49-F238E27FC236}">
                <a16:creationId xmlns:a16="http://schemas.microsoft.com/office/drawing/2014/main" id="{1E65EF37-6414-B256-11E9-7B5E94C3E127}"/>
              </a:ext>
            </a:extLst>
          </p:cNvPr>
          <p:cNvSpPr>
            <a:spLocks noChangeArrowheads="1"/>
          </p:cNvSpPr>
          <p:nvPr/>
        </p:nvSpPr>
        <p:spPr bwMode="white">
          <a:xfrm>
            <a:off x="776288" y="4103688"/>
            <a:ext cx="78740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신고대상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허가대상 배출시설을 제외한 모든 배출시설</a:t>
            </a:r>
          </a:p>
        </p:txBody>
      </p:sp>
      <p:sp>
        <p:nvSpPr>
          <p:cNvPr id="89095" name="Freeform 9">
            <a:extLst>
              <a:ext uri="{FF2B5EF4-FFF2-40B4-BE49-F238E27FC236}">
                <a16:creationId xmlns:a16="http://schemas.microsoft.com/office/drawing/2014/main" id="{1CE8C4A6-FF3A-DE1F-88C3-405BA9AC2D67}"/>
              </a:ext>
            </a:extLst>
          </p:cNvPr>
          <p:cNvSpPr>
            <a:spLocks noChangeArrowheads="1"/>
          </p:cNvSpPr>
          <p:nvPr/>
        </p:nvSpPr>
        <p:spPr bwMode="auto">
          <a:xfrm>
            <a:off x="517525" y="2874963"/>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7"/>
                  <a:pt x="66" y="102"/>
                  <a:pt x="52" y="102"/>
                </a:cubicBezTo>
                <a:cubicBezTo>
                  <a:pt x="37" y="102"/>
                  <a:pt x="25" y="97"/>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89096" name="Freeform 10">
            <a:extLst>
              <a:ext uri="{FF2B5EF4-FFF2-40B4-BE49-F238E27FC236}">
                <a16:creationId xmlns:a16="http://schemas.microsoft.com/office/drawing/2014/main" id="{67B23FBD-5896-2895-CA43-59A55B9B9EE4}"/>
              </a:ext>
            </a:extLst>
          </p:cNvPr>
          <p:cNvSpPr>
            <a:spLocks noChangeArrowheads="1"/>
          </p:cNvSpPr>
          <p:nvPr/>
        </p:nvSpPr>
        <p:spPr bwMode="auto">
          <a:xfrm>
            <a:off x="557213" y="42370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1" y="0"/>
                </a:cubicBezTo>
                <a:cubicBezTo>
                  <a:pt x="66" y="0"/>
                  <a:pt x="78" y="5"/>
                  <a:pt x="88" y="16"/>
                </a:cubicBezTo>
                <a:cubicBezTo>
                  <a:pt x="98" y="26"/>
                  <a:pt x="103" y="37"/>
                  <a:pt x="103" y="52"/>
                </a:cubicBezTo>
                <a:cubicBezTo>
                  <a:pt x="103" y="66"/>
                  <a:pt x="98" y="78"/>
                  <a:pt x="88" y="88"/>
                </a:cubicBezTo>
                <a:cubicBezTo>
                  <a:pt x="78" y="97"/>
                  <a:pt x="66" y="102"/>
                  <a:pt x="51" y="102"/>
                </a:cubicBezTo>
                <a:cubicBezTo>
                  <a:pt x="37" y="102"/>
                  <a:pt x="25" y="97"/>
                  <a:pt x="15" y="88"/>
                </a:cubicBezTo>
                <a:close/>
                <a:moveTo>
                  <a:pt x="28" y="80"/>
                </a:moveTo>
                <a:cubicBezTo>
                  <a:pt x="28" y="82"/>
                  <a:pt x="29" y="84"/>
                  <a:pt x="31" y="84"/>
                </a:cubicBezTo>
                <a:cubicBezTo>
                  <a:pt x="32" y="85"/>
                  <a:pt x="34" y="85"/>
                  <a:pt x="35"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4" y="18"/>
                  <a:pt x="33" y="18"/>
                  <a:pt x="31" y="19"/>
                </a:cubicBezTo>
                <a:cubicBezTo>
                  <a:pt x="29" y="20"/>
                  <a:pt x="28" y="21"/>
                  <a:pt x="28" y="23"/>
                </a:cubicBezTo>
                <a:lnTo>
                  <a:pt x="28" y="80"/>
                </a:lnTo>
                <a:close/>
                <a:moveTo>
                  <a:pt x="79" y="52"/>
                </a:moveTo>
                <a:lnTo>
                  <a:pt x="34" y="78"/>
                </a:lnTo>
                <a:lnTo>
                  <a:pt x="34"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89097" name="Rectangle 11">
            <a:extLst>
              <a:ext uri="{FF2B5EF4-FFF2-40B4-BE49-F238E27FC236}">
                <a16:creationId xmlns:a16="http://schemas.microsoft.com/office/drawing/2014/main" id="{41E17E67-99AA-A58B-CDD9-A68D46E52A13}"/>
              </a:ext>
            </a:extLst>
          </p:cNvPr>
          <p:cNvSpPr>
            <a:spLocks noChangeArrowheads="1"/>
          </p:cNvSpPr>
          <p:nvPr/>
        </p:nvSpPr>
        <p:spPr bwMode="white">
          <a:xfrm>
            <a:off x="788988" y="4533900"/>
            <a:ext cx="78724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벌       칙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무허가 </a:t>
            </a:r>
            <a:r>
              <a:rPr lang="en-US" altLang="ko-KR" sz="1600" b="1">
                <a:solidFill>
                  <a:srgbClr val="000000"/>
                </a:solidFill>
                <a:latin typeface="나눔고딕" pitchFamily="50" charset="-127"/>
                <a:ea typeface="나눔고딕" pitchFamily="50" charset="-127"/>
              </a:rPr>
              <a:t>(7</a:t>
            </a:r>
            <a:r>
              <a:rPr lang="ko-KR" altLang="en-US" sz="1600" b="1">
                <a:solidFill>
                  <a:srgbClr val="000000"/>
                </a:solidFill>
                <a:latin typeface="나눔고딕" pitchFamily="50" charset="-127"/>
                <a:ea typeface="나눔고딕" pitchFamily="50" charset="-127"/>
              </a:rPr>
              <a:t>년이하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억원 이하 벌금</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미신고 </a:t>
            </a:r>
            <a:r>
              <a:rPr lang="en-US" altLang="ko-KR" sz="1600" b="1">
                <a:solidFill>
                  <a:srgbClr val="000000"/>
                </a:solidFill>
                <a:latin typeface="나눔고딕" pitchFamily="50" charset="-127"/>
                <a:ea typeface="나눔고딕" pitchFamily="50" charset="-127"/>
              </a:rPr>
              <a:t>(5</a:t>
            </a:r>
            <a:r>
              <a:rPr lang="ko-KR" altLang="en-US" sz="1600" b="1">
                <a:solidFill>
                  <a:srgbClr val="000000"/>
                </a:solidFill>
                <a:latin typeface="나눔고딕" pitchFamily="50" charset="-127"/>
                <a:ea typeface="나눔고딕" pitchFamily="50" charset="-127"/>
              </a:rPr>
              <a:t>년이하 </a:t>
            </a:r>
            <a:r>
              <a:rPr lang="en-US" altLang="ko-KR" sz="1600" b="1">
                <a:solidFill>
                  <a:srgbClr val="000000"/>
                </a:solidFill>
                <a:latin typeface="나눔고딕" pitchFamily="50" charset="-127"/>
                <a:ea typeface="나눔고딕" pitchFamily="50" charset="-127"/>
              </a:rPr>
              <a:t>5</a:t>
            </a:r>
            <a:r>
              <a:rPr lang="ko-KR" altLang="en-US" sz="1600" b="1">
                <a:solidFill>
                  <a:srgbClr val="000000"/>
                </a:solidFill>
                <a:latin typeface="나눔고딕" pitchFamily="50" charset="-127"/>
                <a:ea typeface="나눔고딕" pitchFamily="50" charset="-127"/>
              </a:rPr>
              <a:t>천만원이하 벌금</a:t>
            </a:r>
            <a:r>
              <a:rPr lang="en-US" altLang="ko-KR" sz="1600" b="1">
                <a:solidFill>
                  <a:srgbClr val="000000"/>
                </a:solidFill>
                <a:latin typeface="나눔고딕" pitchFamily="50" charset="-127"/>
                <a:ea typeface="나눔고딕" pitchFamily="50" charset="-127"/>
              </a:rPr>
              <a:t>)</a:t>
            </a:r>
          </a:p>
        </p:txBody>
      </p:sp>
      <p:sp>
        <p:nvSpPr>
          <p:cNvPr id="89098" name="Freeform 12">
            <a:extLst>
              <a:ext uri="{FF2B5EF4-FFF2-40B4-BE49-F238E27FC236}">
                <a16:creationId xmlns:a16="http://schemas.microsoft.com/office/drawing/2014/main" id="{F5D65F7D-2883-2F37-F2C2-4E55EB3FAF44}"/>
              </a:ext>
            </a:extLst>
          </p:cNvPr>
          <p:cNvSpPr>
            <a:spLocks noChangeArrowheads="1"/>
          </p:cNvSpPr>
          <p:nvPr/>
        </p:nvSpPr>
        <p:spPr bwMode="auto">
          <a:xfrm>
            <a:off x="531813" y="46672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1" y="0"/>
                </a:cubicBezTo>
                <a:cubicBezTo>
                  <a:pt x="66" y="0"/>
                  <a:pt x="77" y="5"/>
                  <a:pt x="87" y="15"/>
                </a:cubicBezTo>
                <a:cubicBezTo>
                  <a:pt x="98" y="25"/>
                  <a:pt x="103" y="37"/>
                  <a:pt x="103" y="51"/>
                </a:cubicBezTo>
                <a:cubicBezTo>
                  <a:pt x="103" y="65"/>
                  <a:pt x="98" y="77"/>
                  <a:pt x="87" y="87"/>
                </a:cubicBezTo>
                <a:cubicBezTo>
                  <a:pt x="77" y="97"/>
                  <a:pt x="66" y="102"/>
                  <a:pt x="51" y="102"/>
                </a:cubicBezTo>
                <a:cubicBezTo>
                  <a:pt x="37" y="102"/>
                  <a:pt x="25" y="97"/>
                  <a:pt x="15" y="87"/>
                </a:cubicBezTo>
                <a:close/>
                <a:moveTo>
                  <a:pt x="28" y="80"/>
                </a:moveTo>
                <a:cubicBezTo>
                  <a:pt x="28" y="82"/>
                  <a:pt x="29" y="83"/>
                  <a:pt x="31" y="84"/>
                </a:cubicBezTo>
                <a:cubicBezTo>
                  <a:pt x="32" y="84"/>
                  <a:pt x="34" y="84"/>
                  <a:pt x="35" y="83"/>
                </a:cubicBezTo>
                <a:lnTo>
                  <a:pt x="83" y="55"/>
                </a:lnTo>
                <a:cubicBezTo>
                  <a:pt x="84" y="55"/>
                  <a:pt x="84" y="54"/>
                  <a:pt x="85" y="54"/>
                </a:cubicBezTo>
                <a:cubicBezTo>
                  <a:pt x="85" y="53"/>
                  <a:pt x="85" y="52"/>
                  <a:pt x="85" y="51"/>
                </a:cubicBezTo>
                <a:cubicBezTo>
                  <a:pt x="85" y="50"/>
                  <a:pt x="85" y="50"/>
                  <a:pt x="85" y="49"/>
                </a:cubicBezTo>
                <a:cubicBezTo>
                  <a:pt x="84" y="48"/>
                  <a:pt x="84" y="48"/>
                  <a:pt x="83" y="47"/>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89099" name="Rectangle 13">
            <a:extLst>
              <a:ext uri="{FF2B5EF4-FFF2-40B4-BE49-F238E27FC236}">
                <a16:creationId xmlns:a16="http://schemas.microsoft.com/office/drawing/2014/main" id="{7CE1118C-583C-334A-0884-D5B425839FD9}"/>
              </a:ext>
            </a:extLst>
          </p:cNvPr>
          <p:cNvSpPr>
            <a:spLocks noChangeArrowheads="1"/>
          </p:cNvSpPr>
          <p:nvPr/>
        </p:nvSpPr>
        <p:spPr bwMode="white">
          <a:xfrm>
            <a:off x="763588" y="4989513"/>
            <a:ext cx="78740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사용중지 명령</a:t>
            </a:r>
          </a:p>
        </p:txBody>
      </p:sp>
      <p:sp>
        <p:nvSpPr>
          <p:cNvPr id="89100" name="Freeform 14">
            <a:extLst>
              <a:ext uri="{FF2B5EF4-FFF2-40B4-BE49-F238E27FC236}">
                <a16:creationId xmlns:a16="http://schemas.microsoft.com/office/drawing/2014/main" id="{3252BC3F-E476-7433-1115-D38B59A7EE32}"/>
              </a:ext>
            </a:extLst>
          </p:cNvPr>
          <p:cNvSpPr>
            <a:spLocks noChangeArrowheads="1"/>
          </p:cNvSpPr>
          <p:nvPr/>
        </p:nvSpPr>
        <p:spPr bwMode="auto">
          <a:xfrm>
            <a:off x="538163" y="510857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6"/>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grpSp>
        <p:nvGrpSpPr>
          <p:cNvPr id="89101" name="Group 15">
            <a:extLst>
              <a:ext uri="{FF2B5EF4-FFF2-40B4-BE49-F238E27FC236}">
                <a16:creationId xmlns:a16="http://schemas.microsoft.com/office/drawing/2014/main" id="{A4A1003B-D08E-0CA8-1E9B-8CD5519F37F7}"/>
              </a:ext>
            </a:extLst>
          </p:cNvPr>
          <p:cNvGrpSpPr>
            <a:grpSpLocks/>
          </p:cNvGrpSpPr>
          <p:nvPr/>
        </p:nvGrpSpPr>
        <p:grpSpPr bwMode="auto">
          <a:xfrm>
            <a:off x="-185738" y="0"/>
            <a:ext cx="9324976" cy="982663"/>
            <a:chOff x="-117" y="0"/>
            <a:chExt cx="5874" cy="619"/>
          </a:xfrm>
        </p:grpSpPr>
        <p:grpSp>
          <p:nvGrpSpPr>
            <p:cNvPr id="89104" name="Group 16">
              <a:extLst>
                <a:ext uri="{FF2B5EF4-FFF2-40B4-BE49-F238E27FC236}">
                  <a16:creationId xmlns:a16="http://schemas.microsoft.com/office/drawing/2014/main" id="{CB707851-B433-E09A-FADC-C1905331A754}"/>
                </a:ext>
              </a:extLst>
            </p:cNvPr>
            <p:cNvGrpSpPr>
              <a:grpSpLocks/>
            </p:cNvGrpSpPr>
            <p:nvPr/>
          </p:nvGrpSpPr>
          <p:grpSpPr bwMode="auto">
            <a:xfrm>
              <a:off x="-117" y="177"/>
              <a:ext cx="4676" cy="442"/>
              <a:chOff x="-117" y="177"/>
              <a:chExt cx="4676" cy="442"/>
            </a:xfrm>
          </p:grpSpPr>
          <p:pic>
            <p:nvPicPr>
              <p:cNvPr id="89107" name="Picture 20">
                <a:extLst>
                  <a:ext uri="{FF2B5EF4-FFF2-40B4-BE49-F238E27FC236}">
                    <a16:creationId xmlns:a16="http://schemas.microsoft.com/office/drawing/2014/main" id="{1939DDE7-F7DA-56DE-9083-D19D84F8DE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89108" name="Rectangle 21">
                <a:extLst>
                  <a:ext uri="{FF2B5EF4-FFF2-40B4-BE49-F238E27FC236}">
                    <a16:creationId xmlns:a16="http://schemas.microsoft.com/office/drawing/2014/main" id="{4E61CBDD-D532-A2B9-D7CB-2940030B8CEE}"/>
                  </a:ext>
                </a:extLst>
              </p:cNvPr>
              <p:cNvSpPr>
                <a:spLocks noChangeArrowheads="1"/>
              </p:cNvSpPr>
              <p:nvPr/>
            </p:nvSpPr>
            <p:spPr bwMode="white">
              <a:xfrm>
                <a:off x="-117" y="177"/>
                <a:ext cx="3830"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r>
                  <a:rPr lang="ko-KR" altLang="en-US" sz="26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p>
            </p:txBody>
          </p:sp>
        </p:grpSp>
        <p:sp>
          <p:nvSpPr>
            <p:cNvPr id="89105" name="Rectangle 22">
              <a:extLst>
                <a:ext uri="{FF2B5EF4-FFF2-40B4-BE49-F238E27FC236}">
                  <a16:creationId xmlns:a16="http://schemas.microsoft.com/office/drawing/2014/main" id="{DEC9D006-3991-4DE8-CBF8-B65AC30767F7}"/>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89106" name="Rectangle 23">
              <a:extLst>
                <a:ext uri="{FF2B5EF4-FFF2-40B4-BE49-F238E27FC236}">
                  <a16:creationId xmlns:a16="http://schemas.microsoft.com/office/drawing/2014/main" id="{14FD4F28-8CD0-CB8D-301E-3CC61C4E29D2}"/>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pic>
        <p:nvPicPr>
          <p:cNvPr id="89102" name="Picture 25">
            <a:extLst>
              <a:ext uri="{FF2B5EF4-FFF2-40B4-BE49-F238E27FC236}">
                <a16:creationId xmlns:a16="http://schemas.microsoft.com/office/drawing/2014/main" id="{C7C4A1EA-4BD0-59EB-DBFE-E344670576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 y="966788"/>
            <a:ext cx="5584826"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3" name="Rectangle 26">
            <a:extLst>
              <a:ext uri="{FF2B5EF4-FFF2-40B4-BE49-F238E27FC236}">
                <a16:creationId xmlns:a16="http://schemas.microsoft.com/office/drawing/2014/main" id="{8E1D8039-FDDC-2386-5751-32814E02CBDB}"/>
              </a:ext>
            </a:extLst>
          </p:cNvPr>
          <p:cNvSpPr>
            <a:spLocks noChangeArrowheads="1"/>
          </p:cNvSpPr>
          <p:nvPr/>
        </p:nvSpPr>
        <p:spPr bwMode="white">
          <a:xfrm>
            <a:off x="0" y="1019175"/>
            <a:ext cx="52752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2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배출시설의 설치허가 </a:t>
            </a:r>
            <a:r>
              <a:rPr lang="en-US" altLang="ko-KR" sz="2200">
                <a:solidFill>
                  <a:srgbClr val="FFFF00"/>
                </a:solidFill>
                <a:latin typeface="바탕" panose="02030600000101010101" pitchFamily="18" charset="-127"/>
                <a:ea typeface="나눔고딕 ExtraBold" pitchFamily="50" charset="-127"/>
              </a:rPr>
              <a:t>·</a:t>
            </a:r>
            <a:r>
              <a:rPr lang="en-US" altLang="ko-KR" sz="22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신고 및 관리</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a:extLst>
              <a:ext uri="{FF2B5EF4-FFF2-40B4-BE49-F238E27FC236}">
                <a16:creationId xmlns:a16="http://schemas.microsoft.com/office/drawing/2014/main" id="{4D10DCC1-47D9-5095-010D-295EAE4F7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2054225"/>
            <a:ext cx="41497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91139" name="Rectangle 5">
            <a:extLst>
              <a:ext uri="{FF2B5EF4-FFF2-40B4-BE49-F238E27FC236}">
                <a16:creationId xmlns:a16="http://schemas.microsoft.com/office/drawing/2014/main" id="{757719B6-E6CC-071F-800F-1B5E7EC2C2F9}"/>
              </a:ext>
            </a:extLst>
          </p:cNvPr>
          <p:cNvSpPr>
            <a:spLocks noChangeArrowheads="1"/>
          </p:cNvSpPr>
          <p:nvPr/>
        </p:nvSpPr>
        <p:spPr bwMode="white">
          <a:xfrm>
            <a:off x="269875" y="2087563"/>
            <a:ext cx="3762375" cy="39528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변경허가 </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a:t>
            </a:r>
            <a:r>
              <a:rPr lang="ko-KR" altLang="en-US" sz="1600" b="1">
                <a:solidFill>
                  <a:srgbClr val="FFFFFF"/>
                </a:solidFill>
                <a:latin typeface="Arial" panose="020B0604020202020204" pitchFamily="34" charset="0"/>
                <a:ea typeface="나눔고딕" pitchFamily="50" charset="-127"/>
                <a:cs typeface="Arial" panose="020B0604020202020204" pitchFamily="34" charset="0"/>
              </a:rPr>
              <a:t>시행령 제</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11</a:t>
            </a:r>
            <a:r>
              <a:rPr lang="ko-KR" altLang="en-US" sz="1600" b="1">
                <a:solidFill>
                  <a:srgbClr val="FFFFFF"/>
                </a:solidFill>
                <a:latin typeface="Arial" panose="020B0604020202020204" pitchFamily="34" charset="0"/>
                <a:ea typeface="나눔고딕" pitchFamily="50" charset="-127"/>
                <a:cs typeface="Arial" panose="020B0604020202020204" pitchFamily="34" charset="0"/>
              </a:rPr>
              <a:t>조제</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4</a:t>
            </a:r>
            <a:r>
              <a:rPr lang="ko-KR" altLang="en-US" sz="1600" b="1">
                <a:solidFill>
                  <a:srgbClr val="FFFFFF"/>
                </a:solidFill>
                <a:latin typeface="Arial" panose="020B0604020202020204" pitchFamily="34" charset="0"/>
                <a:ea typeface="나눔고딕" pitchFamily="50" charset="-127"/>
                <a:cs typeface="Arial" panose="020B0604020202020204" pitchFamily="34" charset="0"/>
              </a:rPr>
              <a:t>항</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a:t>
            </a:r>
          </a:p>
        </p:txBody>
      </p:sp>
      <p:sp>
        <p:nvSpPr>
          <p:cNvPr id="91140" name="Rectangle 6">
            <a:extLst>
              <a:ext uri="{FF2B5EF4-FFF2-40B4-BE49-F238E27FC236}">
                <a16:creationId xmlns:a16="http://schemas.microsoft.com/office/drawing/2014/main" id="{AF0D0208-E0DE-DB16-4FA1-5E5AD177F3D4}"/>
              </a:ext>
            </a:extLst>
          </p:cNvPr>
          <p:cNvSpPr>
            <a:spLocks noChangeArrowheads="1"/>
          </p:cNvSpPr>
          <p:nvPr/>
        </p:nvSpPr>
        <p:spPr bwMode="white">
          <a:xfrm>
            <a:off x="752475" y="2779713"/>
            <a:ext cx="775811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just" eaLnBrk="1" hangingPunct="1">
              <a:lnSpc>
                <a:spcPct val="100000"/>
              </a:lnSpc>
              <a:buClrTx/>
              <a:buFontTx/>
              <a:buNone/>
            </a:pPr>
            <a:r>
              <a:rPr lang="en-US" altLang="ko-KR" sz="1600" b="1">
                <a:solidFill>
                  <a:srgbClr val="000000"/>
                </a:solidFill>
                <a:latin typeface="나눔고딕" pitchFamily="50" charset="-127"/>
                <a:ea typeface="나눔고딕" pitchFamily="50" charset="-127"/>
              </a:rPr>
              <a:t>1. </a:t>
            </a:r>
            <a:r>
              <a:rPr lang="ko-KR" altLang="en-US" sz="1600" b="1">
                <a:solidFill>
                  <a:srgbClr val="000000"/>
                </a:solidFill>
                <a:latin typeface="나눔고딕" pitchFamily="50" charset="-127"/>
                <a:ea typeface="나눔고딕" pitchFamily="50" charset="-127"/>
              </a:rPr>
              <a:t>설치허가 또는 변경허가를 받거나 변경신고를 한 배출시설 규모의 합계나 </a:t>
            </a:r>
          </a:p>
          <a:p>
            <a:pPr algn="just" eaLnBrk="1" hangingPunct="1">
              <a:lnSpc>
                <a:spcPct val="100000"/>
              </a:lnSpc>
              <a:buClrTx/>
              <a:buFontTx/>
              <a:buNone/>
            </a:pPr>
            <a:r>
              <a:rPr lang="ko-KR" altLang="en-US" sz="1600" b="1">
                <a:solidFill>
                  <a:srgbClr val="000000"/>
                </a:solidFill>
                <a:latin typeface="나눔고딕" pitchFamily="50" charset="-127"/>
                <a:ea typeface="나눔고딕" pitchFamily="50" charset="-127"/>
              </a:rPr>
              <a:t>     </a:t>
            </a:r>
          </a:p>
          <a:p>
            <a:pPr algn="just" eaLnBrk="1" hangingPunct="1">
              <a:lnSpc>
                <a:spcPct val="100000"/>
              </a:lnSpc>
              <a:buClrTx/>
              <a:buFontTx/>
              <a:buNone/>
            </a:pPr>
            <a:r>
              <a:rPr lang="ko-KR" altLang="en-US" sz="1600" b="1">
                <a:solidFill>
                  <a:srgbClr val="000000"/>
                </a:solidFill>
                <a:latin typeface="나눔고딕" pitchFamily="50" charset="-127"/>
                <a:ea typeface="나눔고딕" pitchFamily="50" charset="-127"/>
              </a:rPr>
              <a:t>     누계의 </a:t>
            </a:r>
            <a:r>
              <a:rPr lang="en-US" altLang="ko-KR" sz="1600" b="1">
                <a:solidFill>
                  <a:srgbClr val="000000"/>
                </a:solidFill>
                <a:latin typeface="나눔고딕" pitchFamily="50" charset="-127"/>
                <a:ea typeface="나눔고딕" pitchFamily="50" charset="-127"/>
              </a:rPr>
              <a:t>100</a:t>
            </a:r>
            <a:r>
              <a:rPr lang="ko-KR" altLang="en-US" sz="1600" b="1">
                <a:solidFill>
                  <a:srgbClr val="000000"/>
                </a:solidFill>
                <a:latin typeface="나눔고딕" pitchFamily="50" charset="-127"/>
                <a:ea typeface="나눔고딕" pitchFamily="50" charset="-127"/>
              </a:rPr>
              <a:t>분의 </a:t>
            </a:r>
            <a:r>
              <a:rPr lang="en-US" altLang="ko-KR" sz="1600" b="1">
                <a:solidFill>
                  <a:srgbClr val="000000"/>
                </a:solidFill>
                <a:latin typeface="나눔고딕" pitchFamily="50" charset="-127"/>
                <a:ea typeface="나눔고딕" pitchFamily="50" charset="-127"/>
              </a:rPr>
              <a:t>50 </a:t>
            </a:r>
            <a:r>
              <a:rPr lang="ko-KR" altLang="en-US" sz="1600" b="1">
                <a:solidFill>
                  <a:srgbClr val="000000"/>
                </a:solidFill>
                <a:latin typeface="나눔고딕" pitchFamily="50" charset="-127"/>
                <a:ea typeface="나눔고딕" pitchFamily="50" charset="-127"/>
              </a:rPr>
              <a:t>이상</a:t>
            </a:r>
          </a:p>
          <a:p>
            <a:pPr algn="just" eaLnBrk="1" hangingPunct="1">
              <a:lnSpc>
                <a:spcPct val="100000"/>
              </a:lnSpc>
              <a:buClrTx/>
              <a:buFontTx/>
              <a:buNone/>
            </a:pPr>
            <a:endParaRPr lang="ko-KR" altLang="en-US" sz="1600" b="1">
              <a:solidFill>
                <a:srgbClr val="000000"/>
              </a:solidFill>
              <a:latin typeface="나눔고딕" pitchFamily="50" charset="-127"/>
              <a:ea typeface="나눔고딕" pitchFamily="50" charset="-127"/>
            </a:endParaRPr>
          </a:p>
          <a:p>
            <a:pPr algn="just" eaLnBrk="1" hangingPunct="1">
              <a:lnSpc>
                <a:spcPct val="100000"/>
              </a:lnSpc>
              <a:buClrTx/>
              <a:buFontTx/>
              <a:buNone/>
            </a:pPr>
            <a:r>
              <a:rPr lang="en-US" altLang="ko-KR" sz="1600" b="1">
                <a:solidFill>
                  <a:srgbClr val="000000"/>
                </a:solidFill>
                <a:latin typeface="나눔고딕" pitchFamily="50" charset="-127"/>
                <a:ea typeface="나눔고딕" pitchFamily="50" charset="-127"/>
              </a:rPr>
              <a:t>2. </a:t>
            </a:r>
            <a:r>
              <a:rPr lang="ko-KR" altLang="en-US" sz="1600" b="1">
                <a:solidFill>
                  <a:srgbClr val="000000"/>
                </a:solidFill>
                <a:latin typeface="나눔고딕" pitchFamily="50" charset="-127"/>
                <a:ea typeface="나눔고딕" pitchFamily="50" charset="-127"/>
              </a:rPr>
              <a:t>특정대기유해물질 배출시설의 경우에는 </a:t>
            </a:r>
            <a:r>
              <a:rPr lang="en-US" altLang="ko-KR" sz="1600" b="1">
                <a:solidFill>
                  <a:srgbClr val="000000"/>
                </a:solidFill>
                <a:latin typeface="나눔고딕" pitchFamily="50" charset="-127"/>
                <a:ea typeface="나눔고딕" pitchFamily="50" charset="-127"/>
              </a:rPr>
              <a:t>100</a:t>
            </a:r>
            <a:r>
              <a:rPr lang="ko-KR" altLang="en-US" sz="1600" b="1">
                <a:solidFill>
                  <a:srgbClr val="000000"/>
                </a:solidFill>
                <a:latin typeface="나눔고딕" pitchFamily="50" charset="-127"/>
                <a:ea typeface="나눔고딕" pitchFamily="50" charset="-127"/>
              </a:rPr>
              <a:t>분의 </a:t>
            </a:r>
            <a:r>
              <a:rPr lang="en-US" altLang="ko-KR" sz="1600" b="1">
                <a:solidFill>
                  <a:srgbClr val="000000"/>
                </a:solidFill>
                <a:latin typeface="나눔고딕" pitchFamily="50" charset="-127"/>
                <a:ea typeface="나눔고딕" pitchFamily="50" charset="-127"/>
              </a:rPr>
              <a:t>30 </a:t>
            </a:r>
            <a:r>
              <a:rPr lang="ko-KR" altLang="en-US" sz="1600" b="1">
                <a:solidFill>
                  <a:srgbClr val="000000"/>
                </a:solidFill>
                <a:latin typeface="나눔고딕" pitchFamily="50" charset="-127"/>
                <a:ea typeface="나눔고딕" pitchFamily="50" charset="-127"/>
              </a:rPr>
              <a:t>이상으로 한다</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증설</a:t>
            </a:r>
          </a:p>
          <a:p>
            <a:pPr algn="just" eaLnBrk="1" hangingPunct="1">
              <a:lnSpc>
                <a:spcPct val="100000"/>
              </a:lnSpc>
              <a:buClrTx/>
              <a:buFontTx/>
              <a:buNone/>
            </a:pPr>
            <a:r>
              <a:rPr lang="ko-KR" altLang="en-US" sz="1600" b="1">
                <a:solidFill>
                  <a:srgbClr val="000000"/>
                </a:solidFill>
                <a:latin typeface="나눔고딕" pitchFamily="50" charset="-127"/>
                <a:ea typeface="나눔고딕" pitchFamily="50" charset="-127"/>
              </a:rPr>
              <a:t>    </a:t>
            </a:r>
          </a:p>
          <a:p>
            <a:pPr algn="just" eaLnBrk="1" hangingPunct="1">
              <a:lnSpc>
                <a:spcPct val="100000"/>
              </a:lnSpc>
              <a:buClrTx/>
              <a:buFontTx/>
              <a:buNone/>
            </a:pPr>
            <a:endParaRPr lang="en-US" altLang="ko-KR" sz="1600" b="1">
              <a:solidFill>
                <a:srgbClr val="000000"/>
              </a:solidFill>
              <a:latin typeface="나눔고딕" pitchFamily="50" charset="-127"/>
              <a:ea typeface="나눔고딕" pitchFamily="50" charset="-127"/>
            </a:endParaRPr>
          </a:p>
          <a:p>
            <a:pPr algn="just" eaLnBrk="1" hangingPunct="1">
              <a:lnSpc>
                <a:spcPct val="100000"/>
              </a:lnSpc>
              <a:buClrTx/>
              <a:buFontTx/>
              <a:buNone/>
            </a:pPr>
            <a:r>
              <a:rPr lang="en-US" altLang="ko-KR" sz="1600" b="1">
                <a:solidFill>
                  <a:srgbClr val="000000"/>
                </a:solidFill>
                <a:latin typeface="나눔고딕" pitchFamily="50" charset="-127"/>
                <a:ea typeface="나눔고딕" pitchFamily="50" charset="-127"/>
              </a:rPr>
              <a:t>3. </a:t>
            </a:r>
            <a:r>
              <a:rPr lang="ko-KR" altLang="en-US" sz="1600" b="1">
                <a:solidFill>
                  <a:srgbClr val="000000"/>
                </a:solidFill>
                <a:latin typeface="나눔고딕" pitchFamily="50" charset="-127"/>
                <a:ea typeface="나눔고딕" pitchFamily="50" charset="-127"/>
              </a:rPr>
              <a:t>설치허가 또는 변경허가를 받은 배출시설의 용도 추가</a:t>
            </a:r>
            <a:endParaRPr lang="en-US" altLang="ko-KR" sz="1600" b="1">
              <a:solidFill>
                <a:srgbClr val="000000"/>
              </a:solidFill>
              <a:latin typeface="나눔고딕" pitchFamily="50" charset="-127"/>
              <a:ea typeface="나눔고딕" pitchFamily="50" charset="-127"/>
            </a:endParaRPr>
          </a:p>
          <a:p>
            <a:pPr algn="just" eaLnBrk="1" hangingPunct="1">
              <a:lnSpc>
                <a:spcPct val="100000"/>
              </a:lnSpc>
              <a:buClrTx/>
              <a:buFontTx/>
              <a:buNone/>
            </a:pPr>
            <a:endParaRPr lang="en-US" altLang="ko-KR" sz="1600" b="1">
              <a:solidFill>
                <a:srgbClr val="000000"/>
              </a:solidFill>
              <a:latin typeface="나눔고딕" pitchFamily="50" charset="-127"/>
              <a:ea typeface="나눔고딕" pitchFamily="50" charset="-127"/>
            </a:endParaRPr>
          </a:p>
          <a:p>
            <a:pPr algn="just" eaLnBrk="1" hangingPunct="1">
              <a:lnSpc>
                <a:spcPct val="100000"/>
              </a:lnSpc>
              <a:buClrTx/>
              <a:buFontTx/>
              <a:buNone/>
            </a:pPr>
            <a:r>
              <a:rPr lang="ko-KR" altLang="en-US" sz="16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 배출시설 규모의 합계나 누계는  배출구별로 산정한다</a:t>
            </a:r>
            <a:r>
              <a:rPr lang="en-US" altLang="ko-KR" sz="1600" b="1">
                <a:solidFill>
                  <a:srgbClr val="000000"/>
                </a:solidFill>
                <a:latin typeface="나눔고딕" pitchFamily="50" charset="-127"/>
                <a:ea typeface="나눔고딕" pitchFamily="50" charset="-127"/>
              </a:rPr>
              <a:t>.</a:t>
            </a:r>
          </a:p>
          <a:p>
            <a:pPr algn="just" eaLnBrk="1" hangingPunct="1">
              <a:lnSpc>
                <a:spcPct val="100000"/>
              </a:lnSpc>
              <a:buClrTx/>
              <a:buFontTx/>
              <a:buNone/>
            </a:pPr>
            <a:endParaRPr lang="en-US" altLang="ko-KR" sz="1600" b="1">
              <a:solidFill>
                <a:srgbClr val="000000"/>
              </a:solidFill>
              <a:latin typeface="나눔고딕" pitchFamily="50" charset="-127"/>
              <a:ea typeface="나눔고딕" pitchFamily="50" charset="-127"/>
            </a:endParaRPr>
          </a:p>
          <a:p>
            <a:pPr algn="just" eaLnBrk="1" hangingPunct="1">
              <a:lnSpc>
                <a:spcPct val="100000"/>
              </a:lnSpc>
              <a:buClrTx/>
              <a:buFontTx/>
              <a:buNone/>
            </a:pPr>
            <a:endParaRPr lang="ko-KR" altLang="en-US" sz="1600" b="1">
              <a:solidFill>
                <a:srgbClr val="000000"/>
              </a:solidFill>
              <a:latin typeface="나눔고딕" pitchFamily="50" charset="-127"/>
              <a:ea typeface="나눔고딕" pitchFamily="50" charset="-127"/>
            </a:endParaRPr>
          </a:p>
        </p:txBody>
      </p:sp>
      <p:grpSp>
        <p:nvGrpSpPr>
          <p:cNvPr id="91141" name="Group 7">
            <a:extLst>
              <a:ext uri="{FF2B5EF4-FFF2-40B4-BE49-F238E27FC236}">
                <a16:creationId xmlns:a16="http://schemas.microsoft.com/office/drawing/2014/main" id="{6D593E3B-9C6C-EAF6-30FB-DF73BF3CCB69}"/>
              </a:ext>
            </a:extLst>
          </p:cNvPr>
          <p:cNvGrpSpPr>
            <a:grpSpLocks/>
          </p:cNvGrpSpPr>
          <p:nvPr/>
        </p:nvGrpSpPr>
        <p:grpSpPr bwMode="auto">
          <a:xfrm>
            <a:off x="-185738" y="0"/>
            <a:ext cx="9324976" cy="982663"/>
            <a:chOff x="-117" y="0"/>
            <a:chExt cx="5874" cy="619"/>
          </a:xfrm>
        </p:grpSpPr>
        <p:grpSp>
          <p:nvGrpSpPr>
            <p:cNvPr id="91144" name="Group 8">
              <a:extLst>
                <a:ext uri="{FF2B5EF4-FFF2-40B4-BE49-F238E27FC236}">
                  <a16:creationId xmlns:a16="http://schemas.microsoft.com/office/drawing/2014/main" id="{EC0160C5-E03C-D282-3E43-F3FA3FECB348}"/>
                </a:ext>
              </a:extLst>
            </p:cNvPr>
            <p:cNvGrpSpPr>
              <a:grpSpLocks/>
            </p:cNvGrpSpPr>
            <p:nvPr/>
          </p:nvGrpSpPr>
          <p:grpSpPr bwMode="auto">
            <a:xfrm>
              <a:off x="-117" y="177"/>
              <a:ext cx="4676" cy="442"/>
              <a:chOff x="-117" y="177"/>
              <a:chExt cx="4676" cy="442"/>
            </a:xfrm>
          </p:grpSpPr>
          <p:pic>
            <p:nvPicPr>
              <p:cNvPr id="91147" name="Picture 9">
                <a:extLst>
                  <a:ext uri="{FF2B5EF4-FFF2-40B4-BE49-F238E27FC236}">
                    <a16:creationId xmlns:a16="http://schemas.microsoft.com/office/drawing/2014/main" id="{D6840A63-A416-E21B-52C0-09AA6AF0B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91148" name="Rectangle 10">
                <a:extLst>
                  <a:ext uri="{FF2B5EF4-FFF2-40B4-BE49-F238E27FC236}">
                    <a16:creationId xmlns:a16="http://schemas.microsoft.com/office/drawing/2014/main" id="{AF0BD9E8-3536-BA0C-9135-322B13155F0A}"/>
                  </a:ext>
                </a:extLst>
              </p:cNvPr>
              <p:cNvSpPr>
                <a:spLocks noChangeArrowheads="1"/>
              </p:cNvSpPr>
              <p:nvPr/>
            </p:nvSpPr>
            <p:spPr bwMode="white">
              <a:xfrm>
                <a:off x="-117" y="177"/>
                <a:ext cx="3830"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r>
                  <a:rPr lang="ko-KR" altLang="en-US" sz="26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p>
            </p:txBody>
          </p:sp>
        </p:grpSp>
        <p:sp>
          <p:nvSpPr>
            <p:cNvPr id="91145" name="Rectangle 11">
              <a:extLst>
                <a:ext uri="{FF2B5EF4-FFF2-40B4-BE49-F238E27FC236}">
                  <a16:creationId xmlns:a16="http://schemas.microsoft.com/office/drawing/2014/main" id="{891485FE-EABF-5345-D3AF-F4382B9BD82E}"/>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1146" name="Rectangle 12">
              <a:extLst>
                <a:ext uri="{FF2B5EF4-FFF2-40B4-BE49-F238E27FC236}">
                  <a16:creationId xmlns:a16="http://schemas.microsoft.com/office/drawing/2014/main" id="{46FFD2CF-C553-45A3-C1AC-80ADD6D47560}"/>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pic>
        <p:nvPicPr>
          <p:cNvPr id="91142" name="Picture 14">
            <a:extLst>
              <a:ext uri="{FF2B5EF4-FFF2-40B4-BE49-F238E27FC236}">
                <a16:creationId xmlns:a16="http://schemas.microsoft.com/office/drawing/2014/main" id="{F562A996-6B38-7C0F-28A1-E8B8DC766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966788"/>
            <a:ext cx="5584826"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Rectangle 15">
            <a:extLst>
              <a:ext uri="{FF2B5EF4-FFF2-40B4-BE49-F238E27FC236}">
                <a16:creationId xmlns:a16="http://schemas.microsoft.com/office/drawing/2014/main" id="{F301A8F7-11D2-1894-00F5-6BF7C3023DD5}"/>
              </a:ext>
            </a:extLst>
          </p:cNvPr>
          <p:cNvSpPr>
            <a:spLocks noChangeArrowheads="1"/>
          </p:cNvSpPr>
          <p:nvPr/>
        </p:nvSpPr>
        <p:spPr bwMode="white">
          <a:xfrm>
            <a:off x="0" y="1019175"/>
            <a:ext cx="52752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2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배출시설의 설치허가 </a:t>
            </a:r>
            <a:r>
              <a:rPr lang="en-US" altLang="ko-KR" sz="2200">
                <a:solidFill>
                  <a:srgbClr val="FFFF00"/>
                </a:solidFill>
                <a:latin typeface="바탕" panose="02030600000101010101" pitchFamily="18" charset="-127"/>
                <a:ea typeface="나눔고딕 ExtraBold" pitchFamily="50" charset="-127"/>
              </a:rPr>
              <a:t>·</a:t>
            </a:r>
            <a:r>
              <a:rPr lang="en-US" altLang="ko-KR" sz="22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신고 및 관리</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a:extLst>
              <a:ext uri="{FF2B5EF4-FFF2-40B4-BE49-F238E27FC236}">
                <a16:creationId xmlns:a16="http://schemas.microsoft.com/office/drawing/2014/main" id="{ADFE2269-DDC5-F663-CE7B-348ECAFEA4A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988" y="1585913"/>
            <a:ext cx="8985250"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93187" name="Picture 5">
            <a:extLst>
              <a:ext uri="{FF2B5EF4-FFF2-40B4-BE49-F238E27FC236}">
                <a16:creationId xmlns:a16="http://schemas.microsoft.com/office/drawing/2014/main" id="{137B2812-031E-DCC6-8980-4CAE67808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690688"/>
            <a:ext cx="68056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93188" name="Rectangle 6">
            <a:extLst>
              <a:ext uri="{FF2B5EF4-FFF2-40B4-BE49-F238E27FC236}">
                <a16:creationId xmlns:a16="http://schemas.microsoft.com/office/drawing/2014/main" id="{63142B16-1209-E91E-D201-1D786A72988B}"/>
              </a:ext>
            </a:extLst>
          </p:cNvPr>
          <p:cNvSpPr>
            <a:spLocks noChangeArrowheads="1"/>
          </p:cNvSpPr>
          <p:nvPr/>
        </p:nvSpPr>
        <p:spPr bwMode="white">
          <a:xfrm>
            <a:off x="0" y="1773238"/>
            <a:ext cx="5703888" cy="39528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허가사업장에서의 변경신고</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a:t>
            </a:r>
            <a:r>
              <a:rPr lang="ko-KR" altLang="en-US" sz="1600" b="1">
                <a:solidFill>
                  <a:srgbClr val="FFFFFF"/>
                </a:solidFill>
                <a:latin typeface="Arial" panose="020B0604020202020204" pitchFamily="34" charset="0"/>
                <a:ea typeface="나눔고딕" pitchFamily="50" charset="-127"/>
                <a:cs typeface="Arial" panose="020B0604020202020204" pitchFamily="34" charset="0"/>
              </a:rPr>
              <a:t>시행규칙 제</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27</a:t>
            </a:r>
            <a:r>
              <a:rPr lang="ko-KR" altLang="en-US" sz="1600" b="1">
                <a:solidFill>
                  <a:srgbClr val="FFFFFF"/>
                </a:solidFill>
                <a:latin typeface="Arial" panose="020B0604020202020204" pitchFamily="34" charset="0"/>
                <a:ea typeface="나눔고딕" pitchFamily="50" charset="-127"/>
                <a:cs typeface="Arial" panose="020B0604020202020204" pitchFamily="34" charset="0"/>
              </a:rPr>
              <a:t>조제</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1</a:t>
            </a:r>
            <a:r>
              <a:rPr lang="ko-KR" altLang="en-US" sz="1600" b="1">
                <a:solidFill>
                  <a:srgbClr val="FFFFFF"/>
                </a:solidFill>
                <a:latin typeface="Arial" panose="020B0604020202020204" pitchFamily="34" charset="0"/>
                <a:ea typeface="나눔고딕" pitchFamily="50" charset="-127"/>
                <a:cs typeface="Arial" panose="020B0604020202020204" pitchFamily="34" charset="0"/>
              </a:rPr>
              <a:t>항</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a:t>
            </a:r>
          </a:p>
        </p:txBody>
      </p:sp>
      <p:sp>
        <p:nvSpPr>
          <p:cNvPr id="93189" name="Rectangle 7">
            <a:extLst>
              <a:ext uri="{FF2B5EF4-FFF2-40B4-BE49-F238E27FC236}">
                <a16:creationId xmlns:a16="http://schemas.microsoft.com/office/drawing/2014/main" id="{508B5704-E920-3DCB-5166-B5E095E2F37E}"/>
              </a:ext>
            </a:extLst>
          </p:cNvPr>
          <p:cNvSpPr>
            <a:spLocks noChangeArrowheads="1"/>
          </p:cNvSpPr>
          <p:nvPr/>
        </p:nvSpPr>
        <p:spPr bwMode="white">
          <a:xfrm>
            <a:off x="239713" y="2219325"/>
            <a:ext cx="8659812"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just" eaLnBrk="1" hangingPunct="1">
              <a:lnSpc>
                <a:spcPct val="100000"/>
              </a:lnSpc>
              <a:buClrTx/>
              <a:buFontTx/>
              <a:buNone/>
            </a:pPr>
            <a:r>
              <a:rPr lang="en-US" altLang="ko-KR" sz="1600">
                <a:solidFill>
                  <a:srgbClr val="000000"/>
                </a:solidFill>
                <a:latin typeface="나눔고딕" pitchFamily="50" charset="-127"/>
                <a:ea typeface="나눔고딕" pitchFamily="50" charset="-127"/>
              </a:rPr>
              <a:t>1. </a:t>
            </a:r>
            <a:r>
              <a:rPr lang="ko-KR" altLang="en-US" sz="1600">
                <a:solidFill>
                  <a:srgbClr val="000000"/>
                </a:solidFill>
                <a:latin typeface="나눔고딕" pitchFamily="50" charset="-127"/>
                <a:ea typeface="나눔고딕" pitchFamily="50" charset="-127"/>
              </a:rPr>
              <a:t>같은 배출구에 연결된 배출시설을 증설 또는 교체하거나 폐쇄하는 경우</a:t>
            </a:r>
            <a:r>
              <a:rPr lang="en-US" altLang="ko-KR" sz="1600">
                <a:solidFill>
                  <a:srgbClr val="000000"/>
                </a:solidFill>
                <a:latin typeface="나눔고딕" pitchFamily="50" charset="-127"/>
                <a:ea typeface="나눔고딕" pitchFamily="50" charset="-127"/>
              </a:rPr>
              <a:t>. </a:t>
            </a:r>
          </a:p>
          <a:p>
            <a:pPr algn="just" eaLnBrk="1" hangingPunct="1">
              <a:lnSpc>
                <a:spcPct val="100000"/>
              </a:lnSpc>
              <a:buClrTx/>
              <a:buFontTx/>
              <a:buNone/>
            </a:pP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다만</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배출시설의 규모</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허가 또는 변경허가를 받은 배출시설과 같은 종류의 배출시설로서</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같은  배출구에 연결되어 있는 배출시설</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방지시설의 설치를 면제받은 배출시설의 경우에는 </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면제받은 배출시설</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의 총 규모를 말한다</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를 </a:t>
            </a:r>
            <a:r>
              <a:rPr lang="en-US" altLang="ko-KR" sz="1600">
                <a:solidFill>
                  <a:srgbClr val="000000"/>
                </a:solidFill>
                <a:latin typeface="나눔고딕" pitchFamily="50" charset="-127"/>
                <a:ea typeface="나눔고딕" pitchFamily="50" charset="-127"/>
              </a:rPr>
              <a:t>10</a:t>
            </a:r>
            <a:r>
              <a:rPr lang="ko-KR" altLang="en-US" sz="1600">
                <a:solidFill>
                  <a:srgbClr val="000000"/>
                </a:solidFill>
                <a:latin typeface="나눔고딕" pitchFamily="50" charset="-127"/>
                <a:ea typeface="나눔고딕" pitchFamily="50" charset="-127"/>
              </a:rPr>
              <a:t>퍼센트 미만으로 증설 또는 교체하거나 폐쇄하는</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경우로서 다음 각 목의 모두에 해당하는 경우에는 그러하지 아니하다</a:t>
            </a:r>
            <a:r>
              <a:rPr lang="en-US" altLang="ko-KR" sz="1600">
                <a:solidFill>
                  <a:srgbClr val="000000"/>
                </a:solidFill>
                <a:latin typeface="나눔고딕" pitchFamily="50" charset="-127"/>
                <a:ea typeface="나눔고딕" pitchFamily="50" charset="-127"/>
              </a:rPr>
              <a:t>.</a:t>
            </a:r>
          </a:p>
          <a:p>
            <a:pPr algn="just" eaLnBrk="1" hangingPunct="1">
              <a:lnSpc>
                <a:spcPct val="100000"/>
              </a:lnSpc>
              <a:buClrTx/>
              <a:buFontTx/>
              <a:buNone/>
            </a:pP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가</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배출시설의 증설ㆍ교체ㆍ폐쇄에 따라 변경되는 대기오염물질의 양이 방지시설의 처리용량</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범위 내일 것</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나</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배출시설의 증설ㆍ교체로 인하여 다른 법령에 따른 설치 제한을 받는 경우가 아닐 것</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2. </a:t>
            </a:r>
            <a:r>
              <a:rPr lang="ko-KR" altLang="en-US" sz="1600">
                <a:solidFill>
                  <a:srgbClr val="000000"/>
                </a:solidFill>
                <a:latin typeface="나눔고딕" pitchFamily="50" charset="-127"/>
                <a:ea typeface="나눔고딕" pitchFamily="50" charset="-127"/>
              </a:rPr>
              <a:t>배출시설에서 허가받은 오염물질 외의 새로운 대기오염물질이 배출되는 경우</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3. </a:t>
            </a:r>
            <a:r>
              <a:rPr lang="ko-KR" altLang="en-US" sz="1600">
                <a:solidFill>
                  <a:srgbClr val="000000"/>
                </a:solidFill>
                <a:latin typeface="나눔고딕" pitchFamily="50" charset="-127"/>
                <a:ea typeface="나눔고딕" pitchFamily="50" charset="-127"/>
              </a:rPr>
              <a:t>방지시설을 증설ㆍ교체하거나 폐쇄하는 경우</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4. </a:t>
            </a:r>
            <a:r>
              <a:rPr lang="ko-KR" altLang="en-US" sz="1600">
                <a:solidFill>
                  <a:srgbClr val="000000"/>
                </a:solidFill>
                <a:latin typeface="나눔고딕" pitchFamily="50" charset="-127"/>
                <a:ea typeface="나눔고딕" pitchFamily="50" charset="-127"/>
              </a:rPr>
              <a:t>사업장의 명칭이나 대표자를 변경하는 경우</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5. </a:t>
            </a:r>
            <a:r>
              <a:rPr lang="ko-KR" altLang="en-US" sz="1600">
                <a:solidFill>
                  <a:srgbClr val="000000"/>
                </a:solidFill>
                <a:latin typeface="나눔고딕" pitchFamily="50" charset="-127"/>
                <a:ea typeface="나눔고딕" pitchFamily="50" charset="-127"/>
              </a:rPr>
              <a:t>사용하는 원료나 연료를 변경하는 경우</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다만</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새로운 대기오염물질을 배출하지 아니하고 배출</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량이 증가되지 아니하는 원료로 변경하는 경우 또는 종전의 연료보다 황함유량이 낮은 연료로</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변경하는 경우는 제외한다</a:t>
            </a:r>
            <a:r>
              <a:rPr lang="en-US" altLang="ko-KR" sz="1600">
                <a:solidFill>
                  <a:srgbClr val="000000"/>
                </a:solidFill>
                <a:latin typeface="나눔고딕" pitchFamily="50" charset="-127"/>
                <a:ea typeface="나눔고딕" pitchFamily="50" charset="-127"/>
              </a:rPr>
              <a:t>.</a:t>
            </a:r>
          </a:p>
          <a:p>
            <a:pPr algn="just" eaLnBrk="1" hangingPunct="1">
              <a:lnSpc>
                <a:spcPct val="100000"/>
              </a:lnSpc>
              <a:buClrTx/>
              <a:buFontTx/>
              <a:buNone/>
            </a:pPr>
            <a:r>
              <a:rPr lang="en-US" altLang="ko-KR" sz="1600">
                <a:solidFill>
                  <a:srgbClr val="000000"/>
                </a:solidFill>
                <a:latin typeface="나눔고딕" pitchFamily="50" charset="-127"/>
                <a:ea typeface="나눔고딕" pitchFamily="50" charset="-127"/>
              </a:rPr>
              <a:t> 6. </a:t>
            </a:r>
            <a:r>
              <a:rPr lang="ko-KR" altLang="en-US" sz="1600">
                <a:solidFill>
                  <a:srgbClr val="000000"/>
                </a:solidFill>
                <a:latin typeface="나눔고딕" pitchFamily="50" charset="-127"/>
                <a:ea typeface="나눔고딕" pitchFamily="50" charset="-127"/>
              </a:rPr>
              <a:t>배출시설 또는 방지시설을 임대하는 경우</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7. </a:t>
            </a:r>
            <a:r>
              <a:rPr lang="ko-KR" altLang="en-US" sz="1600">
                <a:solidFill>
                  <a:srgbClr val="000000"/>
                </a:solidFill>
                <a:latin typeface="나눔고딕" pitchFamily="50" charset="-127"/>
                <a:ea typeface="나눔고딕" pitchFamily="50" charset="-127"/>
              </a:rPr>
              <a:t>그 밖의 경우로서 배출시설 설치허가증에 적힌 허가사항 및 일일조업시간을 변경하는 경우</a:t>
            </a:r>
          </a:p>
        </p:txBody>
      </p:sp>
      <p:grpSp>
        <p:nvGrpSpPr>
          <p:cNvPr id="93190" name="Group 8">
            <a:extLst>
              <a:ext uri="{FF2B5EF4-FFF2-40B4-BE49-F238E27FC236}">
                <a16:creationId xmlns:a16="http://schemas.microsoft.com/office/drawing/2014/main" id="{5AE946B8-165B-FCF2-D5C3-14012446645A}"/>
              </a:ext>
            </a:extLst>
          </p:cNvPr>
          <p:cNvGrpSpPr>
            <a:grpSpLocks/>
          </p:cNvGrpSpPr>
          <p:nvPr/>
        </p:nvGrpSpPr>
        <p:grpSpPr bwMode="auto">
          <a:xfrm>
            <a:off x="-185738" y="0"/>
            <a:ext cx="9324976" cy="982663"/>
            <a:chOff x="-117" y="0"/>
            <a:chExt cx="5874" cy="619"/>
          </a:xfrm>
        </p:grpSpPr>
        <p:grpSp>
          <p:nvGrpSpPr>
            <p:cNvPr id="93193" name="Group 9">
              <a:extLst>
                <a:ext uri="{FF2B5EF4-FFF2-40B4-BE49-F238E27FC236}">
                  <a16:creationId xmlns:a16="http://schemas.microsoft.com/office/drawing/2014/main" id="{A01CC3B8-9914-84EC-D762-227387F8F926}"/>
                </a:ext>
              </a:extLst>
            </p:cNvPr>
            <p:cNvGrpSpPr>
              <a:grpSpLocks/>
            </p:cNvGrpSpPr>
            <p:nvPr/>
          </p:nvGrpSpPr>
          <p:grpSpPr bwMode="auto">
            <a:xfrm>
              <a:off x="-117" y="177"/>
              <a:ext cx="4676" cy="442"/>
              <a:chOff x="-117" y="177"/>
              <a:chExt cx="4676" cy="442"/>
            </a:xfrm>
          </p:grpSpPr>
          <p:pic>
            <p:nvPicPr>
              <p:cNvPr id="93196" name="Picture 10">
                <a:extLst>
                  <a:ext uri="{FF2B5EF4-FFF2-40B4-BE49-F238E27FC236}">
                    <a16:creationId xmlns:a16="http://schemas.microsoft.com/office/drawing/2014/main" id="{7A6B6DA8-09BB-8ECC-47B0-1A09E22FB3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93197" name="Rectangle 11">
                <a:extLst>
                  <a:ext uri="{FF2B5EF4-FFF2-40B4-BE49-F238E27FC236}">
                    <a16:creationId xmlns:a16="http://schemas.microsoft.com/office/drawing/2014/main" id="{899238FC-F28D-88FC-FD32-8582831F8434}"/>
                  </a:ext>
                </a:extLst>
              </p:cNvPr>
              <p:cNvSpPr>
                <a:spLocks noChangeArrowheads="1"/>
              </p:cNvSpPr>
              <p:nvPr/>
            </p:nvSpPr>
            <p:spPr bwMode="white">
              <a:xfrm>
                <a:off x="-117" y="177"/>
                <a:ext cx="3830"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r>
                  <a:rPr lang="ko-KR" altLang="en-US" sz="26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p>
            </p:txBody>
          </p:sp>
        </p:grpSp>
        <p:sp>
          <p:nvSpPr>
            <p:cNvPr id="93194" name="Rectangle 12">
              <a:extLst>
                <a:ext uri="{FF2B5EF4-FFF2-40B4-BE49-F238E27FC236}">
                  <a16:creationId xmlns:a16="http://schemas.microsoft.com/office/drawing/2014/main" id="{CCC29986-9203-4576-D354-C05E3461E32A}"/>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3195" name="Rectangle 13">
              <a:extLst>
                <a:ext uri="{FF2B5EF4-FFF2-40B4-BE49-F238E27FC236}">
                  <a16:creationId xmlns:a16="http://schemas.microsoft.com/office/drawing/2014/main" id="{AD075E75-D55C-BEA5-ADA3-A8B221DEB7D1}"/>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pic>
        <p:nvPicPr>
          <p:cNvPr id="93191" name="Picture 15">
            <a:extLst>
              <a:ext uri="{FF2B5EF4-FFF2-40B4-BE49-F238E27FC236}">
                <a16:creationId xmlns:a16="http://schemas.microsoft.com/office/drawing/2014/main" id="{ED8AC093-2366-0464-2206-2AA201DC02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 y="966788"/>
            <a:ext cx="5584826"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Rectangle 16">
            <a:extLst>
              <a:ext uri="{FF2B5EF4-FFF2-40B4-BE49-F238E27FC236}">
                <a16:creationId xmlns:a16="http://schemas.microsoft.com/office/drawing/2014/main" id="{3BAE2878-5A23-6624-503B-93B3EBB85844}"/>
              </a:ext>
            </a:extLst>
          </p:cNvPr>
          <p:cNvSpPr>
            <a:spLocks noChangeArrowheads="1"/>
          </p:cNvSpPr>
          <p:nvPr/>
        </p:nvSpPr>
        <p:spPr bwMode="white">
          <a:xfrm>
            <a:off x="0" y="1019175"/>
            <a:ext cx="52752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2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배출시설의 설치허가 </a:t>
            </a:r>
            <a:r>
              <a:rPr lang="en-US" altLang="ko-KR" sz="2200">
                <a:solidFill>
                  <a:srgbClr val="FFFF00"/>
                </a:solidFill>
                <a:latin typeface="바탕" panose="02030600000101010101" pitchFamily="18" charset="-127"/>
                <a:ea typeface="나눔고딕 ExtraBold" pitchFamily="50" charset="-127"/>
              </a:rPr>
              <a:t>·</a:t>
            </a:r>
            <a:r>
              <a:rPr lang="en-US" altLang="ko-KR" sz="22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신고 및 관리</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a:extLst>
              <a:ext uri="{FF2B5EF4-FFF2-40B4-BE49-F238E27FC236}">
                <a16:creationId xmlns:a16="http://schemas.microsoft.com/office/drawing/2014/main" id="{CD0B4063-168F-8547-D220-AB6357185A48}"/>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988" y="1482725"/>
            <a:ext cx="898525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95235" name="Picture 5">
            <a:extLst>
              <a:ext uri="{FF2B5EF4-FFF2-40B4-BE49-F238E27FC236}">
                <a16:creationId xmlns:a16="http://schemas.microsoft.com/office/drawing/2014/main" id="{C500570E-1001-EA57-D024-5D427B6A2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8" y="1482725"/>
            <a:ext cx="680561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95236" name="Rectangle 6">
            <a:extLst>
              <a:ext uri="{FF2B5EF4-FFF2-40B4-BE49-F238E27FC236}">
                <a16:creationId xmlns:a16="http://schemas.microsoft.com/office/drawing/2014/main" id="{4CD62334-B04D-B2C9-B399-B5CD0AF113AE}"/>
              </a:ext>
            </a:extLst>
          </p:cNvPr>
          <p:cNvSpPr>
            <a:spLocks noChangeArrowheads="1"/>
          </p:cNvSpPr>
          <p:nvPr/>
        </p:nvSpPr>
        <p:spPr bwMode="white">
          <a:xfrm>
            <a:off x="0" y="1554163"/>
            <a:ext cx="5905500" cy="39528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신고사업장에서의 변경신고</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a:t>
            </a:r>
            <a:r>
              <a:rPr lang="ko-KR" altLang="en-US" sz="1600" b="1">
                <a:solidFill>
                  <a:srgbClr val="FFFFFF"/>
                </a:solidFill>
                <a:latin typeface="Arial" panose="020B0604020202020204" pitchFamily="34" charset="0"/>
                <a:ea typeface="나눔고딕" pitchFamily="50" charset="-127"/>
                <a:cs typeface="Arial" panose="020B0604020202020204" pitchFamily="34" charset="0"/>
              </a:rPr>
              <a:t>시행규칙 제</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27</a:t>
            </a:r>
            <a:r>
              <a:rPr lang="ko-KR" altLang="en-US" sz="1600" b="1">
                <a:solidFill>
                  <a:srgbClr val="FFFFFF"/>
                </a:solidFill>
                <a:latin typeface="Arial" panose="020B0604020202020204" pitchFamily="34" charset="0"/>
                <a:ea typeface="나눔고딕" pitchFamily="50" charset="-127"/>
                <a:cs typeface="Arial" panose="020B0604020202020204" pitchFamily="34" charset="0"/>
              </a:rPr>
              <a:t>조제</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3</a:t>
            </a:r>
            <a:r>
              <a:rPr lang="ko-KR" altLang="en-US" sz="1600" b="1">
                <a:solidFill>
                  <a:srgbClr val="FFFFFF"/>
                </a:solidFill>
                <a:latin typeface="Arial" panose="020B0604020202020204" pitchFamily="34" charset="0"/>
                <a:ea typeface="나눔고딕" pitchFamily="50" charset="-127"/>
                <a:cs typeface="Arial" panose="020B0604020202020204" pitchFamily="34" charset="0"/>
              </a:rPr>
              <a:t>항</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a:t>
            </a:r>
          </a:p>
        </p:txBody>
      </p:sp>
      <p:sp>
        <p:nvSpPr>
          <p:cNvPr id="95237" name="Rectangle 7">
            <a:extLst>
              <a:ext uri="{FF2B5EF4-FFF2-40B4-BE49-F238E27FC236}">
                <a16:creationId xmlns:a16="http://schemas.microsoft.com/office/drawing/2014/main" id="{81374495-38C5-FD66-4C00-C179599AF12B}"/>
              </a:ext>
            </a:extLst>
          </p:cNvPr>
          <p:cNvSpPr>
            <a:spLocks noChangeArrowheads="1"/>
          </p:cNvSpPr>
          <p:nvPr/>
        </p:nvSpPr>
        <p:spPr bwMode="white">
          <a:xfrm>
            <a:off x="239713" y="2228850"/>
            <a:ext cx="8659812"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just" eaLnBrk="1" hangingPunct="1">
              <a:lnSpc>
                <a:spcPct val="100000"/>
              </a:lnSpc>
              <a:buClrTx/>
              <a:buFontTx/>
              <a:buNone/>
            </a:pPr>
            <a:r>
              <a:rPr lang="en-US" altLang="ko-KR" sz="1600">
                <a:solidFill>
                  <a:srgbClr val="000000"/>
                </a:solidFill>
                <a:latin typeface="나눔고딕" pitchFamily="50" charset="-127"/>
                <a:ea typeface="나눔고딕" pitchFamily="50" charset="-127"/>
              </a:rPr>
              <a:t>1. </a:t>
            </a:r>
            <a:r>
              <a:rPr lang="ko-KR" altLang="en-US" sz="1600">
                <a:solidFill>
                  <a:srgbClr val="000000"/>
                </a:solidFill>
                <a:latin typeface="나눔고딕" pitchFamily="50" charset="-127"/>
                <a:ea typeface="나눔고딕" pitchFamily="50" charset="-127"/>
              </a:rPr>
              <a:t>같은 배출구에 연결된 배출시설을 증설 또는 교체하거나 폐쇄하는 경우</a:t>
            </a:r>
            <a:r>
              <a:rPr lang="en-US" altLang="ko-KR" sz="1600">
                <a:solidFill>
                  <a:srgbClr val="000000"/>
                </a:solidFill>
                <a:latin typeface="나눔고딕" pitchFamily="50" charset="-127"/>
                <a:ea typeface="나눔고딕" pitchFamily="50" charset="-127"/>
              </a:rPr>
              <a:t>. </a:t>
            </a:r>
          </a:p>
          <a:p>
            <a:pPr algn="just" eaLnBrk="1" hangingPunct="1">
              <a:lnSpc>
                <a:spcPct val="100000"/>
              </a:lnSpc>
              <a:buClrTx/>
              <a:buFontTx/>
              <a:buNone/>
            </a:pP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다만</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배출시설의 규모</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신고 또는 변경신고를 한 배출시설과 같은 종류의 배출시설로서 같은</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배출구에 연결되어 있는 배출시설</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방지시설의 설치를 면제받은 배출시설의 경우에는 면제받은</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배출시설</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의 총 규모를 말한다</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를 </a:t>
            </a:r>
            <a:r>
              <a:rPr lang="en-US" altLang="ko-KR" sz="1600">
                <a:solidFill>
                  <a:srgbClr val="000000"/>
                </a:solidFill>
                <a:latin typeface="나눔고딕" pitchFamily="50" charset="-127"/>
                <a:ea typeface="나눔고딕" pitchFamily="50" charset="-127"/>
              </a:rPr>
              <a:t>10</a:t>
            </a:r>
            <a:r>
              <a:rPr lang="ko-KR" altLang="en-US" sz="1600">
                <a:solidFill>
                  <a:srgbClr val="000000"/>
                </a:solidFill>
                <a:latin typeface="나눔고딕" pitchFamily="50" charset="-127"/>
                <a:ea typeface="나눔고딕" pitchFamily="50" charset="-127"/>
              </a:rPr>
              <a:t>퍼센트 미만으로 증설 또는 교체하거나 폐쇄하는 경우로서</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다음 각 목의 모두에 해당하는 경우에는 그러하지 아니하다</a:t>
            </a:r>
            <a:r>
              <a:rPr lang="en-US" altLang="ko-KR" sz="1600">
                <a:solidFill>
                  <a:srgbClr val="000000"/>
                </a:solidFill>
                <a:latin typeface="나눔고딕" pitchFamily="50" charset="-127"/>
                <a:ea typeface="나눔고딕" pitchFamily="50" charset="-127"/>
              </a:rPr>
              <a:t>.</a:t>
            </a:r>
          </a:p>
          <a:p>
            <a:pPr algn="just" eaLnBrk="1" hangingPunct="1">
              <a:lnSpc>
                <a:spcPct val="100000"/>
              </a:lnSpc>
              <a:buClrTx/>
              <a:buFontTx/>
              <a:buNone/>
            </a:pP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가</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배출시설의 증설ㆍ교체ㆍ폐쇄에 따라 변경되는 대기오염물질의 양이 방지시설의 처리용량</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범위 내일 것</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나</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배출시설의 증설ㆍ교체로 인하여 다른 법령에 따른 설치 제한을 받는 경우가 아닐 것</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2. </a:t>
            </a:r>
            <a:r>
              <a:rPr lang="ko-KR" altLang="en-US" sz="1600">
                <a:solidFill>
                  <a:srgbClr val="000000"/>
                </a:solidFill>
                <a:latin typeface="나눔고딕" pitchFamily="50" charset="-127"/>
                <a:ea typeface="나눔고딕" pitchFamily="50" charset="-127"/>
              </a:rPr>
              <a:t>배출시설에서 신고한 대기오염물질 외의 새로운 대기오염물질이 배출되는 경우</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3. </a:t>
            </a:r>
            <a:r>
              <a:rPr lang="ko-KR" altLang="en-US" sz="1600">
                <a:solidFill>
                  <a:srgbClr val="000000"/>
                </a:solidFill>
                <a:latin typeface="나눔고딕" pitchFamily="50" charset="-127"/>
                <a:ea typeface="나눔고딕" pitchFamily="50" charset="-127"/>
              </a:rPr>
              <a:t>방지시설을 증설ㆍ교체하거나 폐쇄하는 경우</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4. </a:t>
            </a:r>
            <a:r>
              <a:rPr lang="ko-KR" altLang="en-US" sz="1600">
                <a:solidFill>
                  <a:srgbClr val="000000"/>
                </a:solidFill>
                <a:latin typeface="나눔고딕" pitchFamily="50" charset="-127"/>
                <a:ea typeface="나눔고딕" pitchFamily="50" charset="-127"/>
              </a:rPr>
              <a:t>사용하는 원료나 연료를 변경하는 경우</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다만</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새로운 대기오염물질을 배출하지 아니하고 배출</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량이 증가되지 아니하는 원료로 변경하는 경우 또는 종전의 연료보다 황함유량이 낮은 연료로</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변경하는 경우는 제외한다</a:t>
            </a:r>
            <a:r>
              <a:rPr lang="en-US" altLang="ko-KR" sz="1600">
                <a:solidFill>
                  <a:srgbClr val="000000"/>
                </a:solidFill>
                <a:latin typeface="나눔고딕" pitchFamily="50" charset="-127"/>
                <a:ea typeface="나눔고딕" pitchFamily="50" charset="-127"/>
              </a:rPr>
              <a:t>.</a:t>
            </a:r>
          </a:p>
          <a:p>
            <a:pPr algn="just" eaLnBrk="1" hangingPunct="1">
              <a:lnSpc>
                <a:spcPct val="100000"/>
              </a:lnSpc>
              <a:buClrTx/>
              <a:buFontTx/>
              <a:buNone/>
            </a:pPr>
            <a:r>
              <a:rPr lang="en-US" altLang="ko-KR" sz="1600">
                <a:solidFill>
                  <a:srgbClr val="000000"/>
                </a:solidFill>
                <a:latin typeface="나눔고딕" pitchFamily="50" charset="-127"/>
                <a:ea typeface="나눔고딕" pitchFamily="50" charset="-127"/>
              </a:rPr>
              <a:t>  5. </a:t>
            </a:r>
            <a:r>
              <a:rPr lang="ko-KR" altLang="en-US" sz="1600">
                <a:solidFill>
                  <a:srgbClr val="000000"/>
                </a:solidFill>
                <a:latin typeface="나눔고딕" pitchFamily="50" charset="-127"/>
                <a:ea typeface="나눔고딕" pitchFamily="50" charset="-127"/>
              </a:rPr>
              <a:t>사업장의 명칭이나 대표자를 변경하는 경우</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6. </a:t>
            </a:r>
            <a:r>
              <a:rPr lang="ko-KR" altLang="en-US" sz="1600">
                <a:solidFill>
                  <a:srgbClr val="000000"/>
                </a:solidFill>
                <a:latin typeface="나눔고딕" pitchFamily="50" charset="-127"/>
                <a:ea typeface="나눔고딕" pitchFamily="50" charset="-127"/>
              </a:rPr>
              <a:t>배출시설 또는 방지시설을 임대하는 경우</a:t>
            </a:r>
          </a:p>
          <a:p>
            <a:pPr algn="just"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7. </a:t>
            </a:r>
            <a:r>
              <a:rPr lang="ko-KR" altLang="en-US" sz="1600">
                <a:solidFill>
                  <a:srgbClr val="000000"/>
                </a:solidFill>
                <a:latin typeface="나눔고딕" pitchFamily="50" charset="-127"/>
                <a:ea typeface="나눔고딕" pitchFamily="50" charset="-127"/>
              </a:rPr>
              <a:t>그 밖의 경우로서 배출시설 설치신고증명서에 적힌 신고사항 및 일일조업시간을 변경하는 경우</a:t>
            </a:r>
          </a:p>
        </p:txBody>
      </p:sp>
      <p:grpSp>
        <p:nvGrpSpPr>
          <p:cNvPr id="95238" name="Group 8">
            <a:extLst>
              <a:ext uri="{FF2B5EF4-FFF2-40B4-BE49-F238E27FC236}">
                <a16:creationId xmlns:a16="http://schemas.microsoft.com/office/drawing/2014/main" id="{867E0FEB-8352-0DA8-93B1-9DBB67BDC2B1}"/>
              </a:ext>
            </a:extLst>
          </p:cNvPr>
          <p:cNvGrpSpPr>
            <a:grpSpLocks/>
          </p:cNvGrpSpPr>
          <p:nvPr/>
        </p:nvGrpSpPr>
        <p:grpSpPr bwMode="auto">
          <a:xfrm>
            <a:off x="-185738" y="0"/>
            <a:ext cx="9324976" cy="982663"/>
            <a:chOff x="-117" y="0"/>
            <a:chExt cx="5874" cy="619"/>
          </a:xfrm>
        </p:grpSpPr>
        <p:grpSp>
          <p:nvGrpSpPr>
            <p:cNvPr id="95241" name="Group 9">
              <a:extLst>
                <a:ext uri="{FF2B5EF4-FFF2-40B4-BE49-F238E27FC236}">
                  <a16:creationId xmlns:a16="http://schemas.microsoft.com/office/drawing/2014/main" id="{F92D1AEA-9C4C-91CB-538B-146A96C7A9BD}"/>
                </a:ext>
              </a:extLst>
            </p:cNvPr>
            <p:cNvGrpSpPr>
              <a:grpSpLocks/>
            </p:cNvGrpSpPr>
            <p:nvPr/>
          </p:nvGrpSpPr>
          <p:grpSpPr bwMode="auto">
            <a:xfrm>
              <a:off x="-117" y="177"/>
              <a:ext cx="4676" cy="442"/>
              <a:chOff x="-117" y="177"/>
              <a:chExt cx="4676" cy="442"/>
            </a:xfrm>
          </p:grpSpPr>
          <p:pic>
            <p:nvPicPr>
              <p:cNvPr id="95244" name="Picture 10">
                <a:extLst>
                  <a:ext uri="{FF2B5EF4-FFF2-40B4-BE49-F238E27FC236}">
                    <a16:creationId xmlns:a16="http://schemas.microsoft.com/office/drawing/2014/main" id="{BB2B1133-AA5C-A8AC-56C0-0B926F99E6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95245" name="Rectangle 11">
                <a:extLst>
                  <a:ext uri="{FF2B5EF4-FFF2-40B4-BE49-F238E27FC236}">
                    <a16:creationId xmlns:a16="http://schemas.microsoft.com/office/drawing/2014/main" id="{B428F261-1016-EF36-5F05-C7036935DF7B}"/>
                  </a:ext>
                </a:extLst>
              </p:cNvPr>
              <p:cNvSpPr>
                <a:spLocks noChangeArrowheads="1"/>
              </p:cNvSpPr>
              <p:nvPr/>
            </p:nvSpPr>
            <p:spPr bwMode="white">
              <a:xfrm>
                <a:off x="-117" y="177"/>
                <a:ext cx="3830"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r>
                  <a:rPr lang="ko-KR" altLang="en-US" sz="26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p>
            </p:txBody>
          </p:sp>
        </p:grpSp>
        <p:sp>
          <p:nvSpPr>
            <p:cNvPr id="95242" name="Rectangle 12">
              <a:extLst>
                <a:ext uri="{FF2B5EF4-FFF2-40B4-BE49-F238E27FC236}">
                  <a16:creationId xmlns:a16="http://schemas.microsoft.com/office/drawing/2014/main" id="{CAF52F1E-6155-ED9C-6758-53C5845EC842}"/>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5243" name="Rectangle 13">
              <a:extLst>
                <a:ext uri="{FF2B5EF4-FFF2-40B4-BE49-F238E27FC236}">
                  <a16:creationId xmlns:a16="http://schemas.microsoft.com/office/drawing/2014/main" id="{7589F787-36C8-302E-097D-E3021B95DA02}"/>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pic>
        <p:nvPicPr>
          <p:cNvPr id="95239" name="Picture 15">
            <a:extLst>
              <a:ext uri="{FF2B5EF4-FFF2-40B4-BE49-F238E27FC236}">
                <a16:creationId xmlns:a16="http://schemas.microsoft.com/office/drawing/2014/main" id="{B7FD5A1B-7C69-9FDE-CE31-736774F9AF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 y="966788"/>
            <a:ext cx="5584826"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Rectangle 16">
            <a:extLst>
              <a:ext uri="{FF2B5EF4-FFF2-40B4-BE49-F238E27FC236}">
                <a16:creationId xmlns:a16="http://schemas.microsoft.com/office/drawing/2014/main" id="{E5F2E09F-9F78-C153-F7EE-73810DE2A803}"/>
              </a:ext>
            </a:extLst>
          </p:cNvPr>
          <p:cNvSpPr>
            <a:spLocks noChangeArrowheads="1"/>
          </p:cNvSpPr>
          <p:nvPr/>
        </p:nvSpPr>
        <p:spPr bwMode="white">
          <a:xfrm>
            <a:off x="0" y="1019175"/>
            <a:ext cx="52752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2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배출시설의 설치허가 </a:t>
            </a:r>
            <a:r>
              <a:rPr lang="en-US" altLang="ko-KR" sz="2200">
                <a:solidFill>
                  <a:srgbClr val="FFFF00"/>
                </a:solidFill>
                <a:latin typeface="바탕" panose="02030600000101010101" pitchFamily="18" charset="-127"/>
                <a:ea typeface="나눔고딕 ExtraBold" pitchFamily="50" charset="-127"/>
              </a:rPr>
              <a:t>·</a:t>
            </a:r>
            <a:r>
              <a:rPr lang="en-US" altLang="ko-KR" sz="22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신고 및 관리</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a:extLst>
              <a:ext uri="{FF2B5EF4-FFF2-40B4-BE49-F238E27FC236}">
                <a16:creationId xmlns:a16="http://schemas.microsoft.com/office/drawing/2014/main" id="{43E21765-553B-372A-FAD8-102DE7E30B8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988" y="1685925"/>
            <a:ext cx="898525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97283" name="Rectangle 5">
            <a:extLst>
              <a:ext uri="{FF2B5EF4-FFF2-40B4-BE49-F238E27FC236}">
                <a16:creationId xmlns:a16="http://schemas.microsoft.com/office/drawing/2014/main" id="{D98EBA70-3827-55D0-3C3B-DE78F3964F54}"/>
              </a:ext>
            </a:extLst>
          </p:cNvPr>
          <p:cNvSpPr>
            <a:spLocks noChangeArrowheads="1"/>
          </p:cNvSpPr>
          <p:nvPr/>
        </p:nvSpPr>
        <p:spPr bwMode="white">
          <a:xfrm>
            <a:off x="239713" y="3743325"/>
            <a:ext cx="8659812"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just" eaLnBrk="1" hangingPunct="1">
              <a:lnSpc>
                <a:spcPct val="100000"/>
              </a:lnSpc>
              <a:buClrTx/>
              <a:buFontTx/>
              <a:buNone/>
            </a:pPr>
            <a:r>
              <a:rPr lang="en-US" altLang="ko-KR" sz="1600">
                <a:solidFill>
                  <a:srgbClr val="000000"/>
                </a:solidFill>
                <a:latin typeface="나눔고딕" pitchFamily="50" charset="-127"/>
                <a:ea typeface="나눔고딕" pitchFamily="50" charset="-127"/>
              </a:rPr>
              <a:t>  </a:t>
            </a:r>
            <a:r>
              <a:rPr lang="en-US" altLang="ko-KR" sz="1700" b="1">
                <a:solidFill>
                  <a:srgbClr val="000000"/>
                </a:solidFill>
                <a:latin typeface="나눔고딕" pitchFamily="50" charset="-127"/>
                <a:ea typeface="나눔고딕" pitchFamily="50" charset="-127"/>
              </a:rPr>
              <a:t>□ </a:t>
            </a:r>
            <a:r>
              <a:rPr lang="ko-KR" altLang="en-US" sz="1700" b="1">
                <a:solidFill>
                  <a:srgbClr val="000000"/>
                </a:solidFill>
                <a:latin typeface="나눔고딕" pitchFamily="50" charset="-127"/>
                <a:ea typeface="나눔고딕" pitchFamily="50" charset="-127"/>
              </a:rPr>
              <a:t>배출시설 설치허가 신청시 구비서류</a:t>
            </a:r>
          </a:p>
          <a:p>
            <a:pPr algn="just" eaLnBrk="1" hangingPunct="1">
              <a:lnSpc>
                <a:spcPct val="100000"/>
              </a:lnSpc>
              <a:buClrTx/>
              <a:buFontTx/>
              <a:buNone/>
            </a:pPr>
            <a:endParaRPr lang="ko-KR" altLang="en-US" sz="1700" b="1">
              <a:solidFill>
                <a:srgbClr val="000000"/>
              </a:solidFill>
              <a:latin typeface="나눔고딕" pitchFamily="50" charset="-127"/>
              <a:ea typeface="나눔고딕" pitchFamily="50" charset="-127"/>
            </a:endParaRPr>
          </a:p>
          <a:p>
            <a:pPr algn="just" eaLnBrk="1" hangingPunct="1">
              <a:lnSpc>
                <a:spcPct val="100000"/>
              </a:lnSpc>
              <a:buClrTx/>
              <a:buFontTx/>
              <a:buNone/>
            </a:pPr>
            <a:r>
              <a:rPr lang="ko-KR" altLang="en-US" sz="17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 ○ 원료의 사용량 및 제품 생산량과 오염물질 등의 배출량을 예측한 명세서</a:t>
            </a:r>
          </a:p>
          <a:p>
            <a:pPr algn="just" eaLnBrk="1" hangingPunct="1">
              <a:lnSpc>
                <a:spcPct val="100000"/>
              </a:lnSpc>
              <a:buClrTx/>
              <a:buFontTx/>
              <a:buNone/>
            </a:pPr>
            <a:r>
              <a:rPr lang="ko-KR" altLang="en-US" sz="1600" b="1">
                <a:solidFill>
                  <a:srgbClr val="000000"/>
                </a:solidFill>
                <a:latin typeface="나눔고딕" pitchFamily="50" charset="-127"/>
                <a:ea typeface="나눔고딕" pitchFamily="50" charset="-127"/>
              </a:rPr>
              <a:t>    ○ 배출시설 및 방지시설의 설치명세서</a:t>
            </a:r>
          </a:p>
          <a:p>
            <a:pPr algn="just" eaLnBrk="1" hangingPunct="1">
              <a:lnSpc>
                <a:spcPct val="100000"/>
              </a:lnSpc>
              <a:buClrTx/>
              <a:buFontTx/>
              <a:buNone/>
            </a:pPr>
            <a:r>
              <a:rPr lang="ko-KR" altLang="en-US" sz="1600" b="1">
                <a:solidFill>
                  <a:srgbClr val="000000"/>
                </a:solidFill>
                <a:latin typeface="나눔고딕" pitchFamily="50" charset="-127"/>
                <a:ea typeface="나눔고딕" pitchFamily="50" charset="-127"/>
              </a:rPr>
              <a:t>    ○ 방지시설의 일반도</a:t>
            </a:r>
          </a:p>
          <a:p>
            <a:pPr algn="just" eaLnBrk="1" hangingPunct="1">
              <a:lnSpc>
                <a:spcPct val="100000"/>
              </a:lnSpc>
              <a:buClrTx/>
              <a:buFontTx/>
              <a:buNone/>
            </a:pPr>
            <a:r>
              <a:rPr lang="ko-KR" altLang="en-US" sz="1600" b="1">
                <a:solidFill>
                  <a:srgbClr val="000000"/>
                </a:solidFill>
                <a:latin typeface="나눔고딕" pitchFamily="50" charset="-127"/>
                <a:ea typeface="나눔고딕" pitchFamily="50" charset="-127"/>
              </a:rPr>
              <a:t>    ○ 방지시설의 연간 유지관리 계획서</a:t>
            </a:r>
          </a:p>
          <a:p>
            <a:pPr algn="just" eaLnBrk="1" hangingPunct="1">
              <a:lnSpc>
                <a:spcPct val="100000"/>
              </a:lnSpc>
              <a:buClrTx/>
              <a:buFontTx/>
              <a:buNone/>
            </a:pPr>
            <a:r>
              <a:rPr lang="ko-KR" altLang="en-US" sz="1600" b="1">
                <a:solidFill>
                  <a:srgbClr val="000000"/>
                </a:solidFill>
                <a:latin typeface="나눔고딕" pitchFamily="50" charset="-127"/>
                <a:ea typeface="나눔고딕" pitchFamily="50" charset="-127"/>
              </a:rPr>
              <a:t>    ○ 사용 연료의 성분 분석과 황산화물 배출농도 및 배출량 등을 예측한 명세서 </a:t>
            </a:r>
          </a:p>
          <a:p>
            <a:pPr algn="just" eaLnBrk="1" hangingPunct="1">
              <a:lnSpc>
                <a:spcPct val="100000"/>
              </a:lnSpc>
              <a:buClrTx/>
              <a:buFontTx/>
              <a:buNone/>
            </a:pPr>
            <a:r>
              <a:rPr lang="ko-KR" altLang="en-US" sz="1600" b="1">
                <a:solidFill>
                  <a:srgbClr val="000000"/>
                </a:solidFill>
                <a:latin typeface="나눔고딕" pitchFamily="50" charset="-127"/>
                <a:ea typeface="나눔고딕" pitchFamily="50" charset="-127"/>
              </a:rPr>
              <a:t>    ○ 배출시설 설치허가</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신고</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증</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변경허가</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신고를 신청하는 경우에만 첨부</a:t>
            </a:r>
            <a:r>
              <a:rPr lang="en-US" altLang="ko-KR" sz="1600" b="1">
                <a:solidFill>
                  <a:srgbClr val="000000"/>
                </a:solidFill>
                <a:latin typeface="나눔고딕" pitchFamily="50" charset="-127"/>
                <a:ea typeface="나눔고딕" pitchFamily="50" charset="-127"/>
              </a:rPr>
              <a:t>)</a:t>
            </a:r>
          </a:p>
        </p:txBody>
      </p:sp>
      <p:grpSp>
        <p:nvGrpSpPr>
          <p:cNvPr id="97284" name="Group 6">
            <a:extLst>
              <a:ext uri="{FF2B5EF4-FFF2-40B4-BE49-F238E27FC236}">
                <a16:creationId xmlns:a16="http://schemas.microsoft.com/office/drawing/2014/main" id="{719C0861-F44B-0409-299A-CA0D44C5C97A}"/>
              </a:ext>
            </a:extLst>
          </p:cNvPr>
          <p:cNvGrpSpPr>
            <a:grpSpLocks/>
          </p:cNvGrpSpPr>
          <p:nvPr/>
        </p:nvGrpSpPr>
        <p:grpSpPr bwMode="auto">
          <a:xfrm>
            <a:off x="-185738" y="0"/>
            <a:ext cx="9324976" cy="982663"/>
            <a:chOff x="-117" y="0"/>
            <a:chExt cx="5874" cy="619"/>
          </a:xfrm>
        </p:grpSpPr>
        <p:grpSp>
          <p:nvGrpSpPr>
            <p:cNvPr id="97303" name="Group 7">
              <a:extLst>
                <a:ext uri="{FF2B5EF4-FFF2-40B4-BE49-F238E27FC236}">
                  <a16:creationId xmlns:a16="http://schemas.microsoft.com/office/drawing/2014/main" id="{E52021CA-EFA5-5427-38FA-6EE658A92955}"/>
                </a:ext>
              </a:extLst>
            </p:cNvPr>
            <p:cNvGrpSpPr>
              <a:grpSpLocks/>
            </p:cNvGrpSpPr>
            <p:nvPr/>
          </p:nvGrpSpPr>
          <p:grpSpPr bwMode="auto">
            <a:xfrm>
              <a:off x="-117" y="177"/>
              <a:ext cx="4676" cy="442"/>
              <a:chOff x="-117" y="177"/>
              <a:chExt cx="4676" cy="442"/>
            </a:xfrm>
          </p:grpSpPr>
          <p:pic>
            <p:nvPicPr>
              <p:cNvPr id="97306" name="Picture 8">
                <a:extLst>
                  <a:ext uri="{FF2B5EF4-FFF2-40B4-BE49-F238E27FC236}">
                    <a16:creationId xmlns:a16="http://schemas.microsoft.com/office/drawing/2014/main" id="{C1EFBA7F-D311-4FAC-9561-7E8475283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97307" name="Rectangle 9">
                <a:extLst>
                  <a:ext uri="{FF2B5EF4-FFF2-40B4-BE49-F238E27FC236}">
                    <a16:creationId xmlns:a16="http://schemas.microsoft.com/office/drawing/2014/main" id="{1D796405-D059-F8F9-5A4C-E265D9D6DB72}"/>
                  </a:ext>
                </a:extLst>
              </p:cNvPr>
              <p:cNvSpPr>
                <a:spLocks noChangeArrowheads="1"/>
              </p:cNvSpPr>
              <p:nvPr/>
            </p:nvSpPr>
            <p:spPr bwMode="white">
              <a:xfrm>
                <a:off x="-117" y="177"/>
                <a:ext cx="3830"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r>
                  <a:rPr lang="ko-KR" altLang="en-US" sz="26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p>
            </p:txBody>
          </p:sp>
        </p:grpSp>
        <p:sp>
          <p:nvSpPr>
            <p:cNvPr id="97304" name="Rectangle 10">
              <a:extLst>
                <a:ext uri="{FF2B5EF4-FFF2-40B4-BE49-F238E27FC236}">
                  <a16:creationId xmlns:a16="http://schemas.microsoft.com/office/drawing/2014/main" id="{B0F330CB-C922-E007-E9E8-2D67AA7CBB75}"/>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7305" name="Rectangle 11">
              <a:extLst>
                <a:ext uri="{FF2B5EF4-FFF2-40B4-BE49-F238E27FC236}">
                  <a16:creationId xmlns:a16="http://schemas.microsoft.com/office/drawing/2014/main" id="{F9E2EAB7-08C4-7B4C-E339-EB2BEE42A2D1}"/>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pic>
        <p:nvPicPr>
          <p:cNvPr id="97285" name="Picture 13">
            <a:extLst>
              <a:ext uri="{FF2B5EF4-FFF2-40B4-BE49-F238E27FC236}">
                <a16:creationId xmlns:a16="http://schemas.microsoft.com/office/drawing/2014/main" id="{97CBFF31-0A78-5FFC-9B46-7A44BA153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966788"/>
            <a:ext cx="6524626"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Rectangle 14">
            <a:extLst>
              <a:ext uri="{FF2B5EF4-FFF2-40B4-BE49-F238E27FC236}">
                <a16:creationId xmlns:a16="http://schemas.microsoft.com/office/drawing/2014/main" id="{9085DC6D-1DB0-FED0-DE2E-AA8647D1FAF7}"/>
              </a:ext>
            </a:extLst>
          </p:cNvPr>
          <p:cNvSpPr>
            <a:spLocks noChangeArrowheads="1"/>
          </p:cNvSpPr>
          <p:nvPr/>
        </p:nvSpPr>
        <p:spPr bwMode="white">
          <a:xfrm>
            <a:off x="0" y="1028700"/>
            <a:ext cx="61150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2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배출시설의 설치허가</a:t>
            </a:r>
            <a:r>
              <a:rPr lang="en-US" altLang="ko-KR" sz="2200">
                <a:solidFill>
                  <a:srgbClr val="FFFF00"/>
                </a:solidFill>
                <a:latin typeface="나눔고딕 ExtraBold" pitchFamily="50" charset="-127"/>
                <a:ea typeface="나눔고딕 ExtraBold" pitchFamily="50" charset="-127"/>
              </a:rPr>
              <a:t>(</a:t>
            </a:r>
            <a:r>
              <a:rPr lang="ko-KR" altLang="en-US" sz="2200">
                <a:solidFill>
                  <a:srgbClr val="FFFF00"/>
                </a:solidFill>
                <a:latin typeface="나눔고딕 ExtraBold" pitchFamily="50" charset="-127"/>
                <a:ea typeface="나눔고딕 ExtraBold" pitchFamily="50" charset="-127"/>
              </a:rPr>
              <a:t>또는 신고</a:t>
            </a:r>
            <a:r>
              <a:rPr lang="en-US" altLang="ko-KR" sz="2200">
                <a:solidFill>
                  <a:srgbClr val="FFFF00"/>
                </a:solidFill>
                <a:latin typeface="나눔고딕 ExtraBold" pitchFamily="50" charset="-127"/>
                <a:ea typeface="나눔고딕 ExtraBold" pitchFamily="50" charset="-127"/>
              </a:rPr>
              <a:t>) </a:t>
            </a:r>
            <a:r>
              <a:rPr lang="ko-KR" altLang="en-US" sz="2200">
                <a:solidFill>
                  <a:srgbClr val="FFFF00"/>
                </a:solidFill>
                <a:latin typeface="나눔고딕 ExtraBold" pitchFamily="50" charset="-127"/>
                <a:ea typeface="나눔고딕 ExtraBold" pitchFamily="50" charset="-127"/>
              </a:rPr>
              <a:t>업무처리요령</a:t>
            </a:r>
          </a:p>
        </p:txBody>
      </p:sp>
      <p:grpSp>
        <p:nvGrpSpPr>
          <p:cNvPr id="97287" name="Group 15">
            <a:extLst>
              <a:ext uri="{FF2B5EF4-FFF2-40B4-BE49-F238E27FC236}">
                <a16:creationId xmlns:a16="http://schemas.microsoft.com/office/drawing/2014/main" id="{95A32D82-AD5B-BE4F-9C76-AD1B86A07FF0}"/>
              </a:ext>
            </a:extLst>
          </p:cNvPr>
          <p:cNvGrpSpPr>
            <a:grpSpLocks/>
          </p:cNvGrpSpPr>
          <p:nvPr/>
        </p:nvGrpSpPr>
        <p:grpSpPr bwMode="auto">
          <a:xfrm>
            <a:off x="366713" y="2732088"/>
            <a:ext cx="1504950" cy="579437"/>
            <a:chOff x="231" y="1721"/>
            <a:chExt cx="948" cy="365"/>
          </a:xfrm>
        </p:grpSpPr>
        <p:sp>
          <p:nvSpPr>
            <p:cNvPr id="97301" name="Oval 16">
              <a:extLst>
                <a:ext uri="{FF2B5EF4-FFF2-40B4-BE49-F238E27FC236}">
                  <a16:creationId xmlns:a16="http://schemas.microsoft.com/office/drawing/2014/main" id="{A63F8163-9F57-CD5C-0E0C-A47A0B0B49E5}"/>
                </a:ext>
              </a:extLst>
            </p:cNvPr>
            <p:cNvSpPr>
              <a:spLocks noChangeArrowheads="1"/>
            </p:cNvSpPr>
            <p:nvPr/>
          </p:nvSpPr>
          <p:spPr bwMode="auto">
            <a:xfrm>
              <a:off x="231" y="1721"/>
              <a:ext cx="947" cy="327"/>
            </a:xfrm>
            <a:prstGeom prst="ellipse">
              <a:avLst/>
            </a:prstGeom>
            <a:blipFill dpi="0" rotWithShape="0">
              <a:blip r:embed="rId6"/>
              <a:srcRect/>
              <a:stretch>
                <a:fillRect/>
              </a:stretch>
            </a:blipFill>
            <a:ln>
              <a:noFill/>
            </a:ln>
            <a:extLst>
              <a:ext uri="{91240B29-F687-4F45-9708-019B960494DF}">
                <a14:hiddenLine xmlns:a14="http://schemas.microsoft.com/office/drawing/2010/main" w="3125">
                  <a:solidFill>
                    <a:srgbClr val="000000"/>
                  </a:solidFill>
                  <a:round/>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7302" name="Rectangle 20">
              <a:extLst>
                <a:ext uri="{FF2B5EF4-FFF2-40B4-BE49-F238E27FC236}">
                  <a16:creationId xmlns:a16="http://schemas.microsoft.com/office/drawing/2014/main" id="{7740BD49-ADEE-4477-59AB-0B1E4367B472}"/>
                </a:ext>
              </a:extLst>
            </p:cNvPr>
            <p:cNvSpPr>
              <a:spLocks noChangeArrowheads="1"/>
            </p:cNvSpPr>
            <p:nvPr/>
          </p:nvSpPr>
          <p:spPr bwMode="white">
            <a:xfrm>
              <a:off x="327" y="1726"/>
              <a:ext cx="852" cy="36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600" b="1">
                  <a:solidFill>
                    <a:srgbClr val="FFFF00"/>
                  </a:solidFill>
                  <a:latin typeface="나눔고딕 ExtraBold" pitchFamily="50" charset="-127"/>
                  <a:ea typeface="나눔고딕 ExtraBold" pitchFamily="50" charset="-127"/>
                  <a:cs typeface="Arial" panose="020B0604020202020204" pitchFamily="34" charset="0"/>
                </a:rPr>
                <a:t>허가 및 신고수리</a:t>
              </a:r>
            </a:p>
          </p:txBody>
        </p:sp>
      </p:grpSp>
      <p:pic>
        <p:nvPicPr>
          <p:cNvPr id="97288" name="Picture 21">
            <a:extLst>
              <a:ext uri="{FF2B5EF4-FFF2-40B4-BE49-F238E27FC236}">
                <a16:creationId xmlns:a16="http://schemas.microsoft.com/office/drawing/2014/main" id="{68951E64-DFC4-D23A-D656-0C38EB1F0F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9775" y="2919413"/>
            <a:ext cx="431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Rectangle 22">
            <a:extLst>
              <a:ext uri="{FF2B5EF4-FFF2-40B4-BE49-F238E27FC236}">
                <a16:creationId xmlns:a16="http://schemas.microsoft.com/office/drawing/2014/main" id="{6BE8140A-F51F-D577-B86C-C8CB19633241}"/>
              </a:ext>
            </a:extLst>
          </p:cNvPr>
          <p:cNvSpPr>
            <a:spLocks noChangeArrowheads="1"/>
          </p:cNvSpPr>
          <p:nvPr/>
        </p:nvSpPr>
        <p:spPr bwMode="white">
          <a:xfrm>
            <a:off x="0" y="2082800"/>
            <a:ext cx="3152775" cy="3619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en-US" altLang="ko-KR" sz="1800">
                <a:solidFill>
                  <a:srgbClr val="000000"/>
                </a:solidFill>
                <a:latin typeface="HY헤드라인M" panose="02030600000101010101" pitchFamily="18" charset="-127"/>
                <a:ea typeface="HY헤드라인M" panose="02030600000101010101" pitchFamily="18" charset="-127"/>
                <a:cs typeface="Arial" panose="020B0604020202020204" pitchFamily="34" charset="0"/>
              </a:rPr>
              <a:t>[ </a:t>
            </a:r>
            <a:r>
              <a:rPr lang="ko-KR" altLang="en-US" sz="1800">
                <a:solidFill>
                  <a:srgbClr val="000000"/>
                </a:solidFill>
                <a:latin typeface="HY헤드라인M" panose="02030600000101010101" pitchFamily="18" charset="-127"/>
                <a:ea typeface="HY헤드라인M" panose="02030600000101010101" pitchFamily="18" charset="-127"/>
                <a:cs typeface="Arial" panose="020B0604020202020204" pitchFamily="34" charset="0"/>
              </a:rPr>
              <a:t>허가</a:t>
            </a:r>
            <a:r>
              <a:rPr lang="en-US" altLang="ko-KR" sz="1800">
                <a:solidFill>
                  <a:srgbClr val="000000"/>
                </a:solidFill>
                <a:latin typeface="바탕" panose="02030600000101010101" pitchFamily="18" charset="-127"/>
                <a:ea typeface="HY헤드라인M" panose="02030600000101010101" pitchFamily="18" charset="-127"/>
                <a:cs typeface="Arial" panose="020B0604020202020204" pitchFamily="34" charset="0"/>
              </a:rPr>
              <a:t>·</a:t>
            </a:r>
            <a:r>
              <a:rPr lang="ko-KR" altLang="en-US" sz="1800">
                <a:solidFill>
                  <a:srgbClr val="000000"/>
                </a:solidFill>
                <a:latin typeface="HY헤드라인M" panose="02030600000101010101" pitchFamily="18" charset="-127"/>
                <a:ea typeface="HY헤드라인M" panose="02030600000101010101" pitchFamily="18" charset="-127"/>
                <a:cs typeface="Arial" panose="020B0604020202020204" pitchFamily="34" charset="0"/>
              </a:rPr>
              <a:t>신고 절차 </a:t>
            </a:r>
            <a:r>
              <a:rPr lang="en-US" altLang="ko-KR" sz="1800">
                <a:solidFill>
                  <a:srgbClr val="000000"/>
                </a:solidFill>
                <a:latin typeface="HY헤드라인M" panose="02030600000101010101" pitchFamily="18" charset="-127"/>
                <a:ea typeface="HY헤드라인M" panose="02030600000101010101" pitchFamily="18" charset="-127"/>
                <a:cs typeface="Arial" panose="020B0604020202020204" pitchFamily="34" charset="0"/>
              </a:rPr>
              <a:t>]</a:t>
            </a:r>
          </a:p>
        </p:txBody>
      </p:sp>
      <p:grpSp>
        <p:nvGrpSpPr>
          <p:cNvPr id="97290" name="Group 23">
            <a:extLst>
              <a:ext uri="{FF2B5EF4-FFF2-40B4-BE49-F238E27FC236}">
                <a16:creationId xmlns:a16="http://schemas.microsoft.com/office/drawing/2014/main" id="{5FF39952-6E61-263C-D193-BFE212BB9133}"/>
              </a:ext>
            </a:extLst>
          </p:cNvPr>
          <p:cNvGrpSpPr>
            <a:grpSpLocks/>
          </p:cNvGrpSpPr>
          <p:nvPr/>
        </p:nvGrpSpPr>
        <p:grpSpPr bwMode="auto">
          <a:xfrm>
            <a:off x="2460625" y="2695575"/>
            <a:ext cx="1504950" cy="582613"/>
            <a:chOff x="1550" y="1698"/>
            <a:chExt cx="948" cy="367"/>
          </a:xfrm>
        </p:grpSpPr>
        <p:sp>
          <p:nvSpPr>
            <p:cNvPr id="97299" name="Oval 24">
              <a:extLst>
                <a:ext uri="{FF2B5EF4-FFF2-40B4-BE49-F238E27FC236}">
                  <a16:creationId xmlns:a16="http://schemas.microsoft.com/office/drawing/2014/main" id="{0BCF4C60-8795-EC02-6AD2-386F824046E3}"/>
                </a:ext>
              </a:extLst>
            </p:cNvPr>
            <p:cNvSpPr>
              <a:spLocks noChangeArrowheads="1"/>
            </p:cNvSpPr>
            <p:nvPr/>
          </p:nvSpPr>
          <p:spPr bwMode="auto">
            <a:xfrm>
              <a:off x="1550" y="1698"/>
              <a:ext cx="947" cy="327"/>
            </a:xfrm>
            <a:prstGeom prst="ellipse">
              <a:avLst/>
            </a:prstGeom>
            <a:blipFill dpi="0" rotWithShape="0">
              <a:blip r:embed="rId8"/>
              <a:srcRect/>
              <a:stretch>
                <a:fillRect/>
              </a:stretch>
            </a:blipFill>
            <a:ln>
              <a:noFill/>
            </a:ln>
            <a:extLst>
              <a:ext uri="{91240B29-F687-4F45-9708-019B960494DF}">
                <a14:hiddenLine xmlns:a14="http://schemas.microsoft.com/office/drawing/2010/main" w="3125">
                  <a:solidFill>
                    <a:srgbClr val="000000"/>
                  </a:solidFill>
                  <a:round/>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7300" name="Rectangle 25">
              <a:extLst>
                <a:ext uri="{FF2B5EF4-FFF2-40B4-BE49-F238E27FC236}">
                  <a16:creationId xmlns:a16="http://schemas.microsoft.com/office/drawing/2014/main" id="{8E4CBB8B-5C97-79A8-6C80-692632743F25}"/>
                </a:ext>
              </a:extLst>
            </p:cNvPr>
            <p:cNvSpPr>
              <a:spLocks noChangeArrowheads="1"/>
            </p:cNvSpPr>
            <p:nvPr/>
          </p:nvSpPr>
          <p:spPr bwMode="white">
            <a:xfrm>
              <a:off x="1646" y="1702"/>
              <a:ext cx="852" cy="36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600" b="1">
                  <a:solidFill>
                    <a:srgbClr val="FFFF00"/>
                  </a:solidFill>
                  <a:latin typeface="나눔고딕 ExtraBold" pitchFamily="50" charset="-127"/>
                  <a:ea typeface="나눔고딕 ExtraBold" pitchFamily="50" charset="-127"/>
                  <a:cs typeface="Arial" panose="020B0604020202020204" pitchFamily="34" charset="0"/>
                </a:rPr>
                <a:t>시설의 설치완료</a:t>
              </a:r>
            </a:p>
          </p:txBody>
        </p:sp>
      </p:grpSp>
      <p:grpSp>
        <p:nvGrpSpPr>
          <p:cNvPr id="97291" name="Group 26">
            <a:extLst>
              <a:ext uri="{FF2B5EF4-FFF2-40B4-BE49-F238E27FC236}">
                <a16:creationId xmlns:a16="http://schemas.microsoft.com/office/drawing/2014/main" id="{A173BC15-E080-3FBC-FE4E-E140E7B6E8B6}"/>
              </a:ext>
            </a:extLst>
          </p:cNvPr>
          <p:cNvGrpSpPr>
            <a:grpSpLocks/>
          </p:cNvGrpSpPr>
          <p:nvPr/>
        </p:nvGrpSpPr>
        <p:grpSpPr bwMode="auto">
          <a:xfrm>
            <a:off x="6810375" y="2651125"/>
            <a:ext cx="1501775" cy="519113"/>
            <a:chOff x="4290" y="1670"/>
            <a:chExt cx="946" cy="327"/>
          </a:xfrm>
        </p:grpSpPr>
        <p:sp>
          <p:nvSpPr>
            <p:cNvPr id="97297" name="Oval 27">
              <a:extLst>
                <a:ext uri="{FF2B5EF4-FFF2-40B4-BE49-F238E27FC236}">
                  <a16:creationId xmlns:a16="http://schemas.microsoft.com/office/drawing/2014/main" id="{9B2FF1B5-7552-23D8-6004-9E4E25F5D78B}"/>
                </a:ext>
              </a:extLst>
            </p:cNvPr>
            <p:cNvSpPr>
              <a:spLocks noChangeArrowheads="1"/>
            </p:cNvSpPr>
            <p:nvPr/>
          </p:nvSpPr>
          <p:spPr bwMode="auto">
            <a:xfrm>
              <a:off x="4290" y="1670"/>
              <a:ext cx="946" cy="327"/>
            </a:xfrm>
            <a:prstGeom prst="ellipse">
              <a:avLst/>
            </a:prstGeom>
            <a:blipFill dpi="0" rotWithShape="0">
              <a:blip r:embed="rId9"/>
              <a:srcRect/>
              <a:stretch>
                <a:fillRect/>
              </a:stretch>
            </a:blipFill>
            <a:ln>
              <a:noFill/>
            </a:ln>
            <a:extLst>
              <a:ext uri="{91240B29-F687-4F45-9708-019B960494DF}">
                <a14:hiddenLine xmlns:a14="http://schemas.microsoft.com/office/drawing/2010/main" w="3125">
                  <a:solidFill>
                    <a:srgbClr val="000000"/>
                  </a:solidFill>
                  <a:round/>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7298" name="Rectangle 28">
              <a:extLst>
                <a:ext uri="{FF2B5EF4-FFF2-40B4-BE49-F238E27FC236}">
                  <a16:creationId xmlns:a16="http://schemas.microsoft.com/office/drawing/2014/main" id="{98B54E61-1738-2AAB-5794-7A1A079F453D}"/>
                </a:ext>
              </a:extLst>
            </p:cNvPr>
            <p:cNvSpPr>
              <a:spLocks noChangeArrowheads="1"/>
            </p:cNvSpPr>
            <p:nvPr/>
          </p:nvSpPr>
          <p:spPr bwMode="white">
            <a:xfrm>
              <a:off x="4331" y="1705"/>
              <a:ext cx="851" cy="212"/>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600" b="1">
                  <a:solidFill>
                    <a:srgbClr val="FFFF00"/>
                  </a:solidFill>
                  <a:latin typeface="나눔고딕 ExtraBold" pitchFamily="50" charset="-127"/>
                  <a:ea typeface="나눔고딕 ExtraBold" pitchFamily="50" charset="-127"/>
                  <a:cs typeface="Arial" panose="020B0604020202020204" pitchFamily="34" charset="0"/>
                </a:rPr>
                <a:t>가 동</a:t>
              </a:r>
            </a:p>
          </p:txBody>
        </p:sp>
      </p:grpSp>
      <p:grpSp>
        <p:nvGrpSpPr>
          <p:cNvPr id="97292" name="Group 29">
            <a:extLst>
              <a:ext uri="{FF2B5EF4-FFF2-40B4-BE49-F238E27FC236}">
                <a16:creationId xmlns:a16="http://schemas.microsoft.com/office/drawing/2014/main" id="{6141F932-5C3D-C725-5AB3-1DAEFF451BBF}"/>
              </a:ext>
            </a:extLst>
          </p:cNvPr>
          <p:cNvGrpSpPr>
            <a:grpSpLocks/>
          </p:cNvGrpSpPr>
          <p:nvPr/>
        </p:nvGrpSpPr>
        <p:grpSpPr bwMode="auto">
          <a:xfrm>
            <a:off x="4568825" y="2674938"/>
            <a:ext cx="1503363" cy="520700"/>
            <a:chOff x="2878" y="1685"/>
            <a:chExt cx="947" cy="328"/>
          </a:xfrm>
        </p:grpSpPr>
        <p:sp>
          <p:nvSpPr>
            <p:cNvPr id="97295" name="Oval 30">
              <a:extLst>
                <a:ext uri="{FF2B5EF4-FFF2-40B4-BE49-F238E27FC236}">
                  <a16:creationId xmlns:a16="http://schemas.microsoft.com/office/drawing/2014/main" id="{BEDFFD15-225E-E84D-562B-4995E5C4E16A}"/>
                </a:ext>
              </a:extLst>
            </p:cNvPr>
            <p:cNvSpPr>
              <a:spLocks noChangeArrowheads="1"/>
            </p:cNvSpPr>
            <p:nvPr/>
          </p:nvSpPr>
          <p:spPr bwMode="auto">
            <a:xfrm>
              <a:off x="2878" y="1685"/>
              <a:ext cx="947" cy="328"/>
            </a:xfrm>
            <a:prstGeom prst="ellipse">
              <a:avLst/>
            </a:prstGeom>
            <a:blipFill dpi="0" rotWithShape="0">
              <a:blip r:embed="rId9"/>
              <a:srcRect/>
              <a:stretch>
                <a:fillRect/>
              </a:stretch>
            </a:blipFill>
            <a:ln>
              <a:noFill/>
            </a:ln>
            <a:extLst>
              <a:ext uri="{91240B29-F687-4F45-9708-019B960494DF}">
                <a14:hiddenLine xmlns:a14="http://schemas.microsoft.com/office/drawing/2010/main" w="3125">
                  <a:solidFill>
                    <a:srgbClr val="000000"/>
                  </a:solidFill>
                  <a:round/>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7296" name="Rectangle 31">
              <a:extLst>
                <a:ext uri="{FF2B5EF4-FFF2-40B4-BE49-F238E27FC236}">
                  <a16:creationId xmlns:a16="http://schemas.microsoft.com/office/drawing/2014/main" id="{E6B3E57C-A01D-A3AE-FF26-9276AA6B6D0E}"/>
                </a:ext>
              </a:extLst>
            </p:cNvPr>
            <p:cNvSpPr>
              <a:spLocks noChangeArrowheads="1"/>
            </p:cNvSpPr>
            <p:nvPr/>
          </p:nvSpPr>
          <p:spPr bwMode="white">
            <a:xfrm>
              <a:off x="2878" y="1729"/>
              <a:ext cx="932" cy="21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600" b="1">
                  <a:solidFill>
                    <a:srgbClr val="FFFF00"/>
                  </a:solidFill>
                  <a:latin typeface="나눔고딕 ExtraBold" pitchFamily="50" charset="-127"/>
                  <a:ea typeface="나눔고딕 ExtraBold" pitchFamily="50" charset="-127"/>
                  <a:cs typeface="Arial" panose="020B0604020202020204" pitchFamily="34" charset="0"/>
                </a:rPr>
                <a:t>가동개시신고</a:t>
              </a:r>
            </a:p>
          </p:txBody>
        </p:sp>
      </p:grpSp>
      <p:pic>
        <p:nvPicPr>
          <p:cNvPr id="97293" name="Picture 32">
            <a:extLst>
              <a:ext uri="{FF2B5EF4-FFF2-40B4-BE49-F238E27FC236}">
                <a16:creationId xmlns:a16="http://schemas.microsoft.com/office/drawing/2014/main" id="{4B490F58-3096-3299-0535-AA860599B0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0350" y="2882900"/>
            <a:ext cx="4318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4" name="Picture 36">
            <a:extLst>
              <a:ext uri="{FF2B5EF4-FFF2-40B4-BE49-F238E27FC236}">
                <a16:creationId xmlns:a16="http://schemas.microsoft.com/office/drawing/2014/main" id="{C29D8B51-025A-A533-46C6-54CAD2A61D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5700" y="2847975"/>
            <a:ext cx="4318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AutoShape 4">
            <a:extLst>
              <a:ext uri="{FF2B5EF4-FFF2-40B4-BE49-F238E27FC236}">
                <a16:creationId xmlns:a16="http://schemas.microsoft.com/office/drawing/2014/main" id="{9CF05ED0-DC52-532B-E368-96303B4345F8}"/>
              </a:ext>
            </a:extLst>
          </p:cNvPr>
          <p:cNvSpPr>
            <a:spLocks noChangeArrowheads="1"/>
          </p:cNvSpPr>
          <p:nvPr/>
        </p:nvSpPr>
        <p:spPr bwMode="auto">
          <a:xfrm>
            <a:off x="249238" y="906463"/>
            <a:ext cx="8674100" cy="5483225"/>
          </a:xfrm>
          <a:prstGeom prst="roundRect">
            <a:avLst>
              <a:gd name="adj" fmla="val 2370"/>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99331" name="Picture 5">
            <a:extLst>
              <a:ext uri="{FF2B5EF4-FFF2-40B4-BE49-F238E27FC236}">
                <a16:creationId xmlns:a16="http://schemas.microsoft.com/office/drawing/2014/main" id="{7F2AC0F9-301A-1868-19F7-D3D9DEB68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908050"/>
            <a:ext cx="39703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6">
            <a:extLst>
              <a:ext uri="{FF2B5EF4-FFF2-40B4-BE49-F238E27FC236}">
                <a16:creationId xmlns:a16="http://schemas.microsoft.com/office/drawing/2014/main" id="{22261597-DDA7-2BA5-0DA5-7E64A687BDB1}"/>
              </a:ext>
            </a:extLst>
          </p:cNvPr>
          <p:cNvSpPr>
            <a:spLocks noChangeArrowheads="1"/>
          </p:cNvSpPr>
          <p:nvPr/>
        </p:nvSpPr>
        <p:spPr bwMode="white">
          <a:xfrm>
            <a:off x="217488" y="963613"/>
            <a:ext cx="3343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가동개시신고</a:t>
            </a:r>
          </a:p>
        </p:txBody>
      </p:sp>
      <p:pic>
        <p:nvPicPr>
          <p:cNvPr id="99333" name="Picture 7">
            <a:extLst>
              <a:ext uri="{FF2B5EF4-FFF2-40B4-BE49-F238E27FC236}">
                <a16:creationId xmlns:a16="http://schemas.microsoft.com/office/drawing/2014/main" id="{2082B42D-5C3F-0309-AD67-1AAD670225EA}"/>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6400" y="1492250"/>
            <a:ext cx="82169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99334" name="Picture 8">
            <a:extLst>
              <a:ext uri="{FF2B5EF4-FFF2-40B4-BE49-F238E27FC236}">
                <a16:creationId xmlns:a16="http://schemas.microsoft.com/office/drawing/2014/main" id="{6A5F8565-C30C-2E61-91FA-CADDB3081C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73200"/>
            <a:ext cx="30114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99335" name="Rectangle 9">
            <a:extLst>
              <a:ext uri="{FF2B5EF4-FFF2-40B4-BE49-F238E27FC236}">
                <a16:creationId xmlns:a16="http://schemas.microsoft.com/office/drawing/2014/main" id="{6F32A0DA-1201-957C-44F0-ABD6D155EC9F}"/>
              </a:ext>
            </a:extLst>
          </p:cNvPr>
          <p:cNvSpPr>
            <a:spLocks noChangeArrowheads="1"/>
          </p:cNvSpPr>
          <p:nvPr/>
        </p:nvSpPr>
        <p:spPr bwMode="white">
          <a:xfrm>
            <a:off x="168275" y="1543050"/>
            <a:ext cx="2674938" cy="3873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30</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항</a:t>
            </a:r>
          </a:p>
        </p:txBody>
      </p:sp>
      <p:sp>
        <p:nvSpPr>
          <p:cNvPr id="99336" name="Rectangle 10">
            <a:extLst>
              <a:ext uri="{FF2B5EF4-FFF2-40B4-BE49-F238E27FC236}">
                <a16:creationId xmlns:a16="http://schemas.microsoft.com/office/drawing/2014/main" id="{D7A4CDDD-CD79-BADF-2D66-DE0C5C2120F1}"/>
              </a:ext>
            </a:extLst>
          </p:cNvPr>
          <p:cNvSpPr>
            <a:spLocks noChangeArrowheads="1"/>
          </p:cNvSpPr>
          <p:nvPr/>
        </p:nvSpPr>
        <p:spPr bwMode="white">
          <a:xfrm>
            <a:off x="838200" y="1963738"/>
            <a:ext cx="778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9337" name="Rectangle 11">
            <a:extLst>
              <a:ext uri="{FF2B5EF4-FFF2-40B4-BE49-F238E27FC236}">
                <a16:creationId xmlns:a16="http://schemas.microsoft.com/office/drawing/2014/main" id="{ED01E33C-17D5-01B6-81B4-3D668AE0952A}"/>
              </a:ext>
            </a:extLst>
          </p:cNvPr>
          <p:cNvSpPr>
            <a:spLocks noChangeArrowheads="1"/>
          </p:cNvSpPr>
          <p:nvPr/>
        </p:nvSpPr>
        <p:spPr bwMode="white">
          <a:xfrm>
            <a:off x="827088" y="2249488"/>
            <a:ext cx="75977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30</a:t>
            </a:r>
            <a:r>
              <a:rPr lang="ko-KR" altLang="en-US" sz="1600" b="1">
                <a:solidFill>
                  <a:srgbClr val="000000"/>
                </a:solidFill>
                <a:latin typeface="나눔고딕" pitchFamily="50" charset="-127"/>
                <a:ea typeface="나눔고딕" pitchFamily="50" charset="-127"/>
              </a:rPr>
              <a:t>조 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 </a:t>
            </a:r>
            <a:r>
              <a:rPr lang="en-US" altLang="ko-KR" sz="1600" b="1">
                <a:solidFill>
                  <a:srgbClr val="000000"/>
                </a:solidFill>
                <a:latin typeface="나눔고딕" pitchFamily="50" charset="-127"/>
                <a:ea typeface="나눔고딕" pitchFamily="50" charset="-127"/>
              </a:rPr>
              <a:t>: </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사업자는 배출시설이나 방지시설의 설치를 완료하거나 배출시설의 변경을 완료하여 그</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배출시설이나 방지시설을 가동하려면 환경부령으로 정하는 바에 따라 미리 시</a:t>
            </a:r>
            <a:r>
              <a:rPr lang="en-US" altLang="ko-KR" sz="1600" b="1">
                <a:solidFill>
                  <a:srgbClr val="000000"/>
                </a:solidFill>
                <a:latin typeface="바탕" panose="02030600000101010101" pitchFamily="18" charset="-127"/>
                <a:ea typeface="나눔고딕" pitchFamily="50" charset="-127"/>
              </a:rPr>
              <a:t>·</a:t>
            </a:r>
            <a:r>
              <a:rPr lang="ko-KR" altLang="en-US" sz="1600" b="1">
                <a:solidFill>
                  <a:srgbClr val="000000"/>
                </a:solidFill>
                <a:latin typeface="나눔고딕" pitchFamily="50" charset="-127"/>
                <a:ea typeface="나눔고딕" pitchFamily="50" charset="-127"/>
              </a:rPr>
              <a:t>도지사에게 가동개시 신고를 하여야 한다</a:t>
            </a:r>
            <a:r>
              <a:rPr lang="en-US" altLang="ko-KR" sz="1600" b="1">
                <a:solidFill>
                  <a:srgbClr val="000000"/>
                </a:solidFill>
                <a:latin typeface="나눔고딕" pitchFamily="50" charset="-127"/>
                <a:ea typeface="나눔고딕" pitchFamily="50" charset="-127"/>
              </a:rPr>
              <a:t>.</a:t>
            </a:r>
          </a:p>
        </p:txBody>
      </p:sp>
      <p:sp>
        <p:nvSpPr>
          <p:cNvPr id="99338" name="Freeform 12">
            <a:extLst>
              <a:ext uri="{FF2B5EF4-FFF2-40B4-BE49-F238E27FC236}">
                <a16:creationId xmlns:a16="http://schemas.microsoft.com/office/drawing/2014/main" id="{214BE6E0-E37C-0C89-F078-4C7D12C9CFDB}"/>
              </a:ext>
            </a:extLst>
          </p:cNvPr>
          <p:cNvSpPr>
            <a:spLocks noChangeArrowheads="1"/>
          </p:cNvSpPr>
          <p:nvPr/>
        </p:nvSpPr>
        <p:spPr bwMode="auto">
          <a:xfrm>
            <a:off x="612775" y="20701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2" y="0"/>
                </a:cubicBezTo>
                <a:cubicBezTo>
                  <a:pt x="66" y="0"/>
                  <a:pt x="78" y="5"/>
                  <a:pt x="88" y="16"/>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4"/>
                  <a:pt x="31" y="84"/>
                </a:cubicBezTo>
                <a:cubicBezTo>
                  <a:pt x="33" y="85"/>
                  <a:pt x="34" y="85"/>
                  <a:pt x="36" y="84"/>
                </a:cubicBezTo>
                <a:lnTo>
                  <a:pt x="83" y="55"/>
                </a:lnTo>
                <a:cubicBezTo>
                  <a:pt x="84" y="55"/>
                  <a:pt x="85" y="54"/>
                  <a:pt x="85" y="54"/>
                </a:cubicBezTo>
                <a:cubicBezTo>
                  <a:pt x="85" y="53"/>
                  <a:pt x="86" y="52"/>
                  <a:pt x="86" y="51"/>
                </a:cubicBezTo>
                <a:cubicBezTo>
                  <a:pt x="86" y="51"/>
                  <a:pt x="85" y="50"/>
                  <a:pt x="85" y="49"/>
                </a:cubicBezTo>
                <a:cubicBezTo>
                  <a:pt x="85" y="49"/>
                  <a:pt x="84" y="48"/>
                  <a:pt x="83" y="48"/>
                </a:cubicBezTo>
                <a:lnTo>
                  <a:pt x="36" y="19"/>
                </a:lnTo>
                <a:cubicBezTo>
                  <a:pt x="35" y="18"/>
                  <a:pt x="33" y="18"/>
                  <a:pt x="31" y="19"/>
                </a:cubicBezTo>
                <a:cubicBezTo>
                  <a:pt x="30" y="20"/>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99339" name="Freeform 13">
            <a:extLst>
              <a:ext uri="{FF2B5EF4-FFF2-40B4-BE49-F238E27FC236}">
                <a16:creationId xmlns:a16="http://schemas.microsoft.com/office/drawing/2014/main" id="{87FE24BF-0DC8-D247-5011-FDA6AAEAABDC}"/>
              </a:ext>
            </a:extLst>
          </p:cNvPr>
          <p:cNvSpPr>
            <a:spLocks noChangeArrowheads="1"/>
          </p:cNvSpPr>
          <p:nvPr/>
        </p:nvSpPr>
        <p:spPr bwMode="auto">
          <a:xfrm>
            <a:off x="623888" y="241458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8"/>
                  <a:pt x="66" y="102"/>
                  <a:pt x="52" y="102"/>
                </a:cubicBezTo>
                <a:cubicBezTo>
                  <a:pt x="37" y="102"/>
                  <a:pt x="25" y="98"/>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99340" name="Rectangle 14">
            <a:extLst>
              <a:ext uri="{FF2B5EF4-FFF2-40B4-BE49-F238E27FC236}">
                <a16:creationId xmlns:a16="http://schemas.microsoft.com/office/drawing/2014/main" id="{F367EB47-0C9F-E7C9-98E1-A43C7B6F39F8}"/>
              </a:ext>
            </a:extLst>
          </p:cNvPr>
          <p:cNvSpPr>
            <a:spLocks noChangeArrowheads="1"/>
          </p:cNvSpPr>
          <p:nvPr/>
        </p:nvSpPr>
        <p:spPr bwMode="white">
          <a:xfrm>
            <a:off x="852488" y="3884613"/>
            <a:ext cx="7707312"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신고시기</a:t>
            </a:r>
            <a:r>
              <a:rPr lang="en-US" altLang="ko-KR" sz="1600" b="1">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가동개시신고는 배출시설 설치허가</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또는 신고</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를 받고 시설의 설치를 완료한 경우</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가동개시 신고를 하지않고 시설을 가동하여서는 안됨</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변경 등에 따른 가동개시 신고대상</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설치허가를 받거나 신고를 한 배출구별 배출시설 규모의 합계보다 </a:t>
            </a:r>
            <a:r>
              <a:rPr lang="en-US" altLang="ko-KR" sz="1600" b="1">
                <a:solidFill>
                  <a:srgbClr val="000000"/>
                </a:solidFill>
                <a:latin typeface="나눔고딕" pitchFamily="50" charset="-127"/>
                <a:ea typeface="나눔고딕" pitchFamily="50" charset="-127"/>
              </a:rPr>
              <a:t>20/100</a:t>
            </a:r>
            <a:r>
              <a:rPr lang="ko-KR" altLang="en-US" sz="1600" b="1">
                <a:solidFill>
                  <a:srgbClr val="000000"/>
                </a:solidFill>
                <a:latin typeface="나눔고딕" pitchFamily="50" charset="-127"/>
                <a:ea typeface="나눔고딕" pitchFamily="50" charset="-127"/>
              </a:rPr>
              <a:t>이상 증설 </a:t>
            </a:r>
          </a:p>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시운전</a:t>
            </a:r>
            <a:r>
              <a:rPr lang="en-US" altLang="ko-KR" sz="1600" b="1">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가동개시 신고시 시운전 할 수 있는 배출시설</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배연탈황시설을 설치한 배출시설</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배연탈질시설을 설치한 배출시설</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시운전기간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가동개시일로부터 </a:t>
            </a:r>
            <a:r>
              <a:rPr lang="en-US" altLang="ko-KR" sz="1600" b="1">
                <a:solidFill>
                  <a:srgbClr val="000000"/>
                </a:solidFill>
                <a:latin typeface="나눔고딕" pitchFamily="50" charset="-127"/>
                <a:ea typeface="나눔고딕" pitchFamily="50" charset="-127"/>
              </a:rPr>
              <a:t>30</a:t>
            </a:r>
            <a:r>
              <a:rPr lang="ko-KR" altLang="en-US" sz="1600" b="1">
                <a:solidFill>
                  <a:srgbClr val="000000"/>
                </a:solidFill>
                <a:latin typeface="나눔고딕" pitchFamily="50" charset="-127"/>
                <a:ea typeface="나눔고딕" pitchFamily="50" charset="-127"/>
              </a:rPr>
              <a:t>일</a:t>
            </a:r>
          </a:p>
        </p:txBody>
      </p:sp>
      <p:sp>
        <p:nvSpPr>
          <p:cNvPr id="99341" name="Freeform 15">
            <a:extLst>
              <a:ext uri="{FF2B5EF4-FFF2-40B4-BE49-F238E27FC236}">
                <a16:creationId xmlns:a16="http://schemas.microsoft.com/office/drawing/2014/main" id="{2958B9A4-E427-5C14-C0E5-BCD620E78948}"/>
              </a:ext>
            </a:extLst>
          </p:cNvPr>
          <p:cNvSpPr>
            <a:spLocks noChangeArrowheads="1"/>
          </p:cNvSpPr>
          <p:nvPr/>
        </p:nvSpPr>
        <p:spPr bwMode="auto">
          <a:xfrm>
            <a:off x="625475" y="3965575"/>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1" y="0"/>
                </a:cubicBezTo>
                <a:cubicBezTo>
                  <a:pt x="66" y="0"/>
                  <a:pt x="78" y="5"/>
                  <a:pt x="88" y="15"/>
                </a:cubicBezTo>
                <a:cubicBezTo>
                  <a:pt x="98" y="25"/>
                  <a:pt x="103" y="37"/>
                  <a:pt x="103" y="51"/>
                </a:cubicBezTo>
                <a:cubicBezTo>
                  <a:pt x="103" y="65"/>
                  <a:pt x="98" y="77"/>
                  <a:pt x="88" y="87"/>
                </a:cubicBezTo>
                <a:cubicBezTo>
                  <a:pt x="78" y="97"/>
                  <a:pt x="66" y="102"/>
                  <a:pt x="51" y="102"/>
                </a:cubicBezTo>
                <a:cubicBezTo>
                  <a:pt x="37" y="102"/>
                  <a:pt x="25" y="97"/>
                  <a:pt x="15" y="87"/>
                </a:cubicBezTo>
                <a:close/>
                <a:moveTo>
                  <a:pt x="29" y="79"/>
                </a:moveTo>
                <a:cubicBezTo>
                  <a:pt x="29" y="81"/>
                  <a:pt x="30" y="83"/>
                  <a:pt x="31" y="83"/>
                </a:cubicBezTo>
                <a:cubicBezTo>
                  <a:pt x="33" y="84"/>
                  <a:pt x="34" y="84"/>
                  <a:pt x="35"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79"/>
                </a:lnTo>
                <a:close/>
                <a:moveTo>
                  <a:pt x="79" y="51"/>
                </a:moveTo>
                <a:lnTo>
                  <a:pt x="35" y="77"/>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99342" name="Freeform 16">
            <a:extLst>
              <a:ext uri="{FF2B5EF4-FFF2-40B4-BE49-F238E27FC236}">
                <a16:creationId xmlns:a16="http://schemas.microsoft.com/office/drawing/2014/main" id="{FF4168BF-767E-6487-F322-50CE982EAC71}"/>
              </a:ext>
            </a:extLst>
          </p:cNvPr>
          <p:cNvSpPr>
            <a:spLocks noChangeArrowheads="1"/>
          </p:cNvSpPr>
          <p:nvPr/>
        </p:nvSpPr>
        <p:spPr bwMode="auto">
          <a:xfrm>
            <a:off x="638175" y="516413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5"/>
                </a:cubicBezTo>
                <a:cubicBezTo>
                  <a:pt x="25" y="5"/>
                  <a:pt x="37" y="0"/>
                  <a:pt x="51" y="0"/>
                </a:cubicBezTo>
                <a:cubicBezTo>
                  <a:pt x="66" y="0"/>
                  <a:pt x="78" y="5"/>
                  <a:pt x="88" y="15"/>
                </a:cubicBezTo>
                <a:cubicBezTo>
                  <a:pt x="98" y="25"/>
                  <a:pt x="103" y="37"/>
                  <a:pt x="103" y="51"/>
                </a:cubicBezTo>
                <a:cubicBezTo>
                  <a:pt x="103" y="66"/>
                  <a:pt x="98" y="78"/>
                  <a:pt x="88" y="87"/>
                </a:cubicBezTo>
                <a:cubicBezTo>
                  <a:pt x="78" y="97"/>
                  <a:pt x="66" y="102"/>
                  <a:pt x="51" y="102"/>
                </a:cubicBezTo>
                <a:cubicBezTo>
                  <a:pt x="37" y="102"/>
                  <a:pt x="25" y="97"/>
                  <a:pt x="15" y="87"/>
                </a:cubicBezTo>
                <a:close/>
                <a:moveTo>
                  <a:pt x="28" y="80"/>
                </a:moveTo>
                <a:cubicBezTo>
                  <a:pt x="28" y="82"/>
                  <a:pt x="29" y="83"/>
                  <a:pt x="31" y="84"/>
                </a:cubicBezTo>
                <a:cubicBezTo>
                  <a:pt x="32" y="84"/>
                  <a:pt x="34" y="84"/>
                  <a:pt x="35"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grpSp>
        <p:nvGrpSpPr>
          <p:cNvPr id="99343" name="Group 20">
            <a:extLst>
              <a:ext uri="{FF2B5EF4-FFF2-40B4-BE49-F238E27FC236}">
                <a16:creationId xmlns:a16="http://schemas.microsoft.com/office/drawing/2014/main" id="{83F9C852-F3F3-2867-4A90-43F708FC5659}"/>
              </a:ext>
            </a:extLst>
          </p:cNvPr>
          <p:cNvGrpSpPr>
            <a:grpSpLocks/>
          </p:cNvGrpSpPr>
          <p:nvPr/>
        </p:nvGrpSpPr>
        <p:grpSpPr bwMode="auto">
          <a:xfrm>
            <a:off x="-185738" y="0"/>
            <a:ext cx="9324976" cy="982663"/>
            <a:chOff x="-117" y="0"/>
            <a:chExt cx="5874" cy="619"/>
          </a:xfrm>
        </p:grpSpPr>
        <p:grpSp>
          <p:nvGrpSpPr>
            <p:cNvPr id="99345" name="Group 21">
              <a:extLst>
                <a:ext uri="{FF2B5EF4-FFF2-40B4-BE49-F238E27FC236}">
                  <a16:creationId xmlns:a16="http://schemas.microsoft.com/office/drawing/2014/main" id="{35785733-F031-F799-F391-68C75DD4DC96}"/>
                </a:ext>
              </a:extLst>
            </p:cNvPr>
            <p:cNvGrpSpPr>
              <a:grpSpLocks/>
            </p:cNvGrpSpPr>
            <p:nvPr/>
          </p:nvGrpSpPr>
          <p:grpSpPr bwMode="auto">
            <a:xfrm>
              <a:off x="-117" y="177"/>
              <a:ext cx="4676" cy="442"/>
              <a:chOff x="-117" y="177"/>
              <a:chExt cx="4676" cy="442"/>
            </a:xfrm>
          </p:grpSpPr>
          <p:pic>
            <p:nvPicPr>
              <p:cNvPr id="99348" name="Picture 22">
                <a:extLst>
                  <a:ext uri="{FF2B5EF4-FFF2-40B4-BE49-F238E27FC236}">
                    <a16:creationId xmlns:a16="http://schemas.microsoft.com/office/drawing/2014/main" id="{5F06E3D6-0902-4CFF-E158-73AECC497E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99349" name="Rectangle 23">
                <a:extLst>
                  <a:ext uri="{FF2B5EF4-FFF2-40B4-BE49-F238E27FC236}">
                    <a16:creationId xmlns:a16="http://schemas.microsoft.com/office/drawing/2014/main" id="{A7710CCC-820E-824A-3E23-76E88A3936D1}"/>
                  </a:ext>
                </a:extLst>
              </p:cNvPr>
              <p:cNvSpPr>
                <a:spLocks noChangeArrowheads="1"/>
              </p:cNvSpPr>
              <p:nvPr/>
            </p:nvSpPr>
            <p:spPr bwMode="white">
              <a:xfrm>
                <a:off x="-117" y="177"/>
                <a:ext cx="3414"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99346" name="Rectangle 24">
              <a:extLst>
                <a:ext uri="{FF2B5EF4-FFF2-40B4-BE49-F238E27FC236}">
                  <a16:creationId xmlns:a16="http://schemas.microsoft.com/office/drawing/2014/main" id="{08538CA5-2F4D-BE6B-ED1E-38D37E3EACC4}"/>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99347" name="Rectangle 25">
              <a:extLst>
                <a:ext uri="{FF2B5EF4-FFF2-40B4-BE49-F238E27FC236}">
                  <a16:creationId xmlns:a16="http://schemas.microsoft.com/office/drawing/2014/main" id="{B79A7362-27D1-9D9B-7C35-3A9A2D8FC8A3}"/>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99344" name="Rectangle 27">
            <a:extLst>
              <a:ext uri="{FF2B5EF4-FFF2-40B4-BE49-F238E27FC236}">
                <a16:creationId xmlns:a16="http://schemas.microsoft.com/office/drawing/2014/main" id="{CCC1E1AC-2465-B38A-508F-50997DF204CA}"/>
              </a:ext>
            </a:extLst>
          </p:cNvPr>
          <p:cNvSpPr>
            <a:spLocks noChangeArrowheads="1"/>
          </p:cNvSpPr>
          <p:nvPr/>
        </p:nvSpPr>
        <p:spPr bwMode="white">
          <a:xfrm>
            <a:off x="876300" y="1979613"/>
            <a:ext cx="778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년 이하의 징역이나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천만원 이하의 벌금</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경고</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a:extLst>
              <a:ext uri="{FF2B5EF4-FFF2-40B4-BE49-F238E27FC236}">
                <a16:creationId xmlns:a16="http://schemas.microsoft.com/office/drawing/2014/main" id="{AD73B01F-CD44-8816-F4D3-47A112064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908050"/>
            <a:ext cx="608965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6">
            <a:extLst>
              <a:ext uri="{FF2B5EF4-FFF2-40B4-BE49-F238E27FC236}">
                <a16:creationId xmlns:a16="http://schemas.microsoft.com/office/drawing/2014/main" id="{401C6DF0-1331-7F8F-8C5D-8810FD24A664}"/>
              </a:ext>
            </a:extLst>
          </p:cNvPr>
          <p:cNvSpPr>
            <a:spLocks noChangeArrowheads="1"/>
          </p:cNvSpPr>
          <p:nvPr/>
        </p:nvSpPr>
        <p:spPr bwMode="white">
          <a:xfrm>
            <a:off x="217488" y="963613"/>
            <a:ext cx="5973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자가측정 미이행</a:t>
            </a:r>
          </a:p>
        </p:txBody>
      </p:sp>
      <p:pic>
        <p:nvPicPr>
          <p:cNvPr id="101380" name="Picture 8">
            <a:extLst>
              <a:ext uri="{FF2B5EF4-FFF2-40B4-BE49-F238E27FC236}">
                <a16:creationId xmlns:a16="http://schemas.microsoft.com/office/drawing/2014/main" id="{262D5F70-4680-F2D2-BB14-98B55E123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73200"/>
            <a:ext cx="30114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01381" name="Rectangle 9">
            <a:extLst>
              <a:ext uri="{FF2B5EF4-FFF2-40B4-BE49-F238E27FC236}">
                <a16:creationId xmlns:a16="http://schemas.microsoft.com/office/drawing/2014/main" id="{E2CC1CD0-5957-9AD2-71EA-0DD6B92FAF7F}"/>
              </a:ext>
            </a:extLst>
          </p:cNvPr>
          <p:cNvSpPr>
            <a:spLocks noChangeArrowheads="1"/>
          </p:cNvSpPr>
          <p:nvPr/>
        </p:nvSpPr>
        <p:spPr bwMode="white">
          <a:xfrm>
            <a:off x="168275" y="1543050"/>
            <a:ext cx="2674938"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39</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항</a:t>
            </a:r>
          </a:p>
        </p:txBody>
      </p:sp>
      <p:sp>
        <p:nvSpPr>
          <p:cNvPr id="101382" name="Rectangle 10">
            <a:extLst>
              <a:ext uri="{FF2B5EF4-FFF2-40B4-BE49-F238E27FC236}">
                <a16:creationId xmlns:a16="http://schemas.microsoft.com/office/drawing/2014/main" id="{07CA8386-C52D-3641-E0BD-50A21157176A}"/>
              </a:ext>
            </a:extLst>
          </p:cNvPr>
          <p:cNvSpPr>
            <a:spLocks noChangeArrowheads="1"/>
          </p:cNvSpPr>
          <p:nvPr/>
        </p:nvSpPr>
        <p:spPr bwMode="white">
          <a:xfrm>
            <a:off x="838200" y="1963738"/>
            <a:ext cx="778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과태료 </a:t>
            </a:r>
            <a:r>
              <a:rPr lang="en-US" altLang="ko-KR" sz="1600" b="1">
                <a:solidFill>
                  <a:srgbClr val="000000"/>
                </a:solidFill>
                <a:latin typeface="나눔고딕" pitchFamily="50" charset="-127"/>
                <a:ea typeface="나눔고딕" pitchFamily="50" charset="-127"/>
              </a:rPr>
              <a:t>500</a:t>
            </a:r>
            <a:r>
              <a:rPr lang="ko-KR" altLang="en-US" sz="1600" b="1">
                <a:solidFill>
                  <a:srgbClr val="000000"/>
                </a:solidFill>
                <a:latin typeface="나눔고딕" pitchFamily="50" charset="-127"/>
                <a:ea typeface="나눔고딕" pitchFamily="50" charset="-127"/>
              </a:rPr>
              <a:t>만원 이하</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경고</a:t>
            </a:r>
          </a:p>
        </p:txBody>
      </p:sp>
      <p:sp>
        <p:nvSpPr>
          <p:cNvPr id="101383" name="Rectangle 11">
            <a:extLst>
              <a:ext uri="{FF2B5EF4-FFF2-40B4-BE49-F238E27FC236}">
                <a16:creationId xmlns:a16="http://schemas.microsoft.com/office/drawing/2014/main" id="{C9530E68-C21C-0401-5816-D24A662864B1}"/>
              </a:ext>
            </a:extLst>
          </p:cNvPr>
          <p:cNvSpPr>
            <a:spLocks noChangeArrowheads="1"/>
          </p:cNvSpPr>
          <p:nvPr/>
        </p:nvSpPr>
        <p:spPr bwMode="white">
          <a:xfrm>
            <a:off x="838200" y="2371725"/>
            <a:ext cx="787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39</a:t>
            </a:r>
            <a:r>
              <a:rPr lang="ko-KR" altLang="en-US" sz="1600" b="1">
                <a:solidFill>
                  <a:srgbClr val="000000"/>
                </a:solidFill>
                <a:latin typeface="나눔고딕" pitchFamily="50" charset="-127"/>
                <a:ea typeface="나눔고딕" pitchFamily="50" charset="-127"/>
              </a:rPr>
              <a:t>조 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 </a:t>
            </a:r>
            <a:r>
              <a:rPr lang="en-US" altLang="ko-KR" sz="1600" b="1">
                <a:solidFill>
                  <a:srgbClr val="000000"/>
                </a:solidFill>
                <a:latin typeface="나눔고딕" pitchFamily="50" charset="-127"/>
                <a:ea typeface="나눔고딕" pitchFamily="50" charset="-127"/>
              </a:rPr>
              <a:t>: </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사업자가 그 배출시설을 운영할  때에는 나오는 오염물질을 자가측정하거나 </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환경분야시험</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검사 등에 관한 법률 제</a:t>
            </a:r>
            <a:r>
              <a:rPr lang="en-US" altLang="ko-KR" sz="1600" b="1">
                <a:solidFill>
                  <a:srgbClr val="000000"/>
                </a:solidFill>
                <a:latin typeface="나눔고딕" pitchFamily="50" charset="-127"/>
                <a:ea typeface="나눔고딕" pitchFamily="50" charset="-127"/>
              </a:rPr>
              <a:t>16</a:t>
            </a:r>
            <a:r>
              <a:rPr lang="ko-KR" altLang="en-US" sz="1600" b="1">
                <a:solidFill>
                  <a:srgbClr val="000000"/>
                </a:solidFill>
                <a:latin typeface="나눔고딕" pitchFamily="50" charset="-127"/>
                <a:ea typeface="나눔고딕" pitchFamily="50" charset="-127"/>
              </a:rPr>
              <a:t>조에 따른 측정대행업자에게 측정하게 하여 </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그 결과를 사실대로 기록하고 환경부령으로 정하는 바에 따라 보존해야 한다</a:t>
            </a:r>
          </a:p>
        </p:txBody>
      </p:sp>
      <p:sp>
        <p:nvSpPr>
          <p:cNvPr id="101384" name="Freeform 12">
            <a:extLst>
              <a:ext uri="{FF2B5EF4-FFF2-40B4-BE49-F238E27FC236}">
                <a16:creationId xmlns:a16="http://schemas.microsoft.com/office/drawing/2014/main" id="{0BBEC5DD-B7D5-423A-5D84-ECCE4E2831F3}"/>
              </a:ext>
            </a:extLst>
          </p:cNvPr>
          <p:cNvSpPr>
            <a:spLocks noChangeArrowheads="1"/>
          </p:cNvSpPr>
          <p:nvPr/>
        </p:nvSpPr>
        <p:spPr bwMode="auto">
          <a:xfrm>
            <a:off x="612775" y="20701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2" y="0"/>
                </a:cubicBezTo>
                <a:cubicBezTo>
                  <a:pt x="66" y="0"/>
                  <a:pt x="78" y="5"/>
                  <a:pt x="88" y="16"/>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4"/>
                  <a:pt x="31" y="84"/>
                </a:cubicBezTo>
                <a:cubicBezTo>
                  <a:pt x="33" y="85"/>
                  <a:pt x="34" y="85"/>
                  <a:pt x="36" y="84"/>
                </a:cubicBezTo>
                <a:lnTo>
                  <a:pt x="83" y="55"/>
                </a:lnTo>
                <a:cubicBezTo>
                  <a:pt x="84" y="55"/>
                  <a:pt x="85" y="54"/>
                  <a:pt x="85" y="54"/>
                </a:cubicBezTo>
                <a:cubicBezTo>
                  <a:pt x="85" y="53"/>
                  <a:pt x="86" y="52"/>
                  <a:pt x="86" y="51"/>
                </a:cubicBezTo>
                <a:cubicBezTo>
                  <a:pt x="86" y="51"/>
                  <a:pt x="85" y="50"/>
                  <a:pt x="85" y="49"/>
                </a:cubicBezTo>
                <a:cubicBezTo>
                  <a:pt x="85" y="49"/>
                  <a:pt x="84" y="48"/>
                  <a:pt x="83" y="48"/>
                </a:cubicBezTo>
                <a:lnTo>
                  <a:pt x="36" y="19"/>
                </a:lnTo>
                <a:cubicBezTo>
                  <a:pt x="35" y="18"/>
                  <a:pt x="33" y="18"/>
                  <a:pt x="31" y="19"/>
                </a:cubicBezTo>
                <a:cubicBezTo>
                  <a:pt x="30" y="20"/>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01385" name="Freeform 13">
            <a:extLst>
              <a:ext uri="{FF2B5EF4-FFF2-40B4-BE49-F238E27FC236}">
                <a16:creationId xmlns:a16="http://schemas.microsoft.com/office/drawing/2014/main" id="{CDA10786-395A-A2CD-065A-9C1C1387B8B6}"/>
              </a:ext>
            </a:extLst>
          </p:cNvPr>
          <p:cNvSpPr>
            <a:spLocks noChangeArrowheads="1"/>
          </p:cNvSpPr>
          <p:nvPr/>
        </p:nvSpPr>
        <p:spPr bwMode="auto">
          <a:xfrm>
            <a:off x="623888" y="251936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8"/>
                  <a:pt x="66" y="102"/>
                  <a:pt x="52" y="102"/>
                </a:cubicBezTo>
                <a:cubicBezTo>
                  <a:pt x="37" y="102"/>
                  <a:pt x="25" y="98"/>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101386" name="Picture 15">
            <a:extLst>
              <a:ext uri="{FF2B5EF4-FFF2-40B4-BE49-F238E27FC236}">
                <a16:creationId xmlns:a16="http://schemas.microsoft.com/office/drawing/2014/main" id="{88A7CDA6-49D2-40F5-A969-E5E2026BA4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3786188"/>
            <a:ext cx="283686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01387" name="Rectangle 16">
            <a:extLst>
              <a:ext uri="{FF2B5EF4-FFF2-40B4-BE49-F238E27FC236}">
                <a16:creationId xmlns:a16="http://schemas.microsoft.com/office/drawing/2014/main" id="{18E72033-B998-3DFC-9BB1-A9555BAB8A8F}"/>
              </a:ext>
            </a:extLst>
          </p:cNvPr>
          <p:cNvSpPr>
            <a:spLocks noChangeArrowheads="1"/>
          </p:cNvSpPr>
          <p:nvPr/>
        </p:nvSpPr>
        <p:spPr bwMode="white">
          <a:xfrm>
            <a:off x="319088" y="3911600"/>
            <a:ext cx="2673350" cy="338138"/>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측정횟수 </a:t>
            </a:r>
          </a:p>
        </p:txBody>
      </p:sp>
      <p:sp>
        <p:nvSpPr>
          <p:cNvPr id="101388" name="Rectangle 20">
            <a:extLst>
              <a:ext uri="{FF2B5EF4-FFF2-40B4-BE49-F238E27FC236}">
                <a16:creationId xmlns:a16="http://schemas.microsoft.com/office/drawing/2014/main" id="{E2EF7F38-9134-05AD-08B3-4D339EF70CDC}"/>
              </a:ext>
            </a:extLst>
          </p:cNvPr>
          <p:cNvSpPr>
            <a:spLocks noChangeArrowheads="1"/>
          </p:cNvSpPr>
          <p:nvPr/>
        </p:nvSpPr>
        <p:spPr bwMode="white">
          <a:xfrm>
            <a:off x="839788" y="4421188"/>
            <a:ext cx="5516562"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3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종 배출구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매주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회이상</a:t>
            </a:r>
          </a:p>
          <a:p>
            <a:pPr eaLnBrk="1" hangingPunct="1">
              <a:lnSpc>
                <a:spcPct val="13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2</a:t>
            </a:r>
            <a:r>
              <a:rPr lang="ko-KR" altLang="en-US" sz="1600" b="1">
                <a:solidFill>
                  <a:srgbClr val="000000"/>
                </a:solidFill>
                <a:latin typeface="나눔고딕" pitchFamily="50" charset="-127"/>
                <a:ea typeface="나눔고딕" pitchFamily="50" charset="-127"/>
              </a:rPr>
              <a:t>종 배출구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매월 </a:t>
            </a:r>
            <a:r>
              <a:rPr lang="en-US" altLang="ko-KR" sz="1600" b="1">
                <a:solidFill>
                  <a:srgbClr val="000000"/>
                </a:solidFill>
                <a:latin typeface="나눔고딕" pitchFamily="50" charset="-127"/>
                <a:ea typeface="나눔고딕" pitchFamily="50" charset="-127"/>
              </a:rPr>
              <a:t>2</a:t>
            </a:r>
            <a:r>
              <a:rPr lang="ko-KR" altLang="en-US" sz="1600" b="1">
                <a:solidFill>
                  <a:srgbClr val="000000"/>
                </a:solidFill>
                <a:latin typeface="나눔고딕" pitchFamily="50" charset="-127"/>
                <a:ea typeface="나눔고딕" pitchFamily="50" charset="-127"/>
              </a:rPr>
              <a:t>회 이상</a:t>
            </a:r>
          </a:p>
          <a:p>
            <a:pPr eaLnBrk="1" hangingPunct="1">
              <a:lnSpc>
                <a:spcPct val="13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3</a:t>
            </a:r>
            <a:r>
              <a:rPr lang="ko-KR" altLang="en-US" sz="1600" b="1">
                <a:solidFill>
                  <a:srgbClr val="000000"/>
                </a:solidFill>
                <a:latin typeface="나눔고딕" pitchFamily="50" charset="-127"/>
                <a:ea typeface="나눔고딕" pitchFamily="50" charset="-127"/>
              </a:rPr>
              <a:t>종 배출구 </a:t>
            </a:r>
            <a:r>
              <a:rPr lang="en-US" altLang="ko-KR" sz="1600" b="1">
                <a:solidFill>
                  <a:srgbClr val="000000"/>
                </a:solidFill>
                <a:latin typeface="나눔고딕" pitchFamily="50" charset="-127"/>
                <a:ea typeface="나눔고딕" pitchFamily="50" charset="-127"/>
              </a:rPr>
              <a:t>: 2</a:t>
            </a:r>
            <a:r>
              <a:rPr lang="ko-KR" altLang="en-US" sz="1600" b="1">
                <a:solidFill>
                  <a:srgbClr val="000000"/>
                </a:solidFill>
                <a:latin typeface="나눔고딕" pitchFamily="50" charset="-127"/>
                <a:ea typeface="나눔고딕" pitchFamily="50" charset="-127"/>
              </a:rPr>
              <a:t>개월마다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회이상</a:t>
            </a:r>
          </a:p>
          <a:p>
            <a:pPr eaLnBrk="1" hangingPunct="1">
              <a:lnSpc>
                <a:spcPct val="13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4</a:t>
            </a:r>
            <a:r>
              <a:rPr lang="ko-KR" altLang="en-US" sz="1600" b="1">
                <a:solidFill>
                  <a:srgbClr val="000000"/>
                </a:solidFill>
                <a:latin typeface="나눔고딕" pitchFamily="50" charset="-127"/>
                <a:ea typeface="나눔고딕" pitchFamily="50" charset="-127"/>
              </a:rPr>
              <a:t>종 배출구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반기마다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회이상</a:t>
            </a:r>
          </a:p>
          <a:p>
            <a:pPr eaLnBrk="1" hangingPunct="1">
              <a:lnSpc>
                <a:spcPct val="13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5</a:t>
            </a:r>
            <a:r>
              <a:rPr lang="ko-KR" altLang="en-US" sz="1600" b="1">
                <a:solidFill>
                  <a:srgbClr val="000000"/>
                </a:solidFill>
                <a:latin typeface="나눔고딕" pitchFamily="50" charset="-127"/>
                <a:ea typeface="나눔고딕" pitchFamily="50" charset="-127"/>
              </a:rPr>
              <a:t>종 배출구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반기마다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회이상</a:t>
            </a:r>
          </a:p>
          <a:p>
            <a:pPr eaLnBrk="1" hangingPunct="1">
              <a:lnSpc>
                <a:spcPct val="130000"/>
              </a:lnSpc>
              <a:buClrTx/>
              <a:buFontTx/>
              <a:buNone/>
            </a:pPr>
            <a:r>
              <a:rPr lang="ko-KR" altLang="en-US" sz="1600" b="1">
                <a:solidFill>
                  <a:srgbClr val="000000"/>
                </a:solidFill>
                <a:latin typeface="나눔고딕" pitchFamily="50" charset="-127"/>
                <a:ea typeface="나눔고딕" pitchFamily="50" charset="-127"/>
              </a:rPr>
              <a:t>특정대기유해물질 배출되는 </a:t>
            </a:r>
            <a:r>
              <a:rPr lang="en-US" altLang="ko-KR" sz="1600" b="1">
                <a:solidFill>
                  <a:srgbClr val="000000"/>
                </a:solidFill>
                <a:latin typeface="나눔고딕" pitchFamily="50" charset="-127"/>
                <a:ea typeface="나눔고딕" pitchFamily="50" charset="-127"/>
              </a:rPr>
              <a:t>3~5</a:t>
            </a:r>
            <a:r>
              <a:rPr lang="ko-KR" altLang="en-US" sz="1600" b="1">
                <a:solidFill>
                  <a:srgbClr val="000000"/>
                </a:solidFill>
                <a:latin typeface="나눔고딕" pitchFamily="50" charset="-127"/>
                <a:ea typeface="나눔고딕" pitchFamily="50" charset="-127"/>
              </a:rPr>
              <a:t>종 배출구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매월 </a:t>
            </a:r>
            <a:r>
              <a:rPr lang="en-US" altLang="ko-KR" sz="1600" b="1">
                <a:solidFill>
                  <a:srgbClr val="000000"/>
                </a:solidFill>
                <a:latin typeface="나눔고딕" pitchFamily="50" charset="-127"/>
                <a:ea typeface="나눔고딕" pitchFamily="50" charset="-127"/>
              </a:rPr>
              <a:t>2</a:t>
            </a:r>
            <a:r>
              <a:rPr lang="ko-KR" altLang="en-US" sz="1600" b="1">
                <a:solidFill>
                  <a:srgbClr val="000000"/>
                </a:solidFill>
                <a:latin typeface="나눔고딕" pitchFamily="50" charset="-127"/>
                <a:ea typeface="나눔고딕" pitchFamily="50" charset="-127"/>
              </a:rPr>
              <a:t>회 이상</a:t>
            </a:r>
            <a:endParaRPr lang="en-US" altLang="ko-KR" sz="1600" b="1">
              <a:solidFill>
                <a:srgbClr val="000000"/>
              </a:solidFill>
              <a:latin typeface="나눔고딕" pitchFamily="50" charset="-127"/>
              <a:ea typeface="나눔고딕" pitchFamily="50" charset="-127"/>
            </a:endParaRPr>
          </a:p>
        </p:txBody>
      </p:sp>
      <p:sp>
        <p:nvSpPr>
          <p:cNvPr id="101389" name="Freeform 21">
            <a:extLst>
              <a:ext uri="{FF2B5EF4-FFF2-40B4-BE49-F238E27FC236}">
                <a16:creationId xmlns:a16="http://schemas.microsoft.com/office/drawing/2014/main" id="{1542800E-B74F-D93E-ED77-E1904B92CC68}"/>
              </a:ext>
            </a:extLst>
          </p:cNvPr>
          <p:cNvSpPr>
            <a:spLocks noChangeArrowheads="1"/>
          </p:cNvSpPr>
          <p:nvPr/>
        </p:nvSpPr>
        <p:spPr bwMode="auto">
          <a:xfrm>
            <a:off x="600075" y="452913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8"/>
                  <a:pt x="66" y="102"/>
                  <a:pt x="52" y="102"/>
                </a:cubicBezTo>
                <a:cubicBezTo>
                  <a:pt x="37" y="102"/>
                  <a:pt x="25" y="98"/>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grpSp>
        <p:nvGrpSpPr>
          <p:cNvPr id="101390" name="Group 22">
            <a:extLst>
              <a:ext uri="{FF2B5EF4-FFF2-40B4-BE49-F238E27FC236}">
                <a16:creationId xmlns:a16="http://schemas.microsoft.com/office/drawing/2014/main" id="{885F2CC4-CCC9-AF97-FA7D-546619E0FDA1}"/>
              </a:ext>
            </a:extLst>
          </p:cNvPr>
          <p:cNvGrpSpPr>
            <a:grpSpLocks/>
          </p:cNvGrpSpPr>
          <p:nvPr/>
        </p:nvGrpSpPr>
        <p:grpSpPr bwMode="auto">
          <a:xfrm>
            <a:off x="-185738" y="0"/>
            <a:ext cx="9324976" cy="982663"/>
            <a:chOff x="-117" y="0"/>
            <a:chExt cx="5874" cy="619"/>
          </a:xfrm>
        </p:grpSpPr>
        <p:grpSp>
          <p:nvGrpSpPr>
            <p:cNvPr id="101397" name="Group 23">
              <a:extLst>
                <a:ext uri="{FF2B5EF4-FFF2-40B4-BE49-F238E27FC236}">
                  <a16:creationId xmlns:a16="http://schemas.microsoft.com/office/drawing/2014/main" id="{BA788D3A-3E45-4271-7B23-38E032020A5C}"/>
                </a:ext>
              </a:extLst>
            </p:cNvPr>
            <p:cNvGrpSpPr>
              <a:grpSpLocks/>
            </p:cNvGrpSpPr>
            <p:nvPr/>
          </p:nvGrpSpPr>
          <p:grpSpPr bwMode="auto">
            <a:xfrm>
              <a:off x="-117" y="177"/>
              <a:ext cx="4676" cy="442"/>
              <a:chOff x="-117" y="177"/>
              <a:chExt cx="4676" cy="442"/>
            </a:xfrm>
          </p:grpSpPr>
          <p:pic>
            <p:nvPicPr>
              <p:cNvPr id="101400" name="Picture 24">
                <a:extLst>
                  <a:ext uri="{FF2B5EF4-FFF2-40B4-BE49-F238E27FC236}">
                    <a16:creationId xmlns:a16="http://schemas.microsoft.com/office/drawing/2014/main" id="{5A6CD389-1D11-4291-1E99-E257922073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01401" name="Rectangle 25">
                <a:extLst>
                  <a:ext uri="{FF2B5EF4-FFF2-40B4-BE49-F238E27FC236}">
                    <a16:creationId xmlns:a16="http://schemas.microsoft.com/office/drawing/2014/main" id="{2FAD4210-850F-7AE3-6E1C-3942E4842A19}"/>
                  </a:ext>
                </a:extLst>
              </p:cNvPr>
              <p:cNvSpPr>
                <a:spLocks noChangeArrowheads="1"/>
              </p:cNvSpPr>
              <p:nvPr/>
            </p:nvSpPr>
            <p:spPr bwMode="white">
              <a:xfrm>
                <a:off x="-117" y="177"/>
                <a:ext cx="2581"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대기배출시설의 관리</a:t>
                </a:r>
              </a:p>
            </p:txBody>
          </p:sp>
        </p:grpSp>
        <p:sp>
          <p:nvSpPr>
            <p:cNvPr id="101398" name="Rectangle 26">
              <a:extLst>
                <a:ext uri="{FF2B5EF4-FFF2-40B4-BE49-F238E27FC236}">
                  <a16:creationId xmlns:a16="http://schemas.microsoft.com/office/drawing/2014/main" id="{58E94C5E-5CBD-06A7-C866-B11C4F3A93A4}"/>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01399" name="Rectangle 27">
              <a:extLst>
                <a:ext uri="{FF2B5EF4-FFF2-40B4-BE49-F238E27FC236}">
                  <a16:creationId xmlns:a16="http://schemas.microsoft.com/office/drawing/2014/main" id="{414417D3-7C76-D7D8-C6FE-593B881ED806}"/>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101391" name="Freeform 29">
            <a:extLst>
              <a:ext uri="{FF2B5EF4-FFF2-40B4-BE49-F238E27FC236}">
                <a16:creationId xmlns:a16="http://schemas.microsoft.com/office/drawing/2014/main" id="{1427ECF0-F644-D37D-6A23-A4088646136B}"/>
              </a:ext>
            </a:extLst>
          </p:cNvPr>
          <p:cNvSpPr>
            <a:spLocks noChangeArrowheads="1"/>
          </p:cNvSpPr>
          <p:nvPr/>
        </p:nvSpPr>
        <p:spPr bwMode="auto">
          <a:xfrm>
            <a:off x="615950" y="483235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4" y="87"/>
                </a:moveTo>
                <a:cubicBezTo>
                  <a:pt x="5" y="77"/>
                  <a:pt x="0" y="66"/>
                  <a:pt x="0" y="51"/>
                </a:cubicBezTo>
                <a:cubicBezTo>
                  <a:pt x="0" y="37"/>
                  <a:pt x="5" y="25"/>
                  <a:pt x="14" y="15"/>
                </a:cubicBezTo>
                <a:cubicBezTo>
                  <a:pt x="24" y="5"/>
                  <a:pt x="36" y="0"/>
                  <a:pt x="51" y="0"/>
                </a:cubicBezTo>
                <a:cubicBezTo>
                  <a:pt x="65" y="0"/>
                  <a:pt x="77" y="5"/>
                  <a:pt x="87" y="15"/>
                </a:cubicBezTo>
                <a:cubicBezTo>
                  <a:pt x="98" y="25"/>
                  <a:pt x="103" y="37"/>
                  <a:pt x="103" y="51"/>
                </a:cubicBezTo>
                <a:cubicBezTo>
                  <a:pt x="103" y="66"/>
                  <a:pt x="98" y="77"/>
                  <a:pt x="87" y="87"/>
                </a:cubicBezTo>
                <a:cubicBezTo>
                  <a:pt x="77" y="97"/>
                  <a:pt x="65" y="102"/>
                  <a:pt x="51" y="102"/>
                </a:cubicBezTo>
                <a:cubicBezTo>
                  <a:pt x="36" y="102"/>
                  <a:pt x="24" y="97"/>
                  <a:pt x="14" y="87"/>
                </a:cubicBezTo>
                <a:close/>
                <a:moveTo>
                  <a:pt x="28" y="80"/>
                </a:moveTo>
                <a:cubicBezTo>
                  <a:pt x="28" y="82"/>
                  <a:pt x="29" y="83"/>
                  <a:pt x="30" y="84"/>
                </a:cubicBezTo>
                <a:cubicBezTo>
                  <a:pt x="32" y="84"/>
                  <a:pt x="33" y="84"/>
                  <a:pt x="35" y="83"/>
                </a:cubicBezTo>
                <a:lnTo>
                  <a:pt x="83" y="55"/>
                </a:lnTo>
                <a:cubicBezTo>
                  <a:pt x="84" y="55"/>
                  <a:pt x="84" y="54"/>
                  <a:pt x="85" y="54"/>
                </a:cubicBezTo>
                <a:cubicBezTo>
                  <a:pt x="85" y="53"/>
                  <a:pt x="85" y="52"/>
                  <a:pt x="85" y="51"/>
                </a:cubicBezTo>
                <a:cubicBezTo>
                  <a:pt x="85" y="50"/>
                  <a:pt x="85" y="50"/>
                  <a:pt x="85" y="49"/>
                </a:cubicBezTo>
                <a:cubicBezTo>
                  <a:pt x="84" y="48"/>
                  <a:pt x="84" y="48"/>
                  <a:pt x="83" y="47"/>
                </a:cubicBezTo>
                <a:lnTo>
                  <a:pt x="35" y="19"/>
                </a:lnTo>
                <a:cubicBezTo>
                  <a:pt x="34" y="18"/>
                  <a:pt x="32" y="18"/>
                  <a:pt x="30"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01392" name="Freeform 30">
            <a:extLst>
              <a:ext uri="{FF2B5EF4-FFF2-40B4-BE49-F238E27FC236}">
                <a16:creationId xmlns:a16="http://schemas.microsoft.com/office/drawing/2014/main" id="{218D2528-42CD-DA8A-E6D5-5CB203FB0031}"/>
              </a:ext>
            </a:extLst>
          </p:cNvPr>
          <p:cNvSpPr>
            <a:spLocks noChangeArrowheads="1"/>
          </p:cNvSpPr>
          <p:nvPr/>
        </p:nvSpPr>
        <p:spPr bwMode="auto">
          <a:xfrm>
            <a:off x="601663" y="517207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1" y="0"/>
                </a:cubicBezTo>
                <a:cubicBezTo>
                  <a:pt x="65" y="0"/>
                  <a:pt x="77" y="5"/>
                  <a:pt x="87" y="16"/>
                </a:cubicBezTo>
                <a:cubicBezTo>
                  <a:pt x="98" y="26"/>
                  <a:pt x="103" y="37"/>
                  <a:pt x="103" y="52"/>
                </a:cubicBezTo>
                <a:cubicBezTo>
                  <a:pt x="103" y="66"/>
                  <a:pt x="98" y="78"/>
                  <a:pt x="87" y="88"/>
                </a:cubicBezTo>
                <a:cubicBezTo>
                  <a:pt x="77" y="97"/>
                  <a:pt x="65" y="102"/>
                  <a:pt x="51" y="102"/>
                </a:cubicBezTo>
                <a:cubicBezTo>
                  <a:pt x="37" y="102"/>
                  <a:pt x="25" y="97"/>
                  <a:pt x="15" y="88"/>
                </a:cubicBezTo>
                <a:close/>
                <a:moveTo>
                  <a:pt x="28" y="80"/>
                </a:moveTo>
                <a:cubicBezTo>
                  <a:pt x="28" y="82"/>
                  <a:pt x="29" y="84"/>
                  <a:pt x="31" y="84"/>
                </a:cubicBezTo>
                <a:cubicBezTo>
                  <a:pt x="32" y="85"/>
                  <a:pt x="34" y="85"/>
                  <a:pt x="35" y="84"/>
                </a:cubicBezTo>
                <a:lnTo>
                  <a:pt x="83" y="56"/>
                </a:lnTo>
                <a:cubicBezTo>
                  <a:pt x="84" y="55"/>
                  <a:pt x="84" y="55"/>
                  <a:pt x="85" y="54"/>
                </a:cubicBezTo>
                <a:cubicBezTo>
                  <a:pt x="85" y="53"/>
                  <a:pt x="85" y="53"/>
                  <a:pt x="85" y="52"/>
                </a:cubicBezTo>
                <a:cubicBezTo>
                  <a:pt x="85" y="51"/>
                  <a:pt x="85" y="50"/>
                  <a:pt x="85" y="49"/>
                </a:cubicBezTo>
                <a:cubicBezTo>
                  <a:pt x="84" y="49"/>
                  <a:pt x="84" y="48"/>
                  <a:pt x="83" y="48"/>
                </a:cubicBezTo>
                <a:lnTo>
                  <a:pt x="36" y="19"/>
                </a:lnTo>
                <a:cubicBezTo>
                  <a:pt x="34" y="18"/>
                  <a:pt x="33" y="18"/>
                  <a:pt x="31" y="19"/>
                </a:cubicBezTo>
                <a:cubicBezTo>
                  <a:pt x="29" y="20"/>
                  <a:pt x="28" y="21"/>
                  <a:pt x="28" y="23"/>
                </a:cubicBezTo>
                <a:lnTo>
                  <a:pt x="28" y="80"/>
                </a:lnTo>
                <a:close/>
                <a:moveTo>
                  <a:pt x="79" y="52"/>
                </a:moveTo>
                <a:lnTo>
                  <a:pt x="34" y="78"/>
                </a:lnTo>
                <a:lnTo>
                  <a:pt x="34"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01393" name="Freeform 31">
            <a:extLst>
              <a:ext uri="{FF2B5EF4-FFF2-40B4-BE49-F238E27FC236}">
                <a16:creationId xmlns:a16="http://schemas.microsoft.com/office/drawing/2014/main" id="{D737BB72-6883-9B65-0607-9C64F501F378}"/>
              </a:ext>
            </a:extLst>
          </p:cNvPr>
          <p:cNvSpPr>
            <a:spLocks noChangeArrowheads="1"/>
          </p:cNvSpPr>
          <p:nvPr/>
        </p:nvSpPr>
        <p:spPr bwMode="auto">
          <a:xfrm>
            <a:off x="603250" y="5472113"/>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01394" name="Freeform 32">
            <a:extLst>
              <a:ext uri="{FF2B5EF4-FFF2-40B4-BE49-F238E27FC236}">
                <a16:creationId xmlns:a16="http://schemas.microsoft.com/office/drawing/2014/main" id="{8F1C285C-7A50-6FB0-858C-B6B2F3F31B06}"/>
              </a:ext>
            </a:extLst>
          </p:cNvPr>
          <p:cNvSpPr>
            <a:spLocks noChangeArrowheads="1"/>
          </p:cNvSpPr>
          <p:nvPr/>
        </p:nvSpPr>
        <p:spPr bwMode="auto">
          <a:xfrm>
            <a:off x="611188" y="5773738"/>
            <a:ext cx="163512" cy="163512"/>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6"/>
                  <a:pt x="5" y="25"/>
                  <a:pt x="15" y="15"/>
                </a:cubicBezTo>
                <a:cubicBezTo>
                  <a:pt x="25" y="4"/>
                  <a:pt x="37" y="0"/>
                  <a:pt x="51" y="0"/>
                </a:cubicBezTo>
                <a:cubicBezTo>
                  <a:pt x="66" y="0"/>
                  <a:pt x="78" y="4"/>
                  <a:pt x="88" y="15"/>
                </a:cubicBezTo>
                <a:cubicBezTo>
                  <a:pt x="98" y="25"/>
                  <a:pt x="103" y="36"/>
                  <a:pt x="103" y="51"/>
                </a:cubicBezTo>
                <a:cubicBezTo>
                  <a:pt x="103" y="65"/>
                  <a:pt x="98" y="77"/>
                  <a:pt x="88" y="87"/>
                </a:cubicBezTo>
                <a:cubicBezTo>
                  <a:pt x="78" y="97"/>
                  <a:pt x="66" y="102"/>
                  <a:pt x="51" y="102"/>
                </a:cubicBezTo>
                <a:cubicBezTo>
                  <a:pt x="37" y="102"/>
                  <a:pt x="25" y="97"/>
                  <a:pt x="15" y="87"/>
                </a:cubicBezTo>
                <a:close/>
                <a:moveTo>
                  <a:pt x="28" y="79"/>
                </a:moveTo>
                <a:cubicBezTo>
                  <a:pt x="28" y="81"/>
                  <a:pt x="29" y="83"/>
                  <a:pt x="31" y="83"/>
                </a:cubicBezTo>
                <a:cubicBezTo>
                  <a:pt x="32" y="84"/>
                  <a:pt x="34" y="84"/>
                  <a:pt x="35"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4" y="17"/>
                  <a:pt x="33" y="17"/>
                  <a:pt x="31" y="18"/>
                </a:cubicBezTo>
                <a:cubicBezTo>
                  <a:pt x="29" y="19"/>
                  <a:pt x="28" y="20"/>
                  <a:pt x="28" y="22"/>
                </a:cubicBezTo>
                <a:lnTo>
                  <a:pt x="28" y="79"/>
                </a:lnTo>
                <a:close/>
                <a:moveTo>
                  <a:pt x="79" y="51"/>
                </a:moveTo>
                <a:lnTo>
                  <a:pt x="34" y="77"/>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01395" name="Freeform 36">
            <a:extLst>
              <a:ext uri="{FF2B5EF4-FFF2-40B4-BE49-F238E27FC236}">
                <a16:creationId xmlns:a16="http://schemas.microsoft.com/office/drawing/2014/main" id="{5ECB1AA3-63FA-4B38-510F-B3A90DF4DF39}"/>
              </a:ext>
            </a:extLst>
          </p:cNvPr>
          <p:cNvSpPr>
            <a:spLocks noChangeArrowheads="1"/>
          </p:cNvSpPr>
          <p:nvPr/>
        </p:nvSpPr>
        <p:spPr bwMode="auto">
          <a:xfrm>
            <a:off x="619125" y="60960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5"/>
                </a:cubicBezTo>
                <a:cubicBezTo>
                  <a:pt x="25" y="5"/>
                  <a:pt x="37" y="0"/>
                  <a:pt x="51" y="0"/>
                </a:cubicBezTo>
                <a:cubicBezTo>
                  <a:pt x="66" y="0"/>
                  <a:pt x="78" y="5"/>
                  <a:pt x="88" y="15"/>
                </a:cubicBezTo>
                <a:cubicBezTo>
                  <a:pt x="98" y="25"/>
                  <a:pt x="103" y="37"/>
                  <a:pt x="103" y="51"/>
                </a:cubicBezTo>
                <a:cubicBezTo>
                  <a:pt x="103" y="66"/>
                  <a:pt x="98" y="78"/>
                  <a:pt x="88" y="87"/>
                </a:cubicBezTo>
                <a:cubicBezTo>
                  <a:pt x="78" y="97"/>
                  <a:pt x="66" y="102"/>
                  <a:pt x="51" y="102"/>
                </a:cubicBezTo>
                <a:cubicBezTo>
                  <a:pt x="37" y="102"/>
                  <a:pt x="25" y="97"/>
                  <a:pt x="15" y="87"/>
                </a:cubicBezTo>
                <a:close/>
                <a:moveTo>
                  <a:pt x="28" y="80"/>
                </a:moveTo>
                <a:cubicBezTo>
                  <a:pt x="28" y="82"/>
                  <a:pt x="29" y="83"/>
                  <a:pt x="31" y="84"/>
                </a:cubicBezTo>
                <a:cubicBezTo>
                  <a:pt x="32" y="84"/>
                  <a:pt x="34" y="84"/>
                  <a:pt x="35"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4" y="18"/>
                  <a:pt x="33" y="18"/>
                  <a:pt x="31" y="19"/>
                </a:cubicBezTo>
                <a:cubicBezTo>
                  <a:pt x="29" y="19"/>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3" name="직사각형 2">
            <a:extLst>
              <a:ext uri="{FF2B5EF4-FFF2-40B4-BE49-F238E27FC236}">
                <a16:creationId xmlns:a16="http://schemas.microsoft.com/office/drawing/2014/main" id="{EB325722-52DE-887C-4411-53034EF0692F}"/>
              </a:ext>
            </a:extLst>
          </p:cNvPr>
          <p:cNvSpPr/>
          <p:nvPr/>
        </p:nvSpPr>
        <p:spPr>
          <a:xfrm>
            <a:off x="3994150" y="4506913"/>
            <a:ext cx="5041900" cy="692150"/>
          </a:xfrm>
          <a:prstGeom prst="rect">
            <a:avLst/>
          </a:prstGeom>
          <a:ln>
            <a:solidFill>
              <a:schemeClr val="tx1"/>
            </a:solidFill>
            <a:prstDash val="sysDot"/>
          </a:ln>
        </p:spPr>
        <p:txBody>
          <a:bodyPr>
            <a:spAutoFit/>
          </a:bodyPr>
          <a:lstStyle/>
          <a:p>
            <a:pPr algn="just" latinLnBrk="1">
              <a:lnSpc>
                <a:spcPct val="175000"/>
              </a:lnSpc>
              <a:spcBef>
                <a:spcPts val="0"/>
              </a:spcBef>
              <a:spcAft>
                <a:spcPts val="0"/>
              </a:spcAft>
              <a:defRPr/>
            </a:pPr>
            <a:r>
              <a:rPr lang="en-US" altLang="ko-KR" sz="1200" b="1" kern="0" spc="-30" dirty="0">
                <a:solidFill>
                  <a:srgbClr val="0000FF"/>
                </a:solidFill>
                <a:latin typeface="함초롬돋움" panose="020B0804000101010101" pitchFamily="50" charset="-127"/>
                <a:ea typeface="함초롬돋움" panose="020B0804000101010101" pitchFamily="50" charset="-127"/>
              </a:rPr>
              <a:t>※ </a:t>
            </a:r>
            <a:r>
              <a:rPr lang="ko-KR" altLang="en-US" sz="1200" b="1" kern="0" spc="-30" dirty="0">
                <a:solidFill>
                  <a:srgbClr val="0000FF"/>
                </a:solidFill>
                <a:latin typeface="함초롬돋움" panose="020B0804000101010101" pitchFamily="50" charset="-127"/>
                <a:ea typeface="함초롬돋움" panose="020B0804000101010101" pitchFamily="50" charset="-127"/>
              </a:rPr>
              <a:t>방지시설설치면제 배출시설 연</a:t>
            </a:r>
            <a:r>
              <a:rPr lang="en-US" altLang="ko-KR" sz="1200" b="1" kern="0" spc="-30" dirty="0">
                <a:solidFill>
                  <a:srgbClr val="0000FF"/>
                </a:solidFill>
                <a:latin typeface="함초롬돋움" panose="020B0804000101010101" pitchFamily="50" charset="-127"/>
                <a:ea typeface="함초롬돋움" panose="020B0804000101010101" pitchFamily="50" charset="-127"/>
              </a:rPr>
              <a:t>1</a:t>
            </a:r>
            <a:r>
              <a:rPr lang="ko-KR" altLang="en-US" sz="1200" b="1" kern="0" spc="-30" dirty="0">
                <a:solidFill>
                  <a:srgbClr val="0000FF"/>
                </a:solidFill>
                <a:latin typeface="함초롬돋움" panose="020B0804000101010101" pitchFamily="50" charset="-127"/>
                <a:ea typeface="함초롬돋움" panose="020B0804000101010101" pitchFamily="50" charset="-127"/>
              </a:rPr>
              <a:t>회 이상 자가측정 의무 부여</a:t>
            </a:r>
            <a:r>
              <a:rPr lang="en-US" altLang="ko-KR" sz="1000" b="1" kern="0" spc="-30" dirty="0">
                <a:solidFill>
                  <a:srgbClr val="0000FF"/>
                </a:solidFill>
                <a:latin typeface="함초롬돋움" panose="020B0804000101010101" pitchFamily="50" charset="-127"/>
                <a:ea typeface="함초롬돋움" panose="020B0804000101010101" pitchFamily="50" charset="-127"/>
              </a:rPr>
              <a:t>(’21.1.1.</a:t>
            </a:r>
            <a:r>
              <a:rPr lang="ko-KR" altLang="en-US" sz="1000" b="1" kern="0" spc="-30" dirty="0">
                <a:solidFill>
                  <a:srgbClr val="0000FF"/>
                </a:solidFill>
                <a:latin typeface="함초롬돋움" panose="020B0804000101010101" pitchFamily="50" charset="-127"/>
                <a:ea typeface="함초롬돋움" panose="020B0804000101010101" pitchFamily="50" charset="-127"/>
              </a:rPr>
              <a:t>시행</a:t>
            </a:r>
            <a:r>
              <a:rPr lang="en-US" altLang="ko-KR" sz="1000" b="1" kern="0" spc="-30" dirty="0">
                <a:solidFill>
                  <a:srgbClr val="0000FF"/>
                </a:solidFill>
                <a:latin typeface="함초롬돋움" panose="020B0804000101010101" pitchFamily="50" charset="-127"/>
                <a:ea typeface="함초롬돋움" panose="020B0804000101010101" pitchFamily="50" charset="-127"/>
              </a:rPr>
              <a:t>)</a:t>
            </a:r>
            <a:endParaRPr lang="ko-KR" altLang="en-US" sz="1000" kern="0" dirty="0">
              <a:solidFill>
                <a:srgbClr val="000000"/>
              </a:solidFill>
              <a:latin typeface="함초롬바탕" panose="020B0804000101010101" pitchFamily="50" charset="-127"/>
            </a:endParaRPr>
          </a:p>
          <a:p>
            <a:pPr algn="just" latinLnBrk="1">
              <a:lnSpc>
                <a:spcPct val="150000"/>
              </a:lnSpc>
              <a:spcBef>
                <a:spcPts val="0"/>
              </a:spcBef>
              <a:spcAft>
                <a:spcPts val="0"/>
              </a:spcAft>
              <a:defRPr/>
            </a:pPr>
            <a:r>
              <a:rPr lang="en-US" altLang="ko-KR" sz="1200" kern="0" spc="-30" dirty="0">
                <a:solidFill>
                  <a:srgbClr val="000000"/>
                </a:solidFill>
                <a:latin typeface="함초롬돋움" panose="020B0804000101010101" pitchFamily="50" charset="-127"/>
                <a:ea typeface="함초롬돋움" panose="020B0804000101010101" pitchFamily="50" charset="-127"/>
              </a:rPr>
              <a:t>※ </a:t>
            </a:r>
            <a:r>
              <a:rPr lang="ko-KR" altLang="en-US" sz="1200" kern="0" spc="-30" dirty="0" err="1">
                <a:solidFill>
                  <a:srgbClr val="000000"/>
                </a:solidFill>
                <a:latin typeface="함초롬돋움" panose="020B0804000101010101" pitchFamily="50" charset="-127"/>
                <a:ea typeface="함초롬돋움" panose="020B0804000101010101" pitchFamily="50" charset="-127"/>
              </a:rPr>
              <a:t>특정대기유해물질중</a:t>
            </a:r>
            <a:r>
              <a:rPr lang="ko-KR" altLang="en-US" sz="1200" kern="0" spc="-30" dirty="0">
                <a:solidFill>
                  <a:srgbClr val="000000"/>
                </a:solidFill>
                <a:latin typeface="함초롬돋움" panose="020B0804000101010101" pitchFamily="50" charset="-127"/>
                <a:ea typeface="함초롬돋움" panose="020B0804000101010101" pitchFamily="50" charset="-127"/>
              </a:rPr>
              <a:t> </a:t>
            </a:r>
            <a:r>
              <a:rPr lang="ko-KR" altLang="en-US" sz="1200" kern="0" spc="-30" dirty="0" err="1">
                <a:solidFill>
                  <a:srgbClr val="000000"/>
                </a:solidFill>
                <a:latin typeface="함초롬돋움" panose="020B0804000101010101" pitchFamily="50" charset="-127"/>
                <a:ea typeface="함초롬돋움" panose="020B0804000101010101" pitchFamily="50" charset="-127"/>
              </a:rPr>
              <a:t>다환방향족탄화수소는</a:t>
            </a:r>
            <a:r>
              <a:rPr lang="ko-KR" altLang="en-US" sz="1200" kern="0" spc="-30" dirty="0">
                <a:solidFill>
                  <a:srgbClr val="000000"/>
                </a:solidFill>
                <a:latin typeface="함초롬돋움" panose="020B0804000101010101" pitchFamily="50" charset="-127"/>
                <a:ea typeface="함초롬돋움" panose="020B0804000101010101" pitchFamily="50" charset="-127"/>
              </a:rPr>
              <a:t> 반기</a:t>
            </a:r>
            <a:r>
              <a:rPr lang="en-US" altLang="ko-KR" sz="1200" kern="0" spc="-30" dirty="0">
                <a:solidFill>
                  <a:srgbClr val="000000"/>
                </a:solidFill>
                <a:latin typeface="함초롬돋움" panose="020B0804000101010101" pitchFamily="50" charset="-127"/>
                <a:ea typeface="함초롬돋움" panose="020B0804000101010101" pitchFamily="50" charset="-127"/>
              </a:rPr>
              <a:t>1</a:t>
            </a:r>
            <a:r>
              <a:rPr lang="ko-KR" altLang="en-US" sz="1200" kern="0" spc="-30" dirty="0" err="1">
                <a:solidFill>
                  <a:srgbClr val="000000"/>
                </a:solidFill>
                <a:latin typeface="함초롬돋움" panose="020B0804000101010101" pitchFamily="50" charset="-127"/>
                <a:ea typeface="함초롬돋움" panose="020B0804000101010101" pitchFamily="50" charset="-127"/>
              </a:rPr>
              <a:t>회이상</a:t>
            </a:r>
            <a:r>
              <a:rPr lang="ko-KR" altLang="en-US" sz="1200" kern="0" spc="-30" dirty="0">
                <a:solidFill>
                  <a:srgbClr val="000000"/>
                </a:solidFill>
                <a:latin typeface="함초롬돋움" panose="020B0804000101010101" pitchFamily="50" charset="-127"/>
                <a:ea typeface="함초롬돋움" panose="020B0804000101010101" pitchFamily="50" charset="-127"/>
              </a:rPr>
              <a:t> 측정</a:t>
            </a:r>
            <a:r>
              <a:rPr lang="en-US" altLang="ko-KR" sz="1000" kern="0" spc="-30" dirty="0">
                <a:solidFill>
                  <a:srgbClr val="000000"/>
                </a:solidFill>
                <a:latin typeface="함초롬돋움" panose="020B0804000101010101" pitchFamily="50" charset="-127"/>
                <a:ea typeface="함초롬돋움" panose="020B0804000101010101" pitchFamily="50" charset="-127"/>
              </a:rPr>
              <a:t>(’20.4.3.</a:t>
            </a:r>
            <a:r>
              <a:rPr lang="ko-KR" altLang="en-US" sz="1000" kern="0" spc="-30" dirty="0">
                <a:solidFill>
                  <a:srgbClr val="000000"/>
                </a:solidFill>
                <a:latin typeface="함초롬돋움" panose="020B0804000101010101" pitchFamily="50" charset="-127"/>
                <a:ea typeface="함초롬돋움" panose="020B0804000101010101" pitchFamily="50" charset="-127"/>
              </a:rPr>
              <a:t>시행</a:t>
            </a:r>
            <a:r>
              <a:rPr lang="en-US" altLang="ko-KR" sz="1000" kern="0" spc="-30" dirty="0">
                <a:solidFill>
                  <a:srgbClr val="000000"/>
                </a:solidFill>
                <a:latin typeface="함초롬돋움" panose="020B0804000101010101" pitchFamily="50" charset="-127"/>
                <a:ea typeface="함초롬돋움" panose="020B0804000101010101" pitchFamily="50" charset="-127"/>
              </a:rPr>
              <a:t>)</a:t>
            </a:r>
            <a:endParaRPr lang="ko-KR" altLang="en-US" sz="1000" kern="0" dirty="0">
              <a:solidFill>
                <a:srgbClr val="000000"/>
              </a:solidFill>
              <a:latin typeface="함초롬바탕" panose="020B0804000101010101" pitchFamily="50" charset="-127"/>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그림 2">
            <a:extLst>
              <a:ext uri="{FF2B5EF4-FFF2-40B4-BE49-F238E27FC236}">
                <a16:creationId xmlns:a16="http://schemas.microsoft.com/office/drawing/2014/main" id="{5317902D-74F1-04AB-6A95-1C363C51E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42863"/>
            <a:ext cx="449897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그림 1">
            <a:extLst>
              <a:ext uri="{FF2B5EF4-FFF2-40B4-BE49-F238E27FC236}">
                <a16:creationId xmlns:a16="http://schemas.microsoft.com/office/drawing/2014/main" id="{A805AFC7-4CD3-89BB-8B6E-FF2A0C0B98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8" y="42863"/>
            <a:ext cx="46085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그림 3">
            <a:extLst>
              <a:ext uri="{FF2B5EF4-FFF2-40B4-BE49-F238E27FC236}">
                <a16:creationId xmlns:a16="http://schemas.microsoft.com/office/drawing/2014/main" id="{314ACB67-1E6B-EDA9-6D6D-0E89AD9E00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25" y="3571875"/>
            <a:ext cx="4664075"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그림 4">
            <a:extLst>
              <a:ext uri="{FF2B5EF4-FFF2-40B4-BE49-F238E27FC236}">
                <a16:creationId xmlns:a16="http://schemas.microsoft.com/office/drawing/2014/main" id="{90DED1F6-B038-9736-9118-A916733AA6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1850" y="3573463"/>
            <a:ext cx="4498975"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그림 1">
            <a:extLst>
              <a:ext uri="{FF2B5EF4-FFF2-40B4-BE49-F238E27FC236}">
                <a16:creationId xmlns:a16="http://schemas.microsoft.com/office/drawing/2014/main" id="{9C1C3F85-704B-C0D3-7921-0A0B2C4FE6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52538"/>
            <a:ext cx="91408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AutoShape 4">
            <a:extLst>
              <a:ext uri="{FF2B5EF4-FFF2-40B4-BE49-F238E27FC236}">
                <a16:creationId xmlns:a16="http://schemas.microsoft.com/office/drawing/2014/main" id="{544D4914-CA70-1356-506F-19A3EEB294CC}"/>
              </a:ext>
            </a:extLst>
          </p:cNvPr>
          <p:cNvSpPr>
            <a:spLocks noChangeArrowheads="1"/>
          </p:cNvSpPr>
          <p:nvPr/>
        </p:nvSpPr>
        <p:spPr bwMode="auto">
          <a:xfrm>
            <a:off x="231775" y="1073150"/>
            <a:ext cx="8674100" cy="5483225"/>
          </a:xfrm>
          <a:prstGeom prst="roundRect">
            <a:avLst>
              <a:gd name="adj" fmla="val 2370"/>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05475" name="Picture 5">
            <a:extLst>
              <a:ext uri="{FF2B5EF4-FFF2-40B4-BE49-F238E27FC236}">
                <a16:creationId xmlns:a16="http://schemas.microsoft.com/office/drawing/2014/main" id="{04A2D1BB-049C-35BD-E32A-85F7ECF91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908050"/>
            <a:ext cx="608965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tangle 6">
            <a:extLst>
              <a:ext uri="{FF2B5EF4-FFF2-40B4-BE49-F238E27FC236}">
                <a16:creationId xmlns:a16="http://schemas.microsoft.com/office/drawing/2014/main" id="{5161B31B-5D9B-6693-00BD-DD4D608F22A5}"/>
              </a:ext>
            </a:extLst>
          </p:cNvPr>
          <p:cNvSpPr>
            <a:spLocks noChangeArrowheads="1"/>
          </p:cNvSpPr>
          <p:nvPr/>
        </p:nvSpPr>
        <p:spPr bwMode="white">
          <a:xfrm>
            <a:off x="217488" y="963613"/>
            <a:ext cx="5973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자가측정 대상</a:t>
            </a:r>
            <a:r>
              <a:rPr lang="en-US" altLang="ko-KR" sz="2400">
                <a:solidFill>
                  <a:srgbClr val="FFFF00"/>
                </a:solidFill>
                <a:latin typeface="바탕" panose="02030600000101010101" pitchFamily="18" charset="-127"/>
                <a:ea typeface="나눔고딕 ExtraBold" pitchFamily="50" charset="-127"/>
              </a:rPr>
              <a:t>·</a:t>
            </a:r>
            <a:r>
              <a:rPr lang="ko-KR" altLang="en-US" sz="2400">
                <a:solidFill>
                  <a:srgbClr val="FFFF00"/>
                </a:solidFill>
                <a:latin typeface="나눔고딕 ExtraBold" pitchFamily="50" charset="-127"/>
                <a:ea typeface="나눔고딕 ExtraBold" pitchFamily="50" charset="-127"/>
              </a:rPr>
              <a:t>항목 및 방법</a:t>
            </a:r>
          </a:p>
        </p:txBody>
      </p:sp>
      <p:pic>
        <p:nvPicPr>
          <p:cNvPr id="105477" name="Picture 7">
            <a:extLst>
              <a:ext uri="{FF2B5EF4-FFF2-40B4-BE49-F238E27FC236}">
                <a16:creationId xmlns:a16="http://schemas.microsoft.com/office/drawing/2014/main" id="{24043E6E-095C-83F3-7063-70A961643494}"/>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7988" y="1512888"/>
            <a:ext cx="832167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105478" name="Picture 8">
            <a:extLst>
              <a:ext uri="{FF2B5EF4-FFF2-40B4-BE49-F238E27FC236}">
                <a16:creationId xmlns:a16="http://schemas.microsoft.com/office/drawing/2014/main" id="{08998E7E-7205-66BA-156E-E72A2C16E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38" y="1554163"/>
            <a:ext cx="80994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05479" name="Rectangle 9">
            <a:extLst>
              <a:ext uri="{FF2B5EF4-FFF2-40B4-BE49-F238E27FC236}">
                <a16:creationId xmlns:a16="http://schemas.microsoft.com/office/drawing/2014/main" id="{02D8396D-5BE3-E72F-933B-78F0240B89D1}"/>
              </a:ext>
            </a:extLst>
          </p:cNvPr>
          <p:cNvSpPr>
            <a:spLocks noChangeArrowheads="1"/>
          </p:cNvSpPr>
          <p:nvPr/>
        </p:nvSpPr>
        <p:spPr bwMode="white">
          <a:xfrm>
            <a:off x="465138" y="1627188"/>
            <a:ext cx="7496175" cy="366712"/>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800">
                <a:solidFill>
                  <a:srgbClr val="FFFFFF"/>
                </a:solidFill>
                <a:latin typeface="나눔고딕 ExtraBold" pitchFamily="50" charset="-127"/>
                <a:ea typeface="나눔고딕 ExtraBold" pitchFamily="50" charset="-127"/>
                <a:cs typeface="Arial" panose="020B0604020202020204" pitchFamily="34" charset="0"/>
              </a:rPr>
              <a:t>관제센터로 측정결과를 자동전송하지 않는 사업장의 배출구</a:t>
            </a:r>
            <a:r>
              <a:rPr lang="en-US" altLang="ko-KR" sz="1400" b="1">
                <a:solidFill>
                  <a:srgbClr val="FFFFFF"/>
                </a:solidFill>
                <a:latin typeface="Arial" panose="020B0604020202020204" pitchFamily="34" charset="0"/>
                <a:ea typeface="나눔고딕" pitchFamily="50" charset="-127"/>
                <a:cs typeface="Arial" panose="020B0604020202020204" pitchFamily="34" charset="0"/>
              </a:rPr>
              <a:t>(</a:t>
            </a:r>
            <a:r>
              <a:rPr lang="ko-KR" altLang="en-US" sz="1400" b="1">
                <a:solidFill>
                  <a:srgbClr val="FFFFFF"/>
                </a:solidFill>
                <a:latin typeface="Arial" panose="020B0604020202020204" pitchFamily="34" charset="0"/>
                <a:ea typeface="나눔고딕" pitchFamily="50" charset="-127"/>
                <a:cs typeface="Arial" panose="020B0604020202020204" pitchFamily="34" charset="0"/>
              </a:rPr>
              <a:t>시행규칙  별표</a:t>
            </a:r>
            <a:r>
              <a:rPr lang="en-US" altLang="ko-KR" sz="1400" b="1">
                <a:solidFill>
                  <a:srgbClr val="FFFFFF"/>
                </a:solidFill>
                <a:latin typeface="Arial" panose="020B0604020202020204" pitchFamily="34" charset="0"/>
                <a:ea typeface="나눔고딕" pitchFamily="50" charset="-127"/>
                <a:cs typeface="Arial" panose="020B0604020202020204" pitchFamily="34" charset="0"/>
              </a:rPr>
              <a:t>11)</a:t>
            </a:r>
            <a:r>
              <a:rPr lang="en-US" altLang="ko-KR" sz="1400">
                <a:solidFill>
                  <a:srgbClr val="FFFFFF"/>
                </a:solidFill>
                <a:latin typeface="맑은 고딕" panose="020B0503020000020004" pitchFamily="50" charset="-127"/>
                <a:cs typeface="Arial" panose="020B0604020202020204" pitchFamily="34" charset="0"/>
              </a:rPr>
              <a:t> </a:t>
            </a:r>
          </a:p>
        </p:txBody>
      </p:sp>
      <p:sp>
        <p:nvSpPr>
          <p:cNvPr id="105480" name="Rectangle 10">
            <a:extLst>
              <a:ext uri="{FF2B5EF4-FFF2-40B4-BE49-F238E27FC236}">
                <a16:creationId xmlns:a16="http://schemas.microsoft.com/office/drawing/2014/main" id="{2BF9483B-689C-E877-8870-F84300586A97}"/>
              </a:ext>
            </a:extLst>
          </p:cNvPr>
          <p:cNvSpPr>
            <a:spLocks noChangeArrowheads="1"/>
          </p:cNvSpPr>
          <p:nvPr/>
        </p:nvSpPr>
        <p:spPr bwMode="white">
          <a:xfrm>
            <a:off x="838200" y="4333875"/>
            <a:ext cx="7783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05481" name="Group 11">
            <a:extLst>
              <a:ext uri="{FF2B5EF4-FFF2-40B4-BE49-F238E27FC236}">
                <a16:creationId xmlns:a16="http://schemas.microsoft.com/office/drawing/2014/main" id="{EA59C15B-F313-0744-A54E-CD204B2DA0D3}"/>
              </a:ext>
            </a:extLst>
          </p:cNvPr>
          <p:cNvGrpSpPr>
            <a:grpSpLocks/>
          </p:cNvGrpSpPr>
          <p:nvPr/>
        </p:nvGrpSpPr>
        <p:grpSpPr bwMode="auto">
          <a:xfrm>
            <a:off x="-185738" y="0"/>
            <a:ext cx="9324976" cy="982663"/>
            <a:chOff x="-117" y="0"/>
            <a:chExt cx="5874" cy="619"/>
          </a:xfrm>
        </p:grpSpPr>
        <p:grpSp>
          <p:nvGrpSpPr>
            <p:cNvPr id="105515" name="Group 12">
              <a:extLst>
                <a:ext uri="{FF2B5EF4-FFF2-40B4-BE49-F238E27FC236}">
                  <a16:creationId xmlns:a16="http://schemas.microsoft.com/office/drawing/2014/main" id="{D24318F8-1A1D-3262-8ED4-34616399C0FE}"/>
                </a:ext>
              </a:extLst>
            </p:cNvPr>
            <p:cNvGrpSpPr>
              <a:grpSpLocks/>
            </p:cNvGrpSpPr>
            <p:nvPr/>
          </p:nvGrpSpPr>
          <p:grpSpPr bwMode="auto">
            <a:xfrm>
              <a:off x="-117" y="177"/>
              <a:ext cx="4676" cy="442"/>
              <a:chOff x="-117" y="177"/>
              <a:chExt cx="4676" cy="442"/>
            </a:xfrm>
          </p:grpSpPr>
          <p:pic>
            <p:nvPicPr>
              <p:cNvPr id="105518" name="Picture 13">
                <a:extLst>
                  <a:ext uri="{FF2B5EF4-FFF2-40B4-BE49-F238E27FC236}">
                    <a16:creationId xmlns:a16="http://schemas.microsoft.com/office/drawing/2014/main" id="{9F220154-A14F-BDFE-F112-69DE2AFC55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05519" name="Rectangle 14">
                <a:extLst>
                  <a:ext uri="{FF2B5EF4-FFF2-40B4-BE49-F238E27FC236}">
                    <a16:creationId xmlns:a16="http://schemas.microsoft.com/office/drawing/2014/main" id="{F78EBDD1-949F-7BAB-9C3C-560C2A292B57}"/>
                  </a:ext>
                </a:extLst>
              </p:cNvPr>
              <p:cNvSpPr>
                <a:spLocks noChangeArrowheads="1"/>
              </p:cNvSpPr>
              <p:nvPr/>
            </p:nvSpPr>
            <p:spPr bwMode="white">
              <a:xfrm>
                <a:off x="-117" y="177"/>
                <a:ext cx="3414"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05516" name="Rectangle 15">
              <a:extLst>
                <a:ext uri="{FF2B5EF4-FFF2-40B4-BE49-F238E27FC236}">
                  <a16:creationId xmlns:a16="http://schemas.microsoft.com/office/drawing/2014/main" id="{77DAFCE1-EF83-AD90-D99D-BA17C25796FD}"/>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05517" name="Rectangle 16">
              <a:extLst>
                <a:ext uri="{FF2B5EF4-FFF2-40B4-BE49-F238E27FC236}">
                  <a16:creationId xmlns:a16="http://schemas.microsoft.com/office/drawing/2014/main" id="{87A1702D-DA46-F1C2-7A2A-8BC849D2B961}"/>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aphicFrame>
        <p:nvGraphicFramePr>
          <p:cNvPr id="70677" name="Group 21">
            <a:extLst>
              <a:ext uri="{FF2B5EF4-FFF2-40B4-BE49-F238E27FC236}">
                <a16:creationId xmlns:a16="http://schemas.microsoft.com/office/drawing/2014/main" id="{EE7A6ADE-B3A9-1908-78E6-85E87B39B1C9}"/>
              </a:ext>
            </a:extLst>
          </p:cNvPr>
          <p:cNvGraphicFramePr>
            <a:graphicFrameLocks noGrp="1"/>
          </p:cNvGraphicFramePr>
          <p:nvPr/>
        </p:nvGraphicFramePr>
        <p:xfrm>
          <a:off x="633413" y="2257425"/>
          <a:ext cx="7859712" cy="3968750"/>
        </p:xfrm>
        <a:graphic>
          <a:graphicData uri="http://schemas.openxmlformats.org/drawingml/2006/table">
            <a:tbl>
              <a:tblPr/>
              <a:tblGrid>
                <a:gridCol w="1195387">
                  <a:extLst>
                    <a:ext uri="{9D8B030D-6E8A-4147-A177-3AD203B41FA5}">
                      <a16:colId xmlns:a16="http://schemas.microsoft.com/office/drawing/2014/main" val="20000"/>
                    </a:ext>
                  </a:extLst>
                </a:gridCol>
                <a:gridCol w="3998913">
                  <a:extLst>
                    <a:ext uri="{9D8B030D-6E8A-4147-A177-3AD203B41FA5}">
                      <a16:colId xmlns:a16="http://schemas.microsoft.com/office/drawing/2014/main" val="20001"/>
                    </a:ext>
                  </a:extLst>
                </a:gridCol>
                <a:gridCol w="1306512">
                  <a:extLst>
                    <a:ext uri="{9D8B030D-6E8A-4147-A177-3AD203B41FA5}">
                      <a16:colId xmlns:a16="http://schemas.microsoft.com/office/drawing/2014/main" val="20002"/>
                    </a:ext>
                  </a:extLst>
                </a:gridCol>
                <a:gridCol w="1358900">
                  <a:extLst>
                    <a:ext uri="{9D8B030D-6E8A-4147-A177-3AD203B41FA5}">
                      <a16:colId xmlns:a16="http://schemas.microsoft.com/office/drawing/2014/main" val="20003"/>
                    </a:ext>
                  </a:extLst>
                </a:gridCol>
              </a:tblGrid>
              <a:tr h="331220">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구 분</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배출구별 규모</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측정횟수</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측정항목</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705731">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제</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종</a:t>
                      </a:r>
                    </a:p>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배출구</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먼지ㆍ황산화물 및 질소산화물의 연간 발생량 합계가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80</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이상인 배출구</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매주</a:t>
                      </a:r>
                    </a:p>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1</a:t>
                      </a: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회 이상</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rowSpan="5">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별표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8</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에 따른 배출허용기준이 적용되는 대기오염물질</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 </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다만</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 </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비산먼지는 제외한다</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a:t>
                      </a:r>
                    </a:p>
                  </a:txBody>
                  <a:tcPr marL="91417" marR="91417" marT="45156" marB="45156"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813037">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제</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종</a:t>
                      </a:r>
                    </a:p>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배출구</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먼지ㆍ황산화물 및 질소산화물의 연간 발생량 합계가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20</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이상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80</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미만인 배출구</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매월 </a:t>
                      </a:r>
                    </a:p>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회 이상</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pPr latinLnBrk="1"/>
                      <a:endParaRPr lang="ko-KR" altLang="en-US"/>
                    </a:p>
                  </a:txBody>
                  <a:tcPr/>
                </a:tc>
                <a:extLst>
                  <a:ext uri="{0D108BD9-81ED-4DB2-BD59-A6C34878D82A}">
                    <a16:rowId xmlns:a16="http://schemas.microsoft.com/office/drawing/2014/main" val="10002"/>
                  </a:ext>
                </a:extLst>
              </a:tr>
              <a:tr h="864129">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제</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3</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종</a:t>
                      </a:r>
                    </a:p>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배출구</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먼지ㆍ황산화물 및 질소산화물의 연간 발생량 합계가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10</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이상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20</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미만인 배출구</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2</a:t>
                      </a: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개월마다 </a:t>
                      </a:r>
                    </a:p>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1</a:t>
                      </a: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회 이상</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pPr latinLnBrk="1"/>
                      <a:endParaRPr lang="ko-KR" altLang="en-US"/>
                    </a:p>
                  </a:txBody>
                  <a:tcPr/>
                </a:tc>
                <a:extLst>
                  <a:ext uri="{0D108BD9-81ED-4DB2-BD59-A6C34878D82A}">
                    <a16:rowId xmlns:a16="http://schemas.microsoft.com/office/drawing/2014/main" val="10003"/>
                  </a:ext>
                </a:extLst>
              </a:tr>
              <a:tr h="635158">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제</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4</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종</a:t>
                      </a:r>
                    </a:p>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배출구</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먼지ㆍ황산화물 및 질소산화물의 연간 발생량 합계가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이상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10</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미만인 배출구</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반기마다 </a:t>
                      </a:r>
                    </a:p>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1</a:t>
                      </a: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회 이상</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pPr latinLnBrk="1"/>
                      <a:endParaRPr lang="ko-KR" altLang="en-US"/>
                    </a:p>
                  </a:txBody>
                  <a:tcPr/>
                </a:tc>
                <a:extLst>
                  <a:ext uri="{0D108BD9-81ED-4DB2-BD59-A6C34878D82A}">
                    <a16:rowId xmlns:a16="http://schemas.microsoft.com/office/drawing/2014/main" val="10004"/>
                  </a:ext>
                </a:extLst>
              </a:tr>
              <a:tr h="619475">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제</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5</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종</a:t>
                      </a:r>
                    </a:p>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배출구</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먼지ㆍ황산화물 및 질소산화물의 연간 발생량 합계가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미만인 배출구</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반기마다 </a:t>
                      </a:r>
                    </a:p>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1</a:t>
                      </a: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회 이상</a:t>
                      </a:r>
                    </a:p>
                  </a:txBody>
                  <a:tcPr marL="91417" marR="91417" marT="45156" marB="4515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pPr latinLnBrk="1"/>
                      <a:endParaRPr lang="ko-KR" altLang="en-US"/>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a:extLst>
              <a:ext uri="{FF2B5EF4-FFF2-40B4-BE49-F238E27FC236}">
                <a16:creationId xmlns:a16="http://schemas.microsoft.com/office/drawing/2014/main" id="{3D7DF9E9-A482-7293-777E-3840A2668B8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988" y="1685925"/>
            <a:ext cx="898525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107523" name="Picture 5">
            <a:extLst>
              <a:ext uri="{FF2B5EF4-FFF2-40B4-BE49-F238E27FC236}">
                <a16:creationId xmlns:a16="http://schemas.microsoft.com/office/drawing/2014/main" id="{A6D0096B-2CEE-1D9B-F2D1-FB3393D33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690688"/>
            <a:ext cx="68056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07524" name="Rectangle 6">
            <a:extLst>
              <a:ext uri="{FF2B5EF4-FFF2-40B4-BE49-F238E27FC236}">
                <a16:creationId xmlns:a16="http://schemas.microsoft.com/office/drawing/2014/main" id="{2B3FDC2B-910C-1DE2-1B4D-7408027B078F}"/>
              </a:ext>
            </a:extLst>
          </p:cNvPr>
          <p:cNvSpPr>
            <a:spLocks noChangeArrowheads="1"/>
          </p:cNvSpPr>
          <p:nvPr/>
        </p:nvSpPr>
        <p:spPr bwMode="white">
          <a:xfrm>
            <a:off x="0" y="1773238"/>
            <a:ext cx="4568825" cy="39528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자가측정 예외</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a:t>
            </a:r>
            <a:r>
              <a:rPr lang="ko-KR" altLang="en-US" sz="1600" b="1">
                <a:solidFill>
                  <a:srgbClr val="FFFFFF"/>
                </a:solidFill>
                <a:latin typeface="Arial" panose="020B0604020202020204" pitchFamily="34" charset="0"/>
                <a:ea typeface="나눔고딕" pitchFamily="50" charset="-127"/>
                <a:cs typeface="Arial" panose="020B0604020202020204" pitchFamily="34" charset="0"/>
              </a:rPr>
              <a:t>시행규칙  별표</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11)</a:t>
            </a:r>
          </a:p>
        </p:txBody>
      </p:sp>
      <p:sp>
        <p:nvSpPr>
          <p:cNvPr id="107525" name="Rectangle 7">
            <a:extLst>
              <a:ext uri="{FF2B5EF4-FFF2-40B4-BE49-F238E27FC236}">
                <a16:creationId xmlns:a16="http://schemas.microsoft.com/office/drawing/2014/main" id="{E8264841-8C8A-A8E9-C0DF-7FEC7435B7A0}"/>
              </a:ext>
            </a:extLst>
          </p:cNvPr>
          <p:cNvSpPr>
            <a:spLocks noChangeArrowheads="1"/>
          </p:cNvSpPr>
          <p:nvPr/>
        </p:nvSpPr>
        <p:spPr bwMode="white">
          <a:xfrm>
            <a:off x="239713" y="4057650"/>
            <a:ext cx="8659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07526" name="Group 8">
            <a:extLst>
              <a:ext uri="{FF2B5EF4-FFF2-40B4-BE49-F238E27FC236}">
                <a16:creationId xmlns:a16="http://schemas.microsoft.com/office/drawing/2014/main" id="{382CBA85-A6FB-0350-93D6-1C5E7AC17B38}"/>
              </a:ext>
            </a:extLst>
          </p:cNvPr>
          <p:cNvGrpSpPr>
            <a:grpSpLocks/>
          </p:cNvGrpSpPr>
          <p:nvPr/>
        </p:nvGrpSpPr>
        <p:grpSpPr bwMode="auto">
          <a:xfrm>
            <a:off x="-185738" y="0"/>
            <a:ext cx="9324976" cy="982663"/>
            <a:chOff x="-117" y="0"/>
            <a:chExt cx="5874" cy="619"/>
          </a:xfrm>
        </p:grpSpPr>
        <p:grpSp>
          <p:nvGrpSpPr>
            <p:cNvPr id="107532" name="Group 9">
              <a:extLst>
                <a:ext uri="{FF2B5EF4-FFF2-40B4-BE49-F238E27FC236}">
                  <a16:creationId xmlns:a16="http://schemas.microsoft.com/office/drawing/2014/main" id="{6054B657-9A73-F50B-380C-6D600A2DBE38}"/>
                </a:ext>
              </a:extLst>
            </p:cNvPr>
            <p:cNvGrpSpPr>
              <a:grpSpLocks/>
            </p:cNvGrpSpPr>
            <p:nvPr/>
          </p:nvGrpSpPr>
          <p:grpSpPr bwMode="auto">
            <a:xfrm>
              <a:off x="-117" y="177"/>
              <a:ext cx="4676" cy="442"/>
              <a:chOff x="-117" y="177"/>
              <a:chExt cx="4676" cy="442"/>
            </a:xfrm>
          </p:grpSpPr>
          <p:pic>
            <p:nvPicPr>
              <p:cNvPr id="107535" name="Picture 10">
                <a:extLst>
                  <a:ext uri="{FF2B5EF4-FFF2-40B4-BE49-F238E27FC236}">
                    <a16:creationId xmlns:a16="http://schemas.microsoft.com/office/drawing/2014/main" id="{EFFF63B2-204D-8C7D-917D-3B25F3484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07536" name="Rectangle 11">
                <a:extLst>
                  <a:ext uri="{FF2B5EF4-FFF2-40B4-BE49-F238E27FC236}">
                    <a16:creationId xmlns:a16="http://schemas.microsoft.com/office/drawing/2014/main" id="{11C00726-AA88-7CE1-12F8-EF4166984224}"/>
                  </a:ext>
                </a:extLst>
              </p:cNvPr>
              <p:cNvSpPr>
                <a:spLocks noChangeArrowheads="1"/>
              </p:cNvSpPr>
              <p:nvPr/>
            </p:nvSpPr>
            <p:spPr bwMode="white">
              <a:xfrm>
                <a:off x="-117" y="177"/>
                <a:ext cx="3830"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r>
                  <a:rPr lang="ko-KR" altLang="en-US" sz="26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p>
            </p:txBody>
          </p:sp>
        </p:grpSp>
        <p:sp>
          <p:nvSpPr>
            <p:cNvPr id="107533" name="Rectangle 12">
              <a:extLst>
                <a:ext uri="{FF2B5EF4-FFF2-40B4-BE49-F238E27FC236}">
                  <a16:creationId xmlns:a16="http://schemas.microsoft.com/office/drawing/2014/main" id="{FFEAFB4C-E715-FBEF-CCE5-3FF8290D50A0}"/>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07534" name="Rectangle 13">
              <a:extLst>
                <a:ext uri="{FF2B5EF4-FFF2-40B4-BE49-F238E27FC236}">
                  <a16:creationId xmlns:a16="http://schemas.microsoft.com/office/drawing/2014/main" id="{7369D7AA-18CC-E710-A950-489225A032B7}"/>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07527" name="Group 15">
            <a:extLst>
              <a:ext uri="{FF2B5EF4-FFF2-40B4-BE49-F238E27FC236}">
                <a16:creationId xmlns:a16="http://schemas.microsoft.com/office/drawing/2014/main" id="{4C2A9F83-67B5-BF34-F57F-29EB43E75B2F}"/>
              </a:ext>
            </a:extLst>
          </p:cNvPr>
          <p:cNvGrpSpPr>
            <a:grpSpLocks/>
          </p:cNvGrpSpPr>
          <p:nvPr/>
        </p:nvGrpSpPr>
        <p:grpSpPr bwMode="auto">
          <a:xfrm>
            <a:off x="-7938" y="966788"/>
            <a:ext cx="5584826" cy="658812"/>
            <a:chOff x="-5" y="609"/>
            <a:chExt cx="3518" cy="415"/>
          </a:xfrm>
        </p:grpSpPr>
        <p:pic>
          <p:nvPicPr>
            <p:cNvPr id="107530" name="Picture 16">
              <a:extLst>
                <a:ext uri="{FF2B5EF4-FFF2-40B4-BE49-F238E27FC236}">
                  <a16:creationId xmlns:a16="http://schemas.microsoft.com/office/drawing/2014/main" id="{DA04CF0F-38CD-629F-9B52-4E8054047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 y="609"/>
              <a:ext cx="3518"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1" name="Rectangle 20">
              <a:extLst>
                <a:ext uri="{FF2B5EF4-FFF2-40B4-BE49-F238E27FC236}">
                  <a16:creationId xmlns:a16="http://schemas.microsoft.com/office/drawing/2014/main" id="{B75EF083-D301-06D4-8842-997F32E68181}"/>
                </a:ext>
              </a:extLst>
            </p:cNvPr>
            <p:cNvSpPr>
              <a:spLocks noChangeArrowheads="1"/>
            </p:cNvSpPr>
            <p:nvPr/>
          </p:nvSpPr>
          <p:spPr bwMode="white">
            <a:xfrm>
              <a:off x="-2" y="647"/>
              <a:ext cx="24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자가측정 대상</a:t>
              </a:r>
              <a:r>
                <a:rPr lang="en-US" altLang="ko-KR" sz="2400">
                  <a:solidFill>
                    <a:srgbClr val="FFFF00"/>
                  </a:solidFill>
                  <a:latin typeface="바탕" panose="02030600000101010101" pitchFamily="18" charset="-127"/>
                  <a:ea typeface="나눔고딕 ExtraBold" pitchFamily="50" charset="-127"/>
                </a:rPr>
                <a:t>·</a:t>
              </a:r>
              <a:r>
                <a:rPr lang="ko-KR" altLang="en-US" sz="2400">
                  <a:solidFill>
                    <a:srgbClr val="FFFF00"/>
                  </a:solidFill>
                  <a:latin typeface="나눔고딕 ExtraBold" pitchFamily="50" charset="-127"/>
                  <a:ea typeface="나눔고딕 ExtraBold" pitchFamily="50" charset="-127"/>
                </a:rPr>
                <a:t>항목 및 방법</a:t>
              </a:r>
            </a:p>
          </p:txBody>
        </p:sp>
      </p:grpSp>
      <p:sp>
        <p:nvSpPr>
          <p:cNvPr id="107528" name="Rectangle 21">
            <a:extLst>
              <a:ext uri="{FF2B5EF4-FFF2-40B4-BE49-F238E27FC236}">
                <a16:creationId xmlns:a16="http://schemas.microsoft.com/office/drawing/2014/main" id="{062EC1CC-5868-AE1C-6718-B8127BDDBC67}"/>
              </a:ext>
            </a:extLst>
          </p:cNvPr>
          <p:cNvSpPr>
            <a:spLocks noChangeArrowheads="1"/>
          </p:cNvSpPr>
          <p:nvPr/>
        </p:nvSpPr>
        <p:spPr bwMode="white">
          <a:xfrm>
            <a:off x="0" y="1019175"/>
            <a:ext cx="52752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200">
                <a:solidFill>
                  <a:srgbClr val="FFFF00"/>
                </a:solidFill>
                <a:latin typeface="나눔고딕 ExtraBold" pitchFamily="50" charset="-127"/>
                <a:ea typeface="나눔고딕 ExtraBold" pitchFamily="50" charset="-127"/>
              </a:rPr>
              <a:t>  </a:t>
            </a:r>
          </a:p>
        </p:txBody>
      </p:sp>
      <p:sp>
        <p:nvSpPr>
          <p:cNvPr id="107529" name="Rectangle 22">
            <a:extLst>
              <a:ext uri="{FF2B5EF4-FFF2-40B4-BE49-F238E27FC236}">
                <a16:creationId xmlns:a16="http://schemas.microsoft.com/office/drawing/2014/main" id="{BBC23AA4-B93A-BECD-3DC2-14D7ACCFD645}"/>
              </a:ext>
            </a:extLst>
          </p:cNvPr>
          <p:cNvSpPr>
            <a:spLocks noChangeArrowheads="1"/>
          </p:cNvSpPr>
          <p:nvPr/>
        </p:nvSpPr>
        <p:spPr bwMode="white">
          <a:xfrm>
            <a:off x="420688" y="2470150"/>
            <a:ext cx="8296275" cy="3786188"/>
          </a:xfrm>
          <a:prstGeom prst="rect">
            <a:avLst/>
          </a:prstGeom>
          <a:solidFill>
            <a:srgbClr val="FFFFFF"/>
          </a:solidFill>
          <a:ln w="25282">
            <a:solidFill>
              <a:srgbClr val="000000"/>
            </a:solidFill>
            <a:miter lim="800000"/>
            <a:headEnd/>
            <a:tailEnd/>
          </a:ln>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a:solidFill>
                  <a:srgbClr val="000000"/>
                </a:solidFill>
                <a:latin typeface="나눔고딕" pitchFamily="50" charset="-127"/>
                <a:ea typeface="나눔고딕" pitchFamily="50" charset="-127"/>
              </a:rPr>
              <a:t>1.  </a:t>
            </a:r>
            <a:r>
              <a:rPr lang="ko-KR" altLang="en-US" sz="1600">
                <a:solidFill>
                  <a:srgbClr val="000000"/>
                </a:solidFill>
                <a:latin typeface="나눔고딕" pitchFamily="50" charset="-127"/>
                <a:ea typeface="나눔고딕" pitchFamily="50" charset="-127"/>
              </a:rPr>
              <a:t>제</a:t>
            </a:r>
            <a:r>
              <a:rPr lang="en-US" altLang="ko-KR" sz="1600">
                <a:solidFill>
                  <a:srgbClr val="000000"/>
                </a:solidFill>
                <a:latin typeface="나눔고딕" pitchFamily="50" charset="-127"/>
                <a:ea typeface="나눔고딕" pitchFamily="50" charset="-127"/>
              </a:rPr>
              <a:t>3</a:t>
            </a:r>
            <a:r>
              <a:rPr lang="ko-KR" altLang="en-US" sz="1600">
                <a:solidFill>
                  <a:srgbClr val="000000"/>
                </a:solidFill>
                <a:latin typeface="나눔고딕" pitchFamily="50" charset="-127"/>
                <a:ea typeface="나눔고딕" pitchFamily="50" charset="-127"/>
              </a:rPr>
              <a:t>종부터 제</a:t>
            </a:r>
            <a:r>
              <a:rPr lang="en-US" altLang="ko-KR" sz="1600">
                <a:solidFill>
                  <a:srgbClr val="000000"/>
                </a:solidFill>
                <a:latin typeface="나눔고딕" pitchFamily="50" charset="-127"/>
                <a:ea typeface="나눔고딕" pitchFamily="50" charset="-127"/>
              </a:rPr>
              <a:t>5</a:t>
            </a:r>
            <a:r>
              <a:rPr lang="ko-KR" altLang="en-US" sz="1600">
                <a:solidFill>
                  <a:srgbClr val="000000"/>
                </a:solidFill>
                <a:latin typeface="나눔고딕" pitchFamily="50" charset="-127"/>
                <a:ea typeface="나눔고딕" pitchFamily="50" charset="-127"/>
              </a:rPr>
              <a:t>종까지의 배출구에서 별표 </a:t>
            </a:r>
            <a:r>
              <a:rPr lang="en-US" altLang="ko-KR" sz="1600">
                <a:solidFill>
                  <a:srgbClr val="000000"/>
                </a:solidFill>
                <a:latin typeface="나눔고딕" pitchFamily="50" charset="-127"/>
                <a:ea typeface="나눔고딕" pitchFamily="50" charset="-127"/>
              </a:rPr>
              <a:t>8</a:t>
            </a:r>
            <a:r>
              <a:rPr lang="ko-KR" altLang="en-US" sz="1600">
                <a:solidFill>
                  <a:srgbClr val="000000"/>
                </a:solidFill>
                <a:latin typeface="나눔고딕" pitchFamily="50" charset="-127"/>
                <a:ea typeface="나눔고딕" pitchFamily="50" charset="-127"/>
              </a:rPr>
              <a:t>의</a:t>
            </a:r>
            <a:r>
              <a:rPr lang="en-US" altLang="ko-KR" sz="1600">
                <a:solidFill>
                  <a:srgbClr val="000000"/>
                </a:solidFill>
                <a:latin typeface="나눔고딕" pitchFamily="50" charset="-127"/>
                <a:ea typeface="나눔고딕" pitchFamily="50" charset="-127"/>
              </a:rPr>
              <a:t>2</a:t>
            </a:r>
            <a:r>
              <a:rPr lang="ko-KR" altLang="en-US" sz="1600">
                <a:solidFill>
                  <a:srgbClr val="000000"/>
                </a:solidFill>
                <a:latin typeface="나눔고딕" pitchFamily="50" charset="-127"/>
                <a:ea typeface="나눔고딕" pitchFamily="50" charset="-127"/>
              </a:rPr>
              <a:t>에 따른 기준 이상의</a:t>
            </a:r>
            <a:r>
              <a:rPr lang="ko-KR" altLang="en-US" sz="1600">
                <a:solidFill>
                  <a:srgbClr val="0000FF"/>
                </a:solidFill>
                <a:latin typeface="나눔고딕" pitchFamily="50" charset="-127"/>
                <a:ea typeface="나눔고딕" pitchFamily="50" charset="-127"/>
              </a:rPr>
              <a:t> 특정대기유해물질이</a:t>
            </a:r>
          </a:p>
          <a:p>
            <a:pPr eaLnBrk="1" hangingPunct="1">
              <a:lnSpc>
                <a:spcPct val="100000"/>
              </a:lnSpc>
              <a:buClrTx/>
              <a:buFontTx/>
              <a:buNone/>
            </a:pPr>
            <a:r>
              <a:rPr lang="ko-KR" altLang="en-US" sz="1600">
                <a:solidFill>
                  <a:srgbClr val="0000FF"/>
                </a:solidFill>
                <a:latin typeface="나눔고딕" pitchFamily="50" charset="-127"/>
                <a:ea typeface="나눔고딕" pitchFamily="50" charset="-127"/>
              </a:rPr>
              <a:t>     배출되는 경우에는 위 표에도 불구하고 매월 </a:t>
            </a:r>
            <a:r>
              <a:rPr lang="en-US" altLang="ko-KR" sz="1600">
                <a:solidFill>
                  <a:srgbClr val="0000FF"/>
                </a:solidFill>
                <a:latin typeface="나눔고딕" pitchFamily="50" charset="-127"/>
                <a:ea typeface="나눔고딕" pitchFamily="50" charset="-127"/>
              </a:rPr>
              <a:t>2</a:t>
            </a:r>
            <a:r>
              <a:rPr lang="ko-KR" altLang="en-US" sz="1600">
                <a:solidFill>
                  <a:srgbClr val="0000FF"/>
                </a:solidFill>
                <a:latin typeface="나눔고딕" pitchFamily="50" charset="-127"/>
                <a:ea typeface="나눔고딕" pitchFamily="50" charset="-127"/>
              </a:rPr>
              <a:t>회 이상 해당 오염물질에 대하여 자가측정을</a:t>
            </a:r>
          </a:p>
          <a:p>
            <a:pPr eaLnBrk="1" hangingPunct="1">
              <a:lnSpc>
                <a:spcPct val="100000"/>
              </a:lnSpc>
              <a:buClrTx/>
              <a:buFontTx/>
              <a:buNone/>
            </a:pPr>
            <a:r>
              <a:rPr lang="ko-KR" altLang="en-US" sz="1600">
                <a:solidFill>
                  <a:srgbClr val="0000FF"/>
                </a:solidFill>
                <a:latin typeface="나눔고딕" pitchFamily="50" charset="-127"/>
                <a:ea typeface="나눔고딕" pitchFamily="50" charset="-127"/>
              </a:rPr>
              <a:t>     하여야 한다</a:t>
            </a:r>
            <a:r>
              <a:rPr lang="en-US" altLang="ko-KR" sz="1600">
                <a:solidFill>
                  <a:srgbClr val="0000FF"/>
                </a:solidFill>
                <a:latin typeface="나눔고딕" pitchFamily="50" charset="-127"/>
                <a:ea typeface="나눔고딕" pitchFamily="50" charset="-127"/>
              </a:rPr>
              <a:t>.</a:t>
            </a:r>
          </a:p>
          <a:p>
            <a:pPr eaLnBrk="1" hangingPunct="1">
              <a:lnSpc>
                <a:spcPct val="100000"/>
              </a:lnSpc>
              <a:buClrTx/>
              <a:buFontTx/>
              <a:buNone/>
            </a:pPr>
            <a:r>
              <a:rPr lang="en-US" altLang="ko-KR" sz="1600">
                <a:solidFill>
                  <a:srgbClr val="0000FF"/>
                </a:solidFill>
                <a:latin typeface="나눔고딕" pitchFamily="50" charset="-127"/>
                <a:ea typeface="나눔고딕" pitchFamily="50" charset="-127"/>
              </a:rPr>
              <a:t> 1</a:t>
            </a:r>
            <a:r>
              <a:rPr lang="ko-KR" altLang="en-US" sz="1600">
                <a:solidFill>
                  <a:srgbClr val="0000FF"/>
                </a:solidFill>
                <a:latin typeface="나눔고딕" pitchFamily="50" charset="-127"/>
                <a:ea typeface="나눔고딕" pitchFamily="50" charset="-127"/>
              </a:rPr>
              <a:t>의</a:t>
            </a:r>
            <a:r>
              <a:rPr lang="en-US" altLang="ko-KR" sz="1600">
                <a:solidFill>
                  <a:srgbClr val="0000FF"/>
                </a:solidFill>
                <a:latin typeface="나눔고딕" pitchFamily="50" charset="-127"/>
                <a:ea typeface="나눔고딕" pitchFamily="50" charset="-127"/>
              </a:rPr>
              <a:t>2. </a:t>
            </a:r>
            <a:r>
              <a:rPr lang="ko-KR" altLang="en-US" sz="1600">
                <a:solidFill>
                  <a:srgbClr val="0000FF"/>
                </a:solidFill>
                <a:latin typeface="나눔고딕" pitchFamily="50" charset="-127"/>
                <a:ea typeface="나눔고딕" pitchFamily="50" charset="-127"/>
              </a:rPr>
              <a:t>다환방향족탄화수소에 대해서는 반기마다 </a:t>
            </a:r>
            <a:r>
              <a:rPr lang="en-US" altLang="ko-KR" sz="1600">
                <a:solidFill>
                  <a:srgbClr val="0000FF"/>
                </a:solidFill>
                <a:latin typeface="나눔고딕" pitchFamily="50" charset="-127"/>
                <a:ea typeface="나눔고딕" pitchFamily="50" charset="-127"/>
              </a:rPr>
              <a:t>1</a:t>
            </a:r>
            <a:r>
              <a:rPr lang="ko-KR" altLang="en-US" sz="1600">
                <a:solidFill>
                  <a:srgbClr val="0000FF"/>
                </a:solidFill>
                <a:latin typeface="나눔고딕" pitchFamily="50" charset="-127"/>
                <a:ea typeface="나눔고딕" pitchFamily="50" charset="-127"/>
              </a:rPr>
              <a:t>회이상 자가측정해야한다</a:t>
            </a:r>
            <a:r>
              <a:rPr lang="en-US" altLang="ko-KR" sz="1600">
                <a:solidFill>
                  <a:srgbClr val="0000FF"/>
                </a:solidFill>
                <a:latin typeface="나눔고딕" pitchFamily="50" charset="-127"/>
                <a:ea typeface="나눔고딕" pitchFamily="50" charset="-127"/>
              </a:rPr>
              <a:t>.</a:t>
            </a:r>
          </a:p>
          <a:p>
            <a:pPr eaLnBrk="1" hangingPunct="1">
              <a:lnSpc>
                <a:spcPct val="100000"/>
              </a:lnSpc>
              <a:buClrTx/>
              <a:buFontTx/>
              <a:buNone/>
            </a:pPr>
            <a:r>
              <a:rPr lang="en-US" altLang="ko-KR" sz="1600">
                <a:solidFill>
                  <a:srgbClr val="000000"/>
                </a:solidFill>
                <a:latin typeface="나눔고딕" pitchFamily="50" charset="-127"/>
                <a:ea typeface="나눔고딕" pitchFamily="50" charset="-127"/>
              </a:rPr>
              <a:t> 2</a:t>
            </a:r>
            <a:r>
              <a:rPr lang="en-US" altLang="ko-KR" sz="1600">
                <a:solidFill>
                  <a:srgbClr val="FF0000"/>
                </a:solidFill>
                <a:latin typeface="나눔고딕" pitchFamily="50" charset="-127"/>
                <a:ea typeface="나눔고딕" pitchFamily="50" charset="-127"/>
              </a:rPr>
              <a:t>. </a:t>
            </a:r>
            <a:r>
              <a:rPr lang="ko-KR" altLang="en-US" sz="1600">
                <a:solidFill>
                  <a:srgbClr val="FF0000"/>
                </a:solidFill>
                <a:latin typeface="나눔고딕" pitchFamily="50" charset="-127"/>
                <a:ea typeface="나눔고딕" pitchFamily="50" charset="-127"/>
              </a:rPr>
              <a:t>방지시설설치면제사업장은 년 </a:t>
            </a:r>
            <a:r>
              <a:rPr lang="en-US" altLang="ko-KR" sz="1600">
                <a:solidFill>
                  <a:srgbClr val="FF0000"/>
                </a:solidFill>
                <a:latin typeface="나눔고딕" pitchFamily="50" charset="-127"/>
                <a:ea typeface="나눔고딕" pitchFamily="50" charset="-127"/>
              </a:rPr>
              <a:t>1</a:t>
            </a:r>
            <a:r>
              <a:rPr lang="ko-KR" altLang="en-US" sz="1600">
                <a:solidFill>
                  <a:srgbClr val="FF0000"/>
                </a:solidFill>
                <a:latin typeface="나눔고딕" pitchFamily="50" charset="-127"/>
                <a:ea typeface="나눔고딕" pitchFamily="50" charset="-127"/>
              </a:rPr>
              <a:t>회이상 자가측정</a:t>
            </a:r>
            <a:r>
              <a:rPr lang="en-US" altLang="ko-KR" sz="1600">
                <a:solidFill>
                  <a:srgbClr val="FF0000"/>
                </a:solidFill>
                <a:latin typeface="나눔고딕" pitchFamily="50" charset="-127"/>
                <a:ea typeface="나눔고딕" pitchFamily="50" charset="-127"/>
              </a:rPr>
              <a:t>(</a:t>
            </a:r>
            <a:r>
              <a:rPr lang="ko-KR" altLang="en-US" sz="1600">
                <a:solidFill>
                  <a:srgbClr val="FF0000"/>
                </a:solidFill>
                <a:latin typeface="나눔고딕" pitchFamily="50" charset="-127"/>
                <a:ea typeface="나눔고딕" pitchFamily="50" charset="-127"/>
              </a:rPr>
              <a:t>시 인정하는 경우 제외</a:t>
            </a:r>
            <a:r>
              <a:rPr lang="en-US" altLang="ko-KR" sz="1600">
                <a:solidFill>
                  <a:srgbClr val="FF0000"/>
                </a:solidFill>
                <a:latin typeface="나눔고딕" pitchFamily="50" charset="-127"/>
                <a:ea typeface="나눔고딕" pitchFamily="50" charset="-127"/>
              </a:rPr>
              <a:t>)</a:t>
            </a:r>
            <a:endParaRPr lang="ko-KR" altLang="en-US" sz="1600">
              <a:solidFill>
                <a:srgbClr val="FF0000"/>
              </a:solidFill>
              <a:latin typeface="나눔고딕" pitchFamily="50" charset="-127"/>
              <a:ea typeface="나눔고딕" pitchFamily="50" charset="-127"/>
            </a:endParaRP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3. </a:t>
            </a:r>
            <a:r>
              <a:rPr lang="ko-KR" altLang="en-US" sz="1600">
                <a:solidFill>
                  <a:srgbClr val="000000"/>
                </a:solidFill>
                <a:latin typeface="나눔고딕" pitchFamily="50" charset="-127"/>
                <a:ea typeface="나눔고딕" pitchFamily="50" charset="-127"/>
              </a:rPr>
              <a:t>황산화물에 대한 자가측정은 해당 측정대상시설이 중유 등 연료유만을 사용하는 시설인</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경우에는 연료의 황함유분석표로 갈음</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4. </a:t>
            </a:r>
            <a:r>
              <a:rPr lang="ko-KR" altLang="en-US" sz="1600">
                <a:solidFill>
                  <a:srgbClr val="000000"/>
                </a:solidFill>
                <a:latin typeface="나눔고딕" pitchFamily="50" charset="-127"/>
                <a:ea typeface="나눔고딕" pitchFamily="50" charset="-127"/>
              </a:rPr>
              <a:t>굴뚝 자동측정기기를 설치한 배출구에 대한 자가측정은 자동측정되는 해당 항목에 한정하여</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자가측정을 한 것으로 보고</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자동측정 되지 않은 항목에 대한 측정횟수는 제</a:t>
            </a:r>
            <a:r>
              <a:rPr lang="en-US" altLang="ko-KR" sz="1600">
                <a:solidFill>
                  <a:srgbClr val="000000"/>
                </a:solidFill>
                <a:latin typeface="나눔고딕" pitchFamily="50" charset="-127"/>
                <a:ea typeface="나눔고딕" pitchFamily="50" charset="-127"/>
              </a:rPr>
              <a:t>2</a:t>
            </a:r>
            <a:r>
              <a:rPr lang="ko-KR" altLang="en-US" sz="1600">
                <a:solidFill>
                  <a:srgbClr val="000000"/>
                </a:solidFill>
                <a:latin typeface="나눔고딕" pitchFamily="50" charset="-127"/>
                <a:ea typeface="나눔고딕" pitchFamily="50" charset="-127"/>
              </a:rPr>
              <a:t>호를 적용한다</a:t>
            </a:r>
            <a:r>
              <a:rPr lang="en-US" altLang="ko-KR" sz="1600">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다만</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굴뚝 자동측정기기를 설치하여 먼지항목에 대한 자동측정자료를 전송하는 배출구의</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경우는 매연항목에 대해서도 자가측정을 한 것으로 본다</a:t>
            </a:r>
            <a:r>
              <a:rPr lang="en-US" altLang="ko-KR" sz="1600">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600">
                <a:solidFill>
                  <a:srgbClr val="000000"/>
                </a:solidFill>
                <a:latin typeface="나눔고딕" pitchFamily="50" charset="-127"/>
                <a:ea typeface="나눔고딕" pitchFamily="50" charset="-127"/>
              </a:rPr>
              <a:t> 5. </a:t>
            </a:r>
            <a:r>
              <a:rPr lang="ko-KR" altLang="en-US" sz="1600">
                <a:solidFill>
                  <a:srgbClr val="000000"/>
                </a:solidFill>
                <a:latin typeface="나눔고딕" pitchFamily="50" charset="-127"/>
                <a:ea typeface="나눔고딕" pitchFamily="50" charset="-127"/>
              </a:rPr>
              <a:t>굴뚝 자동측정기기를 설치한 배출구의 경우 자동측정자료를 전송하는 그 항목에 한정하여</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자동측정자료를 자가측정자료에 우선하여 활용하여야 한다</a:t>
            </a:r>
            <a:r>
              <a:rPr lang="en-US" altLang="ko-KR" sz="1600">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600">
                <a:solidFill>
                  <a:srgbClr val="000000"/>
                </a:solidFill>
                <a:latin typeface="나눔고딕" pitchFamily="50" charset="-127"/>
                <a:ea typeface="나눔고딕" pitchFamily="50" charset="-127"/>
              </a:rPr>
              <a:t> 6. </a:t>
            </a:r>
            <a:r>
              <a:rPr lang="ko-KR" altLang="en-US" sz="1600">
                <a:solidFill>
                  <a:srgbClr val="000000"/>
                </a:solidFill>
                <a:latin typeface="나눔고딕" pitchFamily="50" charset="-127"/>
                <a:ea typeface="나눔고딕" pitchFamily="50" charset="-127"/>
              </a:rPr>
              <a:t>굴뚝 자동측정기기를 설치한 배출구에서 굴뚝 자동측정기기의 고장 등으로 배출구별 규모에</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따른 측정횟수를 충족하지 못하는 경우에는 </a:t>
            </a:r>
            <a:r>
              <a:rPr lang="en-US" altLang="ko-KR" sz="1600">
                <a:solidFill>
                  <a:srgbClr val="000000"/>
                </a:solidFill>
                <a:latin typeface="나눔고딕" pitchFamily="50" charset="-127"/>
                <a:ea typeface="나눔고딕" pitchFamily="50" charset="-127"/>
              </a:rPr>
              <a:t>2</a:t>
            </a:r>
            <a:r>
              <a:rPr lang="ko-KR" altLang="en-US" sz="1600">
                <a:solidFill>
                  <a:srgbClr val="000000"/>
                </a:solidFill>
                <a:latin typeface="나눔고딕" pitchFamily="50" charset="-127"/>
                <a:ea typeface="나눔고딕" pitchFamily="50" charset="-127"/>
              </a:rPr>
              <a:t>개월마다 </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회 이상 자가측정을 하여야 한다</a:t>
            </a:r>
            <a:r>
              <a:rPr lang="en-US" altLang="ko-KR" sz="1600">
                <a:solidFill>
                  <a:srgbClr val="000000"/>
                </a:solidFill>
                <a:latin typeface="나눔고딕" pitchFamily="50" charset="-127"/>
                <a:ea typeface="나눔고딕" pitchFamily="50" charset="-127"/>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a:extLst>
              <a:ext uri="{FF2B5EF4-FFF2-40B4-BE49-F238E27FC236}">
                <a16:creationId xmlns:a16="http://schemas.microsoft.com/office/drawing/2014/main" id="{DEEC7186-DDAA-267B-73C7-6636A922D03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988" y="1685925"/>
            <a:ext cx="898525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109571" name="Picture 5">
            <a:extLst>
              <a:ext uri="{FF2B5EF4-FFF2-40B4-BE49-F238E27FC236}">
                <a16:creationId xmlns:a16="http://schemas.microsoft.com/office/drawing/2014/main" id="{C9940BAF-1067-A95D-2B7B-DAB195DC0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690688"/>
            <a:ext cx="68056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09572" name="Rectangle 6">
            <a:extLst>
              <a:ext uri="{FF2B5EF4-FFF2-40B4-BE49-F238E27FC236}">
                <a16:creationId xmlns:a16="http://schemas.microsoft.com/office/drawing/2014/main" id="{0B9F7551-E9DB-BD21-F7E0-FA39ACB5AF59}"/>
              </a:ext>
            </a:extLst>
          </p:cNvPr>
          <p:cNvSpPr>
            <a:spLocks noChangeArrowheads="1"/>
          </p:cNvSpPr>
          <p:nvPr/>
        </p:nvSpPr>
        <p:spPr bwMode="white">
          <a:xfrm>
            <a:off x="0" y="1773238"/>
            <a:ext cx="4568825" cy="39528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자가측정 예외</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a:t>
            </a:r>
            <a:r>
              <a:rPr lang="ko-KR" altLang="en-US" sz="1600" b="1">
                <a:solidFill>
                  <a:srgbClr val="FFFFFF"/>
                </a:solidFill>
                <a:latin typeface="Arial" panose="020B0604020202020204" pitchFamily="34" charset="0"/>
                <a:ea typeface="나눔고딕" pitchFamily="50" charset="-127"/>
                <a:cs typeface="Arial" panose="020B0604020202020204" pitchFamily="34" charset="0"/>
              </a:rPr>
              <a:t>시행규칙  별표</a:t>
            </a:r>
            <a:r>
              <a:rPr lang="en-US" altLang="ko-KR" sz="1600" b="1">
                <a:solidFill>
                  <a:srgbClr val="FFFFFF"/>
                </a:solidFill>
                <a:latin typeface="Arial" panose="020B0604020202020204" pitchFamily="34" charset="0"/>
                <a:ea typeface="나눔고딕" pitchFamily="50" charset="-127"/>
                <a:cs typeface="Arial" panose="020B0604020202020204" pitchFamily="34" charset="0"/>
              </a:rPr>
              <a:t>11)</a:t>
            </a:r>
          </a:p>
        </p:txBody>
      </p:sp>
      <p:sp>
        <p:nvSpPr>
          <p:cNvPr id="109573" name="Rectangle 7">
            <a:extLst>
              <a:ext uri="{FF2B5EF4-FFF2-40B4-BE49-F238E27FC236}">
                <a16:creationId xmlns:a16="http://schemas.microsoft.com/office/drawing/2014/main" id="{0D1B7BF6-B01C-C587-8B44-F955699A95C9}"/>
              </a:ext>
            </a:extLst>
          </p:cNvPr>
          <p:cNvSpPr>
            <a:spLocks noChangeArrowheads="1"/>
          </p:cNvSpPr>
          <p:nvPr/>
        </p:nvSpPr>
        <p:spPr bwMode="white">
          <a:xfrm>
            <a:off x="239713" y="4057650"/>
            <a:ext cx="8659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09574" name="Group 8">
            <a:extLst>
              <a:ext uri="{FF2B5EF4-FFF2-40B4-BE49-F238E27FC236}">
                <a16:creationId xmlns:a16="http://schemas.microsoft.com/office/drawing/2014/main" id="{1EEF5BBB-3D25-70A3-FF00-70A9E5AF0DFB}"/>
              </a:ext>
            </a:extLst>
          </p:cNvPr>
          <p:cNvGrpSpPr>
            <a:grpSpLocks/>
          </p:cNvGrpSpPr>
          <p:nvPr/>
        </p:nvGrpSpPr>
        <p:grpSpPr bwMode="auto">
          <a:xfrm>
            <a:off x="-185738" y="0"/>
            <a:ext cx="9324976" cy="982663"/>
            <a:chOff x="-117" y="0"/>
            <a:chExt cx="5874" cy="619"/>
          </a:xfrm>
        </p:grpSpPr>
        <p:grpSp>
          <p:nvGrpSpPr>
            <p:cNvPr id="109580" name="Group 9">
              <a:extLst>
                <a:ext uri="{FF2B5EF4-FFF2-40B4-BE49-F238E27FC236}">
                  <a16:creationId xmlns:a16="http://schemas.microsoft.com/office/drawing/2014/main" id="{3B0E6E7D-05C0-9DBF-6EA2-78CB310E8DF2}"/>
                </a:ext>
              </a:extLst>
            </p:cNvPr>
            <p:cNvGrpSpPr>
              <a:grpSpLocks/>
            </p:cNvGrpSpPr>
            <p:nvPr/>
          </p:nvGrpSpPr>
          <p:grpSpPr bwMode="auto">
            <a:xfrm>
              <a:off x="-117" y="177"/>
              <a:ext cx="4676" cy="442"/>
              <a:chOff x="-117" y="177"/>
              <a:chExt cx="4676" cy="442"/>
            </a:xfrm>
          </p:grpSpPr>
          <p:pic>
            <p:nvPicPr>
              <p:cNvPr id="109583" name="Picture 10">
                <a:extLst>
                  <a:ext uri="{FF2B5EF4-FFF2-40B4-BE49-F238E27FC236}">
                    <a16:creationId xmlns:a16="http://schemas.microsoft.com/office/drawing/2014/main" id="{FFDF71C8-A846-426A-05DB-AABA4C45C3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09584" name="Rectangle 11">
                <a:extLst>
                  <a:ext uri="{FF2B5EF4-FFF2-40B4-BE49-F238E27FC236}">
                    <a16:creationId xmlns:a16="http://schemas.microsoft.com/office/drawing/2014/main" id="{1C85D3C3-F88F-B8EB-D574-1EAA24EE87A3}"/>
                  </a:ext>
                </a:extLst>
              </p:cNvPr>
              <p:cNvSpPr>
                <a:spLocks noChangeArrowheads="1"/>
              </p:cNvSpPr>
              <p:nvPr/>
            </p:nvSpPr>
            <p:spPr bwMode="white">
              <a:xfrm>
                <a:off x="-117" y="177"/>
                <a:ext cx="3830"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r>
                  <a:rPr lang="ko-KR" altLang="en-US" sz="26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p>
            </p:txBody>
          </p:sp>
        </p:grpSp>
        <p:sp>
          <p:nvSpPr>
            <p:cNvPr id="109581" name="Rectangle 12">
              <a:extLst>
                <a:ext uri="{FF2B5EF4-FFF2-40B4-BE49-F238E27FC236}">
                  <a16:creationId xmlns:a16="http://schemas.microsoft.com/office/drawing/2014/main" id="{D7134CF8-D275-DE34-FECC-B487585698C0}"/>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09582" name="Rectangle 13">
              <a:extLst>
                <a:ext uri="{FF2B5EF4-FFF2-40B4-BE49-F238E27FC236}">
                  <a16:creationId xmlns:a16="http://schemas.microsoft.com/office/drawing/2014/main" id="{67892F13-0FE1-2B70-1B93-82D560B32D0F}"/>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09575" name="Group 15">
            <a:extLst>
              <a:ext uri="{FF2B5EF4-FFF2-40B4-BE49-F238E27FC236}">
                <a16:creationId xmlns:a16="http://schemas.microsoft.com/office/drawing/2014/main" id="{09EC1809-24B8-52E0-22B4-7845CE14CD0E}"/>
              </a:ext>
            </a:extLst>
          </p:cNvPr>
          <p:cNvGrpSpPr>
            <a:grpSpLocks/>
          </p:cNvGrpSpPr>
          <p:nvPr/>
        </p:nvGrpSpPr>
        <p:grpSpPr bwMode="auto">
          <a:xfrm>
            <a:off x="-7938" y="966788"/>
            <a:ext cx="5584826" cy="658812"/>
            <a:chOff x="-5" y="609"/>
            <a:chExt cx="3518" cy="415"/>
          </a:xfrm>
        </p:grpSpPr>
        <p:pic>
          <p:nvPicPr>
            <p:cNvPr id="109578" name="Picture 16">
              <a:extLst>
                <a:ext uri="{FF2B5EF4-FFF2-40B4-BE49-F238E27FC236}">
                  <a16:creationId xmlns:a16="http://schemas.microsoft.com/office/drawing/2014/main" id="{6042A813-C8E1-6CCC-E2AD-2CCD1A30CF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 y="609"/>
              <a:ext cx="3518"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9" name="Rectangle 20">
              <a:extLst>
                <a:ext uri="{FF2B5EF4-FFF2-40B4-BE49-F238E27FC236}">
                  <a16:creationId xmlns:a16="http://schemas.microsoft.com/office/drawing/2014/main" id="{F19933BF-A5C3-4E75-03CC-0789E775BA0A}"/>
                </a:ext>
              </a:extLst>
            </p:cNvPr>
            <p:cNvSpPr>
              <a:spLocks noChangeArrowheads="1"/>
            </p:cNvSpPr>
            <p:nvPr/>
          </p:nvSpPr>
          <p:spPr bwMode="white">
            <a:xfrm>
              <a:off x="-2" y="647"/>
              <a:ext cx="24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자가측정 대상</a:t>
              </a:r>
              <a:r>
                <a:rPr lang="en-US" altLang="ko-KR" sz="2400">
                  <a:solidFill>
                    <a:srgbClr val="FFFF00"/>
                  </a:solidFill>
                  <a:latin typeface="바탕" panose="02030600000101010101" pitchFamily="18" charset="-127"/>
                  <a:ea typeface="나눔고딕 ExtraBold" pitchFamily="50" charset="-127"/>
                </a:rPr>
                <a:t>·</a:t>
              </a:r>
              <a:r>
                <a:rPr lang="ko-KR" altLang="en-US" sz="2400">
                  <a:solidFill>
                    <a:srgbClr val="FFFF00"/>
                  </a:solidFill>
                  <a:latin typeface="나눔고딕 ExtraBold" pitchFamily="50" charset="-127"/>
                  <a:ea typeface="나눔고딕 ExtraBold" pitchFamily="50" charset="-127"/>
                </a:rPr>
                <a:t>항목 및 방법</a:t>
              </a:r>
            </a:p>
          </p:txBody>
        </p:sp>
      </p:grpSp>
      <p:sp>
        <p:nvSpPr>
          <p:cNvPr id="109576" name="Rectangle 21">
            <a:extLst>
              <a:ext uri="{FF2B5EF4-FFF2-40B4-BE49-F238E27FC236}">
                <a16:creationId xmlns:a16="http://schemas.microsoft.com/office/drawing/2014/main" id="{170BE605-81F5-1A61-F7B1-470EA8B90F60}"/>
              </a:ext>
            </a:extLst>
          </p:cNvPr>
          <p:cNvSpPr>
            <a:spLocks noChangeArrowheads="1"/>
          </p:cNvSpPr>
          <p:nvPr/>
        </p:nvSpPr>
        <p:spPr bwMode="white">
          <a:xfrm>
            <a:off x="0" y="1019175"/>
            <a:ext cx="52752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200">
                <a:solidFill>
                  <a:srgbClr val="FFFF00"/>
                </a:solidFill>
                <a:latin typeface="나눔고딕 ExtraBold" pitchFamily="50" charset="-127"/>
                <a:ea typeface="나눔고딕 ExtraBold" pitchFamily="50" charset="-127"/>
              </a:rPr>
              <a:t>  </a:t>
            </a:r>
          </a:p>
        </p:txBody>
      </p:sp>
      <p:sp>
        <p:nvSpPr>
          <p:cNvPr id="109577" name="Rectangle 22">
            <a:extLst>
              <a:ext uri="{FF2B5EF4-FFF2-40B4-BE49-F238E27FC236}">
                <a16:creationId xmlns:a16="http://schemas.microsoft.com/office/drawing/2014/main" id="{6A3F0D41-6538-F44D-7D47-0DE625E5C5D5}"/>
              </a:ext>
            </a:extLst>
          </p:cNvPr>
          <p:cNvSpPr>
            <a:spLocks noChangeArrowheads="1"/>
          </p:cNvSpPr>
          <p:nvPr/>
        </p:nvSpPr>
        <p:spPr bwMode="white">
          <a:xfrm>
            <a:off x="514350" y="2476500"/>
            <a:ext cx="8108950" cy="3509963"/>
          </a:xfrm>
          <a:prstGeom prst="rect">
            <a:avLst/>
          </a:prstGeom>
          <a:solidFill>
            <a:srgbClr val="FFFFFF"/>
          </a:solidFill>
          <a:ln w="25282">
            <a:solidFill>
              <a:srgbClr val="000000"/>
            </a:solidFill>
            <a:miter lim="800000"/>
            <a:headEnd/>
            <a:tailEnd/>
          </a:ln>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en-US" altLang="ko-KR" sz="1700">
                <a:solidFill>
                  <a:srgbClr val="000000"/>
                </a:solidFill>
                <a:latin typeface="나눔고딕" pitchFamily="50" charset="-127"/>
                <a:ea typeface="나눔고딕" pitchFamily="50" charset="-127"/>
              </a:rPr>
              <a:t>7. </a:t>
            </a:r>
            <a:r>
              <a:rPr lang="ko-KR" altLang="en-US" sz="1700">
                <a:solidFill>
                  <a:srgbClr val="000000"/>
                </a:solidFill>
                <a:latin typeface="나눔고딕" pitchFamily="50" charset="-127"/>
                <a:ea typeface="나눔고딕" pitchFamily="50" charset="-127"/>
              </a:rPr>
              <a:t>대기오염물질 중 먼지만 배출되는 시설로서 별표 </a:t>
            </a:r>
            <a:r>
              <a:rPr lang="en-US" altLang="ko-KR" sz="1700">
                <a:solidFill>
                  <a:srgbClr val="000000"/>
                </a:solidFill>
                <a:latin typeface="나눔고딕" pitchFamily="50" charset="-127"/>
                <a:ea typeface="나눔고딕" pitchFamily="50" charset="-127"/>
              </a:rPr>
              <a:t>4 </a:t>
            </a:r>
            <a:r>
              <a:rPr lang="ko-KR" altLang="en-US" sz="1700">
                <a:solidFill>
                  <a:srgbClr val="000000"/>
                </a:solidFill>
                <a:latin typeface="나눔고딕" pitchFamily="50" charset="-127"/>
                <a:ea typeface="나눔고딕" pitchFamily="50" charset="-127"/>
              </a:rPr>
              <a:t>제</a:t>
            </a:r>
            <a:r>
              <a:rPr lang="en-US" altLang="ko-KR" sz="1700">
                <a:solidFill>
                  <a:srgbClr val="000000"/>
                </a:solidFill>
                <a:latin typeface="나눔고딕" pitchFamily="50" charset="-127"/>
                <a:ea typeface="나눔고딕" pitchFamily="50" charset="-127"/>
              </a:rPr>
              <a:t>5</a:t>
            </a:r>
            <a:r>
              <a:rPr lang="ko-KR" altLang="en-US" sz="1700">
                <a:solidFill>
                  <a:srgbClr val="000000"/>
                </a:solidFill>
                <a:latin typeface="나눔고딕" pitchFamily="50" charset="-127"/>
                <a:ea typeface="나눔고딕" pitchFamily="50" charset="-127"/>
              </a:rPr>
              <a:t>호에 따른 여과집진시설을 </a:t>
            </a:r>
          </a:p>
          <a:p>
            <a:pPr eaLnBrk="1" hangingPunct="1">
              <a:lnSpc>
                <a:spcPct val="120000"/>
              </a:lnSpc>
              <a:buClrTx/>
              <a:buFontTx/>
              <a:buNone/>
            </a:pPr>
            <a:r>
              <a:rPr lang="ko-KR" altLang="en-US" sz="1700">
                <a:solidFill>
                  <a:srgbClr val="000000"/>
                </a:solidFill>
                <a:latin typeface="나눔고딕" pitchFamily="50" charset="-127"/>
                <a:ea typeface="나눔고딕" pitchFamily="50" charset="-127"/>
              </a:rPr>
              <a:t>   설치한 배출시설은 시설의 규모에 관계없이 반기마다 </a:t>
            </a:r>
            <a:r>
              <a:rPr lang="en-US" altLang="ko-KR" sz="1700">
                <a:solidFill>
                  <a:srgbClr val="000000"/>
                </a:solidFill>
                <a:latin typeface="나눔고딕" pitchFamily="50" charset="-127"/>
                <a:ea typeface="나눔고딕" pitchFamily="50" charset="-127"/>
              </a:rPr>
              <a:t>1</a:t>
            </a:r>
            <a:r>
              <a:rPr lang="ko-KR" altLang="en-US" sz="1700">
                <a:solidFill>
                  <a:srgbClr val="000000"/>
                </a:solidFill>
                <a:latin typeface="나눔고딕" pitchFamily="50" charset="-127"/>
                <a:ea typeface="나눔고딕" pitchFamily="50" charset="-127"/>
              </a:rPr>
              <a:t>회 이상</a:t>
            </a:r>
            <a:r>
              <a:rPr lang="en-US" altLang="ko-KR" sz="1700">
                <a:solidFill>
                  <a:srgbClr val="000000"/>
                </a:solidFill>
                <a:latin typeface="나눔고딕" pitchFamily="50" charset="-127"/>
                <a:ea typeface="나눔고딕" pitchFamily="50" charset="-127"/>
              </a:rPr>
              <a:t>, </a:t>
            </a:r>
            <a:r>
              <a:rPr lang="ko-KR" altLang="en-US" sz="1700">
                <a:solidFill>
                  <a:srgbClr val="000000"/>
                </a:solidFill>
                <a:latin typeface="나눔고딕" pitchFamily="50" charset="-127"/>
                <a:ea typeface="나눔고딕" pitchFamily="50" charset="-127"/>
              </a:rPr>
              <a:t>여과집진시설 외의</a:t>
            </a:r>
          </a:p>
          <a:p>
            <a:pPr eaLnBrk="1" hangingPunct="1">
              <a:lnSpc>
                <a:spcPct val="120000"/>
              </a:lnSpc>
              <a:buClrTx/>
              <a:buFontTx/>
              <a:buNone/>
            </a:pPr>
            <a:r>
              <a:rPr lang="ko-KR" altLang="en-US" sz="1700">
                <a:solidFill>
                  <a:srgbClr val="000000"/>
                </a:solidFill>
                <a:latin typeface="나눔고딕" pitchFamily="50" charset="-127"/>
                <a:ea typeface="나눔고딕" pitchFamily="50" charset="-127"/>
              </a:rPr>
              <a:t>   방지시설을 설치한 사업장 중 월 </a:t>
            </a:r>
            <a:r>
              <a:rPr lang="en-US" altLang="ko-KR" sz="1700">
                <a:solidFill>
                  <a:srgbClr val="000000"/>
                </a:solidFill>
                <a:latin typeface="나눔고딕" pitchFamily="50" charset="-127"/>
                <a:ea typeface="나눔고딕" pitchFamily="50" charset="-127"/>
              </a:rPr>
              <a:t>2</a:t>
            </a:r>
            <a:r>
              <a:rPr lang="ko-KR" altLang="en-US" sz="1700">
                <a:solidFill>
                  <a:srgbClr val="000000"/>
                </a:solidFill>
                <a:latin typeface="나눔고딕" pitchFamily="50" charset="-127"/>
                <a:ea typeface="나눔고딕" pitchFamily="50" charset="-127"/>
              </a:rPr>
              <a:t>회 이상 측정하여야 하는 배출시설은 </a:t>
            </a:r>
            <a:r>
              <a:rPr lang="en-US" altLang="ko-KR" sz="1700">
                <a:solidFill>
                  <a:srgbClr val="000000"/>
                </a:solidFill>
                <a:latin typeface="나눔고딕" pitchFamily="50" charset="-127"/>
                <a:ea typeface="나눔고딕" pitchFamily="50" charset="-127"/>
              </a:rPr>
              <a:t>2</a:t>
            </a:r>
            <a:r>
              <a:rPr lang="ko-KR" altLang="en-US" sz="1700">
                <a:solidFill>
                  <a:srgbClr val="000000"/>
                </a:solidFill>
                <a:latin typeface="나눔고딕" pitchFamily="50" charset="-127"/>
                <a:ea typeface="나눔고딕" pitchFamily="50" charset="-127"/>
              </a:rPr>
              <a:t>개월마다</a:t>
            </a:r>
          </a:p>
          <a:p>
            <a:pPr eaLnBrk="1" hangingPunct="1">
              <a:lnSpc>
                <a:spcPct val="120000"/>
              </a:lnSpc>
              <a:buClrTx/>
              <a:buFontTx/>
              <a:buNone/>
            </a:pPr>
            <a:r>
              <a:rPr lang="ko-KR" altLang="en-US" sz="1700">
                <a:solidFill>
                  <a:srgbClr val="000000"/>
                </a:solidFill>
                <a:latin typeface="나눔고딕" pitchFamily="50" charset="-127"/>
                <a:ea typeface="나눔고딕" pitchFamily="50" charset="-127"/>
              </a:rPr>
              <a:t>   </a:t>
            </a:r>
            <a:r>
              <a:rPr lang="en-US" altLang="ko-KR" sz="1700">
                <a:solidFill>
                  <a:srgbClr val="000000"/>
                </a:solidFill>
                <a:latin typeface="나눔고딕" pitchFamily="50" charset="-127"/>
                <a:ea typeface="나눔고딕" pitchFamily="50" charset="-127"/>
              </a:rPr>
              <a:t>1</a:t>
            </a:r>
            <a:r>
              <a:rPr lang="ko-KR" altLang="en-US" sz="1700">
                <a:solidFill>
                  <a:srgbClr val="000000"/>
                </a:solidFill>
                <a:latin typeface="나눔고딕" pitchFamily="50" charset="-127"/>
                <a:ea typeface="나눔고딕" pitchFamily="50" charset="-127"/>
              </a:rPr>
              <a:t>회 이상 측정할 수 있다</a:t>
            </a:r>
            <a:r>
              <a:rPr lang="en-US" altLang="ko-KR" sz="1700">
                <a:solidFill>
                  <a:srgbClr val="000000"/>
                </a:solidFill>
                <a:latin typeface="나눔고딕" pitchFamily="50" charset="-127"/>
                <a:ea typeface="나눔고딕" pitchFamily="50" charset="-127"/>
              </a:rPr>
              <a:t>.</a:t>
            </a:r>
          </a:p>
          <a:p>
            <a:pPr eaLnBrk="1" hangingPunct="1">
              <a:lnSpc>
                <a:spcPct val="120000"/>
              </a:lnSpc>
              <a:buClrTx/>
              <a:buFontTx/>
              <a:buNone/>
            </a:pPr>
            <a:endParaRPr lang="en-US" altLang="ko-KR" sz="1700">
              <a:solidFill>
                <a:srgbClr val="000000"/>
              </a:solidFill>
              <a:latin typeface="나눔고딕" pitchFamily="50" charset="-127"/>
              <a:ea typeface="나눔고딕" pitchFamily="50" charset="-127"/>
            </a:endParaRPr>
          </a:p>
          <a:p>
            <a:pPr eaLnBrk="1" hangingPunct="1">
              <a:lnSpc>
                <a:spcPct val="120000"/>
              </a:lnSpc>
              <a:buClrTx/>
              <a:buFontTx/>
              <a:buNone/>
            </a:pPr>
            <a:r>
              <a:rPr lang="en-US" altLang="ko-KR" sz="1700">
                <a:solidFill>
                  <a:srgbClr val="000000"/>
                </a:solidFill>
                <a:latin typeface="나눔고딕" pitchFamily="50" charset="-127"/>
                <a:ea typeface="나눔고딕" pitchFamily="50" charset="-127"/>
              </a:rPr>
              <a:t> 8. </a:t>
            </a:r>
            <a:r>
              <a:rPr lang="ko-KR" altLang="en-US" sz="1700">
                <a:solidFill>
                  <a:srgbClr val="000000"/>
                </a:solidFill>
                <a:latin typeface="나눔고딕" pitchFamily="50" charset="-127"/>
                <a:ea typeface="나눔고딕" pitchFamily="50" charset="-127"/>
              </a:rPr>
              <a:t>제</a:t>
            </a:r>
            <a:r>
              <a:rPr lang="en-US" altLang="ko-KR" sz="1700">
                <a:solidFill>
                  <a:srgbClr val="000000"/>
                </a:solidFill>
                <a:latin typeface="나눔고딕" pitchFamily="50" charset="-127"/>
                <a:ea typeface="나눔고딕" pitchFamily="50" charset="-127"/>
              </a:rPr>
              <a:t>1</a:t>
            </a:r>
            <a:r>
              <a:rPr lang="ko-KR" altLang="en-US" sz="1700">
                <a:solidFill>
                  <a:srgbClr val="000000"/>
                </a:solidFill>
                <a:latin typeface="나눔고딕" pitchFamily="50" charset="-127"/>
                <a:ea typeface="나눔고딕" pitchFamily="50" charset="-127"/>
              </a:rPr>
              <a:t>호에 대하여 해당 연도 이전 최근 </a:t>
            </a:r>
            <a:r>
              <a:rPr lang="en-US" altLang="ko-KR" sz="1700">
                <a:solidFill>
                  <a:srgbClr val="000000"/>
                </a:solidFill>
                <a:latin typeface="나눔고딕" pitchFamily="50" charset="-127"/>
                <a:ea typeface="나눔고딕" pitchFamily="50" charset="-127"/>
              </a:rPr>
              <a:t>1</a:t>
            </a:r>
            <a:r>
              <a:rPr lang="ko-KR" altLang="en-US" sz="1700">
                <a:solidFill>
                  <a:srgbClr val="000000"/>
                </a:solidFill>
                <a:latin typeface="나눔고딕" pitchFamily="50" charset="-127"/>
                <a:ea typeface="나눔고딕" pitchFamily="50" charset="-127"/>
              </a:rPr>
              <a:t>년간 오염도 검사결과 대기오염물질이 계속</a:t>
            </a:r>
          </a:p>
          <a:p>
            <a:pPr eaLnBrk="1" hangingPunct="1">
              <a:lnSpc>
                <a:spcPct val="120000"/>
              </a:lnSpc>
              <a:buClrTx/>
              <a:buFontTx/>
              <a:buNone/>
            </a:pPr>
            <a:r>
              <a:rPr lang="ko-KR" altLang="en-US" sz="1700">
                <a:solidFill>
                  <a:srgbClr val="000000"/>
                </a:solidFill>
                <a:latin typeface="나눔고딕" pitchFamily="50" charset="-127"/>
                <a:ea typeface="나눔고딕" pitchFamily="50" charset="-127"/>
              </a:rPr>
              <a:t>     하여 배출허용기준의 </a:t>
            </a:r>
            <a:r>
              <a:rPr lang="en-US" altLang="ko-KR" sz="1700">
                <a:solidFill>
                  <a:srgbClr val="000000"/>
                </a:solidFill>
                <a:latin typeface="나눔고딕" pitchFamily="50" charset="-127"/>
                <a:ea typeface="나눔고딕" pitchFamily="50" charset="-127"/>
              </a:rPr>
              <a:t>30</a:t>
            </a:r>
            <a:r>
              <a:rPr lang="ko-KR" altLang="en-US" sz="1700">
                <a:solidFill>
                  <a:srgbClr val="000000"/>
                </a:solidFill>
                <a:latin typeface="나눔고딕" pitchFamily="50" charset="-127"/>
                <a:ea typeface="나눔고딕" pitchFamily="50" charset="-127"/>
              </a:rPr>
              <a:t>퍼센트 이내인 경우에는 제</a:t>
            </a:r>
            <a:r>
              <a:rPr lang="en-US" altLang="ko-KR" sz="1700">
                <a:solidFill>
                  <a:srgbClr val="000000"/>
                </a:solidFill>
                <a:latin typeface="나눔고딕" pitchFamily="50" charset="-127"/>
                <a:ea typeface="나눔고딕" pitchFamily="50" charset="-127"/>
              </a:rPr>
              <a:t>1</a:t>
            </a:r>
            <a:r>
              <a:rPr lang="ko-KR" altLang="en-US" sz="1700">
                <a:solidFill>
                  <a:srgbClr val="000000"/>
                </a:solidFill>
                <a:latin typeface="나눔고딕" pitchFamily="50" charset="-127"/>
                <a:ea typeface="나눔고딕" pitchFamily="50" charset="-127"/>
              </a:rPr>
              <a:t>종배출구는 매월 </a:t>
            </a:r>
            <a:r>
              <a:rPr lang="en-US" altLang="ko-KR" sz="1700">
                <a:solidFill>
                  <a:srgbClr val="000000"/>
                </a:solidFill>
                <a:latin typeface="나눔고딕" pitchFamily="50" charset="-127"/>
                <a:ea typeface="나눔고딕" pitchFamily="50" charset="-127"/>
              </a:rPr>
              <a:t>2</a:t>
            </a:r>
            <a:r>
              <a:rPr lang="ko-KR" altLang="en-US" sz="1700">
                <a:solidFill>
                  <a:srgbClr val="000000"/>
                </a:solidFill>
                <a:latin typeface="나눔고딕" pitchFamily="50" charset="-127"/>
                <a:ea typeface="나눔고딕" pitchFamily="50" charset="-127"/>
              </a:rPr>
              <a:t>회 이상</a:t>
            </a:r>
            <a:r>
              <a:rPr lang="en-US" altLang="ko-KR" sz="1700">
                <a:solidFill>
                  <a:srgbClr val="000000"/>
                </a:solidFill>
                <a:latin typeface="나눔고딕" pitchFamily="50" charset="-127"/>
                <a:ea typeface="나눔고딕" pitchFamily="50" charset="-127"/>
              </a:rPr>
              <a:t>, </a:t>
            </a:r>
          </a:p>
          <a:p>
            <a:pPr eaLnBrk="1" hangingPunct="1">
              <a:lnSpc>
                <a:spcPct val="120000"/>
              </a:lnSpc>
              <a:buClrTx/>
              <a:buFontTx/>
              <a:buNone/>
            </a:pPr>
            <a:r>
              <a:rPr lang="en-US" altLang="ko-KR" sz="1700">
                <a:solidFill>
                  <a:srgbClr val="000000"/>
                </a:solidFill>
                <a:latin typeface="나눔고딕" pitchFamily="50" charset="-127"/>
                <a:ea typeface="나눔고딕" pitchFamily="50" charset="-127"/>
              </a:rPr>
              <a:t>     </a:t>
            </a:r>
            <a:r>
              <a:rPr lang="ko-KR" altLang="en-US" sz="1700">
                <a:solidFill>
                  <a:srgbClr val="000000"/>
                </a:solidFill>
                <a:latin typeface="나눔고딕" pitchFamily="50" charset="-127"/>
                <a:ea typeface="나눔고딕" pitchFamily="50" charset="-127"/>
              </a:rPr>
              <a:t>제</a:t>
            </a:r>
            <a:r>
              <a:rPr lang="en-US" altLang="ko-KR" sz="1700">
                <a:solidFill>
                  <a:srgbClr val="000000"/>
                </a:solidFill>
                <a:latin typeface="나눔고딕" pitchFamily="50" charset="-127"/>
                <a:ea typeface="나눔고딕" pitchFamily="50" charset="-127"/>
              </a:rPr>
              <a:t>2</a:t>
            </a:r>
            <a:r>
              <a:rPr lang="ko-KR" altLang="en-US" sz="1700">
                <a:solidFill>
                  <a:srgbClr val="000000"/>
                </a:solidFill>
                <a:latin typeface="나눔고딕" pitchFamily="50" charset="-127"/>
                <a:ea typeface="나눔고딕" pitchFamily="50" charset="-127"/>
              </a:rPr>
              <a:t>종배출구는 매월 </a:t>
            </a:r>
            <a:r>
              <a:rPr lang="en-US" altLang="ko-KR" sz="1700">
                <a:solidFill>
                  <a:srgbClr val="000000"/>
                </a:solidFill>
                <a:latin typeface="나눔고딕" pitchFamily="50" charset="-127"/>
                <a:ea typeface="나눔고딕" pitchFamily="50" charset="-127"/>
              </a:rPr>
              <a:t>1</a:t>
            </a:r>
            <a:r>
              <a:rPr lang="ko-KR" altLang="en-US" sz="1700">
                <a:solidFill>
                  <a:srgbClr val="000000"/>
                </a:solidFill>
                <a:latin typeface="나눔고딕" pitchFamily="50" charset="-127"/>
                <a:ea typeface="나눔고딕" pitchFamily="50" charset="-127"/>
              </a:rPr>
              <a:t>회 이상</a:t>
            </a:r>
            <a:r>
              <a:rPr lang="en-US" altLang="ko-KR" sz="1700">
                <a:solidFill>
                  <a:srgbClr val="000000"/>
                </a:solidFill>
                <a:latin typeface="나눔고딕" pitchFamily="50" charset="-127"/>
                <a:ea typeface="나눔고딕" pitchFamily="50" charset="-127"/>
              </a:rPr>
              <a:t>, </a:t>
            </a:r>
            <a:r>
              <a:rPr lang="ko-KR" altLang="en-US" sz="1700">
                <a:solidFill>
                  <a:srgbClr val="000000"/>
                </a:solidFill>
                <a:latin typeface="나눔고딕" pitchFamily="50" charset="-127"/>
                <a:ea typeface="나눔고딕" pitchFamily="50" charset="-127"/>
              </a:rPr>
              <a:t>제</a:t>
            </a:r>
            <a:r>
              <a:rPr lang="en-US" altLang="ko-KR" sz="1700">
                <a:solidFill>
                  <a:srgbClr val="000000"/>
                </a:solidFill>
                <a:latin typeface="나눔고딕" pitchFamily="50" charset="-127"/>
                <a:ea typeface="나눔고딕" pitchFamily="50" charset="-127"/>
              </a:rPr>
              <a:t>3</a:t>
            </a:r>
            <a:r>
              <a:rPr lang="ko-KR" altLang="en-US" sz="1700">
                <a:solidFill>
                  <a:srgbClr val="000000"/>
                </a:solidFill>
                <a:latin typeface="나눔고딕" pitchFamily="50" charset="-127"/>
                <a:ea typeface="나눔고딕" pitchFamily="50" charset="-127"/>
              </a:rPr>
              <a:t>종배출구는 분기마다 </a:t>
            </a:r>
            <a:r>
              <a:rPr lang="en-US" altLang="ko-KR" sz="1700">
                <a:solidFill>
                  <a:srgbClr val="000000"/>
                </a:solidFill>
                <a:latin typeface="나눔고딕" pitchFamily="50" charset="-127"/>
                <a:ea typeface="나눔고딕" pitchFamily="50" charset="-127"/>
              </a:rPr>
              <a:t>1</a:t>
            </a:r>
            <a:r>
              <a:rPr lang="ko-KR" altLang="en-US" sz="1700">
                <a:solidFill>
                  <a:srgbClr val="000000"/>
                </a:solidFill>
                <a:latin typeface="나눔고딕" pitchFamily="50" charset="-127"/>
                <a:ea typeface="나눔고딕" pitchFamily="50" charset="-127"/>
              </a:rPr>
              <a:t>회 이상</a:t>
            </a:r>
            <a:r>
              <a:rPr lang="en-US" altLang="ko-KR" sz="1700">
                <a:solidFill>
                  <a:srgbClr val="000000"/>
                </a:solidFill>
                <a:latin typeface="나눔고딕" pitchFamily="50" charset="-127"/>
                <a:ea typeface="나눔고딕" pitchFamily="50" charset="-127"/>
              </a:rPr>
              <a:t>, </a:t>
            </a:r>
            <a:r>
              <a:rPr lang="ko-KR" altLang="en-US" sz="1700">
                <a:solidFill>
                  <a:srgbClr val="000000"/>
                </a:solidFill>
                <a:latin typeface="나눔고딕" pitchFamily="50" charset="-127"/>
                <a:ea typeface="나눔고딕" pitchFamily="50" charset="-127"/>
              </a:rPr>
              <a:t>제</a:t>
            </a:r>
            <a:r>
              <a:rPr lang="en-US" altLang="ko-KR" sz="1700">
                <a:solidFill>
                  <a:srgbClr val="000000"/>
                </a:solidFill>
                <a:latin typeface="나눔고딕" pitchFamily="50" charset="-127"/>
                <a:ea typeface="나눔고딕" pitchFamily="50" charset="-127"/>
              </a:rPr>
              <a:t>4</a:t>
            </a:r>
            <a:r>
              <a:rPr lang="ko-KR" altLang="en-US" sz="1700">
                <a:solidFill>
                  <a:srgbClr val="000000"/>
                </a:solidFill>
                <a:latin typeface="나눔고딕" pitchFamily="50" charset="-127"/>
                <a:ea typeface="나눔고딕" pitchFamily="50" charset="-127"/>
              </a:rPr>
              <a:t>종 및 제</a:t>
            </a:r>
            <a:r>
              <a:rPr lang="en-US" altLang="ko-KR" sz="1700">
                <a:solidFill>
                  <a:srgbClr val="000000"/>
                </a:solidFill>
                <a:latin typeface="나눔고딕" pitchFamily="50" charset="-127"/>
                <a:ea typeface="나눔고딕" pitchFamily="50" charset="-127"/>
              </a:rPr>
              <a:t>5</a:t>
            </a:r>
            <a:r>
              <a:rPr lang="ko-KR" altLang="en-US" sz="1700">
                <a:solidFill>
                  <a:srgbClr val="000000"/>
                </a:solidFill>
                <a:latin typeface="나눔고딕" pitchFamily="50" charset="-127"/>
                <a:ea typeface="나눔고딕" pitchFamily="50" charset="-127"/>
              </a:rPr>
              <a:t>종</a:t>
            </a:r>
          </a:p>
          <a:p>
            <a:pPr eaLnBrk="1" hangingPunct="1">
              <a:lnSpc>
                <a:spcPct val="120000"/>
              </a:lnSpc>
              <a:buClrTx/>
              <a:buFontTx/>
              <a:buNone/>
            </a:pPr>
            <a:r>
              <a:rPr lang="ko-KR" altLang="en-US" sz="1700">
                <a:solidFill>
                  <a:srgbClr val="000000"/>
                </a:solidFill>
                <a:latin typeface="나눔고딕" pitchFamily="50" charset="-127"/>
                <a:ea typeface="나눔고딕" pitchFamily="50" charset="-127"/>
              </a:rPr>
              <a:t>     배출구는 매년 </a:t>
            </a:r>
            <a:r>
              <a:rPr lang="en-US" altLang="ko-KR" sz="1700">
                <a:solidFill>
                  <a:srgbClr val="000000"/>
                </a:solidFill>
                <a:latin typeface="나눔고딕" pitchFamily="50" charset="-127"/>
                <a:ea typeface="나눔고딕" pitchFamily="50" charset="-127"/>
              </a:rPr>
              <a:t>1</a:t>
            </a:r>
            <a:r>
              <a:rPr lang="ko-KR" altLang="en-US" sz="1700">
                <a:solidFill>
                  <a:srgbClr val="000000"/>
                </a:solidFill>
                <a:latin typeface="나눔고딕" pitchFamily="50" charset="-127"/>
                <a:ea typeface="나눔고딕" pitchFamily="50" charset="-127"/>
              </a:rPr>
              <a:t>회 이상 측정할 수 있다</a:t>
            </a:r>
            <a:r>
              <a:rPr lang="en-US" altLang="ko-KR" sz="1700">
                <a:solidFill>
                  <a:srgbClr val="000000"/>
                </a:solidFill>
                <a:latin typeface="나눔고딕" pitchFamily="50" charset="-127"/>
                <a:ea typeface="나눔고딕" pitchFamily="50" charset="-127"/>
              </a:rPr>
              <a:t>. </a:t>
            </a:r>
            <a:r>
              <a:rPr lang="ko-KR" altLang="en-US" sz="1700">
                <a:solidFill>
                  <a:srgbClr val="000000"/>
                </a:solidFill>
                <a:latin typeface="나눔고딕" pitchFamily="50" charset="-127"/>
                <a:ea typeface="나눔고딕" pitchFamily="50" charset="-127"/>
              </a:rPr>
              <a:t>다만</a:t>
            </a:r>
            <a:r>
              <a:rPr lang="en-US" altLang="ko-KR" sz="1700">
                <a:solidFill>
                  <a:srgbClr val="000000"/>
                </a:solidFill>
                <a:latin typeface="나눔고딕" pitchFamily="50" charset="-127"/>
                <a:ea typeface="나눔고딕" pitchFamily="50" charset="-127"/>
              </a:rPr>
              <a:t>, </a:t>
            </a:r>
            <a:r>
              <a:rPr lang="ko-KR" altLang="en-US" sz="1700">
                <a:solidFill>
                  <a:srgbClr val="000000"/>
                </a:solidFill>
                <a:latin typeface="나눔고딕" pitchFamily="50" charset="-127"/>
                <a:ea typeface="나눔고딕" pitchFamily="50" charset="-127"/>
              </a:rPr>
              <a:t>별표 </a:t>
            </a:r>
            <a:r>
              <a:rPr lang="en-US" altLang="ko-KR" sz="1700">
                <a:solidFill>
                  <a:srgbClr val="000000"/>
                </a:solidFill>
                <a:latin typeface="나눔고딕" pitchFamily="50" charset="-127"/>
                <a:ea typeface="나눔고딕" pitchFamily="50" charset="-127"/>
              </a:rPr>
              <a:t>8</a:t>
            </a:r>
            <a:r>
              <a:rPr lang="ko-KR" altLang="en-US" sz="1700">
                <a:solidFill>
                  <a:srgbClr val="000000"/>
                </a:solidFill>
                <a:latin typeface="나눔고딕" pitchFamily="50" charset="-127"/>
                <a:ea typeface="나눔고딕" pitchFamily="50" charset="-127"/>
              </a:rPr>
              <a:t>의</a:t>
            </a:r>
            <a:r>
              <a:rPr lang="en-US" altLang="ko-KR" sz="1700">
                <a:solidFill>
                  <a:srgbClr val="000000"/>
                </a:solidFill>
                <a:latin typeface="나눔고딕" pitchFamily="50" charset="-127"/>
                <a:ea typeface="나눔고딕" pitchFamily="50" charset="-127"/>
              </a:rPr>
              <a:t>2</a:t>
            </a:r>
            <a:r>
              <a:rPr lang="ko-KR" altLang="en-US" sz="1700">
                <a:solidFill>
                  <a:srgbClr val="000000"/>
                </a:solidFill>
                <a:latin typeface="나눔고딕" pitchFamily="50" charset="-127"/>
                <a:ea typeface="나눔고딕" pitchFamily="50" charset="-127"/>
              </a:rPr>
              <a:t>에 따른 기준 이상의 특정</a:t>
            </a:r>
          </a:p>
          <a:p>
            <a:pPr eaLnBrk="1" hangingPunct="1">
              <a:lnSpc>
                <a:spcPct val="120000"/>
              </a:lnSpc>
              <a:buClrTx/>
              <a:buFontTx/>
              <a:buNone/>
            </a:pPr>
            <a:r>
              <a:rPr lang="ko-KR" altLang="en-US" sz="1700">
                <a:solidFill>
                  <a:srgbClr val="000000"/>
                </a:solidFill>
                <a:latin typeface="나눔고딕" pitchFamily="50" charset="-127"/>
                <a:ea typeface="나눔고딕" pitchFamily="50" charset="-127"/>
              </a:rPr>
              <a:t>     대기유해물질을 배출하는 경우에는 해당 오염물질에 대하여 제</a:t>
            </a:r>
            <a:r>
              <a:rPr lang="en-US" altLang="ko-KR" sz="1700">
                <a:solidFill>
                  <a:srgbClr val="000000"/>
                </a:solidFill>
                <a:latin typeface="나눔고딕" pitchFamily="50" charset="-127"/>
                <a:ea typeface="나눔고딕" pitchFamily="50" charset="-127"/>
              </a:rPr>
              <a:t>1</a:t>
            </a:r>
            <a:r>
              <a:rPr lang="ko-KR" altLang="en-US" sz="1700">
                <a:solidFill>
                  <a:srgbClr val="000000"/>
                </a:solidFill>
                <a:latin typeface="나눔고딕" pitchFamily="50" charset="-127"/>
                <a:ea typeface="나눔고딕" pitchFamily="50" charset="-127"/>
              </a:rPr>
              <a:t>종배출구는 매월</a:t>
            </a:r>
          </a:p>
          <a:p>
            <a:pPr eaLnBrk="1" hangingPunct="1">
              <a:lnSpc>
                <a:spcPct val="120000"/>
              </a:lnSpc>
              <a:buClrTx/>
              <a:buFontTx/>
              <a:buNone/>
            </a:pPr>
            <a:r>
              <a:rPr lang="ko-KR" altLang="en-US" sz="1700">
                <a:solidFill>
                  <a:srgbClr val="000000"/>
                </a:solidFill>
                <a:latin typeface="나눔고딕" pitchFamily="50" charset="-127"/>
                <a:ea typeface="나눔고딕" pitchFamily="50" charset="-127"/>
              </a:rPr>
              <a:t>     </a:t>
            </a:r>
            <a:r>
              <a:rPr lang="en-US" altLang="ko-KR" sz="1700">
                <a:solidFill>
                  <a:srgbClr val="000000"/>
                </a:solidFill>
                <a:latin typeface="나눔고딕" pitchFamily="50" charset="-127"/>
                <a:ea typeface="나눔고딕" pitchFamily="50" charset="-127"/>
              </a:rPr>
              <a:t>2</a:t>
            </a:r>
            <a:r>
              <a:rPr lang="ko-KR" altLang="en-US" sz="1700">
                <a:solidFill>
                  <a:srgbClr val="000000"/>
                </a:solidFill>
                <a:latin typeface="나눔고딕" pitchFamily="50" charset="-127"/>
                <a:ea typeface="나눔고딕" pitchFamily="50" charset="-127"/>
              </a:rPr>
              <a:t>회 이상</a:t>
            </a:r>
            <a:r>
              <a:rPr lang="en-US" altLang="ko-KR" sz="1700">
                <a:solidFill>
                  <a:srgbClr val="000000"/>
                </a:solidFill>
                <a:latin typeface="나눔고딕" pitchFamily="50" charset="-127"/>
                <a:ea typeface="나눔고딕" pitchFamily="50" charset="-127"/>
              </a:rPr>
              <a:t>, </a:t>
            </a:r>
            <a:r>
              <a:rPr lang="ko-KR" altLang="en-US" sz="1700">
                <a:solidFill>
                  <a:srgbClr val="000000"/>
                </a:solidFill>
                <a:latin typeface="나눔고딕" pitchFamily="50" charset="-127"/>
                <a:ea typeface="나눔고딕" pitchFamily="50" charset="-127"/>
              </a:rPr>
              <a:t>제</a:t>
            </a:r>
            <a:r>
              <a:rPr lang="en-US" altLang="ko-KR" sz="1700">
                <a:solidFill>
                  <a:srgbClr val="000000"/>
                </a:solidFill>
                <a:latin typeface="나눔고딕" pitchFamily="50" charset="-127"/>
                <a:ea typeface="나눔고딕" pitchFamily="50" charset="-127"/>
              </a:rPr>
              <a:t>2</a:t>
            </a:r>
            <a:r>
              <a:rPr lang="ko-KR" altLang="en-US" sz="1700">
                <a:solidFill>
                  <a:srgbClr val="000000"/>
                </a:solidFill>
                <a:latin typeface="나눔고딕" pitchFamily="50" charset="-127"/>
                <a:ea typeface="나눔고딕" pitchFamily="50" charset="-127"/>
              </a:rPr>
              <a:t>종부터 제</a:t>
            </a:r>
            <a:r>
              <a:rPr lang="en-US" altLang="ko-KR" sz="1700">
                <a:solidFill>
                  <a:srgbClr val="000000"/>
                </a:solidFill>
                <a:latin typeface="나눔고딕" pitchFamily="50" charset="-127"/>
                <a:ea typeface="나눔고딕" pitchFamily="50" charset="-127"/>
              </a:rPr>
              <a:t>5</a:t>
            </a:r>
            <a:r>
              <a:rPr lang="ko-KR" altLang="en-US" sz="1700">
                <a:solidFill>
                  <a:srgbClr val="000000"/>
                </a:solidFill>
                <a:latin typeface="나눔고딕" pitchFamily="50" charset="-127"/>
                <a:ea typeface="나눔고딕" pitchFamily="50" charset="-127"/>
              </a:rPr>
              <a:t>종까지의 배출구는 매월 </a:t>
            </a:r>
            <a:r>
              <a:rPr lang="en-US" altLang="ko-KR" sz="1700">
                <a:solidFill>
                  <a:srgbClr val="000000"/>
                </a:solidFill>
                <a:latin typeface="나눔고딕" pitchFamily="50" charset="-127"/>
                <a:ea typeface="나눔고딕" pitchFamily="50" charset="-127"/>
              </a:rPr>
              <a:t>1</a:t>
            </a:r>
            <a:r>
              <a:rPr lang="ko-KR" altLang="en-US" sz="1700">
                <a:solidFill>
                  <a:srgbClr val="000000"/>
                </a:solidFill>
                <a:latin typeface="나눔고딕" pitchFamily="50" charset="-127"/>
                <a:ea typeface="나눔고딕" pitchFamily="50" charset="-127"/>
              </a:rPr>
              <a:t>회 이상 측정하여야 한다</a:t>
            </a:r>
            <a:r>
              <a:rPr lang="en-US" altLang="ko-KR" sz="1700">
                <a:solidFill>
                  <a:srgbClr val="000000"/>
                </a:solidFill>
                <a:latin typeface="나눔고딕" pitchFamily="50" charset="-127"/>
                <a:ea typeface="나눔고딕" pitchFamily="50" charset="-127"/>
              </a:rPr>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8">
            <a:extLst>
              <a:ext uri="{FF2B5EF4-FFF2-40B4-BE49-F238E27FC236}">
                <a16:creationId xmlns:a16="http://schemas.microsoft.com/office/drawing/2014/main" id="{3A37B8E8-730F-F71D-2612-EE7B8049EE33}"/>
              </a:ext>
            </a:extLst>
          </p:cNvPr>
          <p:cNvGrpSpPr>
            <a:grpSpLocks/>
          </p:cNvGrpSpPr>
          <p:nvPr/>
        </p:nvGrpSpPr>
        <p:grpSpPr bwMode="auto">
          <a:xfrm>
            <a:off x="-185738" y="0"/>
            <a:ext cx="9324976" cy="982663"/>
            <a:chOff x="-117" y="0"/>
            <a:chExt cx="5874" cy="619"/>
          </a:xfrm>
        </p:grpSpPr>
        <p:grpSp>
          <p:nvGrpSpPr>
            <p:cNvPr id="111640" name="Group 9">
              <a:extLst>
                <a:ext uri="{FF2B5EF4-FFF2-40B4-BE49-F238E27FC236}">
                  <a16:creationId xmlns:a16="http://schemas.microsoft.com/office/drawing/2014/main" id="{691D0328-8996-9DE0-66A4-DC8ADB330A09}"/>
                </a:ext>
              </a:extLst>
            </p:cNvPr>
            <p:cNvGrpSpPr>
              <a:grpSpLocks/>
            </p:cNvGrpSpPr>
            <p:nvPr/>
          </p:nvGrpSpPr>
          <p:grpSpPr bwMode="auto">
            <a:xfrm>
              <a:off x="-117" y="177"/>
              <a:ext cx="4676" cy="442"/>
              <a:chOff x="-117" y="177"/>
              <a:chExt cx="4676" cy="442"/>
            </a:xfrm>
          </p:grpSpPr>
          <p:pic>
            <p:nvPicPr>
              <p:cNvPr id="111643" name="Picture 10">
                <a:extLst>
                  <a:ext uri="{FF2B5EF4-FFF2-40B4-BE49-F238E27FC236}">
                    <a16:creationId xmlns:a16="http://schemas.microsoft.com/office/drawing/2014/main" id="{6046AEF9-365C-5CB4-696E-CF5397A3C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1644" name="Rectangle 11">
                <a:extLst>
                  <a:ext uri="{FF2B5EF4-FFF2-40B4-BE49-F238E27FC236}">
                    <a16:creationId xmlns:a16="http://schemas.microsoft.com/office/drawing/2014/main" id="{EFF32A67-F4E8-8D4F-A69A-22DA01A810B8}"/>
                  </a:ext>
                </a:extLst>
              </p:cNvPr>
              <p:cNvSpPr>
                <a:spLocks noChangeArrowheads="1"/>
              </p:cNvSpPr>
              <p:nvPr/>
            </p:nvSpPr>
            <p:spPr bwMode="white">
              <a:xfrm>
                <a:off x="-117" y="177"/>
                <a:ext cx="3830"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r>
                  <a:rPr lang="ko-KR" altLang="en-US" sz="26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p>
            </p:txBody>
          </p:sp>
        </p:grpSp>
        <p:sp>
          <p:nvSpPr>
            <p:cNvPr id="111641" name="Rectangle 12">
              <a:extLst>
                <a:ext uri="{FF2B5EF4-FFF2-40B4-BE49-F238E27FC236}">
                  <a16:creationId xmlns:a16="http://schemas.microsoft.com/office/drawing/2014/main" id="{19CE8DF0-A1DD-323E-B346-62EF77BF9B47}"/>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11642" name="Rectangle 13">
              <a:extLst>
                <a:ext uri="{FF2B5EF4-FFF2-40B4-BE49-F238E27FC236}">
                  <a16:creationId xmlns:a16="http://schemas.microsoft.com/office/drawing/2014/main" id="{19B2936D-2D58-489D-D956-6157FEB66AEC}"/>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11619" name="Group 15">
            <a:extLst>
              <a:ext uri="{FF2B5EF4-FFF2-40B4-BE49-F238E27FC236}">
                <a16:creationId xmlns:a16="http://schemas.microsoft.com/office/drawing/2014/main" id="{5EA1A739-7A1D-2E1A-A333-DF96723E96AC}"/>
              </a:ext>
            </a:extLst>
          </p:cNvPr>
          <p:cNvGrpSpPr>
            <a:grpSpLocks/>
          </p:cNvGrpSpPr>
          <p:nvPr/>
        </p:nvGrpSpPr>
        <p:grpSpPr bwMode="auto">
          <a:xfrm>
            <a:off x="-7938" y="977900"/>
            <a:ext cx="5584826" cy="658813"/>
            <a:chOff x="-5" y="609"/>
            <a:chExt cx="3518" cy="415"/>
          </a:xfrm>
        </p:grpSpPr>
        <p:pic>
          <p:nvPicPr>
            <p:cNvPr id="111638" name="Picture 16">
              <a:extLst>
                <a:ext uri="{FF2B5EF4-FFF2-40B4-BE49-F238E27FC236}">
                  <a16:creationId xmlns:a16="http://schemas.microsoft.com/office/drawing/2014/main" id="{D80471B5-2938-2E1E-32C4-19C9D5612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609"/>
              <a:ext cx="3518"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9" name="Rectangle 20">
              <a:extLst>
                <a:ext uri="{FF2B5EF4-FFF2-40B4-BE49-F238E27FC236}">
                  <a16:creationId xmlns:a16="http://schemas.microsoft.com/office/drawing/2014/main" id="{DF83E8B2-D4AE-F6E6-B93E-F06A637D5355}"/>
                </a:ext>
              </a:extLst>
            </p:cNvPr>
            <p:cNvSpPr>
              <a:spLocks noChangeArrowheads="1"/>
            </p:cNvSpPr>
            <p:nvPr/>
          </p:nvSpPr>
          <p:spPr bwMode="white">
            <a:xfrm>
              <a:off x="-2" y="647"/>
              <a:ext cx="279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자가측정 기록 보존</a:t>
              </a:r>
              <a:r>
                <a:rPr lang="en-US" altLang="ko-KR" sz="24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행정처분</a:t>
              </a:r>
            </a:p>
          </p:txBody>
        </p:sp>
      </p:grpSp>
      <p:pic>
        <p:nvPicPr>
          <p:cNvPr id="111620" name="Picture 8">
            <a:extLst>
              <a:ext uri="{FF2B5EF4-FFF2-40B4-BE49-F238E27FC236}">
                <a16:creationId xmlns:a16="http://schemas.microsoft.com/office/drawing/2014/main" id="{740A4B23-8A40-2C88-9449-C5D92CBDE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13" y="1609725"/>
            <a:ext cx="30114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1621" name="Rectangle 9">
            <a:extLst>
              <a:ext uri="{FF2B5EF4-FFF2-40B4-BE49-F238E27FC236}">
                <a16:creationId xmlns:a16="http://schemas.microsoft.com/office/drawing/2014/main" id="{5B972812-7479-E8A3-A456-10BC8F92888B}"/>
              </a:ext>
            </a:extLst>
          </p:cNvPr>
          <p:cNvSpPr>
            <a:spLocks noChangeArrowheads="1"/>
          </p:cNvSpPr>
          <p:nvPr/>
        </p:nvSpPr>
        <p:spPr bwMode="white">
          <a:xfrm>
            <a:off x="465138" y="1658938"/>
            <a:ext cx="2016125"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기록보존</a:t>
            </a:r>
          </a:p>
        </p:txBody>
      </p:sp>
      <p:sp>
        <p:nvSpPr>
          <p:cNvPr id="111622" name="Rectangle 10">
            <a:extLst>
              <a:ext uri="{FF2B5EF4-FFF2-40B4-BE49-F238E27FC236}">
                <a16:creationId xmlns:a16="http://schemas.microsoft.com/office/drawing/2014/main" id="{6A65647D-53E2-86F3-A6DA-0ED3E24E2C66}"/>
              </a:ext>
            </a:extLst>
          </p:cNvPr>
          <p:cNvSpPr>
            <a:spLocks noChangeArrowheads="1"/>
          </p:cNvSpPr>
          <p:nvPr/>
        </p:nvSpPr>
        <p:spPr bwMode="white">
          <a:xfrm>
            <a:off x="838200" y="2235200"/>
            <a:ext cx="7783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1,2,3</a:t>
            </a:r>
            <a:r>
              <a:rPr lang="ko-KR" altLang="en-US" sz="1600" b="1">
                <a:solidFill>
                  <a:srgbClr val="000000"/>
                </a:solidFill>
                <a:latin typeface="나눔고딕" pitchFamily="50" charset="-127"/>
                <a:ea typeface="나눔고딕" pitchFamily="50" charset="-127"/>
              </a:rPr>
              <a:t>종 사업장은 자가측정 기록을 전산에 의한 방법으로 기록보존</a:t>
            </a:r>
          </a:p>
        </p:txBody>
      </p:sp>
      <p:sp>
        <p:nvSpPr>
          <p:cNvPr id="20" name="Rectangle 11">
            <a:extLst>
              <a:ext uri="{FF2B5EF4-FFF2-40B4-BE49-F238E27FC236}">
                <a16:creationId xmlns:a16="http://schemas.microsoft.com/office/drawing/2014/main" id="{67B6F6D6-6684-61EE-7ECD-E58BD4FDCA89}"/>
              </a:ext>
            </a:extLst>
          </p:cNvPr>
          <p:cNvSpPr>
            <a:spLocks noChangeArrowheads="1"/>
          </p:cNvSpPr>
          <p:nvPr/>
        </p:nvSpPr>
        <p:spPr bwMode="white">
          <a:xfrm>
            <a:off x="847725" y="2611438"/>
            <a:ext cx="7874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defRPr/>
            </a:pPr>
            <a:r>
              <a:rPr lang="en-US" altLang="ko-KR" sz="1600" b="1" dirty="0">
                <a:solidFill>
                  <a:srgbClr val="000000"/>
                </a:solidFill>
                <a:latin typeface="나눔고딕" panose="020D0604000000000000" pitchFamily="50" charset="-127"/>
                <a:ea typeface="나눔고딕" panose="020D0604000000000000" pitchFamily="50" charset="-127"/>
              </a:rPr>
              <a:t>4,5</a:t>
            </a:r>
            <a:r>
              <a:rPr lang="ko-KR" altLang="en-US" sz="1600" b="1" dirty="0">
                <a:solidFill>
                  <a:srgbClr val="000000"/>
                </a:solidFill>
                <a:latin typeface="나눔고딕" panose="020D0604000000000000" pitchFamily="50" charset="-127"/>
                <a:ea typeface="나눔고딕" panose="020D0604000000000000" pitchFamily="50" charset="-127"/>
              </a:rPr>
              <a:t>종 사업장은 </a:t>
            </a:r>
            <a:r>
              <a:rPr lang="ko-KR" altLang="en-US" sz="1600" b="1" dirty="0" err="1">
                <a:solidFill>
                  <a:srgbClr val="000000"/>
                </a:solidFill>
                <a:latin typeface="나눔고딕" panose="020D0604000000000000" pitchFamily="50" charset="-127"/>
                <a:ea typeface="나눔고딕" panose="020D0604000000000000" pitchFamily="50" charset="-127"/>
              </a:rPr>
              <a:t>별지제</a:t>
            </a:r>
            <a:r>
              <a:rPr lang="en-US" altLang="ko-KR" sz="1600" b="1" dirty="0">
                <a:solidFill>
                  <a:srgbClr val="000000"/>
                </a:solidFill>
                <a:latin typeface="나눔고딕" panose="020D0604000000000000" pitchFamily="50" charset="-127"/>
                <a:ea typeface="나눔고딕" panose="020D0604000000000000" pitchFamily="50" charset="-127"/>
              </a:rPr>
              <a:t>7</a:t>
            </a:r>
            <a:r>
              <a:rPr lang="ko-KR" altLang="en-US" sz="1600" b="1" dirty="0" err="1">
                <a:solidFill>
                  <a:srgbClr val="000000"/>
                </a:solidFill>
                <a:latin typeface="나눔고딕" panose="020D0604000000000000" pitchFamily="50" charset="-127"/>
                <a:ea typeface="나눔고딕" panose="020D0604000000000000" pitchFamily="50" charset="-127"/>
              </a:rPr>
              <a:t>호서식</a:t>
            </a:r>
            <a:r>
              <a:rPr lang="ko-KR" altLang="en-US" sz="1600" b="1" dirty="0">
                <a:solidFill>
                  <a:srgbClr val="000000"/>
                </a:solidFill>
                <a:latin typeface="나눔고딕" panose="020D0604000000000000" pitchFamily="50" charset="-127"/>
                <a:ea typeface="나눔고딕" panose="020D0604000000000000" pitchFamily="50" charset="-127"/>
              </a:rPr>
              <a:t> 또는 전산에 의한 방법으로 기록보존</a:t>
            </a:r>
            <a:r>
              <a:rPr lang="en-US" altLang="ko-KR" sz="1600" b="1" dirty="0">
                <a:solidFill>
                  <a:srgbClr val="000000"/>
                </a:solidFill>
                <a:latin typeface="나눔고딕" panose="020D0604000000000000" pitchFamily="50" charset="-127"/>
                <a:ea typeface="나눔고딕" panose="020D0604000000000000" pitchFamily="50" charset="-127"/>
              </a:rPr>
              <a:t> </a:t>
            </a:r>
          </a:p>
          <a:p>
            <a:pPr eaLnBrk="1" hangingPunct="1">
              <a:lnSpc>
                <a:spcPct val="120000"/>
              </a:lnSpc>
              <a:buClrTx/>
              <a:buFontTx/>
              <a:buNone/>
              <a:defRPr/>
            </a:pPr>
            <a:r>
              <a:rPr lang="ko-KR" altLang="en-US" sz="1600" b="1" dirty="0">
                <a:solidFill>
                  <a:srgbClr val="000000"/>
                </a:solidFill>
                <a:latin typeface="나눔고딕" panose="020D0604000000000000" pitchFamily="50" charset="-127"/>
                <a:ea typeface="나눔고딕" panose="020D0604000000000000" pitchFamily="50" charset="-127"/>
              </a:rPr>
              <a:t> </a:t>
            </a:r>
            <a:r>
              <a:rPr lang="en-US" altLang="ko-KR" sz="1600" kern="0" spc="-30" dirty="0">
                <a:solidFill>
                  <a:srgbClr val="000000"/>
                </a:solidFill>
                <a:latin typeface="함초롬돋움" panose="020B0804000101010101" pitchFamily="50" charset="-127"/>
                <a:ea typeface="함초롬돋움" panose="020B0804000101010101" pitchFamily="50" charset="-127"/>
              </a:rPr>
              <a:t>※ </a:t>
            </a:r>
            <a:r>
              <a:rPr lang="ko-KR" altLang="en-US" sz="1600" kern="0" spc="-30" dirty="0" err="1">
                <a:solidFill>
                  <a:srgbClr val="000000"/>
                </a:solidFill>
                <a:latin typeface="함초롬돋움" panose="020B0804000101010101" pitchFamily="50" charset="-127"/>
                <a:ea typeface="함초롬돋움" panose="020B0804000101010101" pitchFamily="50" charset="-127"/>
              </a:rPr>
              <a:t>자가측정시</a:t>
            </a:r>
            <a:r>
              <a:rPr lang="ko-KR" altLang="en-US" sz="1600" kern="0" spc="-30" dirty="0">
                <a:solidFill>
                  <a:srgbClr val="000000"/>
                </a:solidFill>
                <a:latin typeface="함초롬돋움" panose="020B0804000101010101" pitchFamily="50" charset="-127"/>
                <a:ea typeface="함초롬돋움" panose="020B0804000101010101" pitchFamily="50" charset="-127"/>
              </a:rPr>
              <a:t> 사용한 여과지 및 시료채취기록지 측정일로부터 </a:t>
            </a:r>
            <a:r>
              <a:rPr lang="en-US" altLang="ko-KR" sz="1600" kern="0" spc="-30" dirty="0">
                <a:solidFill>
                  <a:srgbClr val="000000"/>
                </a:solidFill>
                <a:latin typeface="함초롬돋움" panose="020B0804000101010101" pitchFamily="50" charset="-127"/>
                <a:ea typeface="함초롬돋움" panose="020B0804000101010101" pitchFamily="50" charset="-127"/>
              </a:rPr>
              <a:t>6</a:t>
            </a:r>
            <a:r>
              <a:rPr lang="ko-KR" altLang="en-US" sz="1600" kern="0" spc="-30" dirty="0">
                <a:solidFill>
                  <a:srgbClr val="000000"/>
                </a:solidFill>
                <a:latin typeface="함초롬돋움" panose="020B0804000101010101" pitchFamily="50" charset="-127"/>
                <a:ea typeface="함초롬돋움" panose="020B0804000101010101" pitchFamily="50" charset="-127"/>
              </a:rPr>
              <a:t>개월간 보존해야 함</a:t>
            </a:r>
            <a:endParaRPr lang="en-US" altLang="ko-KR" sz="1600" b="1" dirty="0">
              <a:solidFill>
                <a:srgbClr val="000000"/>
              </a:solidFill>
              <a:latin typeface="나눔고딕" panose="020D0604000000000000" pitchFamily="50" charset="-127"/>
              <a:ea typeface="나눔고딕" panose="020D0604000000000000" pitchFamily="50" charset="-127"/>
            </a:endParaRPr>
          </a:p>
        </p:txBody>
      </p:sp>
      <p:sp>
        <p:nvSpPr>
          <p:cNvPr id="111624" name="Freeform 12">
            <a:extLst>
              <a:ext uri="{FF2B5EF4-FFF2-40B4-BE49-F238E27FC236}">
                <a16:creationId xmlns:a16="http://schemas.microsoft.com/office/drawing/2014/main" id="{79B37AB2-6BD6-A812-15DE-32398DB73B29}"/>
              </a:ext>
            </a:extLst>
          </p:cNvPr>
          <p:cNvSpPr>
            <a:spLocks noChangeArrowheads="1"/>
          </p:cNvSpPr>
          <p:nvPr/>
        </p:nvSpPr>
        <p:spPr bwMode="auto">
          <a:xfrm>
            <a:off x="612775" y="2341563"/>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2" y="0"/>
                </a:cubicBezTo>
                <a:cubicBezTo>
                  <a:pt x="66" y="0"/>
                  <a:pt x="78" y="5"/>
                  <a:pt x="88" y="16"/>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4"/>
                  <a:pt x="31" y="84"/>
                </a:cubicBezTo>
                <a:cubicBezTo>
                  <a:pt x="33" y="85"/>
                  <a:pt x="34" y="85"/>
                  <a:pt x="36" y="84"/>
                </a:cubicBezTo>
                <a:lnTo>
                  <a:pt x="83" y="55"/>
                </a:lnTo>
                <a:cubicBezTo>
                  <a:pt x="84" y="55"/>
                  <a:pt x="85" y="54"/>
                  <a:pt x="85" y="54"/>
                </a:cubicBezTo>
                <a:cubicBezTo>
                  <a:pt x="85" y="53"/>
                  <a:pt x="86" y="52"/>
                  <a:pt x="86" y="51"/>
                </a:cubicBezTo>
                <a:cubicBezTo>
                  <a:pt x="86" y="51"/>
                  <a:pt x="85" y="50"/>
                  <a:pt x="85" y="49"/>
                </a:cubicBezTo>
                <a:cubicBezTo>
                  <a:pt x="85" y="49"/>
                  <a:pt x="84" y="48"/>
                  <a:pt x="83" y="48"/>
                </a:cubicBezTo>
                <a:lnTo>
                  <a:pt x="36" y="19"/>
                </a:lnTo>
                <a:cubicBezTo>
                  <a:pt x="35" y="18"/>
                  <a:pt x="33" y="18"/>
                  <a:pt x="31" y="19"/>
                </a:cubicBezTo>
                <a:cubicBezTo>
                  <a:pt x="30" y="20"/>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1625" name="Freeform 13">
            <a:extLst>
              <a:ext uri="{FF2B5EF4-FFF2-40B4-BE49-F238E27FC236}">
                <a16:creationId xmlns:a16="http://schemas.microsoft.com/office/drawing/2014/main" id="{A620081A-9F16-F60F-9F70-A81DCD5E3248}"/>
              </a:ext>
            </a:extLst>
          </p:cNvPr>
          <p:cNvSpPr>
            <a:spLocks noChangeArrowheads="1"/>
          </p:cNvSpPr>
          <p:nvPr/>
        </p:nvSpPr>
        <p:spPr bwMode="auto">
          <a:xfrm>
            <a:off x="623888" y="276066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8"/>
                  <a:pt x="66" y="102"/>
                  <a:pt x="52" y="102"/>
                </a:cubicBezTo>
                <a:cubicBezTo>
                  <a:pt x="37" y="102"/>
                  <a:pt x="25" y="98"/>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111626" name="Picture 15">
            <a:extLst>
              <a:ext uri="{FF2B5EF4-FFF2-40B4-BE49-F238E27FC236}">
                <a16:creationId xmlns:a16="http://schemas.microsoft.com/office/drawing/2014/main" id="{335850CD-D279-4109-9953-3DE72ADB8E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688" y="3411538"/>
            <a:ext cx="386238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1627" name="Rectangle 16">
            <a:extLst>
              <a:ext uri="{FF2B5EF4-FFF2-40B4-BE49-F238E27FC236}">
                <a16:creationId xmlns:a16="http://schemas.microsoft.com/office/drawing/2014/main" id="{28D67169-A207-BE1E-F979-13F97EE9FDE1}"/>
              </a:ext>
            </a:extLst>
          </p:cNvPr>
          <p:cNvSpPr>
            <a:spLocks noChangeArrowheads="1"/>
          </p:cNvSpPr>
          <p:nvPr/>
        </p:nvSpPr>
        <p:spPr bwMode="white">
          <a:xfrm>
            <a:off x="511175" y="3548063"/>
            <a:ext cx="3267075" cy="33813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위반시 처분</a:t>
            </a:r>
            <a:endParaRPr lang="en-US" altLang="ko-KR" sz="1600">
              <a:solidFill>
                <a:srgbClr val="FFFFFF"/>
              </a:solidFill>
              <a:latin typeface="맑은 고딕" panose="020B0503020000020004" pitchFamily="50" charset="-127"/>
              <a:ea typeface="나눔고딕 ExtraBold" pitchFamily="50" charset="-127"/>
              <a:cs typeface="Arial" panose="020B0604020202020204" pitchFamily="34" charset="0"/>
            </a:endParaRPr>
          </a:p>
        </p:txBody>
      </p:sp>
      <p:sp>
        <p:nvSpPr>
          <p:cNvPr id="111628" name="Rectangle 20">
            <a:extLst>
              <a:ext uri="{FF2B5EF4-FFF2-40B4-BE49-F238E27FC236}">
                <a16:creationId xmlns:a16="http://schemas.microsoft.com/office/drawing/2014/main" id="{1AD416F5-1CDA-76A8-BF21-682DEAA5F7E6}"/>
              </a:ext>
            </a:extLst>
          </p:cNvPr>
          <p:cNvSpPr>
            <a:spLocks noChangeArrowheads="1"/>
          </p:cNvSpPr>
          <p:nvPr/>
        </p:nvSpPr>
        <p:spPr bwMode="white">
          <a:xfrm>
            <a:off x="838200" y="4025900"/>
            <a:ext cx="7783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자가측정 미실시</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미기록</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미보존</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거짓기록</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법제</a:t>
            </a:r>
            <a:r>
              <a:rPr lang="en-US" altLang="ko-KR" sz="1600" b="1">
                <a:solidFill>
                  <a:srgbClr val="000000"/>
                </a:solidFill>
                <a:latin typeface="나눔고딕" pitchFamily="50" charset="-127"/>
                <a:ea typeface="나눔고딕" pitchFamily="50" charset="-127"/>
              </a:rPr>
              <a:t>90</a:t>
            </a:r>
            <a:r>
              <a:rPr lang="ko-KR" altLang="en-US" sz="1600" b="1">
                <a:solidFill>
                  <a:srgbClr val="000000"/>
                </a:solidFill>
                <a:latin typeface="나눔고딕" pitchFamily="50" charset="-127"/>
                <a:ea typeface="나눔고딕" pitchFamily="50" charset="-127"/>
              </a:rPr>
              <a:t>조</a:t>
            </a:r>
            <a:r>
              <a:rPr lang="en-US" altLang="ko-KR" sz="1600" b="1">
                <a:solidFill>
                  <a:srgbClr val="000000"/>
                </a:solidFill>
                <a:latin typeface="나눔고딕" pitchFamily="50" charset="-127"/>
                <a:ea typeface="나눔고딕" pitchFamily="50" charset="-127"/>
              </a:rPr>
              <a:t>) - 5</a:t>
            </a:r>
            <a:r>
              <a:rPr lang="ko-KR" altLang="en-US" sz="1600" b="1">
                <a:solidFill>
                  <a:srgbClr val="000000"/>
                </a:solidFill>
                <a:latin typeface="나눔고딕" pitchFamily="50" charset="-127"/>
                <a:ea typeface="나눔고딕" pitchFamily="50" charset="-127"/>
              </a:rPr>
              <a:t>년이하 징역</a:t>
            </a:r>
            <a:r>
              <a:rPr lang="en-US" altLang="ko-KR" sz="1600" b="1">
                <a:solidFill>
                  <a:srgbClr val="000000"/>
                </a:solidFill>
                <a:latin typeface="나눔고딕" pitchFamily="50" charset="-127"/>
                <a:ea typeface="나눔고딕" pitchFamily="50" charset="-127"/>
              </a:rPr>
              <a:t>, 5</a:t>
            </a:r>
            <a:r>
              <a:rPr lang="ko-KR" altLang="en-US" sz="1600" b="1">
                <a:solidFill>
                  <a:srgbClr val="000000"/>
                </a:solidFill>
                <a:latin typeface="나눔고딕" pitchFamily="50" charset="-127"/>
                <a:ea typeface="나눔고딕" pitchFamily="50" charset="-127"/>
              </a:rPr>
              <a:t>천만원이하 벌금</a:t>
            </a:r>
          </a:p>
        </p:txBody>
      </p:sp>
      <p:sp>
        <p:nvSpPr>
          <p:cNvPr id="111629" name="Freeform 21">
            <a:extLst>
              <a:ext uri="{FF2B5EF4-FFF2-40B4-BE49-F238E27FC236}">
                <a16:creationId xmlns:a16="http://schemas.microsoft.com/office/drawing/2014/main" id="{865E8221-7A71-8E0A-12AC-26F0A1C05542}"/>
              </a:ext>
            </a:extLst>
          </p:cNvPr>
          <p:cNvSpPr>
            <a:spLocks noChangeArrowheads="1"/>
          </p:cNvSpPr>
          <p:nvPr/>
        </p:nvSpPr>
        <p:spPr bwMode="auto">
          <a:xfrm>
            <a:off x="612775" y="4132263"/>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2" y="0"/>
                </a:cubicBezTo>
                <a:cubicBezTo>
                  <a:pt x="66" y="0"/>
                  <a:pt x="78" y="5"/>
                  <a:pt x="88" y="16"/>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9"/>
                  <a:pt x="84" y="48"/>
                  <a:pt x="83" y="48"/>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1630" name="Rectangle 22">
            <a:extLst>
              <a:ext uri="{FF2B5EF4-FFF2-40B4-BE49-F238E27FC236}">
                <a16:creationId xmlns:a16="http://schemas.microsoft.com/office/drawing/2014/main" id="{A2462D50-41D1-2F70-2D56-88862F5DDBD0}"/>
              </a:ext>
            </a:extLst>
          </p:cNvPr>
          <p:cNvSpPr>
            <a:spLocks noChangeArrowheads="1"/>
          </p:cNvSpPr>
          <p:nvPr/>
        </p:nvSpPr>
        <p:spPr bwMode="white">
          <a:xfrm>
            <a:off x="838200" y="4381500"/>
            <a:ext cx="7783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측정결과 누락</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거짓작성</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측정방해행위</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법제</a:t>
            </a:r>
            <a:r>
              <a:rPr lang="en-US" altLang="ko-KR" sz="1600" b="1">
                <a:solidFill>
                  <a:srgbClr val="000000"/>
                </a:solidFill>
                <a:latin typeface="나눔고딕" pitchFamily="50" charset="-127"/>
                <a:ea typeface="나눔고딕" pitchFamily="50" charset="-127"/>
              </a:rPr>
              <a:t>90</a:t>
            </a:r>
            <a:r>
              <a:rPr lang="ko-KR" altLang="en-US" sz="1600" b="1">
                <a:solidFill>
                  <a:srgbClr val="000000"/>
                </a:solidFill>
                <a:latin typeface="나눔고딕" pitchFamily="50" charset="-127"/>
                <a:ea typeface="나눔고딕" pitchFamily="50" charset="-127"/>
              </a:rPr>
              <a:t>조</a:t>
            </a:r>
            <a:r>
              <a:rPr lang="en-US" altLang="ko-KR" sz="1600" b="1">
                <a:solidFill>
                  <a:srgbClr val="000000"/>
                </a:solidFill>
                <a:latin typeface="나눔고딕" pitchFamily="50" charset="-127"/>
                <a:ea typeface="나눔고딕" pitchFamily="50" charset="-127"/>
              </a:rPr>
              <a:t>) - 5</a:t>
            </a:r>
            <a:r>
              <a:rPr lang="ko-KR" altLang="en-US" sz="1600" b="1">
                <a:solidFill>
                  <a:srgbClr val="000000"/>
                </a:solidFill>
                <a:latin typeface="나눔고딕" pitchFamily="50" charset="-127"/>
                <a:ea typeface="나눔고딕" pitchFamily="50" charset="-127"/>
              </a:rPr>
              <a:t>년이하 징역</a:t>
            </a:r>
            <a:r>
              <a:rPr lang="en-US" altLang="ko-KR" sz="1600" b="1">
                <a:solidFill>
                  <a:srgbClr val="000000"/>
                </a:solidFill>
                <a:latin typeface="나눔고딕" pitchFamily="50" charset="-127"/>
                <a:ea typeface="나눔고딕" pitchFamily="50" charset="-127"/>
              </a:rPr>
              <a:t>, 5</a:t>
            </a:r>
            <a:r>
              <a:rPr lang="ko-KR" altLang="en-US" sz="1600" b="1">
                <a:solidFill>
                  <a:srgbClr val="000000"/>
                </a:solidFill>
                <a:latin typeface="나눔고딕" pitchFamily="50" charset="-127"/>
                <a:ea typeface="나눔고딕" pitchFamily="50" charset="-127"/>
              </a:rPr>
              <a:t>천만원이하 벌금</a:t>
            </a:r>
          </a:p>
        </p:txBody>
      </p:sp>
      <p:sp>
        <p:nvSpPr>
          <p:cNvPr id="111631" name="Freeform 23">
            <a:extLst>
              <a:ext uri="{FF2B5EF4-FFF2-40B4-BE49-F238E27FC236}">
                <a16:creationId xmlns:a16="http://schemas.microsoft.com/office/drawing/2014/main" id="{4531AB21-C59D-4F27-2CE6-007BE63B6F56}"/>
              </a:ext>
            </a:extLst>
          </p:cNvPr>
          <p:cNvSpPr>
            <a:spLocks noChangeArrowheads="1"/>
          </p:cNvSpPr>
          <p:nvPr/>
        </p:nvSpPr>
        <p:spPr bwMode="auto">
          <a:xfrm>
            <a:off x="612775" y="4486275"/>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8"/>
                  <a:pt x="66" y="102"/>
                  <a:pt x="52" y="102"/>
                </a:cubicBezTo>
                <a:cubicBezTo>
                  <a:pt x="37" y="102"/>
                  <a:pt x="25" y="98"/>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1632" name="Rectangle 24">
            <a:extLst>
              <a:ext uri="{FF2B5EF4-FFF2-40B4-BE49-F238E27FC236}">
                <a16:creationId xmlns:a16="http://schemas.microsoft.com/office/drawing/2014/main" id="{FCBF2006-8562-A6BD-1017-072DECDA0D26}"/>
              </a:ext>
            </a:extLst>
          </p:cNvPr>
          <p:cNvSpPr>
            <a:spLocks noChangeArrowheads="1"/>
          </p:cNvSpPr>
          <p:nvPr/>
        </p:nvSpPr>
        <p:spPr bwMode="white">
          <a:xfrm>
            <a:off x="838200" y="4724400"/>
            <a:ext cx="7783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행정처분 강화</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법제</a:t>
            </a:r>
            <a:r>
              <a:rPr lang="en-US" altLang="ko-KR" sz="1600" b="1">
                <a:solidFill>
                  <a:srgbClr val="000000"/>
                </a:solidFill>
                <a:latin typeface="나눔고딕" pitchFamily="50" charset="-127"/>
                <a:ea typeface="나눔고딕" pitchFamily="50" charset="-127"/>
              </a:rPr>
              <a:t>39</a:t>
            </a:r>
            <a:r>
              <a:rPr lang="ko-KR" altLang="en-US" sz="1600" b="1">
                <a:solidFill>
                  <a:srgbClr val="000000"/>
                </a:solidFill>
                <a:latin typeface="나눔고딕" pitchFamily="50" charset="-127"/>
                <a:ea typeface="나눔고딕" pitchFamily="50" charset="-127"/>
              </a:rPr>
              <a:t>조제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 및 시행규칙 별표</a:t>
            </a:r>
            <a:r>
              <a:rPr lang="en-US" altLang="ko-KR" sz="1600" b="1">
                <a:solidFill>
                  <a:srgbClr val="000000"/>
                </a:solidFill>
                <a:latin typeface="나눔고딕" pitchFamily="50" charset="-127"/>
                <a:ea typeface="나눔고딕" pitchFamily="50" charset="-127"/>
              </a:rPr>
              <a:t>36)</a:t>
            </a:r>
            <a:endParaRPr lang="ko-KR" altLang="en-US" sz="1600" b="1">
              <a:solidFill>
                <a:srgbClr val="000000"/>
              </a:solidFill>
              <a:latin typeface="나눔고딕" pitchFamily="50" charset="-127"/>
              <a:ea typeface="나눔고딕" pitchFamily="50" charset="-127"/>
            </a:endParaRPr>
          </a:p>
        </p:txBody>
      </p:sp>
      <p:sp>
        <p:nvSpPr>
          <p:cNvPr id="111633" name="Freeform 25">
            <a:extLst>
              <a:ext uri="{FF2B5EF4-FFF2-40B4-BE49-F238E27FC236}">
                <a16:creationId xmlns:a16="http://schemas.microsoft.com/office/drawing/2014/main" id="{6C78EB3C-0D14-24A5-158E-003FE376204B}"/>
              </a:ext>
            </a:extLst>
          </p:cNvPr>
          <p:cNvSpPr>
            <a:spLocks noChangeArrowheads="1"/>
          </p:cNvSpPr>
          <p:nvPr/>
        </p:nvSpPr>
        <p:spPr bwMode="auto">
          <a:xfrm>
            <a:off x="612775" y="483235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1634" name="Rectangle 26">
            <a:extLst>
              <a:ext uri="{FF2B5EF4-FFF2-40B4-BE49-F238E27FC236}">
                <a16:creationId xmlns:a16="http://schemas.microsoft.com/office/drawing/2014/main" id="{0CFD3ACD-F1C6-4E21-E203-31D22F8F6934}"/>
              </a:ext>
            </a:extLst>
          </p:cNvPr>
          <p:cNvSpPr>
            <a:spLocks noChangeArrowheads="1"/>
          </p:cNvSpPr>
          <p:nvPr/>
        </p:nvSpPr>
        <p:spPr bwMode="white">
          <a:xfrm>
            <a:off x="752475" y="5075238"/>
            <a:ext cx="77835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marL="285750" indent="-285750"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Char char="-"/>
            </a:pPr>
            <a:r>
              <a:rPr lang="ko-KR" altLang="en-US" sz="1600" b="1">
                <a:solidFill>
                  <a:srgbClr val="000000"/>
                </a:solidFill>
                <a:latin typeface="나눔고딕" pitchFamily="50" charset="-127"/>
                <a:ea typeface="나눔고딕" pitchFamily="50" charset="-127"/>
              </a:rPr>
              <a:t>측정결과 거짓기록</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조업정지 </a:t>
            </a:r>
            <a:r>
              <a:rPr lang="en-US" altLang="ko-KR" sz="1600" b="1">
                <a:solidFill>
                  <a:srgbClr val="000000"/>
                </a:solidFill>
                <a:latin typeface="나눔고딕" pitchFamily="50" charset="-127"/>
                <a:ea typeface="나눔고딕" pitchFamily="50" charset="-127"/>
              </a:rPr>
              <a:t>90</a:t>
            </a:r>
            <a:r>
              <a:rPr lang="ko-KR" altLang="en-US" sz="1600" b="1">
                <a:solidFill>
                  <a:srgbClr val="000000"/>
                </a:solidFill>
                <a:latin typeface="나눔고딕" pitchFamily="50" charset="-127"/>
                <a:ea typeface="나눔고딕" pitchFamily="50" charset="-127"/>
              </a:rPr>
              <a:t>일</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단순오기등 측정결과 사실과 다르게 기록</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경고</a:t>
            </a:r>
            <a:r>
              <a:rPr lang="en-US" altLang="ko-KR" sz="1600" b="1">
                <a:solidFill>
                  <a:srgbClr val="000000"/>
                </a:solidFill>
                <a:latin typeface="나눔고딕" pitchFamily="50" charset="-127"/>
                <a:ea typeface="나눔고딕" pitchFamily="50" charset="-127"/>
              </a:rPr>
              <a:t>)</a:t>
            </a:r>
          </a:p>
          <a:p>
            <a:pPr eaLnBrk="1" hangingPunct="1">
              <a:lnSpc>
                <a:spcPct val="100000"/>
              </a:lnSpc>
              <a:buClrTx/>
              <a:buFontTx/>
              <a:buChar char="-"/>
            </a:pPr>
            <a:r>
              <a:rPr lang="ko-KR" altLang="en-US" sz="1600" b="1">
                <a:solidFill>
                  <a:srgbClr val="000000"/>
                </a:solidFill>
                <a:latin typeface="나눔고딕" pitchFamily="50" charset="-127"/>
                <a:ea typeface="나눔고딕" pitchFamily="50" charset="-127"/>
              </a:rPr>
              <a:t>측정결과 미기록</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미보존</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경과</a:t>
            </a:r>
            <a:r>
              <a:rPr lang="en-US" altLang="ko-KR" sz="1600" b="1">
                <a:solidFill>
                  <a:srgbClr val="000000"/>
                </a:solidFill>
                <a:latin typeface="나눔고딕" pitchFamily="50" charset="-127"/>
                <a:ea typeface="나눔고딕" pitchFamily="50" charset="-127"/>
              </a:rPr>
              <a:t>)</a:t>
            </a:r>
          </a:p>
        </p:txBody>
      </p:sp>
      <p:sp>
        <p:nvSpPr>
          <p:cNvPr id="111635" name="Rectangle 30">
            <a:extLst>
              <a:ext uri="{FF2B5EF4-FFF2-40B4-BE49-F238E27FC236}">
                <a16:creationId xmlns:a16="http://schemas.microsoft.com/office/drawing/2014/main" id="{93C83D93-1824-5F0D-42E5-B8871486F93D}"/>
              </a:ext>
            </a:extLst>
          </p:cNvPr>
          <p:cNvSpPr>
            <a:spLocks noChangeArrowheads="1"/>
          </p:cNvSpPr>
          <p:nvPr/>
        </p:nvSpPr>
        <p:spPr bwMode="white">
          <a:xfrm>
            <a:off x="838200" y="5732463"/>
            <a:ext cx="778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자가측정결과 관할기관 제출의무 부여</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법제</a:t>
            </a:r>
            <a:r>
              <a:rPr lang="en-US" altLang="ko-KR" sz="1600" b="1">
                <a:solidFill>
                  <a:srgbClr val="000000"/>
                </a:solidFill>
                <a:latin typeface="나눔고딕" pitchFamily="50" charset="-127"/>
                <a:ea typeface="나눔고딕" pitchFamily="50" charset="-127"/>
              </a:rPr>
              <a:t>39</a:t>
            </a:r>
            <a:r>
              <a:rPr lang="ko-KR" altLang="en-US" sz="1600" b="1">
                <a:solidFill>
                  <a:srgbClr val="000000"/>
                </a:solidFill>
                <a:latin typeface="나눔고딕" pitchFamily="50" charset="-127"/>
                <a:ea typeface="나눔고딕" pitchFamily="50" charset="-127"/>
              </a:rPr>
              <a:t>조 및 제</a:t>
            </a:r>
            <a:r>
              <a:rPr lang="en-US" altLang="ko-KR" sz="1600" b="1">
                <a:solidFill>
                  <a:srgbClr val="000000"/>
                </a:solidFill>
                <a:latin typeface="나눔고딕" pitchFamily="50" charset="-127"/>
                <a:ea typeface="나눔고딕" pitchFamily="50" charset="-127"/>
              </a:rPr>
              <a:t>94</a:t>
            </a:r>
            <a:r>
              <a:rPr lang="ko-KR" altLang="en-US" sz="1600" b="1">
                <a:solidFill>
                  <a:srgbClr val="000000"/>
                </a:solidFill>
                <a:latin typeface="나눔고딕" pitchFamily="50" charset="-127"/>
                <a:ea typeface="나눔고딕" pitchFamily="50" charset="-127"/>
              </a:rPr>
              <a:t>조</a:t>
            </a:r>
            <a:r>
              <a:rPr lang="en-US" altLang="ko-KR" sz="1600" b="1">
                <a:solidFill>
                  <a:srgbClr val="000000"/>
                </a:solidFill>
                <a:latin typeface="나눔고딕" pitchFamily="50" charset="-127"/>
                <a:ea typeface="나눔고딕" pitchFamily="50" charset="-127"/>
              </a:rPr>
              <a:t>)</a:t>
            </a:r>
            <a:endParaRPr lang="ko-KR" altLang="en-US" sz="1600" b="1">
              <a:solidFill>
                <a:srgbClr val="000000"/>
              </a:solidFill>
              <a:latin typeface="나눔고딕" pitchFamily="50" charset="-127"/>
              <a:ea typeface="나눔고딕" pitchFamily="50" charset="-127"/>
            </a:endParaRPr>
          </a:p>
        </p:txBody>
      </p:sp>
      <p:sp>
        <p:nvSpPr>
          <p:cNvPr id="111636" name="Freeform 25">
            <a:extLst>
              <a:ext uri="{FF2B5EF4-FFF2-40B4-BE49-F238E27FC236}">
                <a16:creationId xmlns:a16="http://schemas.microsoft.com/office/drawing/2014/main" id="{90299D6B-C7F6-63BE-0C96-43708E1A4F18}"/>
              </a:ext>
            </a:extLst>
          </p:cNvPr>
          <p:cNvSpPr>
            <a:spLocks noChangeArrowheads="1"/>
          </p:cNvSpPr>
          <p:nvPr/>
        </p:nvSpPr>
        <p:spPr bwMode="auto">
          <a:xfrm>
            <a:off x="590550" y="583088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1637" name="Rectangle 26">
            <a:extLst>
              <a:ext uri="{FF2B5EF4-FFF2-40B4-BE49-F238E27FC236}">
                <a16:creationId xmlns:a16="http://schemas.microsoft.com/office/drawing/2014/main" id="{532E00F3-16D8-ED10-7927-65A7C94CD7F4}"/>
              </a:ext>
            </a:extLst>
          </p:cNvPr>
          <p:cNvSpPr>
            <a:spLocks noChangeArrowheads="1"/>
          </p:cNvSpPr>
          <p:nvPr/>
        </p:nvSpPr>
        <p:spPr bwMode="white">
          <a:xfrm>
            <a:off x="752475" y="6032500"/>
            <a:ext cx="7783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marL="285750" indent="-285750"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Char char="-"/>
            </a:pPr>
            <a:r>
              <a:rPr lang="ko-KR" altLang="en-US" sz="1600" b="1">
                <a:solidFill>
                  <a:srgbClr val="000000"/>
                </a:solidFill>
                <a:latin typeface="나눔고딕" pitchFamily="50" charset="-127"/>
                <a:ea typeface="나눔고딕" pitchFamily="50" charset="-127"/>
              </a:rPr>
              <a:t>상반기 측정결과</a:t>
            </a:r>
            <a:r>
              <a:rPr lang="en-US" altLang="ko-KR" sz="1600" b="1">
                <a:solidFill>
                  <a:srgbClr val="000000"/>
                </a:solidFill>
                <a:latin typeface="나눔고딕" pitchFamily="50" charset="-127"/>
                <a:ea typeface="나눔고딕" pitchFamily="50" charset="-127"/>
              </a:rPr>
              <a:t>(7</a:t>
            </a:r>
            <a:r>
              <a:rPr lang="ko-KR" altLang="en-US" sz="1600" b="1">
                <a:solidFill>
                  <a:srgbClr val="000000"/>
                </a:solidFill>
                <a:latin typeface="나눔고딕" pitchFamily="50" charset="-127"/>
                <a:ea typeface="나눔고딕" pitchFamily="50" charset="-127"/>
              </a:rPr>
              <a:t>월</a:t>
            </a:r>
            <a:r>
              <a:rPr lang="en-US" altLang="ko-KR" sz="1600" b="1">
                <a:solidFill>
                  <a:srgbClr val="000000"/>
                </a:solidFill>
                <a:latin typeface="나눔고딕" pitchFamily="50" charset="-127"/>
                <a:ea typeface="나눔고딕" pitchFamily="50" charset="-127"/>
              </a:rPr>
              <a:t>31</a:t>
            </a:r>
            <a:r>
              <a:rPr lang="ko-KR" altLang="en-US" sz="1600" b="1">
                <a:solidFill>
                  <a:srgbClr val="000000"/>
                </a:solidFill>
                <a:latin typeface="나눔고딕" pitchFamily="50" charset="-127"/>
                <a:ea typeface="나눔고딕" pitchFamily="50" charset="-127"/>
              </a:rPr>
              <a:t>일까지</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하반기 측정결과</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다음해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월</a:t>
            </a:r>
            <a:r>
              <a:rPr lang="en-US" altLang="ko-KR" sz="1600" b="1">
                <a:solidFill>
                  <a:srgbClr val="000000"/>
                </a:solidFill>
                <a:latin typeface="나눔고딕" pitchFamily="50" charset="-127"/>
                <a:ea typeface="나눔고딕" pitchFamily="50" charset="-127"/>
              </a:rPr>
              <a:t>31</a:t>
            </a:r>
            <a:r>
              <a:rPr lang="ko-KR" altLang="en-US" sz="1600" b="1">
                <a:solidFill>
                  <a:srgbClr val="000000"/>
                </a:solidFill>
                <a:latin typeface="나눔고딕" pitchFamily="50" charset="-127"/>
                <a:ea typeface="나눔고딕" pitchFamily="50" charset="-127"/>
              </a:rPr>
              <a:t>일까지</a:t>
            </a:r>
            <a:r>
              <a:rPr lang="en-US" altLang="ko-KR" sz="1600" b="1">
                <a:solidFill>
                  <a:srgbClr val="000000"/>
                </a:solidFill>
                <a:latin typeface="나눔고딕" pitchFamily="50" charset="-127"/>
                <a:ea typeface="나눔고딕" pitchFamily="50" charset="-127"/>
              </a:rPr>
              <a:t>)</a:t>
            </a:r>
          </a:p>
          <a:p>
            <a:pPr eaLnBrk="1" hangingPunct="1">
              <a:lnSpc>
                <a:spcPct val="100000"/>
              </a:lnSpc>
              <a:buClrTx/>
              <a:buFontTx/>
              <a:buChar char="-"/>
            </a:pPr>
            <a:r>
              <a:rPr lang="ko-KR" altLang="en-US" sz="1600" b="1">
                <a:solidFill>
                  <a:srgbClr val="FF0000"/>
                </a:solidFill>
                <a:latin typeface="나눔고딕" pitchFamily="50" charset="-127"/>
                <a:ea typeface="나눔고딕" pitchFamily="50" charset="-127"/>
              </a:rPr>
              <a:t>측정결과 미제출시 과태료</a:t>
            </a:r>
            <a:r>
              <a:rPr lang="en-US" altLang="ko-KR" sz="1600" b="1">
                <a:solidFill>
                  <a:srgbClr val="FF0000"/>
                </a:solidFill>
                <a:latin typeface="나눔고딕" pitchFamily="50" charset="-127"/>
                <a:ea typeface="나눔고딕" pitchFamily="50" charset="-127"/>
              </a:rPr>
              <a:t>(300</a:t>
            </a:r>
            <a:r>
              <a:rPr lang="ko-KR" altLang="en-US" sz="1600" b="1">
                <a:solidFill>
                  <a:srgbClr val="FF0000"/>
                </a:solidFill>
                <a:latin typeface="나눔고딕" pitchFamily="50" charset="-127"/>
                <a:ea typeface="나눔고딕" pitchFamily="50" charset="-127"/>
              </a:rPr>
              <a:t>만원 이하</a:t>
            </a:r>
            <a:r>
              <a:rPr lang="en-US" altLang="ko-KR" sz="1600" b="1">
                <a:solidFill>
                  <a:srgbClr val="FF0000"/>
                </a:solidFill>
                <a:latin typeface="나눔고딕" pitchFamily="50" charset="-127"/>
                <a:ea typeface="나눔고딕" pitchFamily="50" charset="-127"/>
              </a:rPr>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6" name="Group 8">
            <a:extLst>
              <a:ext uri="{FF2B5EF4-FFF2-40B4-BE49-F238E27FC236}">
                <a16:creationId xmlns:a16="http://schemas.microsoft.com/office/drawing/2014/main" id="{59030B0E-90E8-200C-2533-A75FBE50FA11}"/>
              </a:ext>
            </a:extLst>
          </p:cNvPr>
          <p:cNvGrpSpPr>
            <a:grpSpLocks/>
          </p:cNvGrpSpPr>
          <p:nvPr/>
        </p:nvGrpSpPr>
        <p:grpSpPr bwMode="auto">
          <a:xfrm>
            <a:off x="-185738" y="0"/>
            <a:ext cx="9324976" cy="982663"/>
            <a:chOff x="-117" y="0"/>
            <a:chExt cx="5874" cy="619"/>
          </a:xfrm>
        </p:grpSpPr>
        <p:grpSp>
          <p:nvGrpSpPr>
            <p:cNvPr id="113782" name="Group 9">
              <a:extLst>
                <a:ext uri="{FF2B5EF4-FFF2-40B4-BE49-F238E27FC236}">
                  <a16:creationId xmlns:a16="http://schemas.microsoft.com/office/drawing/2014/main" id="{0A26C095-AEC4-33A7-31D5-560145EB8995}"/>
                </a:ext>
              </a:extLst>
            </p:cNvPr>
            <p:cNvGrpSpPr>
              <a:grpSpLocks/>
            </p:cNvGrpSpPr>
            <p:nvPr/>
          </p:nvGrpSpPr>
          <p:grpSpPr bwMode="auto">
            <a:xfrm>
              <a:off x="-117" y="177"/>
              <a:ext cx="4676" cy="442"/>
              <a:chOff x="-117" y="177"/>
              <a:chExt cx="4676" cy="442"/>
            </a:xfrm>
          </p:grpSpPr>
          <p:pic>
            <p:nvPicPr>
              <p:cNvPr id="113785" name="Picture 10">
                <a:extLst>
                  <a:ext uri="{FF2B5EF4-FFF2-40B4-BE49-F238E27FC236}">
                    <a16:creationId xmlns:a16="http://schemas.microsoft.com/office/drawing/2014/main" id="{25DBCC79-3134-4818-D08E-C62483023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3786" name="Rectangle 11">
                <a:extLst>
                  <a:ext uri="{FF2B5EF4-FFF2-40B4-BE49-F238E27FC236}">
                    <a16:creationId xmlns:a16="http://schemas.microsoft.com/office/drawing/2014/main" id="{92C7B277-0B20-1D0A-701C-4137166B87AC}"/>
                  </a:ext>
                </a:extLst>
              </p:cNvPr>
              <p:cNvSpPr>
                <a:spLocks noChangeArrowheads="1"/>
              </p:cNvSpPr>
              <p:nvPr/>
            </p:nvSpPr>
            <p:spPr bwMode="white">
              <a:xfrm>
                <a:off x="-117" y="177"/>
                <a:ext cx="4140"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&lt;</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참고</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&gt;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광주광역시 환경전문면허업체 현황</a:t>
                </a:r>
                <a:endParaRPr lang="ko-KR" altLang="en-US" sz="2600">
                  <a:solidFill>
                    <a:srgbClr val="FFFFFF"/>
                  </a:solidFill>
                  <a:latin typeface="맑은 고딕" panose="020B0503020000020004" pitchFamily="50" charset="-127"/>
                  <a:ea typeface="맑은 고딕" panose="020B0503020000020004" pitchFamily="50" charset="-127"/>
                  <a:cs typeface="Arial" panose="020B0604020202020204" pitchFamily="34" charset="0"/>
                </a:endParaRPr>
              </a:p>
            </p:txBody>
          </p:sp>
        </p:grpSp>
        <p:sp>
          <p:nvSpPr>
            <p:cNvPr id="113783" name="Rectangle 12">
              <a:extLst>
                <a:ext uri="{FF2B5EF4-FFF2-40B4-BE49-F238E27FC236}">
                  <a16:creationId xmlns:a16="http://schemas.microsoft.com/office/drawing/2014/main" id="{112D4D8B-39C7-2334-5B1B-48D62FC645D4}"/>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13784" name="Rectangle 13">
              <a:extLst>
                <a:ext uri="{FF2B5EF4-FFF2-40B4-BE49-F238E27FC236}">
                  <a16:creationId xmlns:a16="http://schemas.microsoft.com/office/drawing/2014/main" id="{0ADDFBD9-CAB4-9D06-0A79-0DF74641D75C}"/>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aphicFrame>
        <p:nvGraphicFramePr>
          <p:cNvPr id="8" name="표 7">
            <a:extLst>
              <a:ext uri="{FF2B5EF4-FFF2-40B4-BE49-F238E27FC236}">
                <a16:creationId xmlns:a16="http://schemas.microsoft.com/office/drawing/2014/main" id="{CE4A9AAC-E3AF-C9D2-D26F-F9F868B1E7EB}"/>
              </a:ext>
            </a:extLst>
          </p:cNvPr>
          <p:cNvGraphicFramePr>
            <a:graphicFrameLocks noGrp="1"/>
          </p:cNvGraphicFramePr>
          <p:nvPr/>
        </p:nvGraphicFramePr>
        <p:xfrm>
          <a:off x="320675" y="1387475"/>
          <a:ext cx="8428038" cy="5137150"/>
        </p:xfrm>
        <a:graphic>
          <a:graphicData uri="http://schemas.openxmlformats.org/drawingml/2006/table">
            <a:tbl>
              <a:tblPr>
                <a:tableStyleId>{5DA37D80-6434-44D0-A028-1B22A696006F}</a:tableStyleId>
              </a:tblPr>
              <a:tblGrid>
                <a:gridCol w="780754">
                  <a:extLst>
                    <a:ext uri="{9D8B030D-6E8A-4147-A177-3AD203B41FA5}">
                      <a16:colId xmlns:a16="http://schemas.microsoft.com/office/drawing/2014/main" val="20000"/>
                    </a:ext>
                  </a:extLst>
                </a:gridCol>
                <a:gridCol w="2820973">
                  <a:extLst>
                    <a:ext uri="{9D8B030D-6E8A-4147-A177-3AD203B41FA5}">
                      <a16:colId xmlns:a16="http://schemas.microsoft.com/office/drawing/2014/main" val="20001"/>
                    </a:ext>
                  </a:extLst>
                </a:gridCol>
                <a:gridCol w="864414">
                  <a:extLst>
                    <a:ext uri="{9D8B030D-6E8A-4147-A177-3AD203B41FA5}">
                      <a16:colId xmlns:a16="http://schemas.microsoft.com/office/drawing/2014/main" val="20002"/>
                    </a:ext>
                  </a:extLst>
                </a:gridCol>
                <a:gridCol w="864414">
                  <a:extLst>
                    <a:ext uri="{9D8B030D-6E8A-4147-A177-3AD203B41FA5}">
                      <a16:colId xmlns:a16="http://schemas.microsoft.com/office/drawing/2014/main" val="20003"/>
                    </a:ext>
                  </a:extLst>
                </a:gridCol>
                <a:gridCol w="2305104">
                  <a:extLst>
                    <a:ext uri="{9D8B030D-6E8A-4147-A177-3AD203B41FA5}">
                      <a16:colId xmlns:a16="http://schemas.microsoft.com/office/drawing/2014/main" val="20004"/>
                    </a:ext>
                  </a:extLst>
                </a:gridCol>
                <a:gridCol w="792379">
                  <a:extLst>
                    <a:ext uri="{9D8B030D-6E8A-4147-A177-3AD203B41FA5}">
                      <a16:colId xmlns:a16="http://schemas.microsoft.com/office/drawing/2014/main" val="20005"/>
                    </a:ext>
                  </a:extLst>
                </a:gridCol>
              </a:tblGrid>
              <a:tr h="342477">
                <a:tc>
                  <a:txBody>
                    <a:bodyPr/>
                    <a:lstStyle/>
                    <a:p>
                      <a:pPr marL="0" marR="0" indent="0" algn="ctr" fontAlgn="base" latinLnBrk="0">
                        <a:lnSpc>
                          <a:spcPct val="120000"/>
                        </a:lnSpc>
                        <a:spcBef>
                          <a:spcPts val="0"/>
                        </a:spcBef>
                        <a:spcAft>
                          <a:spcPts val="0"/>
                        </a:spcAft>
                      </a:pPr>
                      <a:r>
                        <a:rPr lang="ko-KR" altLang="en-US" sz="1600" b="1" kern="0" spc="0" dirty="0" err="1">
                          <a:effectLst/>
                        </a:rPr>
                        <a:t>연번</a:t>
                      </a:r>
                      <a:endParaRPr lang="ko-KR" altLang="en-US" sz="1600" b="1" kern="0" spc="0" dirty="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업 체 명</a:t>
                      </a:r>
                      <a:endParaRPr lang="ko-KR" altLang="en-US" sz="1600" b="1" kern="0" spc="0" dirty="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대 기</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a:effectLst/>
                        </a:rPr>
                        <a:t>수 질</a:t>
                      </a:r>
                      <a:endParaRPr lang="ko-KR" altLang="en-US" sz="1600" b="1" kern="0" spc="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전화번호</a:t>
                      </a:r>
                      <a:endParaRPr lang="ko-KR" altLang="en-US" sz="1600" b="1" kern="0" spc="0" dirty="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비고</a:t>
                      </a:r>
                      <a:endParaRPr lang="ko-KR" altLang="en-US" sz="1600" b="1" kern="0" spc="0" dirty="0">
                        <a:solidFill>
                          <a:srgbClr val="000000"/>
                        </a:solidFill>
                        <a:effectLst/>
                        <a:latin typeface="함초롬바탕" panose="020B0804000101010101" pitchFamily="50" charset="-127"/>
                      </a:endParaRPr>
                    </a:p>
                  </a:txBody>
                  <a:tcPr marL="17909" marR="17909" marT="17906" marB="17906" anchor="ctr"/>
                </a:tc>
                <a:extLst>
                  <a:ext uri="{0D108BD9-81ED-4DB2-BD59-A6C34878D82A}">
                    <a16:rowId xmlns:a16="http://schemas.microsoft.com/office/drawing/2014/main" val="10000"/>
                  </a:ext>
                </a:extLst>
              </a:tr>
              <a:tr h="342477">
                <a:tc>
                  <a:txBody>
                    <a:bodyPr/>
                    <a:lstStyle/>
                    <a:p>
                      <a:pPr marL="0" marR="0" indent="0" algn="ctr" fontAlgn="base" latinLnBrk="0">
                        <a:lnSpc>
                          <a:spcPct val="120000"/>
                        </a:lnSpc>
                        <a:spcBef>
                          <a:spcPts val="0"/>
                        </a:spcBef>
                        <a:spcAft>
                          <a:spcPts val="0"/>
                        </a:spcAft>
                      </a:pPr>
                      <a:r>
                        <a:rPr lang="en-US" sz="1600" b="1" kern="0" spc="0" dirty="0">
                          <a:effectLst/>
                        </a:rPr>
                        <a:t>1</a:t>
                      </a:r>
                      <a:endParaRPr lang="en-US" sz="1600" b="1" kern="0" spc="0" dirty="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㈜녹색기술연구소</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a:effectLst/>
                        </a:rPr>
                        <a:t>◯</a:t>
                      </a:r>
                      <a:endParaRPr lang="ko-KR" altLang="en-US" sz="1600" b="1" kern="0" spc="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a:effectLst/>
                        </a:rPr>
                        <a:t>◯</a:t>
                      </a:r>
                      <a:endParaRPr lang="ko-KR" altLang="en-US" sz="1600" b="1" kern="0" spc="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971-1735</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01"/>
                  </a:ext>
                </a:extLst>
              </a:tr>
              <a:tr h="342477">
                <a:tc>
                  <a:txBody>
                    <a:bodyPr/>
                    <a:lstStyle/>
                    <a:p>
                      <a:pPr marL="0" marR="0" indent="0" algn="ctr" fontAlgn="base" latinLnBrk="0">
                        <a:lnSpc>
                          <a:spcPct val="120000"/>
                        </a:lnSpc>
                        <a:spcBef>
                          <a:spcPts val="0"/>
                        </a:spcBef>
                        <a:spcAft>
                          <a:spcPts val="0"/>
                        </a:spcAft>
                      </a:pPr>
                      <a:r>
                        <a:rPr lang="en-US" sz="1600" b="1" kern="0" spc="0" dirty="0">
                          <a:effectLst/>
                        </a:rPr>
                        <a:t>2</a:t>
                      </a:r>
                      <a:endParaRPr lang="en-US" sz="1600" b="1" kern="0" spc="0" dirty="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동명환경과학원㈜</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a:effectLst/>
                        </a:rPr>
                        <a:t>◯</a:t>
                      </a:r>
                      <a:endParaRPr lang="ko-KR" altLang="en-US" sz="1600" b="1" kern="0" spc="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a:effectLst/>
                        </a:rPr>
                        <a:t>528-0064</a:t>
                      </a:r>
                      <a:endParaRPr lang="en-US" sz="1600" b="1" kern="0" spc="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02"/>
                  </a:ext>
                </a:extLst>
              </a:tr>
              <a:tr h="342477">
                <a:tc>
                  <a:txBody>
                    <a:bodyPr/>
                    <a:lstStyle/>
                    <a:p>
                      <a:pPr marL="0" marR="0" indent="0" algn="ctr" fontAlgn="base" latinLnBrk="0">
                        <a:lnSpc>
                          <a:spcPct val="120000"/>
                        </a:lnSpc>
                        <a:spcBef>
                          <a:spcPts val="0"/>
                        </a:spcBef>
                        <a:spcAft>
                          <a:spcPts val="0"/>
                        </a:spcAft>
                      </a:pPr>
                      <a:r>
                        <a:rPr lang="en-US" sz="1600" b="1" kern="0" spc="0">
                          <a:effectLst/>
                        </a:rPr>
                        <a:t>3</a:t>
                      </a:r>
                      <a:endParaRPr lang="en-US" sz="1600" b="1" kern="0" spc="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r>
                        <a:rPr lang="ko-KR" altLang="en-US" sz="1600" b="1" kern="0" spc="0" dirty="0" err="1">
                          <a:effectLst/>
                        </a:rPr>
                        <a:t>정우엔텍연구소</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a:effectLst/>
                        </a:rPr>
                        <a:t>511-8601</a:t>
                      </a:r>
                      <a:endParaRPr lang="en-US" sz="1600" b="1" kern="0" spc="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03"/>
                  </a:ext>
                </a:extLst>
              </a:tr>
              <a:tr h="342477">
                <a:tc>
                  <a:txBody>
                    <a:bodyPr/>
                    <a:lstStyle/>
                    <a:p>
                      <a:pPr marL="0" marR="0" indent="0" algn="ctr" fontAlgn="base" latinLnBrk="0">
                        <a:lnSpc>
                          <a:spcPct val="120000"/>
                        </a:lnSpc>
                        <a:spcBef>
                          <a:spcPts val="0"/>
                        </a:spcBef>
                        <a:spcAft>
                          <a:spcPts val="0"/>
                        </a:spcAft>
                      </a:pPr>
                      <a:r>
                        <a:rPr lang="en-US" sz="1600" b="1" kern="0" spc="0" dirty="0">
                          <a:effectLst/>
                        </a:rPr>
                        <a:t>4</a:t>
                      </a:r>
                      <a:endParaRPr lang="en-US" sz="1600" b="1" kern="0" spc="0" dirty="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r>
                        <a:rPr lang="ko-KR" altLang="en-US" sz="1600" b="1" kern="0" spc="0" dirty="0" err="1">
                          <a:effectLst/>
                        </a:rPr>
                        <a:t>코엔텍알앤씨</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515-4664</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04"/>
                  </a:ext>
                </a:extLst>
              </a:tr>
              <a:tr h="342477">
                <a:tc>
                  <a:txBody>
                    <a:bodyPr/>
                    <a:lstStyle/>
                    <a:p>
                      <a:pPr marL="0" marR="0" indent="0" algn="ctr" fontAlgn="base" latinLnBrk="0">
                        <a:lnSpc>
                          <a:spcPct val="120000"/>
                        </a:lnSpc>
                        <a:spcBef>
                          <a:spcPts val="0"/>
                        </a:spcBef>
                        <a:spcAft>
                          <a:spcPts val="0"/>
                        </a:spcAft>
                      </a:pPr>
                      <a:r>
                        <a:rPr lang="en-US" sz="1600" b="1" kern="0" spc="0">
                          <a:effectLst/>
                        </a:rPr>
                        <a:t>5</a:t>
                      </a:r>
                      <a:endParaRPr lang="en-US" sz="1600" b="1" kern="0" spc="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altLang="ko-KR" sz="1600" b="1" kern="0" spc="0" dirty="0">
                          <a:effectLst/>
                        </a:rPr>
                        <a:t>(</a:t>
                      </a:r>
                      <a:r>
                        <a:rPr lang="ko-KR" altLang="en-US" sz="1600" b="1" kern="0" spc="0" dirty="0">
                          <a:effectLst/>
                        </a:rPr>
                        <a:t>유</a:t>
                      </a:r>
                      <a:r>
                        <a:rPr lang="en-US" altLang="ko-KR" sz="1600" b="1" kern="0" spc="0" dirty="0">
                          <a:effectLst/>
                        </a:rPr>
                        <a:t>)</a:t>
                      </a:r>
                      <a:r>
                        <a:rPr lang="ko-KR" altLang="en-US" sz="1600" b="1" kern="0" spc="0" dirty="0">
                          <a:effectLst/>
                        </a:rPr>
                        <a:t>대명환경법인</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973-4067</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05"/>
                  </a:ext>
                </a:extLst>
              </a:tr>
              <a:tr h="342477">
                <a:tc>
                  <a:txBody>
                    <a:bodyPr/>
                    <a:lstStyle/>
                    <a:p>
                      <a:pPr marL="0" marR="0" indent="0" algn="ctr" fontAlgn="base" latinLnBrk="0">
                        <a:lnSpc>
                          <a:spcPct val="120000"/>
                        </a:lnSpc>
                        <a:spcBef>
                          <a:spcPts val="0"/>
                        </a:spcBef>
                        <a:spcAft>
                          <a:spcPts val="0"/>
                        </a:spcAft>
                      </a:pPr>
                      <a:r>
                        <a:rPr lang="en-US" sz="1600" b="1" kern="0" spc="0">
                          <a:effectLst/>
                        </a:rPr>
                        <a:t>6</a:t>
                      </a:r>
                      <a:endParaRPr lang="en-US" sz="1600" b="1" kern="0" spc="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a:effectLst/>
                        </a:rPr>
                        <a:t>나노이엔텍</a:t>
                      </a:r>
                      <a:r>
                        <a:rPr lang="en-US" altLang="ko-KR" sz="1600" b="1" kern="0" spc="0">
                          <a:effectLst/>
                        </a:rPr>
                        <a:t>(</a:t>
                      </a:r>
                      <a:r>
                        <a:rPr lang="ko-KR" altLang="en-US" sz="1600" b="1" kern="0" spc="0">
                          <a:effectLst/>
                        </a:rPr>
                        <a:t>주</a:t>
                      </a:r>
                      <a:r>
                        <a:rPr lang="en-US" altLang="ko-KR" sz="1600" b="1" kern="0" spc="0">
                          <a:effectLst/>
                        </a:rPr>
                        <a:t>)</a:t>
                      </a:r>
                      <a:endParaRPr lang="ko-KR" altLang="en-US" sz="1600" b="1" kern="0" spc="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523-6052</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06"/>
                  </a:ext>
                </a:extLst>
              </a:tr>
              <a:tr h="342477">
                <a:tc>
                  <a:txBody>
                    <a:bodyPr/>
                    <a:lstStyle/>
                    <a:p>
                      <a:pPr marL="0" marR="0" indent="0" algn="ctr" fontAlgn="base" latinLnBrk="0">
                        <a:lnSpc>
                          <a:spcPct val="120000"/>
                        </a:lnSpc>
                        <a:spcBef>
                          <a:spcPts val="0"/>
                        </a:spcBef>
                        <a:spcAft>
                          <a:spcPts val="0"/>
                        </a:spcAft>
                      </a:pPr>
                      <a:r>
                        <a:rPr lang="en-US" sz="1600" b="1" kern="0" spc="0">
                          <a:effectLst/>
                        </a:rPr>
                        <a:t>7</a:t>
                      </a:r>
                      <a:endParaRPr lang="en-US" sz="1600" b="1" kern="0" spc="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주식회사 </a:t>
                      </a:r>
                      <a:r>
                        <a:rPr lang="ko-KR" altLang="en-US" sz="1600" b="1" kern="0" spc="0" dirty="0" err="1">
                          <a:effectLst/>
                        </a:rPr>
                        <a:t>글로벤스</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955-0209</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07"/>
                  </a:ext>
                </a:extLst>
              </a:tr>
              <a:tr h="342477">
                <a:tc>
                  <a:txBody>
                    <a:bodyPr/>
                    <a:lstStyle/>
                    <a:p>
                      <a:pPr marL="0" marR="0" indent="0" algn="ctr" fontAlgn="base" latinLnBrk="0">
                        <a:lnSpc>
                          <a:spcPct val="120000"/>
                        </a:lnSpc>
                        <a:spcBef>
                          <a:spcPts val="0"/>
                        </a:spcBef>
                        <a:spcAft>
                          <a:spcPts val="0"/>
                        </a:spcAft>
                      </a:pPr>
                      <a:r>
                        <a:rPr lang="en-US" sz="1600" b="1" kern="0" spc="0">
                          <a:effectLst/>
                        </a:rPr>
                        <a:t>8</a:t>
                      </a:r>
                      <a:endParaRPr lang="en-US" sz="1600" b="1" kern="0" spc="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주식회사 </a:t>
                      </a:r>
                      <a:r>
                        <a:rPr lang="ko-KR" altLang="en-US" sz="1600" b="1" kern="0" spc="0" dirty="0" err="1">
                          <a:effectLst/>
                        </a:rPr>
                        <a:t>지엔테크</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710-7722</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08"/>
                  </a:ext>
                </a:extLst>
              </a:tr>
              <a:tr h="342477">
                <a:tc>
                  <a:txBody>
                    <a:bodyPr/>
                    <a:lstStyle/>
                    <a:p>
                      <a:pPr marL="0" marR="0" indent="0" algn="ctr" fontAlgn="base" latinLnBrk="0">
                        <a:lnSpc>
                          <a:spcPct val="120000"/>
                        </a:lnSpc>
                        <a:spcBef>
                          <a:spcPts val="0"/>
                        </a:spcBef>
                        <a:spcAft>
                          <a:spcPts val="0"/>
                        </a:spcAft>
                      </a:pPr>
                      <a:r>
                        <a:rPr lang="en-US" sz="1600" b="1" kern="0" spc="0">
                          <a:effectLst/>
                        </a:rPr>
                        <a:t>9</a:t>
                      </a:r>
                      <a:endParaRPr lang="en-US" sz="1600" b="1" kern="0" spc="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한국수자원공사 영</a:t>
                      </a:r>
                      <a:r>
                        <a:rPr lang="en-US" altLang="ko-KR" sz="1600" b="1" kern="0" spc="0" dirty="0">
                          <a:effectLst/>
                        </a:rPr>
                        <a:t>·</a:t>
                      </a:r>
                      <a:r>
                        <a:rPr lang="ko-KR" altLang="en-US" sz="1600" b="1" kern="0" spc="0" dirty="0" err="1">
                          <a:effectLst/>
                        </a:rPr>
                        <a:t>섬유역본부</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370-1310</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09"/>
                  </a:ext>
                </a:extLst>
              </a:tr>
              <a:tr h="342477">
                <a:tc>
                  <a:txBody>
                    <a:bodyPr/>
                    <a:lstStyle/>
                    <a:p>
                      <a:pPr marL="0" marR="0" indent="0" algn="ctr" fontAlgn="base" latinLnBrk="0">
                        <a:lnSpc>
                          <a:spcPct val="120000"/>
                        </a:lnSpc>
                        <a:spcBef>
                          <a:spcPts val="0"/>
                        </a:spcBef>
                        <a:spcAft>
                          <a:spcPts val="0"/>
                        </a:spcAft>
                      </a:pPr>
                      <a:r>
                        <a:rPr lang="en-US" sz="1600" b="1" kern="0" spc="0">
                          <a:effectLst/>
                        </a:rPr>
                        <a:t>10</a:t>
                      </a:r>
                      <a:endParaRPr lang="en-US" sz="1600" b="1" kern="0" spc="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주식회사 </a:t>
                      </a:r>
                      <a:r>
                        <a:rPr lang="ko-KR" altLang="en-US" sz="1600" b="1" kern="0" spc="0" dirty="0" err="1">
                          <a:effectLst/>
                        </a:rPr>
                        <a:t>만복이엔지</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961-8803</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10"/>
                  </a:ext>
                </a:extLst>
              </a:tr>
              <a:tr h="342477">
                <a:tc>
                  <a:txBody>
                    <a:bodyPr/>
                    <a:lstStyle/>
                    <a:p>
                      <a:pPr marL="0" marR="0" indent="0" algn="ctr" fontAlgn="base" latinLnBrk="0">
                        <a:lnSpc>
                          <a:spcPct val="120000"/>
                        </a:lnSpc>
                        <a:spcBef>
                          <a:spcPts val="0"/>
                        </a:spcBef>
                        <a:spcAft>
                          <a:spcPts val="0"/>
                        </a:spcAft>
                      </a:pPr>
                      <a:r>
                        <a:rPr lang="en-US" sz="1600" b="1" kern="0" spc="0">
                          <a:effectLst/>
                        </a:rPr>
                        <a:t>11</a:t>
                      </a:r>
                      <a:endParaRPr lang="en-US" sz="1600" b="1" kern="0" spc="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a:effectLst/>
                        </a:rPr>
                        <a:t>㈜코엔라이프</a:t>
                      </a:r>
                      <a:endParaRPr lang="ko-KR" altLang="en-US" sz="1600" b="1" kern="0" spc="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070-5121-0960</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11"/>
                  </a:ext>
                </a:extLst>
              </a:tr>
              <a:tr h="342477">
                <a:tc>
                  <a:txBody>
                    <a:bodyPr/>
                    <a:lstStyle/>
                    <a:p>
                      <a:pPr marL="0" marR="0" indent="0" algn="ctr" fontAlgn="base" latinLnBrk="0">
                        <a:lnSpc>
                          <a:spcPct val="120000"/>
                        </a:lnSpc>
                        <a:spcBef>
                          <a:spcPts val="0"/>
                        </a:spcBef>
                        <a:spcAft>
                          <a:spcPts val="0"/>
                        </a:spcAft>
                      </a:pPr>
                      <a:r>
                        <a:rPr lang="en-US" sz="1600" b="1" kern="0" spc="0">
                          <a:effectLst/>
                        </a:rPr>
                        <a:t>12</a:t>
                      </a:r>
                      <a:endParaRPr lang="en-US" sz="1600" b="1" kern="0" spc="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a:effectLst/>
                        </a:rPr>
                        <a:t>유한회사 장강</a:t>
                      </a:r>
                      <a:endParaRPr lang="ko-KR" altLang="en-US" sz="1600" b="1" kern="0" spc="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381-4566</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12"/>
                  </a:ext>
                </a:extLst>
              </a:tr>
              <a:tr h="342477">
                <a:tc>
                  <a:txBody>
                    <a:bodyPr/>
                    <a:lstStyle/>
                    <a:p>
                      <a:pPr marL="0" marR="0" indent="0" algn="ctr" fontAlgn="base" latinLnBrk="0">
                        <a:lnSpc>
                          <a:spcPct val="120000"/>
                        </a:lnSpc>
                        <a:spcBef>
                          <a:spcPts val="0"/>
                        </a:spcBef>
                        <a:spcAft>
                          <a:spcPts val="0"/>
                        </a:spcAft>
                      </a:pPr>
                      <a:r>
                        <a:rPr lang="en-US" sz="1600" b="1" kern="0" spc="0">
                          <a:effectLst/>
                        </a:rPr>
                        <a:t>13</a:t>
                      </a:r>
                      <a:endParaRPr lang="en-US" sz="1600" b="1" kern="0" spc="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동명생명과학원</a:t>
                      </a:r>
                      <a:r>
                        <a:rPr lang="en-US" altLang="ko-KR" sz="1600" b="1" kern="0" spc="0" dirty="0">
                          <a:effectLst/>
                        </a:rPr>
                        <a:t>(</a:t>
                      </a:r>
                      <a:r>
                        <a:rPr lang="ko-KR" altLang="en-US" sz="1600" b="1" kern="0" spc="0" dirty="0">
                          <a:effectLst/>
                        </a:rPr>
                        <a:t>주</a:t>
                      </a:r>
                      <a:r>
                        <a:rPr lang="en-US" altLang="ko-KR" sz="1600" b="1" kern="0" spc="0" dirty="0">
                          <a:effectLst/>
                        </a:rPr>
                        <a:t>)</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a:effectLst/>
                        </a:rPr>
                        <a:t>◯</a:t>
                      </a:r>
                      <a:endParaRPr lang="ko-KR" altLang="en-US" sz="1600" b="1" kern="0" spc="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351-1005</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13"/>
                  </a:ext>
                </a:extLst>
              </a:tr>
              <a:tr h="342477">
                <a:tc>
                  <a:txBody>
                    <a:bodyPr/>
                    <a:lstStyle/>
                    <a:p>
                      <a:pPr marL="0" marR="0" indent="0" algn="ctr" fontAlgn="base" latinLnBrk="0">
                        <a:lnSpc>
                          <a:spcPct val="120000"/>
                        </a:lnSpc>
                        <a:spcBef>
                          <a:spcPts val="0"/>
                        </a:spcBef>
                        <a:spcAft>
                          <a:spcPts val="0"/>
                        </a:spcAft>
                      </a:pPr>
                      <a:r>
                        <a:rPr lang="en-US" sz="1600" b="1" kern="0" spc="0">
                          <a:effectLst/>
                        </a:rPr>
                        <a:t>14</a:t>
                      </a:r>
                      <a:endParaRPr lang="en-US" sz="1600" b="1" kern="0" spc="0">
                        <a:solidFill>
                          <a:srgbClr val="000000"/>
                        </a:solidFill>
                        <a:effectLst/>
                        <a:latin typeface="함초롬바탕"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dirty="0">
                          <a:effectLst/>
                        </a:rPr>
                        <a:t>㈜</a:t>
                      </a:r>
                      <a:r>
                        <a:rPr lang="ko-KR" altLang="en-US" sz="1600" b="1" kern="0" spc="0" dirty="0" err="1">
                          <a:effectLst/>
                        </a:rPr>
                        <a:t>에코그리니즈</a:t>
                      </a:r>
                      <a:r>
                        <a:rPr lang="ko-KR" altLang="en-US" sz="1600" b="1" kern="0" spc="0" dirty="0">
                          <a:effectLst/>
                        </a:rPr>
                        <a:t> 코리아</a:t>
                      </a:r>
                      <a:endParaRPr lang="ko-KR" alt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ko-KR" altLang="en-US" sz="1600" b="1" kern="0" spc="0">
                          <a:effectLst/>
                        </a:rPr>
                        <a:t>◯</a:t>
                      </a:r>
                      <a:endParaRPr lang="ko-KR" altLang="en-US" sz="1600" b="1" kern="0" spc="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a:solidFill>
                          <a:srgbClr val="000000"/>
                        </a:solidFill>
                        <a:effectLst/>
                        <a:latin typeface="한컴바탕"/>
                        <a:ea typeface="함초롬돋움" panose="020B0804000101010101" pitchFamily="50" charset="-127"/>
                      </a:endParaRPr>
                    </a:p>
                  </a:txBody>
                  <a:tcPr marL="17909" marR="17909" marT="17906" marB="17906" anchor="ctr"/>
                </a:tc>
                <a:tc>
                  <a:txBody>
                    <a:bodyPr/>
                    <a:lstStyle/>
                    <a:p>
                      <a:pPr marL="0" marR="0" indent="0" algn="ctr" fontAlgn="base" latinLnBrk="0">
                        <a:lnSpc>
                          <a:spcPct val="120000"/>
                        </a:lnSpc>
                        <a:spcBef>
                          <a:spcPts val="0"/>
                        </a:spcBef>
                        <a:spcAft>
                          <a:spcPts val="0"/>
                        </a:spcAft>
                      </a:pPr>
                      <a:r>
                        <a:rPr lang="en-US" sz="1600" b="1" kern="0" spc="0" dirty="0">
                          <a:effectLst/>
                        </a:rPr>
                        <a:t>710-1717</a:t>
                      </a:r>
                      <a:endParaRPr lang="en-US" sz="1600" b="1" kern="0" spc="0" dirty="0">
                        <a:solidFill>
                          <a:srgbClr val="000000"/>
                        </a:solidFill>
                        <a:effectLst/>
                        <a:latin typeface="한컴바탕"/>
                      </a:endParaRPr>
                    </a:p>
                  </a:txBody>
                  <a:tcPr marL="17909" marR="17909" marT="17906" marB="17906" anchor="ctr"/>
                </a:tc>
                <a:tc>
                  <a:txBody>
                    <a:bodyPr/>
                    <a:lstStyle/>
                    <a:p>
                      <a:pPr marL="0" marR="0" indent="0" algn="ctr" fontAlgn="base" latinLnBrk="0">
                        <a:lnSpc>
                          <a:spcPct val="120000"/>
                        </a:lnSpc>
                        <a:spcBef>
                          <a:spcPts val="0"/>
                        </a:spcBef>
                        <a:spcAft>
                          <a:spcPts val="0"/>
                        </a:spcAft>
                      </a:pPr>
                      <a:endParaRPr lang="ko-KR" altLang="en-US" sz="1600" b="1" kern="0" spc="0" dirty="0">
                        <a:solidFill>
                          <a:srgbClr val="000000"/>
                        </a:solidFill>
                        <a:effectLst/>
                        <a:latin typeface="한컴바탕"/>
                        <a:ea typeface="함초롬돋움" panose="020B0804000101010101" pitchFamily="50" charset="-127"/>
                      </a:endParaRPr>
                    </a:p>
                  </a:txBody>
                  <a:tcPr marL="17909" marR="17909" marT="17906" marB="17906" anchor="ctr"/>
                </a:tc>
                <a:extLst>
                  <a:ext uri="{0D108BD9-81ED-4DB2-BD59-A6C34878D82A}">
                    <a16:rowId xmlns:a16="http://schemas.microsoft.com/office/drawing/2014/main" val="10014"/>
                  </a:ext>
                </a:extLst>
              </a:tr>
            </a:tbl>
          </a:graphicData>
        </a:graphic>
      </p:graphicFrame>
      <p:sp>
        <p:nvSpPr>
          <p:cNvPr id="113781" name="TextBox 10">
            <a:extLst>
              <a:ext uri="{FF2B5EF4-FFF2-40B4-BE49-F238E27FC236}">
                <a16:creationId xmlns:a16="http://schemas.microsoft.com/office/drawing/2014/main" id="{C203CD6C-A556-4565-9082-F5F57B07E07F}"/>
              </a:ext>
            </a:extLst>
          </p:cNvPr>
          <p:cNvSpPr txBox="1">
            <a:spLocks noChangeArrowheads="1"/>
          </p:cNvSpPr>
          <p:nvPr/>
        </p:nvSpPr>
        <p:spPr bwMode="auto">
          <a:xfrm>
            <a:off x="249238" y="906463"/>
            <a:ext cx="2782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r>
              <a:rPr lang="en-US" altLang="ko-KR" sz="2400" b="1">
                <a:solidFill>
                  <a:schemeClr val="bg1"/>
                </a:solidFill>
                <a:latin typeface="Arial" panose="020B0604020202020204" pitchFamily="34" charset="0"/>
              </a:rPr>
              <a:t>&lt;</a:t>
            </a:r>
            <a:r>
              <a:rPr lang="ko-KR" altLang="en-US" sz="2400" b="1">
                <a:solidFill>
                  <a:schemeClr val="bg1"/>
                </a:solidFill>
                <a:latin typeface="Arial" panose="020B0604020202020204" pitchFamily="34" charset="0"/>
              </a:rPr>
              <a:t>측정대행업 현황</a:t>
            </a:r>
            <a:r>
              <a:rPr lang="en-US" altLang="ko-KR" sz="2400" b="1">
                <a:solidFill>
                  <a:schemeClr val="bg1"/>
                </a:solidFill>
                <a:latin typeface="Arial" panose="020B0604020202020204" pitchFamily="34" charset="0"/>
              </a:rPr>
              <a:t>&gt;</a:t>
            </a:r>
            <a:endParaRPr lang="ko-KR" altLang="en-US" sz="2400" b="1">
              <a:solidFill>
                <a:schemeClr val="bg1"/>
              </a:solidFill>
              <a:latin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8">
            <a:extLst>
              <a:ext uri="{FF2B5EF4-FFF2-40B4-BE49-F238E27FC236}">
                <a16:creationId xmlns:a16="http://schemas.microsoft.com/office/drawing/2014/main" id="{3657BBAF-07D1-4E2D-115C-F3581CF7E62C}"/>
              </a:ext>
            </a:extLst>
          </p:cNvPr>
          <p:cNvGrpSpPr>
            <a:grpSpLocks/>
          </p:cNvGrpSpPr>
          <p:nvPr/>
        </p:nvGrpSpPr>
        <p:grpSpPr bwMode="auto">
          <a:xfrm>
            <a:off x="-185738" y="0"/>
            <a:ext cx="9324976" cy="982663"/>
            <a:chOff x="-117" y="0"/>
            <a:chExt cx="5874" cy="619"/>
          </a:xfrm>
        </p:grpSpPr>
        <p:grpSp>
          <p:nvGrpSpPr>
            <p:cNvPr id="115927" name="Group 9">
              <a:extLst>
                <a:ext uri="{FF2B5EF4-FFF2-40B4-BE49-F238E27FC236}">
                  <a16:creationId xmlns:a16="http://schemas.microsoft.com/office/drawing/2014/main" id="{DCB682E3-8861-E775-6B68-4616D5259BBD}"/>
                </a:ext>
              </a:extLst>
            </p:cNvPr>
            <p:cNvGrpSpPr>
              <a:grpSpLocks/>
            </p:cNvGrpSpPr>
            <p:nvPr/>
          </p:nvGrpSpPr>
          <p:grpSpPr bwMode="auto">
            <a:xfrm>
              <a:off x="-117" y="177"/>
              <a:ext cx="4676" cy="442"/>
              <a:chOff x="-117" y="177"/>
              <a:chExt cx="4676" cy="442"/>
            </a:xfrm>
          </p:grpSpPr>
          <p:pic>
            <p:nvPicPr>
              <p:cNvPr id="115930" name="Picture 10">
                <a:extLst>
                  <a:ext uri="{FF2B5EF4-FFF2-40B4-BE49-F238E27FC236}">
                    <a16:creationId xmlns:a16="http://schemas.microsoft.com/office/drawing/2014/main" id="{179533DF-08EF-721E-5FB0-5010ECE6A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5931" name="Rectangle 11">
                <a:extLst>
                  <a:ext uri="{FF2B5EF4-FFF2-40B4-BE49-F238E27FC236}">
                    <a16:creationId xmlns:a16="http://schemas.microsoft.com/office/drawing/2014/main" id="{76D787BC-3960-9DA8-CCB4-8373E2C4B0E4}"/>
                  </a:ext>
                </a:extLst>
              </p:cNvPr>
              <p:cNvSpPr>
                <a:spLocks noChangeArrowheads="1"/>
              </p:cNvSpPr>
              <p:nvPr/>
            </p:nvSpPr>
            <p:spPr bwMode="white">
              <a:xfrm>
                <a:off x="-117" y="177"/>
                <a:ext cx="4140"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&lt;</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참고</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&gt;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광주광역시 환경전문면허업체 현황</a:t>
                </a:r>
                <a:endParaRPr lang="ko-KR" altLang="en-US" sz="2600">
                  <a:solidFill>
                    <a:srgbClr val="FFFFFF"/>
                  </a:solidFill>
                  <a:latin typeface="맑은 고딕" panose="020B0503020000020004" pitchFamily="50" charset="-127"/>
                  <a:ea typeface="맑은 고딕" panose="020B0503020000020004" pitchFamily="50" charset="-127"/>
                  <a:cs typeface="Arial" panose="020B0604020202020204" pitchFamily="34" charset="0"/>
                </a:endParaRPr>
              </a:p>
            </p:txBody>
          </p:sp>
        </p:grpSp>
        <p:sp>
          <p:nvSpPr>
            <p:cNvPr id="115928" name="Rectangle 12">
              <a:extLst>
                <a:ext uri="{FF2B5EF4-FFF2-40B4-BE49-F238E27FC236}">
                  <a16:creationId xmlns:a16="http://schemas.microsoft.com/office/drawing/2014/main" id="{C7CFE259-87D5-EAE5-2734-D30C6E713004}"/>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15929" name="Rectangle 13">
              <a:extLst>
                <a:ext uri="{FF2B5EF4-FFF2-40B4-BE49-F238E27FC236}">
                  <a16:creationId xmlns:a16="http://schemas.microsoft.com/office/drawing/2014/main" id="{36D6BDAD-FD63-00A3-4A75-5B3E70A1BCB8}"/>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115715" name="TextBox 10">
            <a:extLst>
              <a:ext uri="{FF2B5EF4-FFF2-40B4-BE49-F238E27FC236}">
                <a16:creationId xmlns:a16="http://schemas.microsoft.com/office/drawing/2014/main" id="{F40E8FBD-48F8-6352-9910-56410376F0AE}"/>
              </a:ext>
            </a:extLst>
          </p:cNvPr>
          <p:cNvSpPr txBox="1">
            <a:spLocks noChangeArrowheads="1"/>
          </p:cNvSpPr>
          <p:nvPr/>
        </p:nvSpPr>
        <p:spPr bwMode="auto">
          <a:xfrm>
            <a:off x="249238" y="906463"/>
            <a:ext cx="501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r>
              <a:rPr lang="en-US" altLang="ko-KR" sz="2400" b="1">
                <a:solidFill>
                  <a:schemeClr val="bg1"/>
                </a:solidFill>
                <a:latin typeface="Arial" panose="020B0604020202020204" pitchFamily="34" charset="0"/>
              </a:rPr>
              <a:t>&lt;</a:t>
            </a:r>
            <a:r>
              <a:rPr lang="ko-KR" altLang="en-US" sz="2400" b="1">
                <a:solidFill>
                  <a:schemeClr val="bg1"/>
                </a:solidFill>
                <a:latin typeface="Arial" panose="020B0604020202020204" pitchFamily="34" charset="0"/>
              </a:rPr>
              <a:t>전문공사업</a:t>
            </a:r>
            <a:r>
              <a:rPr lang="en-US" altLang="ko-KR" sz="2400" b="1">
                <a:solidFill>
                  <a:schemeClr val="bg1"/>
                </a:solidFill>
                <a:latin typeface="Arial" panose="020B0604020202020204" pitchFamily="34" charset="0"/>
              </a:rPr>
              <a:t>, </a:t>
            </a:r>
            <a:r>
              <a:rPr lang="ko-KR" altLang="en-US" sz="2400" b="1">
                <a:solidFill>
                  <a:schemeClr val="bg1"/>
                </a:solidFill>
                <a:latin typeface="Arial" panose="020B0604020202020204" pitchFamily="34" charset="0"/>
              </a:rPr>
              <a:t>환경관리대행업 현황</a:t>
            </a:r>
            <a:r>
              <a:rPr lang="en-US" altLang="ko-KR" sz="2400" b="1">
                <a:solidFill>
                  <a:schemeClr val="bg1"/>
                </a:solidFill>
                <a:latin typeface="Arial" panose="020B0604020202020204" pitchFamily="34" charset="0"/>
              </a:rPr>
              <a:t>&gt;</a:t>
            </a:r>
            <a:endParaRPr lang="ko-KR" altLang="en-US" sz="2400" b="1">
              <a:solidFill>
                <a:schemeClr val="bg1"/>
              </a:solidFill>
              <a:latin typeface="Arial" panose="020B0604020202020204" pitchFamily="34" charset="0"/>
            </a:endParaRPr>
          </a:p>
        </p:txBody>
      </p:sp>
      <p:graphicFrame>
        <p:nvGraphicFramePr>
          <p:cNvPr id="9" name="표 8">
            <a:extLst>
              <a:ext uri="{FF2B5EF4-FFF2-40B4-BE49-F238E27FC236}">
                <a16:creationId xmlns:a16="http://schemas.microsoft.com/office/drawing/2014/main" id="{68FC60E6-E254-19A2-3930-A82622ECE437}"/>
              </a:ext>
            </a:extLst>
          </p:cNvPr>
          <p:cNvGraphicFramePr>
            <a:graphicFrameLocks noGrp="1"/>
          </p:cNvGraphicFramePr>
          <p:nvPr/>
        </p:nvGraphicFramePr>
        <p:xfrm>
          <a:off x="320675" y="1439863"/>
          <a:ext cx="8499475" cy="5197475"/>
        </p:xfrm>
        <a:graphic>
          <a:graphicData uri="http://schemas.openxmlformats.org/drawingml/2006/table">
            <a:tbl>
              <a:tblPr/>
              <a:tblGrid>
                <a:gridCol w="504206">
                  <a:extLst>
                    <a:ext uri="{9D8B030D-6E8A-4147-A177-3AD203B41FA5}">
                      <a16:colId xmlns:a16="http://schemas.microsoft.com/office/drawing/2014/main" val="20000"/>
                    </a:ext>
                  </a:extLst>
                </a:gridCol>
                <a:gridCol w="1548479">
                  <a:extLst>
                    <a:ext uri="{9D8B030D-6E8A-4147-A177-3AD203B41FA5}">
                      <a16:colId xmlns:a16="http://schemas.microsoft.com/office/drawing/2014/main" val="20001"/>
                    </a:ext>
                  </a:extLst>
                </a:gridCol>
                <a:gridCol w="405169">
                  <a:extLst>
                    <a:ext uri="{9D8B030D-6E8A-4147-A177-3AD203B41FA5}">
                      <a16:colId xmlns:a16="http://schemas.microsoft.com/office/drawing/2014/main" val="20002"/>
                    </a:ext>
                  </a:extLst>
                </a:gridCol>
                <a:gridCol w="495353">
                  <a:extLst>
                    <a:ext uri="{9D8B030D-6E8A-4147-A177-3AD203B41FA5}">
                      <a16:colId xmlns:a16="http://schemas.microsoft.com/office/drawing/2014/main" val="20003"/>
                    </a:ext>
                  </a:extLst>
                </a:gridCol>
                <a:gridCol w="882891">
                  <a:extLst>
                    <a:ext uri="{9D8B030D-6E8A-4147-A177-3AD203B41FA5}">
                      <a16:colId xmlns:a16="http://schemas.microsoft.com/office/drawing/2014/main" val="20004"/>
                    </a:ext>
                  </a:extLst>
                </a:gridCol>
                <a:gridCol w="629727">
                  <a:extLst>
                    <a:ext uri="{9D8B030D-6E8A-4147-A177-3AD203B41FA5}">
                      <a16:colId xmlns:a16="http://schemas.microsoft.com/office/drawing/2014/main" val="20005"/>
                    </a:ext>
                  </a:extLst>
                </a:gridCol>
                <a:gridCol w="1729140">
                  <a:extLst>
                    <a:ext uri="{9D8B030D-6E8A-4147-A177-3AD203B41FA5}">
                      <a16:colId xmlns:a16="http://schemas.microsoft.com/office/drawing/2014/main" val="20006"/>
                    </a:ext>
                  </a:extLst>
                </a:gridCol>
                <a:gridCol w="503772">
                  <a:extLst>
                    <a:ext uri="{9D8B030D-6E8A-4147-A177-3AD203B41FA5}">
                      <a16:colId xmlns:a16="http://schemas.microsoft.com/office/drawing/2014/main" val="20007"/>
                    </a:ext>
                  </a:extLst>
                </a:gridCol>
                <a:gridCol w="834709">
                  <a:extLst>
                    <a:ext uri="{9D8B030D-6E8A-4147-A177-3AD203B41FA5}">
                      <a16:colId xmlns:a16="http://schemas.microsoft.com/office/drawing/2014/main" val="20008"/>
                    </a:ext>
                  </a:extLst>
                </a:gridCol>
                <a:gridCol w="966029">
                  <a:extLst>
                    <a:ext uri="{9D8B030D-6E8A-4147-A177-3AD203B41FA5}">
                      <a16:colId xmlns:a16="http://schemas.microsoft.com/office/drawing/2014/main" val="20009"/>
                    </a:ext>
                  </a:extLst>
                </a:gridCol>
              </a:tblGrid>
              <a:tr h="318355">
                <a:tc gridSpan="5">
                  <a:txBody>
                    <a:bodyPr/>
                    <a:lstStyle/>
                    <a:p>
                      <a:pPr marL="0" marR="0" indent="0" algn="ctr" fontAlgn="base" latinLnBrk="0">
                        <a:lnSpc>
                          <a:spcPct val="120000"/>
                        </a:lnSpc>
                        <a:spcBef>
                          <a:spcPts val="0"/>
                        </a:spcBef>
                        <a:spcAft>
                          <a:spcPts val="0"/>
                        </a:spcAft>
                      </a:pPr>
                      <a:r>
                        <a:rPr lang="ko-KR" altLang="en-US" sz="1400" b="1" kern="0" spc="0" dirty="0">
                          <a:solidFill>
                            <a:srgbClr val="000000"/>
                          </a:solidFill>
                          <a:effectLst/>
                          <a:latin typeface="함초롬돋움" panose="020B0804000101010101" pitchFamily="50" charset="-127"/>
                          <a:ea typeface="함초롬돋움" panose="020B0804000101010101" pitchFamily="50" charset="-127"/>
                        </a:rPr>
                        <a:t>환경전문공사업체</a:t>
                      </a:r>
                      <a:endParaRPr lang="ko-KR" altLang="en-US" sz="1400" kern="0" spc="0" dirty="0">
                        <a:solidFill>
                          <a:srgbClr val="000000"/>
                        </a:solidFill>
                        <a:effectLst/>
                        <a:latin typeface="함초롬바탕" panose="020B0804000101010101" pitchFamily="50" charset="-127"/>
                      </a:endParaRPr>
                    </a:p>
                  </a:txBody>
                  <a:tcPr marL="17908" marR="17908" marT="17908" marB="17908" anchor="ctr">
                    <a:lnL w="21590" cap="flat" cmpd="sng" algn="ctr">
                      <a:solidFill>
                        <a:srgbClr val="000000"/>
                      </a:solidFill>
                      <a:prstDash val="solid"/>
                      <a:round/>
                      <a:headEnd type="none" w="med" len="med"/>
                      <a:tailEnd type="none" w="med" len="med"/>
                    </a:lnL>
                    <a:lnR w="21590"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FFF7C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5">
                  <a:txBody>
                    <a:bodyPr/>
                    <a:lstStyle/>
                    <a:p>
                      <a:pPr marL="0" marR="0" indent="0" algn="ctr" fontAlgn="base" latinLnBrk="0">
                        <a:lnSpc>
                          <a:spcPct val="120000"/>
                        </a:lnSpc>
                        <a:spcBef>
                          <a:spcPts val="0"/>
                        </a:spcBef>
                        <a:spcAft>
                          <a:spcPts val="0"/>
                        </a:spcAft>
                      </a:pPr>
                      <a:r>
                        <a:rPr lang="ko-KR" altLang="en-US" sz="1400" b="1" kern="0" spc="0">
                          <a:solidFill>
                            <a:srgbClr val="000000"/>
                          </a:solidFill>
                          <a:effectLst/>
                          <a:latin typeface="함초롬돋움" panose="020B0804000101010101" pitchFamily="50" charset="-127"/>
                          <a:ea typeface="함초롬돋움" panose="020B0804000101010101" pitchFamily="50" charset="-127"/>
                        </a:rPr>
                        <a:t>환경관리대행 기관</a:t>
                      </a:r>
                      <a:endParaRPr lang="ko-KR" altLang="en-US" sz="1400" kern="0" spc="0">
                        <a:solidFill>
                          <a:srgbClr val="000000"/>
                        </a:solidFill>
                        <a:effectLst/>
                        <a:latin typeface="함초롬바탕" panose="020B0804000101010101" pitchFamily="50" charset="-127"/>
                      </a:endParaRPr>
                    </a:p>
                  </a:txBody>
                  <a:tcPr marL="17908" marR="17908" marT="17908" marB="17908" anchor="ctr">
                    <a:lnL w="21590" cap="flat" cmpd="sng" algn="ctr">
                      <a:solidFill>
                        <a:srgbClr val="000000"/>
                      </a:solidFill>
                      <a:prstDash val="solid"/>
                      <a:round/>
                      <a:headEnd type="none" w="med" len="med"/>
                      <a:tailEnd type="none" w="med" len="med"/>
                    </a:lnL>
                    <a:lnR w="21590"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D0EAED"/>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10000"/>
                  </a:ext>
                </a:extLst>
              </a:tr>
              <a:tr h="318355">
                <a:tc>
                  <a:txBody>
                    <a:bodyPr/>
                    <a:lstStyle/>
                    <a:p>
                      <a:pPr marL="0" marR="0" indent="0" algn="ctr" fontAlgn="base" latinLnBrk="0">
                        <a:lnSpc>
                          <a:spcPct val="120000"/>
                        </a:lnSpc>
                        <a:spcBef>
                          <a:spcPts val="0"/>
                        </a:spcBef>
                        <a:spcAft>
                          <a:spcPts val="0"/>
                        </a:spcAft>
                      </a:pPr>
                      <a:r>
                        <a:rPr lang="ko-KR" altLang="en-US" sz="1400" b="1" kern="0" spc="0" dirty="0" err="1">
                          <a:solidFill>
                            <a:srgbClr val="000000"/>
                          </a:solidFill>
                          <a:effectLst/>
                          <a:latin typeface="함초롬돋움" panose="020B0804000101010101" pitchFamily="50" charset="-127"/>
                          <a:ea typeface="함초롬돋움" panose="020B0804000101010101" pitchFamily="50" charset="-127"/>
                        </a:rPr>
                        <a:t>연번</a:t>
                      </a:r>
                      <a:endParaRPr lang="ko-KR" altLang="en-US" sz="1400" kern="0" spc="0" dirty="0">
                        <a:solidFill>
                          <a:srgbClr val="000000"/>
                        </a:solidFill>
                        <a:effectLst/>
                        <a:latin typeface="함초롬바탕" panose="020B0804000101010101" pitchFamily="50" charset="-127"/>
                      </a:endParaRPr>
                    </a:p>
                  </a:txBody>
                  <a:tcPr marL="17908" marR="17908" marT="17908" marB="17908" anchor="ctr">
                    <a:lnL w="21590" cap="flat" cmpd="sng" algn="ctr">
                      <a:solidFill>
                        <a:srgbClr val="000000"/>
                      </a:solidFill>
                      <a:prstDash val="solid"/>
                      <a:round/>
                      <a:headEnd type="none" w="med" len="med"/>
                      <a:tailEnd type="none" w="med" len="med"/>
                    </a:lnL>
                    <a:lnR w="14351"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CC"/>
                    </a:solidFill>
                  </a:tcPr>
                </a:tc>
                <a:tc>
                  <a:txBody>
                    <a:bodyPr/>
                    <a:lstStyle/>
                    <a:p>
                      <a:pPr marL="0" marR="0" indent="0" algn="ctr" fontAlgn="base" latinLnBrk="0">
                        <a:lnSpc>
                          <a:spcPct val="120000"/>
                        </a:lnSpc>
                        <a:spcBef>
                          <a:spcPts val="0"/>
                        </a:spcBef>
                        <a:spcAft>
                          <a:spcPts val="0"/>
                        </a:spcAft>
                      </a:pPr>
                      <a:r>
                        <a:rPr lang="ko-KR" altLang="en-US" sz="1400" b="1" kern="0" spc="0" dirty="0">
                          <a:solidFill>
                            <a:srgbClr val="000000"/>
                          </a:solidFill>
                          <a:effectLst/>
                          <a:latin typeface="함초롬돋움" panose="020B0804000101010101" pitchFamily="50" charset="-127"/>
                          <a:ea typeface="함초롬돋움" panose="020B0804000101010101" pitchFamily="50" charset="-127"/>
                        </a:rPr>
                        <a:t>업 체 명</a:t>
                      </a:r>
                      <a:endParaRPr lang="ko-KR" altLang="en-US" sz="1400" kern="0" spc="0" dirty="0">
                        <a:solidFill>
                          <a:srgbClr val="000000"/>
                        </a:solidFill>
                        <a:effectLst/>
                        <a:latin typeface="함초롬바탕" panose="020B0804000101010101" pitchFamily="50" charset="-127"/>
                      </a:endParaRPr>
                    </a:p>
                  </a:txBody>
                  <a:tcPr marL="17908" marR="17908" marT="17908" marB="17908" anchor="ctr">
                    <a:lnL w="14351" cap="flat" cmpd="sng" algn="ctr">
                      <a:solidFill>
                        <a:srgbClr val="000000"/>
                      </a:solidFill>
                      <a:prstDash val="solid"/>
                      <a:round/>
                      <a:headEnd type="none" w="med" len="med"/>
                      <a:tailEnd type="none" w="med" len="med"/>
                    </a:lnL>
                    <a:lnR w="14351"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CC"/>
                    </a:solidFill>
                  </a:tcPr>
                </a:tc>
                <a:tc>
                  <a:txBody>
                    <a:bodyPr/>
                    <a:lstStyle/>
                    <a:p>
                      <a:pPr marL="0" marR="0" indent="0" algn="ctr" fontAlgn="base" latinLnBrk="0">
                        <a:lnSpc>
                          <a:spcPct val="120000"/>
                        </a:lnSpc>
                        <a:spcBef>
                          <a:spcPts val="0"/>
                        </a:spcBef>
                        <a:spcAft>
                          <a:spcPts val="0"/>
                        </a:spcAft>
                      </a:pPr>
                      <a:r>
                        <a:rPr lang="ko-KR" altLang="en-US" sz="1400" b="1" kern="0" spc="0">
                          <a:solidFill>
                            <a:srgbClr val="000000"/>
                          </a:solidFill>
                          <a:effectLst/>
                          <a:latin typeface="함초롬돋움" panose="020B0804000101010101" pitchFamily="50" charset="-127"/>
                          <a:ea typeface="함초롬돋움" panose="020B0804000101010101" pitchFamily="50" charset="-127"/>
                        </a:rPr>
                        <a:t>대기</a:t>
                      </a:r>
                      <a:endParaRPr lang="ko-KR" altLang="en-US" sz="1400" kern="0" spc="0">
                        <a:solidFill>
                          <a:srgbClr val="000000"/>
                        </a:solidFill>
                        <a:effectLst/>
                        <a:latin typeface="함초롬바탕" panose="020B0804000101010101" pitchFamily="50" charset="-127"/>
                      </a:endParaRPr>
                    </a:p>
                  </a:txBody>
                  <a:tcPr marL="17908" marR="17908" marT="17908" marB="17908" anchor="ctr">
                    <a:lnL w="14351" cap="flat" cmpd="sng" algn="ctr">
                      <a:solidFill>
                        <a:srgbClr val="000000"/>
                      </a:solidFill>
                      <a:prstDash val="solid"/>
                      <a:round/>
                      <a:headEnd type="none" w="med" len="med"/>
                      <a:tailEnd type="none" w="med" len="med"/>
                    </a:lnL>
                    <a:lnR w="14351"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CC"/>
                    </a:solidFill>
                  </a:tcPr>
                </a:tc>
                <a:tc>
                  <a:txBody>
                    <a:bodyPr/>
                    <a:lstStyle/>
                    <a:p>
                      <a:pPr marL="0" marR="0" indent="0" algn="ctr" fontAlgn="base" latinLnBrk="0">
                        <a:lnSpc>
                          <a:spcPct val="120000"/>
                        </a:lnSpc>
                        <a:spcBef>
                          <a:spcPts val="0"/>
                        </a:spcBef>
                        <a:spcAft>
                          <a:spcPts val="0"/>
                        </a:spcAft>
                      </a:pPr>
                      <a:r>
                        <a:rPr lang="ko-KR" altLang="en-US" sz="1400" b="1" kern="0" spc="0" dirty="0">
                          <a:solidFill>
                            <a:srgbClr val="000000"/>
                          </a:solidFill>
                          <a:effectLst/>
                          <a:latin typeface="함초롬돋움" panose="020B0804000101010101" pitchFamily="50" charset="-127"/>
                          <a:ea typeface="함초롬돋움" panose="020B0804000101010101" pitchFamily="50" charset="-127"/>
                        </a:rPr>
                        <a:t>수질</a:t>
                      </a:r>
                      <a:endParaRPr lang="ko-KR" altLang="en-US" sz="1400" kern="0" spc="0" dirty="0">
                        <a:solidFill>
                          <a:srgbClr val="000000"/>
                        </a:solidFill>
                        <a:effectLst/>
                        <a:latin typeface="함초롬바탕" panose="020B0804000101010101" pitchFamily="50" charset="-127"/>
                      </a:endParaRPr>
                    </a:p>
                  </a:txBody>
                  <a:tcPr marL="17908" marR="17908" marT="17908" marB="17908" anchor="ctr">
                    <a:lnL w="14351" cap="flat" cmpd="sng" algn="ctr">
                      <a:solidFill>
                        <a:srgbClr val="000000"/>
                      </a:solidFill>
                      <a:prstDash val="solid"/>
                      <a:round/>
                      <a:headEnd type="none" w="med" len="med"/>
                      <a:tailEnd type="none" w="med" len="med"/>
                    </a:lnL>
                    <a:lnR w="14351"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CC"/>
                    </a:solidFill>
                  </a:tcPr>
                </a:tc>
                <a:tc>
                  <a:txBody>
                    <a:bodyPr/>
                    <a:lstStyle/>
                    <a:p>
                      <a:pPr marL="0" marR="0" indent="0" algn="ctr" fontAlgn="base" latinLnBrk="0">
                        <a:lnSpc>
                          <a:spcPct val="120000"/>
                        </a:lnSpc>
                        <a:spcBef>
                          <a:spcPts val="0"/>
                        </a:spcBef>
                        <a:spcAft>
                          <a:spcPts val="0"/>
                        </a:spcAft>
                      </a:pPr>
                      <a:r>
                        <a:rPr lang="ko-KR" altLang="en-US" sz="1400" b="1" kern="0" spc="0" dirty="0">
                          <a:solidFill>
                            <a:srgbClr val="000000"/>
                          </a:solidFill>
                          <a:effectLst/>
                          <a:latin typeface="함초롬돋움" panose="020B0804000101010101" pitchFamily="50" charset="-127"/>
                          <a:ea typeface="함초롬돋움" panose="020B0804000101010101" pitchFamily="50" charset="-127"/>
                        </a:rPr>
                        <a:t>전화번호</a:t>
                      </a:r>
                      <a:endParaRPr lang="ko-KR" altLang="en-US" sz="1400" kern="0" spc="0" dirty="0">
                        <a:solidFill>
                          <a:srgbClr val="000000"/>
                        </a:solidFill>
                        <a:effectLst/>
                        <a:latin typeface="함초롬바탕" panose="020B0804000101010101" pitchFamily="50" charset="-127"/>
                      </a:endParaRPr>
                    </a:p>
                  </a:txBody>
                  <a:tcPr marL="17908" marR="17908" marT="17908" marB="17908" anchor="ctr">
                    <a:lnL w="14351" cap="flat" cmpd="sng" algn="ctr">
                      <a:solidFill>
                        <a:srgbClr val="000000"/>
                      </a:solidFill>
                      <a:prstDash val="solid"/>
                      <a:round/>
                      <a:headEnd type="none" w="med" len="med"/>
                      <a:tailEnd type="none" w="med" len="med"/>
                    </a:lnL>
                    <a:lnR w="21590"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CC"/>
                    </a:solidFill>
                  </a:tcPr>
                </a:tc>
                <a:tc>
                  <a:txBody>
                    <a:bodyPr/>
                    <a:lstStyle/>
                    <a:p>
                      <a:pPr marL="0" marR="0" indent="0" algn="ctr" fontAlgn="base" latinLnBrk="0">
                        <a:lnSpc>
                          <a:spcPct val="120000"/>
                        </a:lnSpc>
                        <a:spcBef>
                          <a:spcPts val="0"/>
                        </a:spcBef>
                        <a:spcAft>
                          <a:spcPts val="0"/>
                        </a:spcAft>
                      </a:pPr>
                      <a:r>
                        <a:rPr lang="ko-KR" altLang="en-US" sz="1400" b="1" kern="0" spc="0">
                          <a:solidFill>
                            <a:srgbClr val="000000"/>
                          </a:solidFill>
                          <a:effectLst/>
                          <a:latin typeface="함초롬돋움" panose="020B0804000101010101" pitchFamily="50" charset="-127"/>
                          <a:ea typeface="함초롬돋움" panose="020B0804000101010101" pitchFamily="50" charset="-127"/>
                        </a:rPr>
                        <a:t>연번</a:t>
                      </a:r>
                      <a:endParaRPr lang="ko-KR" altLang="en-US" sz="1400" kern="0" spc="0">
                        <a:solidFill>
                          <a:srgbClr val="000000"/>
                        </a:solidFill>
                        <a:effectLst/>
                        <a:latin typeface="함초롬바탕" panose="020B0804000101010101" pitchFamily="50" charset="-127"/>
                      </a:endParaRPr>
                    </a:p>
                  </a:txBody>
                  <a:tcPr marL="17908" marR="17908" marT="17908" marB="17908" anchor="ctr">
                    <a:lnL w="21590" cap="flat" cmpd="sng" algn="ctr">
                      <a:solidFill>
                        <a:srgbClr val="000000"/>
                      </a:solidFill>
                      <a:prstDash val="solid"/>
                      <a:round/>
                      <a:headEnd type="none" w="med" len="med"/>
                      <a:tailEnd type="none" w="med" len="med"/>
                    </a:lnL>
                    <a:lnR w="14351"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AED"/>
                    </a:solidFill>
                  </a:tcPr>
                </a:tc>
                <a:tc>
                  <a:txBody>
                    <a:bodyPr/>
                    <a:lstStyle/>
                    <a:p>
                      <a:pPr marL="0" marR="0" indent="0" algn="ctr" fontAlgn="base" latinLnBrk="0">
                        <a:lnSpc>
                          <a:spcPct val="120000"/>
                        </a:lnSpc>
                        <a:spcBef>
                          <a:spcPts val="0"/>
                        </a:spcBef>
                        <a:spcAft>
                          <a:spcPts val="0"/>
                        </a:spcAft>
                      </a:pPr>
                      <a:r>
                        <a:rPr lang="ko-KR" altLang="en-US" sz="1400" b="1" kern="0" spc="0" dirty="0">
                          <a:solidFill>
                            <a:srgbClr val="000000"/>
                          </a:solidFill>
                          <a:effectLst/>
                          <a:latin typeface="함초롬돋움" panose="020B0804000101010101" pitchFamily="50" charset="-127"/>
                          <a:ea typeface="함초롬돋움" panose="020B0804000101010101" pitchFamily="50" charset="-127"/>
                        </a:rPr>
                        <a:t>업 체 명</a:t>
                      </a:r>
                      <a:endParaRPr lang="ko-KR" altLang="en-US" sz="1400" kern="0" spc="0" dirty="0">
                        <a:solidFill>
                          <a:srgbClr val="000000"/>
                        </a:solidFill>
                        <a:effectLst/>
                        <a:latin typeface="함초롬바탕" panose="020B0804000101010101" pitchFamily="50" charset="-127"/>
                      </a:endParaRPr>
                    </a:p>
                  </a:txBody>
                  <a:tcPr marL="17908" marR="17908" marT="17908" marB="17908" anchor="ctr">
                    <a:lnL w="14351" cap="flat" cmpd="sng" algn="ctr">
                      <a:solidFill>
                        <a:srgbClr val="000000"/>
                      </a:solidFill>
                      <a:prstDash val="solid"/>
                      <a:round/>
                      <a:headEnd type="none" w="med" len="med"/>
                      <a:tailEnd type="none" w="med" len="med"/>
                    </a:lnL>
                    <a:lnR w="14351"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AED"/>
                    </a:solidFill>
                  </a:tcPr>
                </a:tc>
                <a:tc>
                  <a:txBody>
                    <a:bodyPr/>
                    <a:lstStyle/>
                    <a:p>
                      <a:pPr marL="0" marR="0" indent="0" algn="ctr" fontAlgn="base" latinLnBrk="0">
                        <a:lnSpc>
                          <a:spcPct val="120000"/>
                        </a:lnSpc>
                        <a:spcBef>
                          <a:spcPts val="0"/>
                        </a:spcBef>
                        <a:spcAft>
                          <a:spcPts val="0"/>
                        </a:spcAft>
                      </a:pPr>
                      <a:r>
                        <a:rPr lang="ko-KR" altLang="en-US" sz="1400" b="1" kern="0" spc="0">
                          <a:solidFill>
                            <a:srgbClr val="000000"/>
                          </a:solidFill>
                          <a:effectLst/>
                          <a:latin typeface="함초롬돋움" panose="020B0804000101010101" pitchFamily="50" charset="-127"/>
                          <a:ea typeface="함초롬돋움" panose="020B0804000101010101" pitchFamily="50" charset="-127"/>
                        </a:rPr>
                        <a:t>대기</a:t>
                      </a:r>
                      <a:endParaRPr lang="ko-KR" altLang="en-US" sz="1400" kern="0" spc="0">
                        <a:solidFill>
                          <a:srgbClr val="000000"/>
                        </a:solidFill>
                        <a:effectLst/>
                        <a:latin typeface="함초롬바탕" panose="020B0804000101010101" pitchFamily="50" charset="-127"/>
                      </a:endParaRPr>
                    </a:p>
                  </a:txBody>
                  <a:tcPr marL="17908" marR="17908" marT="17908" marB="17908" anchor="ctr">
                    <a:lnL w="14351" cap="flat" cmpd="sng" algn="ctr">
                      <a:solidFill>
                        <a:srgbClr val="000000"/>
                      </a:solidFill>
                      <a:prstDash val="solid"/>
                      <a:round/>
                      <a:headEnd type="none" w="med" len="med"/>
                      <a:tailEnd type="none" w="med" len="med"/>
                    </a:lnL>
                    <a:lnR w="14351"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AED"/>
                    </a:solidFill>
                  </a:tcPr>
                </a:tc>
                <a:tc>
                  <a:txBody>
                    <a:bodyPr/>
                    <a:lstStyle/>
                    <a:p>
                      <a:pPr marL="0" marR="0" indent="0" algn="ctr" fontAlgn="base" latinLnBrk="0">
                        <a:lnSpc>
                          <a:spcPct val="120000"/>
                        </a:lnSpc>
                        <a:spcBef>
                          <a:spcPts val="0"/>
                        </a:spcBef>
                        <a:spcAft>
                          <a:spcPts val="0"/>
                        </a:spcAft>
                      </a:pPr>
                      <a:r>
                        <a:rPr lang="ko-KR" altLang="en-US" sz="1400" b="1" kern="0" spc="0">
                          <a:solidFill>
                            <a:srgbClr val="000000"/>
                          </a:solidFill>
                          <a:effectLst/>
                          <a:latin typeface="함초롬돋움" panose="020B0804000101010101" pitchFamily="50" charset="-127"/>
                          <a:ea typeface="함초롬돋움" panose="020B0804000101010101" pitchFamily="50" charset="-127"/>
                        </a:rPr>
                        <a:t>수질</a:t>
                      </a:r>
                      <a:endParaRPr lang="ko-KR" altLang="en-US" sz="1400" kern="0" spc="0">
                        <a:solidFill>
                          <a:srgbClr val="000000"/>
                        </a:solidFill>
                        <a:effectLst/>
                        <a:latin typeface="함초롬바탕" panose="020B0804000101010101" pitchFamily="50" charset="-127"/>
                      </a:endParaRPr>
                    </a:p>
                  </a:txBody>
                  <a:tcPr marL="17908" marR="17908" marT="17908" marB="17908" anchor="ctr">
                    <a:lnL w="14351" cap="flat" cmpd="sng" algn="ctr">
                      <a:solidFill>
                        <a:srgbClr val="000000"/>
                      </a:solidFill>
                      <a:prstDash val="solid"/>
                      <a:round/>
                      <a:headEnd type="none" w="med" len="med"/>
                      <a:tailEnd type="none" w="med" len="med"/>
                    </a:lnL>
                    <a:lnR w="14351"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AED"/>
                    </a:solidFill>
                  </a:tcPr>
                </a:tc>
                <a:tc>
                  <a:txBody>
                    <a:bodyPr/>
                    <a:lstStyle/>
                    <a:p>
                      <a:pPr marL="0" marR="0" indent="0" algn="ctr" fontAlgn="base" latinLnBrk="0">
                        <a:lnSpc>
                          <a:spcPct val="120000"/>
                        </a:lnSpc>
                        <a:spcBef>
                          <a:spcPts val="0"/>
                        </a:spcBef>
                        <a:spcAft>
                          <a:spcPts val="0"/>
                        </a:spcAft>
                      </a:pPr>
                      <a:r>
                        <a:rPr lang="ko-KR" altLang="en-US" sz="1400" b="1" kern="0" spc="0">
                          <a:solidFill>
                            <a:srgbClr val="000000"/>
                          </a:solidFill>
                          <a:effectLst/>
                          <a:latin typeface="함초롬돋움" panose="020B0804000101010101" pitchFamily="50" charset="-127"/>
                          <a:ea typeface="함초롬돋움" panose="020B0804000101010101" pitchFamily="50" charset="-127"/>
                        </a:rPr>
                        <a:t>전화번호</a:t>
                      </a:r>
                      <a:endParaRPr lang="ko-KR" altLang="en-US" sz="1400" kern="0" spc="0">
                        <a:solidFill>
                          <a:srgbClr val="000000"/>
                        </a:solidFill>
                        <a:effectLst/>
                        <a:latin typeface="함초롬바탕" panose="020B0804000101010101" pitchFamily="50" charset="-127"/>
                      </a:endParaRPr>
                    </a:p>
                  </a:txBody>
                  <a:tcPr marL="17908" marR="17908" marT="17908" marB="17908" anchor="ctr">
                    <a:lnL w="14351" cap="flat" cmpd="sng" algn="ctr">
                      <a:solidFill>
                        <a:srgbClr val="000000"/>
                      </a:solidFill>
                      <a:prstDash val="solid"/>
                      <a:round/>
                      <a:headEnd type="none" w="med" len="med"/>
                      <a:tailEnd type="none" w="med" len="med"/>
                    </a:lnL>
                    <a:lnR w="21590"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AED"/>
                    </a:solidFill>
                  </a:tcPr>
                </a:tc>
                <a:extLst>
                  <a:ext uri="{0D108BD9-81ED-4DB2-BD59-A6C34878D82A}">
                    <a16:rowId xmlns:a16="http://schemas.microsoft.com/office/drawing/2014/main" val="10001"/>
                  </a:ext>
                </a:extLst>
              </a:tr>
              <a:tr h="291859">
                <a:tc>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1</a:t>
                      </a:r>
                      <a:endParaRPr lang="en-US" sz="1400" kern="0" spc="0" dirty="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20000"/>
                        </a:lnSpc>
                        <a:spcBef>
                          <a:spcPts val="0"/>
                        </a:spcBef>
                        <a:spcAft>
                          <a:spcPts val="0"/>
                        </a:spcAft>
                      </a:pPr>
                      <a:r>
                        <a:rPr lang="ko-KR" altLang="en-US" sz="1400" kern="0" spc="0" dirty="0" err="1">
                          <a:solidFill>
                            <a:srgbClr val="000000"/>
                          </a:solidFill>
                          <a:effectLst/>
                          <a:latin typeface="함초롬돋움" panose="020B0804000101010101" pitchFamily="50" charset="-127"/>
                          <a:ea typeface="함초롬돋움" panose="020B0804000101010101" pitchFamily="50" charset="-127"/>
                        </a:rPr>
                        <a:t>삼양엔지니어링</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　</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941-5566</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1</a:t>
                      </a:r>
                      <a:endParaRPr lang="en-US" sz="1400" kern="0" spc="0" dirty="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동명환경과학원㈜</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b="1" kern="0" spc="0">
                          <a:solidFill>
                            <a:srgbClr val="000000"/>
                          </a:solidFill>
                          <a:effectLst/>
                          <a:latin typeface="함초롬돋움" panose="020B0804000101010101" pitchFamily="50" charset="-127"/>
                          <a:ea typeface="함초롬돋움" panose="020B0804000101010101" pitchFamily="50" charset="-127"/>
                        </a:rPr>
                        <a:t>528-0064</a:t>
                      </a:r>
                      <a:endParaRPr lang="en-US" sz="1400" b="1" kern="0" spc="0">
                        <a:solidFill>
                          <a:srgbClr val="000000"/>
                        </a:solidFill>
                        <a:effectLst/>
                        <a:latin typeface="맑은 고딕" panose="020B0503020000020004"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043">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2</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err="1">
                          <a:solidFill>
                            <a:srgbClr val="000000"/>
                          </a:solidFill>
                          <a:effectLst/>
                          <a:latin typeface="함초롬돋움" panose="020B0804000101010101" pitchFamily="50" charset="-127"/>
                          <a:ea typeface="함초롬돋움" panose="020B0804000101010101" pitchFamily="50" charset="-127"/>
                        </a:rPr>
                        <a:t>남광건설</a:t>
                      </a: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a:solidFill>
                            <a:srgbClr val="000000"/>
                          </a:solidFill>
                          <a:effectLst/>
                          <a:latin typeface="함초롬돋움" panose="020B0804000101010101" pitchFamily="50" charset="-127"/>
                          <a:ea typeface="함초롬돋움" panose="020B0804000101010101" pitchFamily="50" charset="-127"/>
                        </a:rPr>
                        <a:t>주</a:t>
                      </a: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232-3111</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03"/>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2</a:t>
                      </a:r>
                      <a:endParaRPr lang="en-US" sz="1400" kern="0" spc="0" dirty="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b="1" kern="0" spc="0">
                          <a:solidFill>
                            <a:srgbClr val="000000"/>
                          </a:solidFill>
                          <a:effectLst/>
                          <a:latin typeface="함초롬돋움" panose="020B0804000101010101" pitchFamily="50" charset="-127"/>
                          <a:ea typeface="함초롬돋움" panose="020B0804000101010101" pitchFamily="50" charset="-127"/>
                        </a:rPr>
                        <a:t>㈜정우엔텍연구소</a:t>
                      </a:r>
                      <a:endParaRPr lang="ko-KR" altLang="en-US" sz="1400" b="1" kern="0" spc="0">
                        <a:solidFill>
                          <a:srgbClr val="000000"/>
                        </a:solidFill>
                        <a:effectLst/>
                        <a:latin typeface="굴림" panose="020B0600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511-8601</a:t>
                      </a:r>
                      <a:endParaRPr 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3043">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3</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err="1">
                          <a:solidFill>
                            <a:srgbClr val="000000"/>
                          </a:solidFill>
                          <a:effectLst/>
                          <a:latin typeface="함초롬돋움" panose="020B0804000101010101" pitchFamily="50" charset="-127"/>
                          <a:ea typeface="함초롬돋움" panose="020B0804000101010101" pitchFamily="50" charset="-127"/>
                        </a:rPr>
                        <a:t>국진산업개발</a:t>
                      </a: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a:solidFill>
                            <a:srgbClr val="000000"/>
                          </a:solidFill>
                          <a:effectLst/>
                          <a:latin typeface="함초롬돋움" panose="020B0804000101010101" pitchFamily="50" charset="-127"/>
                          <a:ea typeface="함초롬돋움" panose="020B0804000101010101" pitchFamily="50" charset="-127"/>
                        </a:rPr>
                        <a:t>주</a:t>
                      </a: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　</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364-9500</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05"/>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3</a:t>
                      </a:r>
                      <a:endParaRPr lang="en-US" sz="1400" kern="0" spc="0" dirty="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b="1" kern="0" spc="0" dirty="0">
                          <a:solidFill>
                            <a:srgbClr val="000000"/>
                          </a:solidFill>
                          <a:effectLst/>
                          <a:latin typeface="함초롬돋움" panose="020B0804000101010101" pitchFamily="50" charset="-127"/>
                          <a:ea typeface="함초롬돋움" panose="020B0804000101010101" pitchFamily="50" charset="-127"/>
                        </a:rPr>
                        <a:t>㈜녹색기술연구소</a:t>
                      </a:r>
                      <a:endParaRPr lang="ko-KR" altLang="en-US" sz="1400" b="1" kern="0" spc="0" dirty="0">
                        <a:solidFill>
                          <a:srgbClr val="000000"/>
                        </a:solidFill>
                        <a:effectLst/>
                        <a:latin typeface="굴림" panose="020B0600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b="1" kern="0" spc="0">
                          <a:solidFill>
                            <a:srgbClr val="000000"/>
                          </a:solidFill>
                          <a:effectLst/>
                          <a:latin typeface="함초롬돋움" panose="020B0804000101010101" pitchFamily="50" charset="-127"/>
                          <a:ea typeface="함초롬돋움" panose="020B0804000101010101" pitchFamily="50" charset="-127"/>
                        </a:rPr>
                        <a:t>971-1735</a:t>
                      </a:r>
                      <a:endParaRPr lang="en-US" sz="1400" b="1" kern="0" spc="0">
                        <a:solidFill>
                          <a:srgbClr val="000000"/>
                        </a:solidFill>
                        <a:effectLst/>
                        <a:latin typeface="굴림" panose="020B0600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3043">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4</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altLang="ko-KR" sz="1400" kern="0" spc="0">
                          <a:solidFill>
                            <a:srgbClr val="000000"/>
                          </a:solidFill>
                          <a:effectLst/>
                          <a:latin typeface="함초롬돋움" panose="020B0804000101010101" pitchFamily="50" charset="-127"/>
                          <a:ea typeface="함초롬돋움" panose="020B0804000101010101" pitchFamily="50" charset="-127"/>
                        </a:rPr>
                        <a:t>(</a:t>
                      </a:r>
                      <a:r>
                        <a:rPr lang="ko-KR" altLang="en-US" sz="1400" kern="0" spc="0">
                          <a:solidFill>
                            <a:srgbClr val="000000"/>
                          </a:solidFill>
                          <a:effectLst/>
                          <a:latin typeface="함초롬돋움" panose="020B0804000101010101" pitchFamily="50" charset="-127"/>
                          <a:ea typeface="함초롬돋움" panose="020B0804000101010101" pitchFamily="50" charset="-127"/>
                        </a:rPr>
                        <a:t>유</a:t>
                      </a:r>
                      <a:r>
                        <a:rPr lang="en-US" altLang="ko-KR" sz="1400" kern="0" spc="0">
                          <a:solidFill>
                            <a:srgbClr val="000000"/>
                          </a:solidFill>
                          <a:effectLst/>
                          <a:latin typeface="함초롬돋움" panose="020B0804000101010101" pitchFamily="50" charset="-127"/>
                          <a:ea typeface="함초롬돋움" panose="020B0804000101010101" pitchFamily="50" charset="-127"/>
                        </a:rPr>
                        <a:t>)</a:t>
                      </a:r>
                      <a:r>
                        <a:rPr lang="ko-KR" altLang="en-US" sz="1400" kern="0" spc="0">
                          <a:solidFill>
                            <a:srgbClr val="000000"/>
                          </a:solidFill>
                          <a:effectLst/>
                          <a:latin typeface="함초롬돋움" panose="020B0804000101010101" pitchFamily="50" charset="-127"/>
                          <a:ea typeface="함초롬돋움" panose="020B0804000101010101" pitchFamily="50" charset="-127"/>
                        </a:rPr>
                        <a:t>대명환경법인</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　</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973-4066</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07"/>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4</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b="1"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b="1" kern="0" spc="0" dirty="0" err="1">
                          <a:solidFill>
                            <a:srgbClr val="000000"/>
                          </a:solidFill>
                          <a:effectLst/>
                          <a:latin typeface="함초롬돋움" panose="020B0804000101010101" pitchFamily="50" charset="-127"/>
                          <a:ea typeface="함초롬돋움" panose="020B0804000101010101" pitchFamily="50" charset="-127"/>
                        </a:rPr>
                        <a:t>한국이앤씨</a:t>
                      </a:r>
                      <a:endParaRPr lang="ko-KR" altLang="en-US" sz="1400" b="1" kern="0" spc="0" dirty="0">
                        <a:solidFill>
                          <a:srgbClr val="000000"/>
                        </a:solidFill>
                        <a:effectLst/>
                        <a:latin typeface="굴림" panose="020B0600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함초롬바탕" panose="020B0804000101010101" pitchFamily="50" charset="-127"/>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b="1" kern="0" spc="0">
                          <a:solidFill>
                            <a:srgbClr val="000000"/>
                          </a:solidFill>
                          <a:effectLst/>
                          <a:latin typeface="함초롬돋움" panose="020B0804000101010101" pitchFamily="50" charset="-127"/>
                          <a:ea typeface="함초롬돋움" panose="020B0804000101010101" pitchFamily="50" charset="-127"/>
                        </a:rPr>
                        <a:t>955-8707</a:t>
                      </a:r>
                      <a:endParaRPr lang="en-US" sz="1400" b="1" kern="0" spc="0">
                        <a:solidFill>
                          <a:srgbClr val="000000"/>
                        </a:solidFill>
                        <a:effectLst/>
                        <a:latin typeface="맑은 고딕" panose="020B0503020000020004"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63043">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5</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창성엔지니어링</a:t>
                      </a: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a:solidFill>
                            <a:srgbClr val="000000"/>
                          </a:solidFill>
                          <a:effectLst/>
                          <a:latin typeface="함초롬돋움" panose="020B0804000101010101" pitchFamily="50" charset="-127"/>
                          <a:ea typeface="함초롬돋움" panose="020B0804000101010101" pitchFamily="50" charset="-127"/>
                        </a:rPr>
                        <a:t>주</a:t>
                      </a: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　</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971-0011</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09"/>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5</a:t>
                      </a:r>
                      <a:endParaRPr lang="en-US" sz="1400" kern="0" spc="0" dirty="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b="1"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b="1" kern="0" spc="0" dirty="0" err="1">
                          <a:solidFill>
                            <a:srgbClr val="000000"/>
                          </a:solidFill>
                          <a:effectLst/>
                          <a:latin typeface="함초롬돋움" panose="020B0804000101010101" pitchFamily="50" charset="-127"/>
                          <a:ea typeface="함초롬돋움" panose="020B0804000101010101" pitchFamily="50" charset="-127"/>
                        </a:rPr>
                        <a:t>코엔텍알앤씨</a:t>
                      </a:r>
                      <a:endParaRPr lang="ko-KR" altLang="en-US" sz="1400" b="1" kern="0" spc="0" dirty="0">
                        <a:solidFill>
                          <a:srgbClr val="000000"/>
                        </a:solidFill>
                        <a:effectLst/>
                        <a:latin typeface="굴림" panose="020B0600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515-4666</a:t>
                      </a:r>
                      <a:endParaRPr 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63043">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6</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err="1">
                          <a:solidFill>
                            <a:srgbClr val="000000"/>
                          </a:solidFill>
                          <a:effectLst/>
                          <a:latin typeface="함초롬돋움" panose="020B0804000101010101" pitchFamily="50" charset="-127"/>
                          <a:ea typeface="함초롬돋움" panose="020B0804000101010101" pitchFamily="50" charset="-127"/>
                        </a:rPr>
                        <a:t>엔텍스</a:t>
                      </a:r>
                      <a:r>
                        <a:rPr lang="ko-KR" altLang="en-US" sz="1400" kern="0" spc="0" dirty="0">
                          <a:solidFill>
                            <a:srgbClr val="000000"/>
                          </a:solidFill>
                          <a:effectLst/>
                          <a:latin typeface="함초롬돋움" panose="020B0804000101010101" pitchFamily="50" charset="-127"/>
                          <a:ea typeface="함초롬돋움" panose="020B0804000101010101" pitchFamily="50" charset="-127"/>
                        </a:rPr>
                        <a:t> 주식회사</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944-4561</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11"/>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6</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㈜천일환경개발</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b="1" kern="0" spc="0">
                          <a:solidFill>
                            <a:srgbClr val="000000"/>
                          </a:solidFill>
                          <a:effectLst/>
                          <a:latin typeface="함초롬돋움" panose="020B0804000101010101" pitchFamily="50" charset="-127"/>
                          <a:ea typeface="함초롬돋움" panose="020B0804000101010101" pitchFamily="50" charset="-127"/>
                        </a:rPr>
                        <a:t>953-6026</a:t>
                      </a:r>
                      <a:endParaRPr lang="en-US" sz="1400" b="1" kern="0" spc="0">
                        <a:solidFill>
                          <a:srgbClr val="000000"/>
                        </a:solidFill>
                        <a:effectLst/>
                        <a:latin typeface="맑은 고딕" panose="020B0503020000020004"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63043">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7</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err="1">
                          <a:solidFill>
                            <a:srgbClr val="000000"/>
                          </a:solidFill>
                          <a:effectLst/>
                          <a:latin typeface="함초롬돋움" panose="020B0804000101010101" pitchFamily="50" charset="-127"/>
                          <a:ea typeface="함초롬돋움" panose="020B0804000101010101" pitchFamily="50" charset="-127"/>
                        </a:rPr>
                        <a:t>한진환경컨설팅</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446-7191</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13"/>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7</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b="1" kern="0" spc="0" dirty="0" err="1">
                          <a:solidFill>
                            <a:srgbClr val="000000"/>
                          </a:solidFill>
                          <a:effectLst/>
                          <a:latin typeface="함초롬돋움" panose="020B0804000101010101" pitchFamily="50" charset="-127"/>
                          <a:ea typeface="함초롬돋움" panose="020B0804000101010101" pitchFamily="50" charset="-127"/>
                        </a:rPr>
                        <a:t>프라임엔텍</a:t>
                      </a:r>
                      <a:r>
                        <a:rPr lang="ko-KR" altLang="en-US" sz="1400" b="1" kern="0" spc="0" dirty="0">
                          <a:solidFill>
                            <a:srgbClr val="000000"/>
                          </a:solidFill>
                          <a:effectLst/>
                          <a:latin typeface="함초롬돋움" panose="020B0804000101010101" pitchFamily="50" charset="-127"/>
                          <a:ea typeface="함초롬돋움" panose="020B0804000101010101" pitchFamily="50" charset="-127"/>
                        </a:rPr>
                        <a:t>㈜</a:t>
                      </a:r>
                      <a:endParaRPr lang="ko-KR" altLang="en-US" sz="1400" b="1" kern="0" spc="0" dirty="0">
                        <a:solidFill>
                          <a:srgbClr val="000000"/>
                        </a:solidFill>
                        <a:effectLst/>
                        <a:latin typeface="굴림" panose="020B0600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함초롬바탕" panose="020B0804000101010101" pitchFamily="50" charset="-127"/>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431-9185</a:t>
                      </a:r>
                      <a:endParaRPr 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63043">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8</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err="1">
                          <a:solidFill>
                            <a:srgbClr val="000000"/>
                          </a:solidFill>
                          <a:effectLst/>
                          <a:latin typeface="함초롬돋움" panose="020B0804000101010101" pitchFamily="50" charset="-127"/>
                          <a:ea typeface="함초롬돋움" panose="020B0804000101010101" pitchFamily="50" charset="-127"/>
                        </a:rPr>
                        <a:t>광동환경</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383-1850</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15"/>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8</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b="1" kern="0" spc="0" dirty="0">
                          <a:solidFill>
                            <a:srgbClr val="000000"/>
                          </a:solidFill>
                          <a:effectLst/>
                          <a:latin typeface="함초롬돋움" panose="020B0804000101010101" pitchFamily="50" charset="-127"/>
                          <a:ea typeface="함초롬돋움" panose="020B0804000101010101" pitchFamily="50" charset="-127"/>
                        </a:rPr>
                        <a:t>㈜동인환경</a:t>
                      </a:r>
                      <a:endParaRPr lang="ko-KR" altLang="en-US" sz="1400" b="1" kern="0" spc="0" dirty="0">
                        <a:solidFill>
                          <a:srgbClr val="000000"/>
                        </a:solidFill>
                        <a:effectLst/>
                        <a:latin typeface="굴림" panose="020B0600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함초롬바탕" panose="020B0804000101010101" pitchFamily="50" charset="-127"/>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973-8877</a:t>
                      </a:r>
                      <a:endParaRPr 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63043">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9</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㈜세기환경</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575-0377</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17"/>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9</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b="1"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b="1" kern="0" spc="0" dirty="0" err="1">
                          <a:solidFill>
                            <a:srgbClr val="000000"/>
                          </a:solidFill>
                          <a:effectLst/>
                          <a:latin typeface="함초롬돋움" panose="020B0804000101010101" pitchFamily="50" charset="-127"/>
                          <a:ea typeface="함초롬돋움" panose="020B0804000101010101" pitchFamily="50" charset="-127"/>
                        </a:rPr>
                        <a:t>엔제이환경개발</a:t>
                      </a:r>
                      <a:endParaRPr lang="ko-KR" altLang="en-US" sz="1400" b="1" kern="0" spc="0" dirty="0">
                        <a:solidFill>
                          <a:srgbClr val="000000"/>
                        </a:solidFill>
                        <a:effectLst/>
                        <a:latin typeface="굴림" panose="020B0600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함초롬바탕" panose="020B0804000101010101" pitchFamily="50" charset="-127"/>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610-5898</a:t>
                      </a:r>
                      <a:endParaRPr 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63043">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10</a:t>
                      </a:r>
                      <a:endParaRPr lang="en-US" sz="1400" kern="0" spc="0" dirty="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err="1">
                          <a:solidFill>
                            <a:srgbClr val="000000"/>
                          </a:solidFill>
                          <a:effectLst/>
                          <a:latin typeface="함초롬돋움" panose="020B0804000101010101" pitchFamily="50" charset="-127"/>
                          <a:ea typeface="함초롬돋움" panose="020B0804000101010101" pitchFamily="50" charset="-127"/>
                        </a:rPr>
                        <a:t>세기이</a:t>
                      </a: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a:solidFill>
                            <a:srgbClr val="000000"/>
                          </a:solidFill>
                          <a:effectLst/>
                          <a:latin typeface="함초롬돋움" panose="020B0804000101010101" pitchFamily="50" charset="-127"/>
                          <a:ea typeface="함초롬돋움" panose="020B0804000101010101" pitchFamily="50" charset="-127"/>
                        </a:rPr>
                        <a:t>엠</a:t>
                      </a: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a:solidFill>
                            <a:srgbClr val="000000"/>
                          </a:solidFill>
                          <a:effectLst/>
                          <a:latin typeface="함초롬돋움" panose="020B0804000101010101" pitchFamily="50" charset="-127"/>
                          <a:ea typeface="함초롬돋움" panose="020B0804000101010101" pitchFamily="50" charset="-127"/>
                        </a:rPr>
                        <a:t>이</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944-4031</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19"/>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10</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err="1">
                          <a:solidFill>
                            <a:srgbClr val="000000"/>
                          </a:solidFill>
                          <a:effectLst/>
                          <a:latin typeface="함초롬돋움" panose="020B0804000101010101" pitchFamily="50" charset="-127"/>
                          <a:ea typeface="함초롬돋움" panose="020B0804000101010101" pitchFamily="50" charset="-127"/>
                        </a:rPr>
                        <a:t>광동환경</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함초롬바탕" panose="020B0804000101010101" pitchFamily="50" charset="-127"/>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383-1850</a:t>
                      </a:r>
                      <a:endParaRPr 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63043">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11</a:t>
                      </a:r>
                      <a:endParaRPr lang="en-US" sz="1400" kern="0" spc="0" dirty="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한진기계 주식회사</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525-0788</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21"/>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11</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a:solidFill>
                            <a:srgbClr val="000000"/>
                          </a:solidFill>
                          <a:effectLst/>
                          <a:latin typeface="함초롬돋움" panose="020B0804000101010101" pitchFamily="50" charset="-127"/>
                          <a:ea typeface="함초롬돋움" panose="020B0804000101010101" pitchFamily="50" charset="-127"/>
                        </a:rPr>
                        <a:t>유</a:t>
                      </a: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a:solidFill>
                            <a:srgbClr val="000000"/>
                          </a:solidFill>
                          <a:effectLst/>
                          <a:latin typeface="함초롬돋움" panose="020B0804000101010101" pitchFamily="50" charset="-127"/>
                          <a:ea typeface="함초롬돋움" panose="020B0804000101010101" pitchFamily="50" charset="-127"/>
                        </a:rPr>
                        <a:t>대명환경법인</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함초롬바탕" panose="020B0804000101010101" pitchFamily="50" charset="-127"/>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973-4067</a:t>
                      </a:r>
                      <a:endParaRPr 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r h="63043">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12</a:t>
                      </a:r>
                      <a:endParaRPr lang="en-US" sz="1400" kern="0" spc="0" dirty="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케이엔텍</a:t>
                      </a:r>
                      <a:r>
                        <a:rPr lang="en-US" altLang="ko-KR" sz="1400" kern="0" spc="0">
                          <a:solidFill>
                            <a:srgbClr val="000000"/>
                          </a:solidFill>
                          <a:effectLst/>
                          <a:latin typeface="함초롬돋움" panose="020B0804000101010101" pitchFamily="50" charset="-127"/>
                          <a:ea typeface="함초롬돋움" panose="020B0804000101010101" pitchFamily="50" charset="-127"/>
                        </a:rPr>
                        <a:t>(</a:t>
                      </a:r>
                      <a:r>
                        <a:rPr lang="ko-KR" altLang="en-US" sz="1400" kern="0" spc="0">
                          <a:solidFill>
                            <a:srgbClr val="000000"/>
                          </a:solidFill>
                          <a:effectLst/>
                          <a:latin typeface="함초롬돋움" panose="020B0804000101010101" pitchFamily="50" charset="-127"/>
                          <a:ea typeface="함초롬돋움" panose="020B0804000101010101" pitchFamily="50" charset="-127"/>
                        </a:rPr>
                        <a:t>주</a:t>
                      </a:r>
                      <a:r>
                        <a:rPr lang="en-US" altLang="ko-KR"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971-7603</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23"/>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12</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err="1">
                          <a:solidFill>
                            <a:srgbClr val="000000"/>
                          </a:solidFill>
                          <a:effectLst/>
                          <a:latin typeface="함초롬돋움" panose="020B0804000101010101" pitchFamily="50" charset="-127"/>
                          <a:ea typeface="함초롬돋움" panose="020B0804000101010101" pitchFamily="50" charset="-127"/>
                        </a:rPr>
                        <a:t>나노이엔텍</a:t>
                      </a: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a:solidFill>
                            <a:srgbClr val="000000"/>
                          </a:solidFill>
                          <a:effectLst/>
                          <a:latin typeface="함초롬돋움" panose="020B0804000101010101" pitchFamily="50" charset="-127"/>
                          <a:ea typeface="함초롬돋움" panose="020B0804000101010101" pitchFamily="50" charset="-127"/>
                        </a:rPr>
                        <a:t>주</a:t>
                      </a:r>
                      <a:r>
                        <a:rPr lang="en-US" altLang="ko-KR" sz="1400" kern="0" spc="0" dirty="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함초롬바탕" panose="020B0804000101010101" pitchFamily="50" charset="-127"/>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523-6052</a:t>
                      </a:r>
                      <a:endParaRPr 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4"/>
                  </a:ext>
                </a:extLst>
              </a:tr>
              <a:tr h="63043">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13</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청호환경개발</a:t>
                      </a:r>
                      <a:r>
                        <a:rPr lang="en-US" altLang="ko-KR" sz="1400" kern="0" spc="0">
                          <a:solidFill>
                            <a:srgbClr val="000000"/>
                          </a:solidFill>
                          <a:effectLst/>
                          <a:latin typeface="함초롬돋움" panose="020B0804000101010101" pitchFamily="50" charset="-127"/>
                          <a:ea typeface="함초롬돋움" panose="020B0804000101010101" pitchFamily="50" charset="-127"/>
                        </a:rPr>
                        <a:t>(</a:t>
                      </a:r>
                      <a:r>
                        <a:rPr lang="ko-KR" altLang="en-US" sz="1400" kern="0" spc="0">
                          <a:solidFill>
                            <a:srgbClr val="000000"/>
                          </a:solidFill>
                          <a:effectLst/>
                          <a:latin typeface="함초롬돋움" panose="020B0804000101010101" pitchFamily="50" charset="-127"/>
                          <a:ea typeface="함초롬돋움" panose="020B0804000101010101" pitchFamily="50" charset="-127"/>
                        </a:rPr>
                        <a:t>주</a:t>
                      </a:r>
                      <a:r>
                        <a:rPr lang="en-US" altLang="ko-KR"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526-9640</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25"/>
                  </a:ext>
                </a:extLst>
              </a:tr>
              <a:tr h="22881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13</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a:t>
                      </a:r>
                      <a:r>
                        <a:rPr lang="ko-KR" altLang="en-US" sz="1400" kern="0" spc="0" dirty="0" err="1">
                          <a:solidFill>
                            <a:srgbClr val="000000"/>
                          </a:solidFill>
                          <a:effectLst/>
                          <a:latin typeface="함초롬돋움" panose="020B0804000101010101" pitchFamily="50" charset="-127"/>
                          <a:ea typeface="함초롬돋움" panose="020B0804000101010101" pitchFamily="50" charset="-127"/>
                        </a:rPr>
                        <a:t>만복이엔지</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dirty="0">
                        <a:solidFill>
                          <a:srgbClr val="000000"/>
                        </a:solidFill>
                        <a:effectLst/>
                        <a:latin typeface="함초롬바탕" panose="020B0804000101010101" pitchFamily="50" charset="-127"/>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961-8803</a:t>
                      </a:r>
                      <a:endParaRPr 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6"/>
                  </a:ext>
                </a:extLst>
              </a:tr>
              <a:tr h="63043">
                <a:tc rowSpan="2">
                  <a:txBody>
                    <a:bodyPr/>
                    <a:lstStyle/>
                    <a:p>
                      <a:pPr marL="0" marR="0" indent="0" algn="ctr" fontAlgn="base" latinLnBrk="0">
                        <a:lnSpc>
                          <a:spcPct val="120000"/>
                        </a:lnSpc>
                        <a:spcBef>
                          <a:spcPts val="0"/>
                        </a:spcBef>
                        <a:spcAft>
                          <a:spcPts val="0"/>
                        </a:spcAft>
                      </a:pPr>
                      <a:r>
                        <a:rPr lang="en-US" sz="1400" kern="0" spc="0">
                          <a:solidFill>
                            <a:srgbClr val="000000"/>
                          </a:solidFill>
                          <a:effectLst/>
                          <a:latin typeface="함초롬돋움" panose="020B0804000101010101" pitchFamily="50" charset="-127"/>
                          <a:ea typeface="함초롬돋움" panose="020B0804000101010101" pitchFamily="50" charset="-127"/>
                        </a:rPr>
                        <a:t>14</a:t>
                      </a:r>
                      <a:endParaRPr lang="en-US" sz="1400" kern="0" spc="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000" kern="0" spc="0" dirty="0">
                          <a:solidFill>
                            <a:srgbClr val="000000"/>
                          </a:solidFill>
                          <a:effectLst/>
                          <a:latin typeface="함초롬돋움" panose="020B0804000101010101" pitchFamily="50" charset="-127"/>
                          <a:ea typeface="함초롬돋움" panose="020B0804000101010101" pitchFamily="50" charset="-127"/>
                        </a:rPr>
                        <a:t>기술사사무소</a:t>
                      </a:r>
                      <a:endParaRPr lang="en-US" altLang="ko-KR" sz="1000" kern="0" spc="0" dirty="0">
                        <a:solidFill>
                          <a:srgbClr val="000000"/>
                        </a:solidFill>
                        <a:effectLst/>
                        <a:latin typeface="함초롬돋움" panose="020B0804000101010101" pitchFamily="50" charset="-127"/>
                        <a:ea typeface="함초롬돋움" panose="020B0804000101010101" pitchFamily="50" charset="-127"/>
                      </a:endParaRPr>
                    </a:p>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토담방진방음</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959-6833</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27"/>
                  </a:ext>
                </a:extLst>
              </a:tr>
              <a:tr h="411703">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14</a:t>
                      </a:r>
                      <a:endParaRPr lang="en-US" sz="1400" kern="0" spc="0" dirty="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dirty="0">
                          <a:solidFill>
                            <a:srgbClr val="000000"/>
                          </a:solidFill>
                          <a:effectLst/>
                          <a:latin typeface="함초롬돋움" panose="020B0804000101010101" pitchFamily="50" charset="-127"/>
                          <a:ea typeface="함초롬돋움" panose="020B0804000101010101" pitchFamily="50" charset="-127"/>
                        </a:rPr>
                        <a:t>주식회사 </a:t>
                      </a:r>
                      <a:r>
                        <a:rPr lang="ko-KR" altLang="en-US" sz="1400" kern="0" spc="0" dirty="0" err="1">
                          <a:solidFill>
                            <a:srgbClr val="000000"/>
                          </a:solidFill>
                          <a:effectLst/>
                          <a:latin typeface="함초롬돋움" panose="020B0804000101010101" pitchFamily="50" charset="-127"/>
                          <a:ea typeface="함초롬돋움" panose="020B0804000101010101" pitchFamily="50" charset="-127"/>
                        </a:rPr>
                        <a:t>글로벤스</a:t>
                      </a:r>
                      <a:endParaRPr lang="ko-KR" alt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endParaRPr lang="ko-KR" altLang="en-US" sz="1400" kern="0" spc="0" dirty="0">
                        <a:solidFill>
                          <a:srgbClr val="000000"/>
                        </a:solidFill>
                        <a:effectLst/>
                        <a:latin typeface="함초롬바탕" panose="020B0804000101010101" pitchFamily="50" charset="-127"/>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955-0209</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8"/>
                  </a:ext>
                </a:extLst>
              </a:tr>
              <a:tr h="291859">
                <a:tc>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15</a:t>
                      </a:r>
                      <a:endParaRPr lang="en-US" sz="1400" kern="0" spc="0" dirty="0">
                        <a:solidFill>
                          <a:srgbClr val="000000"/>
                        </a:solidFill>
                        <a:effectLst/>
                        <a:latin typeface="함초롬바탕"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만복이엔지</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20000"/>
                        </a:lnSpc>
                        <a:spcBef>
                          <a:spcPts val="0"/>
                        </a:spcBef>
                        <a:spcAft>
                          <a:spcPts val="0"/>
                        </a:spcAft>
                      </a:pPr>
                      <a:r>
                        <a:rPr lang="ko-KR" altLang="en-US" sz="1400" kern="0" spc="0">
                          <a:solidFill>
                            <a:srgbClr val="000000"/>
                          </a:solidFill>
                          <a:effectLst/>
                          <a:latin typeface="함초롬돋움" panose="020B0804000101010101" pitchFamily="50" charset="-127"/>
                          <a:ea typeface="함초롬돋움" panose="020B0804000101010101" pitchFamily="50" charset="-127"/>
                        </a:rPr>
                        <a:t>◯</a:t>
                      </a:r>
                      <a:endParaRPr lang="ko-KR" altLang="en-US" sz="1400" kern="0" spc="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20000"/>
                        </a:lnSpc>
                        <a:spcBef>
                          <a:spcPts val="0"/>
                        </a:spcBef>
                        <a:spcAft>
                          <a:spcPts val="0"/>
                        </a:spcAft>
                      </a:pPr>
                      <a:endParaRPr lang="ko-KR" altLang="en-US" sz="1400" kern="0" spc="0">
                        <a:solidFill>
                          <a:srgbClr val="000000"/>
                        </a:solidFill>
                        <a:effectLst/>
                        <a:latin typeface="한컴바탕"/>
                        <a:ea typeface="함초롬돋움" panose="020B0804000101010101" pitchFamily="50" charset="-127"/>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20000"/>
                        </a:lnSpc>
                        <a:spcBef>
                          <a:spcPts val="0"/>
                        </a:spcBef>
                        <a:spcAft>
                          <a:spcPts val="0"/>
                        </a:spcAft>
                      </a:pPr>
                      <a:r>
                        <a:rPr lang="en-US" sz="1400" kern="0" spc="0" dirty="0">
                          <a:solidFill>
                            <a:srgbClr val="000000"/>
                          </a:solidFill>
                          <a:effectLst/>
                          <a:latin typeface="함초롬돋움" panose="020B0804000101010101" pitchFamily="50" charset="-127"/>
                          <a:ea typeface="함초롬돋움" panose="020B0804000101010101" pitchFamily="50" charset="-127"/>
                        </a:rPr>
                        <a:t>946-8808</a:t>
                      </a:r>
                      <a:endParaRPr lang="en-US" sz="1400" kern="0" spc="0" dirty="0">
                        <a:solidFill>
                          <a:srgbClr val="000000"/>
                        </a:solidFill>
                        <a:effectLst/>
                        <a:latin typeface="한컴바탕"/>
                      </a:endParaRPr>
                    </a:p>
                  </a:txBody>
                  <a:tcPr marL="17908" marR="17908" marT="17908" marB="17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29"/>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a:extLst>
              <a:ext uri="{FF2B5EF4-FFF2-40B4-BE49-F238E27FC236}">
                <a16:creationId xmlns:a16="http://schemas.microsoft.com/office/drawing/2014/main" id="{5CF0734E-45A1-F5C2-04AF-D74ECA1CA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690563"/>
            <a:ext cx="608965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6">
            <a:extLst>
              <a:ext uri="{FF2B5EF4-FFF2-40B4-BE49-F238E27FC236}">
                <a16:creationId xmlns:a16="http://schemas.microsoft.com/office/drawing/2014/main" id="{9E65B3A0-29DB-A930-E429-4B39B8DCD551}"/>
              </a:ext>
            </a:extLst>
          </p:cNvPr>
          <p:cNvSpPr>
            <a:spLocks noChangeArrowheads="1"/>
          </p:cNvSpPr>
          <p:nvPr/>
        </p:nvSpPr>
        <p:spPr bwMode="white">
          <a:xfrm>
            <a:off x="217488" y="690563"/>
            <a:ext cx="5973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환경기술인 선임</a:t>
            </a:r>
          </a:p>
        </p:txBody>
      </p:sp>
      <p:pic>
        <p:nvPicPr>
          <p:cNvPr id="117764" name="Picture 8">
            <a:extLst>
              <a:ext uri="{FF2B5EF4-FFF2-40B4-BE49-F238E27FC236}">
                <a16:creationId xmlns:a16="http://schemas.microsoft.com/office/drawing/2014/main" id="{7AF56E1A-5C2F-B54A-0F4D-3FC682E5D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338263"/>
            <a:ext cx="30114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7765" name="Rectangle 9">
            <a:extLst>
              <a:ext uri="{FF2B5EF4-FFF2-40B4-BE49-F238E27FC236}">
                <a16:creationId xmlns:a16="http://schemas.microsoft.com/office/drawing/2014/main" id="{B27A3462-1E6B-30AB-EF1A-77646415F647}"/>
              </a:ext>
            </a:extLst>
          </p:cNvPr>
          <p:cNvSpPr>
            <a:spLocks noChangeArrowheads="1"/>
          </p:cNvSpPr>
          <p:nvPr/>
        </p:nvSpPr>
        <p:spPr bwMode="white">
          <a:xfrm>
            <a:off x="168275" y="1338263"/>
            <a:ext cx="2674938" cy="3873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cs typeface="Arial" panose="020B0604020202020204" pitchFamily="34" charset="0"/>
              </a:rPr>
              <a:t>제</a:t>
            </a:r>
            <a:r>
              <a:rPr lang="en-US" altLang="ko-KR" sz="2000">
                <a:solidFill>
                  <a:srgbClr val="FFFFFF"/>
                </a:solidFill>
                <a:latin typeface="맑은 고딕" panose="020B0503020000020004" pitchFamily="50" charset="-127"/>
                <a:cs typeface="Arial" panose="020B0604020202020204" pitchFamily="34" charset="0"/>
              </a:rPr>
              <a:t>40</a:t>
            </a:r>
            <a:r>
              <a:rPr lang="ko-KR" altLang="en-US" sz="2000">
                <a:solidFill>
                  <a:srgbClr val="FFFFFF"/>
                </a:solidFill>
                <a:latin typeface="맑은 고딕" panose="020B0503020000020004" pitchFamily="50" charset="-127"/>
                <a:cs typeface="Arial" panose="020B0604020202020204" pitchFamily="34" charset="0"/>
              </a:rPr>
              <a:t>조 제</a:t>
            </a:r>
            <a:r>
              <a:rPr lang="en-US" altLang="ko-KR" sz="2000">
                <a:solidFill>
                  <a:srgbClr val="FFFFFF"/>
                </a:solidFill>
                <a:latin typeface="맑은 고딕" panose="020B0503020000020004" pitchFamily="50" charset="-127"/>
                <a:cs typeface="Arial" panose="020B0604020202020204" pitchFamily="34" charset="0"/>
              </a:rPr>
              <a:t>1</a:t>
            </a:r>
            <a:r>
              <a:rPr lang="ko-KR" altLang="en-US" sz="2000">
                <a:solidFill>
                  <a:srgbClr val="FFFFFF"/>
                </a:solidFill>
                <a:latin typeface="맑은 고딕" panose="020B0503020000020004" pitchFamily="50" charset="-127"/>
                <a:cs typeface="Arial" panose="020B0604020202020204" pitchFamily="34" charset="0"/>
              </a:rPr>
              <a:t>항</a:t>
            </a:r>
          </a:p>
        </p:txBody>
      </p:sp>
      <p:sp>
        <p:nvSpPr>
          <p:cNvPr id="117766" name="Rectangle 10">
            <a:extLst>
              <a:ext uri="{FF2B5EF4-FFF2-40B4-BE49-F238E27FC236}">
                <a16:creationId xmlns:a16="http://schemas.microsoft.com/office/drawing/2014/main" id="{8BD3C99A-D279-6594-53CB-1347C5670E47}"/>
              </a:ext>
            </a:extLst>
          </p:cNvPr>
          <p:cNvSpPr>
            <a:spLocks noChangeArrowheads="1"/>
          </p:cNvSpPr>
          <p:nvPr/>
        </p:nvSpPr>
        <p:spPr bwMode="white">
          <a:xfrm>
            <a:off x="838200" y="1963738"/>
            <a:ext cx="778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과태료 </a:t>
            </a:r>
            <a:r>
              <a:rPr lang="en-US" altLang="ko-KR" sz="1600" b="1">
                <a:solidFill>
                  <a:srgbClr val="000000"/>
                </a:solidFill>
                <a:latin typeface="나눔고딕" pitchFamily="50" charset="-127"/>
                <a:ea typeface="나눔고딕" pitchFamily="50" charset="-127"/>
              </a:rPr>
              <a:t>300</a:t>
            </a:r>
            <a:r>
              <a:rPr lang="ko-KR" altLang="en-US" sz="1600" b="1">
                <a:solidFill>
                  <a:srgbClr val="000000"/>
                </a:solidFill>
                <a:latin typeface="나눔고딕" pitchFamily="50" charset="-127"/>
                <a:ea typeface="나눔고딕" pitchFamily="50" charset="-127"/>
              </a:rPr>
              <a:t>만원 이하</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행정처분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선임명령</a:t>
            </a:r>
          </a:p>
        </p:txBody>
      </p:sp>
      <p:sp>
        <p:nvSpPr>
          <p:cNvPr id="117767" name="Rectangle 11">
            <a:extLst>
              <a:ext uri="{FF2B5EF4-FFF2-40B4-BE49-F238E27FC236}">
                <a16:creationId xmlns:a16="http://schemas.microsoft.com/office/drawing/2014/main" id="{0A39B13D-5966-880C-C277-0BB731C38771}"/>
              </a:ext>
            </a:extLst>
          </p:cNvPr>
          <p:cNvSpPr>
            <a:spLocks noChangeArrowheads="1"/>
          </p:cNvSpPr>
          <p:nvPr/>
        </p:nvSpPr>
        <p:spPr bwMode="white">
          <a:xfrm>
            <a:off x="847725" y="2339975"/>
            <a:ext cx="7874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40</a:t>
            </a:r>
            <a:r>
              <a:rPr lang="ko-KR" altLang="en-US" sz="1600" b="1">
                <a:solidFill>
                  <a:srgbClr val="000000"/>
                </a:solidFill>
                <a:latin typeface="나눔고딕" pitchFamily="50" charset="-127"/>
                <a:ea typeface="나눔고딕" pitchFamily="50" charset="-127"/>
              </a:rPr>
              <a:t>조 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항 </a:t>
            </a:r>
            <a:r>
              <a:rPr lang="en-US" altLang="ko-KR" sz="1600" b="1">
                <a:solidFill>
                  <a:srgbClr val="000000"/>
                </a:solidFill>
                <a:latin typeface="나눔고딕" pitchFamily="50" charset="-127"/>
                <a:ea typeface="나눔고딕" pitchFamily="50" charset="-127"/>
              </a:rPr>
              <a:t>: </a:t>
            </a:r>
          </a:p>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사업자는 배출시설과 방지시설의 정상적인 운영</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관리를 위하여 환경기술인을 임명</a:t>
            </a:r>
            <a:r>
              <a:rPr lang="en-US" altLang="ko-KR" sz="1600" b="1">
                <a:solidFill>
                  <a:srgbClr val="000000"/>
                </a:solidFill>
                <a:latin typeface="나눔고딕" pitchFamily="50" charset="-127"/>
                <a:ea typeface="나눔고딕" pitchFamily="50" charset="-127"/>
              </a:rPr>
              <a:t>.</a:t>
            </a:r>
          </a:p>
        </p:txBody>
      </p:sp>
      <p:sp>
        <p:nvSpPr>
          <p:cNvPr id="117768" name="Freeform 12">
            <a:extLst>
              <a:ext uri="{FF2B5EF4-FFF2-40B4-BE49-F238E27FC236}">
                <a16:creationId xmlns:a16="http://schemas.microsoft.com/office/drawing/2014/main" id="{4F12CD0A-CCD3-0AC7-EED9-AD687A30AE88}"/>
              </a:ext>
            </a:extLst>
          </p:cNvPr>
          <p:cNvSpPr>
            <a:spLocks noChangeArrowheads="1"/>
          </p:cNvSpPr>
          <p:nvPr/>
        </p:nvSpPr>
        <p:spPr bwMode="auto">
          <a:xfrm>
            <a:off x="612775" y="20701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2" y="0"/>
                </a:cubicBezTo>
                <a:cubicBezTo>
                  <a:pt x="66" y="0"/>
                  <a:pt x="78" y="5"/>
                  <a:pt x="88" y="16"/>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4"/>
                  <a:pt x="31" y="84"/>
                </a:cubicBezTo>
                <a:cubicBezTo>
                  <a:pt x="33" y="85"/>
                  <a:pt x="34" y="85"/>
                  <a:pt x="36" y="84"/>
                </a:cubicBezTo>
                <a:lnTo>
                  <a:pt x="83" y="55"/>
                </a:lnTo>
                <a:cubicBezTo>
                  <a:pt x="84" y="55"/>
                  <a:pt x="85" y="54"/>
                  <a:pt x="85" y="54"/>
                </a:cubicBezTo>
                <a:cubicBezTo>
                  <a:pt x="85" y="53"/>
                  <a:pt x="86" y="52"/>
                  <a:pt x="86" y="51"/>
                </a:cubicBezTo>
                <a:cubicBezTo>
                  <a:pt x="86" y="51"/>
                  <a:pt x="85" y="50"/>
                  <a:pt x="85" y="49"/>
                </a:cubicBezTo>
                <a:cubicBezTo>
                  <a:pt x="85" y="49"/>
                  <a:pt x="84" y="48"/>
                  <a:pt x="83" y="48"/>
                </a:cubicBezTo>
                <a:lnTo>
                  <a:pt x="36" y="19"/>
                </a:lnTo>
                <a:cubicBezTo>
                  <a:pt x="35" y="18"/>
                  <a:pt x="33" y="18"/>
                  <a:pt x="31" y="19"/>
                </a:cubicBezTo>
                <a:cubicBezTo>
                  <a:pt x="30" y="20"/>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7769" name="Freeform 13">
            <a:extLst>
              <a:ext uri="{FF2B5EF4-FFF2-40B4-BE49-F238E27FC236}">
                <a16:creationId xmlns:a16="http://schemas.microsoft.com/office/drawing/2014/main" id="{EF934362-8528-B163-B1A5-F7D491FA8E32}"/>
              </a:ext>
            </a:extLst>
          </p:cNvPr>
          <p:cNvSpPr>
            <a:spLocks noChangeArrowheads="1"/>
          </p:cNvSpPr>
          <p:nvPr/>
        </p:nvSpPr>
        <p:spPr bwMode="auto">
          <a:xfrm>
            <a:off x="623888" y="24447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8"/>
                  <a:pt x="66" y="102"/>
                  <a:pt x="52" y="102"/>
                </a:cubicBezTo>
                <a:cubicBezTo>
                  <a:pt x="37" y="102"/>
                  <a:pt x="25" y="98"/>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pic>
        <p:nvPicPr>
          <p:cNvPr id="117770" name="Picture 15">
            <a:extLst>
              <a:ext uri="{FF2B5EF4-FFF2-40B4-BE49-F238E27FC236}">
                <a16:creationId xmlns:a16="http://schemas.microsoft.com/office/drawing/2014/main" id="{841BE0A9-3BBC-3E16-227A-BB039EFC4D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3140075"/>
            <a:ext cx="386238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7771" name="Rectangle 16">
            <a:extLst>
              <a:ext uri="{FF2B5EF4-FFF2-40B4-BE49-F238E27FC236}">
                <a16:creationId xmlns:a16="http://schemas.microsoft.com/office/drawing/2014/main" id="{06738AA8-B0EC-CB3A-D5C6-C2D7EFA9F5CB}"/>
              </a:ext>
            </a:extLst>
          </p:cNvPr>
          <p:cNvSpPr>
            <a:spLocks noChangeArrowheads="1"/>
          </p:cNvSpPr>
          <p:nvPr/>
        </p:nvSpPr>
        <p:spPr bwMode="white">
          <a:xfrm>
            <a:off x="295275" y="3276600"/>
            <a:ext cx="3267075" cy="338138"/>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80000"/>
              </a:lnSpc>
              <a:spcBef>
                <a:spcPct val="50000"/>
              </a:spcBef>
              <a:buClrTx/>
              <a:buFontTx/>
              <a:buNone/>
            </a:pP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자격기준</a:t>
            </a:r>
            <a:r>
              <a:rPr lang="ko-KR" altLang="en-US" sz="1600">
                <a:solidFill>
                  <a:srgbClr val="FFFFFF"/>
                </a:solidFill>
                <a:latin typeface="맑은 고딕" panose="020B0503020000020004" pitchFamily="50" charset="-127"/>
                <a:ea typeface="나눔고딕 ExtraBold" pitchFamily="50" charset="-127"/>
                <a:cs typeface="Arial" panose="020B0604020202020204" pitchFamily="34" charset="0"/>
              </a:rPr>
              <a:t> </a:t>
            </a:r>
            <a:r>
              <a:rPr lang="en-US" altLang="ko-KR" sz="1600">
                <a:solidFill>
                  <a:srgbClr val="FFFFFF"/>
                </a:solidFill>
                <a:latin typeface="맑은 고딕" panose="020B0503020000020004" pitchFamily="50" charset="-127"/>
                <a:ea typeface="나눔고딕 ExtraBold" pitchFamily="50" charset="-127"/>
                <a:cs typeface="Arial" panose="020B0604020202020204" pitchFamily="34" charset="0"/>
              </a:rPr>
              <a:t>(</a:t>
            </a:r>
            <a:r>
              <a:rPr lang="ko-KR" altLang="en-US" sz="1600">
                <a:solidFill>
                  <a:srgbClr val="FFFFFF"/>
                </a:solidFill>
                <a:latin typeface="맑은 고딕" panose="020B0503020000020004" pitchFamily="50" charset="-127"/>
                <a:ea typeface="나눔고딕 ExtraBold" pitchFamily="50" charset="-127"/>
                <a:cs typeface="Arial" panose="020B0604020202020204" pitchFamily="34" charset="0"/>
              </a:rPr>
              <a:t>시행령 별표</a:t>
            </a:r>
            <a:r>
              <a:rPr lang="en-US" altLang="ko-KR" sz="1600">
                <a:solidFill>
                  <a:srgbClr val="FFFFFF"/>
                </a:solidFill>
                <a:latin typeface="맑은 고딕" panose="020B0503020000020004" pitchFamily="50" charset="-127"/>
                <a:ea typeface="나눔고딕 ExtraBold" pitchFamily="50" charset="-127"/>
                <a:cs typeface="Arial" panose="020B0604020202020204" pitchFamily="34" charset="0"/>
              </a:rPr>
              <a:t>10) </a:t>
            </a:r>
          </a:p>
        </p:txBody>
      </p:sp>
      <p:sp>
        <p:nvSpPr>
          <p:cNvPr id="117772" name="Rectangle 20">
            <a:extLst>
              <a:ext uri="{FF2B5EF4-FFF2-40B4-BE49-F238E27FC236}">
                <a16:creationId xmlns:a16="http://schemas.microsoft.com/office/drawing/2014/main" id="{0B654843-CC05-33FF-DAAC-A48EB89C2158}"/>
              </a:ext>
            </a:extLst>
          </p:cNvPr>
          <p:cNvSpPr>
            <a:spLocks noChangeArrowheads="1"/>
          </p:cNvSpPr>
          <p:nvPr/>
        </p:nvSpPr>
        <p:spPr bwMode="white">
          <a:xfrm>
            <a:off x="838200" y="3754438"/>
            <a:ext cx="778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종 사업장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대기환경기사 이상 기술자격 소지자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명 이상</a:t>
            </a:r>
          </a:p>
        </p:txBody>
      </p:sp>
      <p:sp>
        <p:nvSpPr>
          <p:cNvPr id="117773" name="Freeform 21">
            <a:extLst>
              <a:ext uri="{FF2B5EF4-FFF2-40B4-BE49-F238E27FC236}">
                <a16:creationId xmlns:a16="http://schemas.microsoft.com/office/drawing/2014/main" id="{C4793649-4E19-A71B-9C5E-4407D9005B18}"/>
              </a:ext>
            </a:extLst>
          </p:cNvPr>
          <p:cNvSpPr>
            <a:spLocks noChangeArrowheads="1"/>
          </p:cNvSpPr>
          <p:nvPr/>
        </p:nvSpPr>
        <p:spPr bwMode="auto">
          <a:xfrm>
            <a:off x="612775" y="386080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2" y="0"/>
                </a:cubicBezTo>
                <a:cubicBezTo>
                  <a:pt x="66" y="0"/>
                  <a:pt x="78" y="5"/>
                  <a:pt x="88" y="16"/>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9"/>
                  <a:pt x="84" y="48"/>
                  <a:pt x="83" y="48"/>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7774" name="Rectangle 22">
            <a:extLst>
              <a:ext uri="{FF2B5EF4-FFF2-40B4-BE49-F238E27FC236}">
                <a16:creationId xmlns:a16="http://schemas.microsoft.com/office/drawing/2014/main" id="{249F7F56-34AF-6A44-E294-1E798CB709F5}"/>
              </a:ext>
            </a:extLst>
          </p:cNvPr>
          <p:cNvSpPr>
            <a:spLocks noChangeArrowheads="1"/>
          </p:cNvSpPr>
          <p:nvPr/>
        </p:nvSpPr>
        <p:spPr bwMode="white">
          <a:xfrm>
            <a:off x="838200" y="4110038"/>
            <a:ext cx="778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2</a:t>
            </a:r>
            <a:r>
              <a:rPr lang="ko-KR" altLang="en-US" sz="1600" b="1">
                <a:solidFill>
                  <a:srgbClr val="000000"/>
                </a:solidFill>
                <a:latin typeface="나눔고딕" pitchFamily="50" charset="-127"/>
                <a:ea typeface="나눔고딕" pitchFamily="50" charset="-127"/>
              </a:rPr>
              <a:t>종 사업장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대기환경산업기사이상의 기술자격 소지자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명이상</a:t>
            </a:r>
          </a:p>
        </p:txBody>
      </p:sp>
      <p:sp>
        <p:nvSpPr>
          <p:cNvPr id="117775" name="Freeform 23">
            <a:extLst>
              <a:ext uri="{FF2B5EF4-FFF2-40B4-BE49-F238E27FC236}">
                <a16:creationId xmlns:a16="http://schemas.microsoft.com/office/drawing/2014/main" id="{F6737CB5-640C-6D64-F695-9D192836C5CE}"/>
              </a:ext>
            </a:extLst>
          </p:cNvPr>
          <p:cNvSpPr>
            <a:spLocks noChangeArrowheads="1"/>
          </p:cNvSpPr>
          <p:nvPr/>
        </p:nvSpPr>
        <p:spPr bwMode="auto">
          <a:xfrm>
            <a:off x="612775" y="4214813"/>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8"/>
                  <a:pt x="66" y="102"/>
                  <a:pt x="52" y="102"/>
                </a:cubicBezTo>
                <a:cubicBezTo>
                  <a:pt x="37" y="102"/>
                  <a:pt x="25" y="98"/>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7776" name="Rectangle 24">
            <a:extLst>
              <a:ext uri="{FF2B5EF4-FFF2-40B4-BE49-F238E27FC236}">
                <a16:creationId xmlns:a16="http://schemas.microsoft.com/office/drawing/2014/main" id="{929641C1-3662-7ADB-28C1-F7EBA49FCDA3}"/>
              </a:ext>
            </a:extLst>
          </p:cNvPr>
          <p:cNvSpPr>
            <a:spLocks noChangeArrowheads="1"/>
          </p:cNvSpPr>
          <p:nvPr/>
        </p:nvSpPr>
        <p:spPr bwMode="white">
          <a:xfrm>
            <a:off x="838200" y="4475163"/>
            <a:ext cx="7783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3</a:t>
            </a:r>
            <a:r>
              <a:rPr lang="ko-KR" altLang="en-US" sz="1600" b="1">
                <a:solidFill>
                  <a:srgbClr val="000000"/>
                </a:solidFill>
                <a:latin typeface="나눔고딕" pitchFamily="50" charset="-127"/>
                <a:ea typeface="나눔고딕" pitchFamily="50" charset="-127"/>
              </a:rPr>
              <a:t>종 사업장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대기환경산업기사 이상의 기술자격소지자</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환경기능사 또는 </a:t>
            </a:r>
            <a:r>
              <a:rPr lang="en-US" altLang="ko-KR" sz="1600" b="1">
                <a:solidFill>
                  <a:srgbClr val="000000"/>
                </a:solidFill>
                <a:latin typeface="나눔고딕" pitchFamily="50" charset="-127"/>
                <a:ea typeface="나눔고딕" pitchFamily="50" charset="-127"/>
              </a:rPr>
              <a:t>3</a:t>
            </a:r>
            <a:r>
              <a:rPr lang="ko-KR" altLang="en-US" sz="1600" b="1">
                <a:solidFill>
                  <a:srgbClr val="000000"/>
                </a:solidFill>
                <a:latin typeface="나눔고딕" pitchFamily="50" charset="-127"/>
                <a:ea typeface="나눔고딕" pitchFamily="50" charset="-127"/>
              </a:rPr>
              <a:t>년 이상 </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대기분야 환경관련 업무에 종사한 자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명 이상</a:t>
            </a:r>
          </a:p>
        </p:txBody>
      </p:sp>
      <p:sp>
        <p:nvSpPr>
          <p:cNvPr id="117777" name="Freeform 25">
            <a:extLst>
              <a:ext uri="{FF2B5EF4-FFF2-40B4-BE49-F238E27FC236}">
                <a16:creationId xmlns:a16="http://schemas.microsoft.com/office/drawing/2014/main" id="{DD0D562A-8D38-DA7F-E855-D3917D39F5C9}"/>
              </a:ext>
            </a:extLst>
          </p:cNvPr>
          <p:cNvSpPr>
            <a:spLocks noChangeArrowheads="1"/>
          </p:cNvSpPr>
          <p:nvPr/>
        </p:nvSpPr>
        <p:spPr bwMode="auto">
          <a:xfrm>
            <a:off x="612775" y="456088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7778" name="Rectangle 26">
            <a:extLst>
              <a:ext uri="{FF2B5EF4-FFF2-40B4-BE49-F238E27FC236}">
                <a16:creationId xmlns:a16="http://schemas.microsoft.com/office/drawing/2014/main" id="{87445114-523B-8C4E-5835-B81940E8324E}"/>
              </a:ext>
            </a:extLst>
          </p:cNvPr>
          <p:cNvSpPr>
            <a:spLocks noChangeArrowheads="1"/>
          </p:cNvSpPr>
          <p:nvPr/>
        </p:nvSpPr>
        <p:spPr bwMode="white">
          <a:xfrm>
            <a:off x="876300" y="5027613"/>
            <a:ext cx="7783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제</a:t>
            </a:r>
            <a:r>
              <a:rPr lang="en-US" altLang="ko-KR" sz="1600" b="1">
                <a:solidFill>
                  <a:srgbClr val="000000"/>
                </a:solidFill>
                <a:latin typeface="나눔고딕" pitchFamily="50" charset="-127"/>
                <a:ea typeface="나눔고딕" pitchFamily="50" charset="-127"/>
              </a:rPr>
              <a:t>4~5</a:t>
            </a:r>
            <a:r>
              <a:rPr lang="ko-KR" altLang="en-US" sz="1600" b="1">
                <a:solidFill>
                  <a:srgbClr val="000000"/>
                </a:solidFill>
                <a:latin typeface="나눔고딕" pitchFamily="50" charset="-127"/>
                <a:ea typeface="나눔고딕" pitchFamily="50" charset="-127"/>
              </a:rPr>
              <a:t>종사업장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피고용인중에서 임명하는 자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명 이상</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특정 배출시 </a:t>
            </a:r>
            <a:r>
              <a:rPr lang="en-US" altLang="ko-KR" sz="1600" b="1">
                <a:solidFill>
                  <a:srgbClr val="000000"/>
                </a:solidFill>
                <a:latin typeface="나눔고딕" pitchFamily="50" charset="-127"/>
                <a:ea typeface="나눔고딕" pitchFamily="50" charset="-127"/>
              </a:rPr>
              <a:t>3</a:t>
            </a:r>
            <a:r>
              <a:rPr lang="ko-KR" altLang="en-US" sz="1600" b="1">
                <a:solidFill>
                  <a:srgbClr val="000000"/>
                </a:solidFill>
                <a:latin typeface="나눔고딕" pitchFamily="50" charset="-127"/>
                <a:ea typeface="나눔고딕" pitchFamily="50" charset="-127"/>
              </a:rPr>
              <a:t>종에 해당 기술인</a:t>
            </a:r>
            <a:r>
              <a:rPr lang="en-US" altLang="ko-KR" sz="1600" b="1">
                <a:solidFill>
                  <a:srgbClr val="000000"/>
                </a:solidFill>
                <a:latin typeface="나눔고딕" pitchFamily="50" charset="-127"/>
                <a:ea typeface="나눔고딕" pitchFamily="50" charset="-127"/>
              </a:rPr>
              <a:t>)</a:t>
            </a:r>
          </a:p>
        </p:txBody>
      </p:sp>
      <p:sp>
        <p:nvSpPr>
          <p:cNvPr id="117779" name="Freeform 27">
            <a:extLst>
              <a:ext uri="{FF2B5EF4-FFF2-40B4-BE49-F238E27FC236}">
                <a16:creationId xmlns:a16="http://schemas.microsoft.com/office/drawing/2014/main" id="{64881D3C-9E3A-4455-9881-1C44E743F4E4}"/>
              </a:ext>
            </a:extLst>
          </p:cNvPr>
          <p:cNvSpPr>
            <a:spLocks noChangeArrowheads="1"/>
          </p:cNvSpPr>
          <p:nvPr/>
        </p:nvSpPr>
        <p:spPr bwMode="auto">
          <a:xfrm>
            <a:off x="612775" y="511968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5"/>
                  <a:pt x="15" y="16"/>
                </a:cubicBezTo>
                <a:cubicBezTo>
                  <a:pt x="25" y="5"/>
                  <a:pt x="37" y="0"/>
                  <a:pt x="52" y="0"/>
                </a:cubicBezTo>
                <a:cubicBezTo>
                  <a:pt x="66" y="0"/>
                  <a:pt x="78" y="5"/>
                  <a:pt x="88" y="16"/>
                </a:cubicBezTo>
                <a:cubicBezTo>
                  <a:pt x="98" y="25"/>
                  <a:pt x="103" y="37"/>
                  <a:pt x="103" y="52"/>
                </a:cubicBezTo>
                <a:cubicBezTo>
                  <a:pt x="103" y="66"/>
                  <a:pt x="98" y="78"/>
                  <a:pt x="88" y="88"/>
                </a:cubicBezTo>
                <a:cubicBezTo>
                  <a:pt x="78" y="97"/>
                  <a:pt x="66" y="102"/>
                  <a:pt x="52" y="102"/>
                </a:cubicBezTo>
                <a:cubicBezTo>
                  <a:pt x="37" y="102"/>
                  <a:pt x="25" y="97"/>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7780" name="Rectangle 28">
            <a:extLst>
              <a:ext uri="{FF2B5EF4-FFF2-40B4-BE49-F238E27FC236}">
                <a16:creationId xmlns:a16="http://schemas.microsoft.com/office/drawing/2014/main" id="{021487D8-EDBD-FF1E-003F-9B5B711107AA}"/>
              </a:ext>
            </a:extLst>
          </p:cNvPr>
          <p:cNvSpPr>
            <a:spLocks noChangeArrowheads="1"/>
          </p:cNvSpPr>
          <p:nvPr/>
        </p:nvSpPr>
        <p:spPr bwMode="white">
          <a:xfrm>
            <a:off x="838200" y="5359400"/>
            <a:ext cx="7783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1~2</a:t>
            </a:r>
            <a:r>
              <a:rPr lang="ko-KR" altLang="en-US" sz="1600" b="1">
                <a:solidFill>
                  <a:srgbClr val="000000"/>
                </a:solidFill>
                <a:latin typeface="나눔고딕" pitchFamily="50" charset="-127"/>
                <a:ea typeface="나눔고딕" pitchFamily="50" charset="-127"/>
              </a:rPr>
              <a:t>종 사업장중 평균 </a:t>
            </a:r>
            <a:r>
              <a:rPr lang="en-US" altLang="ko-KR" sz="1600" b="1">
                <a:solidFill>
                  <a:srgbClr val="000000"/>
                </a:solidFill>
                <a:latin typeface="나눔고딕" pitchFamily="50" charset="-127"/>
                <a:ea typeface="나눔고딕" pitchFamily="50" charset="-127"/>
              </a:rPr>
              <a:t>17</a:t>
            </a:r>
            <a:r>
              <a:rPr lang="ko-KR" altLang="en-US" sz="1600" b="1">
                <a:solidFill>
                  <a:srgbClr val="000000"/>
                </a:solidFill>
                <a:latin typeface="나눔고딕" pitchFamily="50" charset="-127"/>
                <a:ea typeface="나눔고딕" pitchFamily="50" charset="-127"/>
              </a:rPr>
              <a:t>시간</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일 작업시 </a:t>
            </a:r>
            <a:r>
              <a:rPr lang="en-US" altLang="ko-KR" sz="1600" b="1">
                <a:solidFill>
                  <a:srgbClr val="000000"/>
                </a:solidFill>
                <a:latin typeface="나눔고딕" pitchFamily="50" charset="-127"/>
                <a:ea typeface="나눔고딕" pitchFamily="50" charset="-127"/>
              </a:rPr>
              <a:t>2</a:t>
            </a:r>
            <a:r>
              <a:rPr lang="ko-KR" altLang="en-US" sz="1600" b="1">
                <a:solidFill>
                  <a:srgbClr val="000000"/>
                </a:solidFill>
                <a:latin typeface="나눔고딕" pitchFamily="50" charset="-127"/>
                <a:ea typeface="나눔고딕" pitchFamily="50" charset="-127"/>
              </a:rPr>
              <a:t>명 이상</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명은 </a:t>
            </a:r>
            <a:r>
              <a:rPr lang="en-US" altLang="ko-KR" sz="1600" b="1">
                <a:solidFill>
                  <a:srgbClr val="000000"/>
                </a:solidFill>
                <a:latin typeface="나눔고딕" pitchFamily="50" charset="-127"/>
                <a:ea typeface="나눔고딕" pitchFamily="50" charset="-127"/>
              </a:rPr>
              <a:t>3</a:t>
            </a:r>
            <a:r>
              <a:rPr lang="ko-KR" altLang="en-US" sz="1600" b="1">
                <a:solidFill>
                  <a:srgbClr val="000000"/>
                </a:solidFill>
                <a:latin typeface="나눔고딕" pitchFamily="50" charset="-127"/>
                <a:ea typeface="나눔고딕" pitchFamily="50" charset="-127"/>
              </a:rPr>
              <a:t>종 기준</a:t>
            </a:r>
            <a:r>
              <a:rPr lang="en-US" altLang="ko-KR" sz="1600" b="1">
                <a:solidFill>
                  <a:srgbClr val="000000"/>
                </a:solidFill>
                <a:latin typeface="나눔고딕" pitchFamily="50" charset="-127"/>
                <a:ea typeface="나눔고딕" pitchFamily="50" charset="-127"/>
              </a:rPr>
              <a:t>)</a:t>
            </a:r>
          </a:p>
        </p:txBody>
      </p:sp>
      <p:sp>
        <p:nvSpPr>
          <p:cNvPr id="117781" name="Freeform 29">
            <a:extLst>
              <a:ext uri="{FF2B5EF4-FFF2-40B4-BE49-F238E27FC236}">
                <a16:creationId xmlns:a16="http://schemas.microsoft.com/office/drawing/2014/main" id="{9F52D154-5923-9564-2837-3E95C216FD10}"/>
              </a:ext>
            </a:extLst>
          </p:cNvPr>
          <p:cNvSpPr>
            <a:spLocks noChangeArrowheads="1"/>
          </p:cNvSpPr>
          <p:nvPr/>
        </p:nvSpPr>
        <p:spPr bwMode="auto">
          <a:xfrm>
            <a:off x="612775" y="5465763"/>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8"/>
                  <a:pt x="83" y="47"/>
                </a:cubicBezTo>
                <a:lnTo>
                  <a:pt x="36" y="18"/>
                </a:lnTo>
                <a:cubicBezTo>
                  <a:pt x="35" y="17"/>
                  <a:pt x="33" y="17"/>
                  <a:pt x="31" y="18"/>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7782" name="Rectangle 30">
            <a:extLst>
              <a:ext uri="{FF2B5EF4-FFF2-40B4-BE49-F238E27FC236}">
                <a16:creationId xmlns:a16="http://schemas.microsoft.com/office/drawing/2014/main" id="{81E9522A-8FE7-307A-3E2B-2BF020989520}"/>
              </a:ext>
            </a:extLst>
          </p:cNvPr>
          <p:cNvSpPr>
            <a:spLocks noChangeArrowheads="1"/>
          </p:cNvSpPr>
          <p:nvPr/>
        </p:nvSpPr>
        <p:spPr bwMode="white">
          <a:xfrm>
            <a:off x="838200" y="5703888"/>
            <a:ext cx="7783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방지시설 면제사업장</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공동방지 처리의 경우 </a:t>
            </a:r>
            <a:r>
              <a:rPr lang="en-US" altLang="ko-KR" sz="1600" b="1">
                <a:solidFill>
                  <a:srgbClr val="000000"/>
                </a:solidFill>
                <a:latin typeface="나눔고딕" pitchFamily="50" charset="-127"/>
                <a:ea typeface="나눔고딕" pitchFamily="50" charset="-127"/>
              </a:rPr>
              <a:t>5</a:t>
            </a:r>
            <a:r>
              <a:rPr lang="ko-KR" altLang="en-US" sz="1600" b="1">
                <a:solidFill>
                  <a:srgbClr val="000000"/>
                </a:solidFill>
                <a:latin typeface="나눔고딕" pitchFamily="50" charset="-127"/>
                <a:ea typeface="나눔고딕" pitchFamily="50" charset="-127"/>
              </a:rPr>
              <a:t>종 사업장에 해당되는 기술인 선임 가능 등</a:t>
            </a:r>
          </a:p>
        </p:txBody>
      </p:sp>
      <p:sp>
        <p:nvSpPr>
          <p:cNvPr id="117783" name="Freeform 31">
            <a:extLst>
              <a:ext uri="{FF2B5EF4-FFF2-40B4-BE49-F238E27FC236}">
                <a16:creationId xmlns:a16="http://schemas.microsoft.com/office/drawing/2014/main" id="{F6E5A98F-CD39-F60E-F5DE-929B00A879A0}"/>
              </a:ext>
            </a:extLst>
          </p:cNvPr>
          <p:cNvSpPr>
            <a:spLocks noChangeArrowheads="1"/>
          </p:cNvSpPr>
          <p:nvPr/>
        </p:nvSpPr>
        <p:spPr bwMode="auto">
          <a:xfrm>
            <a:off x="612775" y="5810250"/>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6"/>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17784" name="Rectangle 32">
            <a:extLst>
              <a:ext uri="{FF2B5EF4-FFF2-40B4-BE49-F238E27FC236}">
                <a16:creationId xmlns:a16="http://schemas.microsoft.com/office/drawing/2014/main" id="{AE008CD8-2C17-C521-92F5-5055FD6DE2F4}"/>
              </a:ext>
            </a:extLst>
          </p:cNvPr>
          <p:cNvSpPr>
            <a:spLocks noChangeArrowheads="1"/>
          </p:cNvSpPr>
          <p:nvPr/>
        </p:nvSpPr>
        <p:spPr bwMode="white">
          <a:xfrm>
            <a:off x="838200" y="6057900"/>
            <a:ext cx="7783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교육이수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신규임용자는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년이내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보수교육 </a:t>
            </a:r>
            <a:r>
              <a:rPr lang="en-US" altLang="ko-KR" sz="1600" b="1">
                <a:solidFill>
                  <a:srgbClr val="000000"/>
                </a:solidFill>
                <a:latin typeface="나눔고딕" pitchFamily="50" charset="-127"/>
                <a:ea typeface="나눔고딕" pitchFamily="50" charset="-127"/>
              </a:rPr>
              <a:t>3</a:t>
            </a:r>
            <a:r>
              <a:rPr lang="ko-KR" altLang="en-US" sz="1600" b="1">
                <a:solidFill>
                  <a:srgbClr val="000000"/>
                </a:solidFill>
                <a:latin typeface="나눔고딕" pitchFamily="50" charset="-127"/>
                <a:ea typeface="나눔고딕" pitchFamily="50" charset="-127"/>
              </a:rPr>
              <a:t>년마다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회이상</a:t>
            </a:r>
          </a:p>
        </p:txBody>
      </p:sp>
      <p:sp>
        <p:nvSpPr>
          <p:cNvPr id="117785" name="Freeform 36">
            <a:extLst>
              <a:ext uri="{FF2B5EF4-FFF2-40B4-BE49-F238E27FC236}">
                <a16:creationId xmlns:a16="http://schemas.microsoft.com/office/drawing/2014/main" id="{5E84261E-30AE-30CA-051A-9DA4CB28393A}"/>
              </a:ext>
            </a:extLst>
          </p:cNvPr>
          <p:cNvSpPr>
            <a:spLocks noChangeArrowheads="1"/>
          </p:cNvSpPr>
          <p:nvPr/>
        </p:nvSpPr>
        <p:spPr bwMode="auto">
          <a:xfrm>
            <a:off x="612775" y="6164263"/>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5"/>
                  <a:pt x="15" y="16"/>
                </a:cubicBezTo>
                <a:cubicBezTo>
                  <a:pt x="25" y="5"/>
                  <a:pt x="37" y="0"/>
                  <a:pt x="52" y="0"/>
                </a:cubicBezTo>
                <a:cubicBezTo>
                  <a:pt x="66" y="0"/>
                  <a:pt x="78" y="5"/>
                  <a:pt x="88" y="16"/>
                </a:cubicBezTo>
                <a:cubicBezTo>
                  <a:pt x="98" y="25"/>
                  <a:pt x="103" y="37"/>
                  <a:pt x="103" y="52"/>
                </a:cubicBezTo>
                <a:cubicBezTo>
                  <a:pt x="103" y="66"/>
                  <a:pt x="98" y="78"/>
                  <a:pt x="88" y="88"/>
                </a:cubicBezTo>
                <a:cubicBezTo>
                  <a:pt x="78" y="97"/>
                  <a:pt x="66" y="102"/>
                  <a:pt x="52" y="102"/>
                </a:cubicBezTo>
                <a:cubicBezTo>
                  <a:pt x="37" y="102"/>
                  <a:pt x="25" y="97"/>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4"/>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grpSp>
        <p:nvGrpSpPr>
          <p:cNvPr id="117786" name="Group 37">
            <a:extLst>
              <a:ext uri="{FF2B5EF4-FFF2-40B4-BE49-F238E27FC236}">
                <a16:creationId xmlns:a16="http://schemas.microsoft.com/office/drawing/2014/main" id="{130A57EA-DF89-3A31-7939-85ABD041E140}"/>
              </a:ext>
            </a:extLst>
          </p:cNvPr>
          <p:cNvGrpSpPr>
            <a:grpSpLocks/>
          </p:cNvGrpSpPr>
          <p:nvPr/>
        </p:nvGrpSpPr>
        <p:grpSpPr bwMode="auto">
          <a:xfrm>
            <a:off x="-184150" y="-246063"/>
            <a:ext cx="9324975" cy="982663"/>
            <a:chOff x="-117" y="0"/>
            <a:chExt cx="5874" cy="619"/>
          </a:xfrm>
        </p:grpSpPr>
        <p:grpSp>
          <p:nvGrpSpPr>
            <p:cNvPr id="117787" name="Group 38">
              <a:extLst>
                <a:ext uri="{FF2B5EF4-FFF2-40B4-BE49-F238E27FC236}">
                  <a16:creationId xmlns:a16="http://schemas.microsoft.com/office/drawing/2014/main" id="{A34F9A3B-B09C-5903-6647-99954AAA43F0}"/>
                </a:ext>
              </a:extLst>
            </p:cNvPr>
            <p:cNvGrpSpPr>
              <a:grpSpLocks/>
            </p:cNvGrpSpPr>
            <p:nvPr/>
          </p:nvGrpSpPr>
          <p:grpSpPr bwMode="auto">
            <a:xfrm>
              <a:off x="-117" y="177"/>
              <a:ext cx="4676" cy="442"/>
              <a:chOff x="-117" y="177"/>
              <a:chExt cx="4676" cy="442"/>
            </a:xfrm>
          </p:grpSpPr>
          <p:pic>
            <p:nvPicPr>
              <p:cNvPr id="117790" name="Picture 39">
                <a:extLst>
                  <a:ext uri="{FF2B5EF4-FFF2-40B4-BE49-F238E27FC236}">
                    <a16:creationId xmlns:a16="http://schemas.microsoft.com/office/drawing/2014/main" id="{5A0037B5-CB3F-2C5D-2244-D030DBC2A5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7791" name="Rectangle 40">
                <a:extLst>
                  <a:ext uri="{FF2B5EF4-FFF2-40B4-BE49-F238E27FC236}">
                    <a16:creationId xmlns:a16="http://schemas.microsoft.com/office/drawing/2014/main" id="{4D263F69-E8D3-98F7-2E23-AD900EC03D5E}"/>
                  </a:ext>
                </a:extLst>
              </p:cNvPr>
              <p:cNvSpPr>
                <a:spLocks noChangeArrowheads="1"/>
              </p:cNvSpPr>
              <p:nvPr/>
            </p:nvSpPr>
            <p:spPr bwMode="white">
              <a:xfrm>
                <a:off x="-117" y="177"/>
                <a:ext cx="2581"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대기배출시설의 관리</a:t>
                </a:r>
              </a:p>
            </p:txBody>
          </p:sp>
        </p:grpSp>
        <p:sp>
          <p:nvSpPr>
            <p:cNvPr id="117788" name="Rectangle 41">
              <a:extLst>
                <a:ext uri="{FF2B5EF4-FFF2-40B4-BE49-F238E27FC236}">
                  <a16:creationId xmlns:a16="http://schemas.microsoft.com/office/drawing/2014/main" id="{E7CC7D2F-7B2F-D780-3129-6AE94C5A844E}"/>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17789" name="Rectangle 42">
              <a:extLst>
                <a:ext uri="{FF2B5EF4-FFF2-40B4-BE49-F238E27FC236}">
                  <a16:creationId xmlns:a16="http://schemas.microsoft.com/office/drawing/2014/main" id="{DDB807AE-1F93-86F4-8E4E-C3324FDEFEF3}"/>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4">
            <a:extLst>
              <a:ext uri="{FF2B5EF4-FFF2-40B4-BE49-F238E27FC236}">
                <a16:creationId xmlns:a16="http://schemas.microsoft.com/office/drawing/2014/main" id="{CB0AAF57-D931-B909-B1FC-C4C975767255}"/>
              </a:ext>
            </a:extLst>
          </p:cNvPr>
          <p:cNvSpPr>
            <a:spLocks noChangeArrowheads="1"/>
          </p:cNvSpPr>
          <p:nvPr/>
        </p:nvSpPr>
        <p:spPr bwMode="auto">
          <a:xfrm>
            <a:off x="231775" y="1371600"/>
            <a:ext cx="8674100" cy="5094288"/>
          </a:xfrm>
          <a:prstGeom prst="roundRect">
            <a:avLst>
              <a:gd name="adj" fmla="val 2204"/>
            </a:avLst>
          </a:prstGeom>
          <a:solidFill>
            <a:srgbClr val="FFFFFF"/>
          </a:solidFill>
          <a:ln w="9487">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19811" name="Picture 5">
            <a:extLst>
              <a:ext uri="{FF2B5EF4-FFF2-40B4-BE49-F238E27FC236}">
                <a16:creationId xmlns:a16="http://schemas.microsoft.com/office/drawing/2014/main" id="{371ED12D-4F92-8A69-EBE4-E681CC10A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744538"/>
            <a:ext cx="6086476"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Rectangle 6">
            <a:extLst>
              <a:ext uri="{FF2B5EF4-FFF2-40B4-BE49-F238E27FC236}">
                <a16:creationId xmlns:a16="http://schemas.microsoft.com/office/drawing/2014/main" id="{089FE32D-EC3B-EDA2-54A4-9E541FCBCD7E}"/>
              </a:ext>
            </a:extLst>
          </p:cNvPr>
          <p:cNvSpPr>
            <a:spLocks noChangeArrowheads="1"/>
          </p:cNvSpPr>
          <p:nvPr/>
        </p:nvSpPr>
        <p:spPr bwMode="white">
          <a:xfrm>
            <a:off x="0" y="838200"/>
            <a:ext cx="59737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환경기술인 선임</a:t>
            </a:r>
          </a:p>
        </p:txBody>
      </p:sp>
      <p:pic>
        <p:nvPicPr>
          <p:cNvPr id="119813" name="Picture 7">
            <a:extLst>
              <a:ext uri="{FF2B5EF4-FFF2-40B4-BE49-F238E27FC236}">
                <a16:creationId xmlns:a16="http://schemas.microsoft.com/office/drawing/2014/main" id="{03E2D1D2-DD61-6840-5164-BB9E81FABD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1317625"/>
            <a:ext cx="60198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9814" name="Rectangle 8">
            <a:extLst>
              <a:ext uri="{FF2B5EF4-FFF2-40B4-BE49-F238E27FC236}">
                <a16:creationId xmlns:a16="http://schemas.microsoft.com/office/drawing/2014/main" id="{F4106A49-B64E-DF81-9469-62D3F221E1DA}"/>
              </a:ext>
            </a:extLst>
          </p:cNvPr>
          <p:cNvSpPr>
            <a:spLocks noChangeArrowheads="1"/>
          </p:cNvSpPr>
          <p:nvPr/>
        </p:nvSpPr>
        <p:spPr bwMode="white">
          <a:xfrm>
            <a:off x="282575" y="1455738"/>
            <a:ext cx="5329238" cy="366712"/>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1800">
                <a:solidFill>
                  <a:srgbClr val="FFFFFF"/>
                </a:solidFill>
                <a:latin typeface="나눔고딕 ExtraBold" pitchFamily="50" charset="-127"/>
                <a:ea typeface="나눔고딕 ExtraBold" pitchFamily="50" charset="-127"/>
                <a:cs typeface="Arial" panose="020B0604020202020204" pitchFamily="34" charset="0"/>
              </a:rPr>
              <a:t>사업장별 환경기술인의 자격기</a:t>
            </a:r>
            <a:r>
              <a:rPr lang="ko-KR" altLang="en-US" sz="1800" b="1">
                <a:solidFill>
                  <a:srgbClr val="FFFFFF"/>
                </a:solidFill>
                <a:latin typeface="나눔고딕 ExtraBold" pitchFamily="50" charset="-127"/>
                <a:ea typeface="나눔고딕 ExtraBold" pitchFamily="50" charset="-127"/>
                <a:cs typeface="Arial" panose="020B0604020202020204" pitchFamily="34" charset="0"/>
              </a:rPr>
              <a:t>준</a:t>
            </a:r>
            <a:r>
              <a:rPr lang="en-US" altLang="ko-KR" sz="1400" b="1">
                <a:solidFill>
                  <a:srgbClr val="FFFFFF"/>
                </a:solidFill>
                <a:latin typeface="Arial" panose="020B0604020202020204" pitchFamily="34" charset="0"/>
                <a:ea typeface="나눔고딕" pitchFamily="50" charset="-127"/>
                <a:cs typeface="Arial" panose="020B0604020202020204" pitchFamily="34" charset="0"/>
              </a:rPr>
              <a:t>(</a:t>
            </a:r>
            <a:r>
              <a:rPr lang="ko-KR" altLang="en-US" sz="1400" b="1">
                <a:solidFill>
                  <a:srgbClr val="FFFFFF"/>
                </a:solidFill>
                <a:latin typeface="Arial" panose="020B0604020202020204" pitchFamily="34" charset="0"/>
                <a:ea typeface="나눔고딕" pitchFamily="50" charset="-127"/>
                <a:cs typeface="Arial" panose="020B0604020202020204" pitchFamily="34" charset="0"/>
              </a:rPr>
              <a:t>시행령  별표</a:t>
            </a:r>
            <a:r>
              <a:rPr lang="en-US" altLang="ko-KR" sz="1400" b="1">
                <a:solidFill>
                  <a:srgbClr val="FFFFFF"/>
                </a:solidFill>
                <a:latin typeface="Arial" panose="020B0604020202020204" pitchFamily="34" charset="0"/>
                <a:ea typeface="나눔고딕" pitchFamily="50" charset="-127"/>
                <a:cs typeface="Arial" panose="020B0604020202020204" pitchFamily="34" charset="0"/>
              </a:rPr>
              <a:t>10)</a:t>
            </a:r>
            <a:r>
              <a:rPr lang="en-US" altLang="ko-KR" sz="1400">
                <a:solidFill>
                  <a:srgbClr val="FFFFFF"/>
                </a:solidFill>
                <a:latin typeface="맑은 고딕" panose="020B0503020000020004" pitchFamily="50" charset="-127"/>
                <a:cs typeface="Arial" panose="020B0604020202020204" pitchFamily="34" charset="0"/>
              </a:rPr>
              <a:t> </a:t>
            </a:r>
          </a:p>
        </p:txBody>
      </p:sp>
      <p:sp>
        <p:nvSpPr>
          <p:cNvPr id="119815" name="Rectangle 9">
            <a:extLst>
              <a:ext uri="{FF2B5EF4-FFF2-40B4-BE49-F238E27FC236}">
                <a16:creationId xmlns:a16="http://schemas.microsoft.com/office/drawing/2014/main" id="{268C851E-4C27-B89E-293D-265B7D359256}"/>
              </a:ext>
            </a:extLst>
          </p:cNvPr>
          <p:cNvSpPr>
            <a:spLocks noChangeArrowheads="1"/>
          </p:cNvSpPr>
          <p:nvPr/>
        </p:nvSpPr>
        <p:spPr bwMode="white">
          <a:xfrm>
            <a:off x="838200" y="4333875"/>
            <a:ext cx="7783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19816" name="Group 10">
            <a:extLst>
              <a:ext uri="{FF2B5EF4-FFF2-40B4-BE49-F238E27FC236}">
                <a16:creationId xmlns:a16="http://schemas.microsoft.com/office/drawing/2014/main" id="{870F890D-7282-2C4F-3E3C-D6CE5234DBE9}"/>
              </a:ext>
            </a:extLst>
          </p:cNvPr>
          <p:cNvGrpSpPr>
            <a:grpSpLocks/>
          </p:cNvGrpSpPr>
          <p:nvPr/>
        </p:nvGrpSpPr>
        <p:grpSpPr bwMode="auto">
          <a:xfrm>
            <a:off x="-185738" y="0"/>
            <a:ext cx="9324976" cy="982663"/>
            <a:chOff x="-117" y="0"/>
            <a:chExt cx="5874" cy="619"/>
          </a:xfrm>
        </p:grpSpPr>
        <p:grpSp>
          <p:nvGrpSpPr>
            <p:cNvPr id="119838" name="Group 11">
              <a:extLst>
                <a:ext uri="{FF2B5EF4-FFF2-40B4-BE49-F238E27FC236}">
                  <a16:creationId xmlns:a16="http://schemas.microsoft.com/office/drawing/2014/main" id="{EA360C24-3D4D-891A-4A70-97DC5A814546}"/>
                </a:ext>
              </a:extLst>
            </p:cNvPr>
            <p:cNvGrpSpPr>
              <a:grpSpLocks/>
            </p:cNvGrpSpPr>
            <p:nvPr/>
          </p:nvGrpSpPr>
          <p:grpSpPr bwMode="auto">
            <a:xfrm>
              <a:off x="-117" y="177"/>
              <a:ext cx="4676" cy="442"/>
              <a:chOff x="-117" y="177"/>
              <a:chExt cx="4676" cy="442"/>
            </a:xfrm>
          </p:grpSpPr>
          <p:pic>
            <p:nvPicPr>
              <p:cNvPr id="119841" name="Picture 12">
                <a:extLst>
                  <a:ext uri="{FF2B5EF4-FFF2-40B4-BE49-F238E27FC236}">
                    <a16:creationId xmlns:a16="http://schemas.microsoft.com/office/drawing/2014/main" id="{D365AE65-D068-39F2-6FEF-6A3778FE5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9842" name="Rectangle 13">
                <a:extLst>
                  <a:ext uri="{FF2B5EF4-FFF2-40B4-BE49-F238E27FC236}">
                    <a16:creationId xmlns:a16="http://schemas.microsoft.com/office/drawing/2014/main" id="{63F4273C-F3C0-5236-7573-BD622AC78741}"/>
                  </a:ext>
                </a:extLst>
              </p:cNvPr>
              <p:cNvSpPr>
                <a:spLocks noChangeArrowheads="1"/>
              </p:cNvSpPr>
              <p:nvPr/>
            </p:nvSpPr>
            <p:spPr bwMode="white">
              <a:xfrm>
                <a:off x="-117" y="177"/>
                <a:ext cx="353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19839" name="Rectangle 14">
              <a:extLst>
                <a:ext uri="{FF2B5EF4-FFF2-40B4-BE49-F238E27FC236}">
                  <a16:creationId xmlns:a16="http://schemas.microsoft.com/office/drawing/2014/main" id="{D1934CD8-EF81-A96E-39AD-75E038BC91D6}"/>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19840" name="Rectangle 15">
              <a:extLst>
                <a:ext uri="{FF2B5EF4-FFF2-40B4-BE49-F238E27FC236}">
                  <a16:creationId xmlns:a16="http://schemas.microsoft.com/office/drawing/2014/main" id="{1D3149C9-F425-B67F-743C-C908677306B1}"/>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aphicFrame>
        <p:nvGraphicFramePr>
          <p:cNvPr id="76820" name="Group 20">
            <a:extLst>
              <a:ext uri="{FF2B5EF4-FFF2-40B4-BE49-F238E27FC236}">
                <a16:creationId xmlns:a16="http://schemas.microsoft.com/office/drawing/2014/main" id="{129E0735-E18A-6557-8919-35FE44820833}"/>
              </a:ext>
            </a:extLst>
          </p:cNvPr>
          <p:cNvGraphicFramePr>
            <a:graphicFrameLocks noGrp="1"/>
          </p:cNvGraphicFramePr>
          <p:nvPr/>
        </p:nvGraphicFramePr>
        <p:xfrm>
          <a:off x="338138" y="2030413"/>
          <a:ext cx="8462962" cy="4159250"/>
        </p:xfrm>
        <a:graphic>
          <a:graphicData uri="http://schemas.openxmlformats.org/drawingml/2006/table">
            <a:tbl>
              <a:tblPr/>
              <a:tblGrid>
                <a:gridCol w="3395662">
                  <a:extLst>
                    <a:ext uri="{9D8B030D-6E8A-4147-A177-3AD203B41FA5}">
                      <a16:colId xmlns:a16="http://schemas.microsoft.com/office/drawing/2014/main" val="20000"/>
                    </a:ext>
                  </a:extLst>
                </a:gridCol>
                <a:gridCol w="5067300">
                  <a:extLst>
                    <a:ext uri="{9D8B030D-6E8A-4147-A177-3AD203B41FA5}">
                      <a16:colId xmlns:a16="http://schemas.microsoft.com/office/drawing/2014/main" val="20001"/>
                    </a:ext>
                  </a:extLst>
                </a:gridCol>
              </a:tblGrid>
              <a:tr h="335289">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구 분</a:t>
                      </a:r>
                    </a:p>
                  </a:txBody>
                  <a:tcPr marL="91417" marR="91417" marT="45713" marB="45713" anchor="ctr" horzOverflow="overflow">
                    <a:lnL w="21487"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21487" cap="flat" cmpd="sng" algn="ctr">
                      <a:solidFill>
                        <a:srgbClr val="000000"/>
                      </a:solidFill>
                      <a:prstDash val="solid"/>
                      <a:round/>
                      <a:headEnd type="none" w="med" len="med"/>
                      <a:tailEnd type="none" w="med" len="med"/>
                    </a:lnT>
                    <a:lnB w="25003"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환경기술인의 자격기준</a:t>
                      </a:r>
                    </a:p>
                  </a:txBody>
                  <a:tcPr marL="91417" marR="91417" marT="45713" marB="45713" anchor="ctr" horzOverflow="overflow">
                    <a:lnL w="3516" cap="flat" cmpd="sng" algn="ctr">
                      <a:solidFill>
                        <a:srgbClr val="000000"/>
                      </a:solidFill>
                      <a:prstDash val="solid"/>
                      <a:round/>
                      <a:headEnd type="none" w="med" len="med"/>
                      <a:tailEnd type="none" w="med" len="med"/>
                    </a:lnL>
                    <a:lnR w="21487" cap="flat" cmpd="sng" algn="ctr">
                      <a:solidFill>
                        <a:srgbClr val="000000"/>
                      </a:solidFill>
                      <a:prstDash val="solid"/>
                      <a:round/>
                      <a:headEnd type="none" w="med" len="med"/>
                      <a:tailEnd type="none" w="med" len="med"/>
                    </a:lnR>
                    <a:lnT w="21487" cap="flat" cmpd="sng" algn="ctr">
                      <a:solidFill>
                        <a:srgbClr val="000000"/>
                      </a:solidFill>
                      <a:prstDash val="solid"/>
                      <a:round/>
                      <a:headEnd type="none" w="med" len="med"/>
                      <a:tailEnd type="none" w="med" len="med"/>
                    </a:lnT>
                    <a:lnB w="25003"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579154">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1</a:t>
                      </a:r>
                      <a:r>
                        <a:rPr kumimoji="1" lang="ko-KR" altLang="en-US" sz="16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종사업장</a:t>
                      </a:r>
                      <a:r>
                        <a:rPr kumimoji="1" lang="en-US" altLang="ko-KR"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a:t>
                      </a: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대기오염물질발생량의 합계가 연간 </a:t>
                      </a:r>
                      <a:r>
                        <a:rPr kumimoji="1" lang="en-US" altLang="ko-KR"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80</a:t>
                      </a:r>
                      <a:r>
                        <a:rPr kumimoji="1" lang="ko-KR" altLang="en-US"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톤 이상인 사업장</a:t>
                      </a:r>
                      <a:r>
                        <a:rPr kumimoji="1" lang="en-US" altLang="ko-KR" sz="16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a:t>
                      </a:r>
                    </a:p>
                  </a:txBody>
                  <a:tcPr marL="91417" marR="91417" marT="45713" marB="45713" anchor="ctr" horzOverflow="overflow">
                    <a:lnL w="21487"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25003"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대기환경기사 이상의 기술자격 소지자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명 이상</a:t>
                      </a:r>
                    </a:p>
                  </a:txBody>
                  <a:tcPr marL="91417" marR="91417" marT="45713" marB="45713" anchor="ctr" horzOverflow="overflow">
                    <a:lnL w="3516" cap="flat" cmpd="sng" algn="ctr">
                      <a:solidFill>
                        <a:srgbClr val="000000"/>
                      </a:solidFill>
                      <a:prstDash val="solid"/>
                      <a:round/>
                      <a:headEnd type="none" w="med" len="med"/>
                      <a:tailEnd type="none" w="med" len="med"/>
                    </a:lnL>
                    <a:lnR w="21487" cap="flat" cmpd="sng" algn="ctr">
                      <a:solidFill>
                        <a:srgbClr val="000000"/>
                      </a:solidFill>
                      <a:prstDash val="solid"/>
                      <a:round/>
                      <a:headEnd type="none" w="med" len="med"/>
                      <a:tailEnd type="none" w="med" len="med"/>
                    </a:lnR>
                    <a:lnT w="25003"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823018">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 2</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종사업장</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대기오염물질발생량의 합계가 연간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20</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이상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80</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미만인 사업장</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a:t>
                      </a:r>
                    </a:p>
                  </a:txBody>
                  <a:tcPr marL="91417" marR="91417" marT="45713" marB="45713" anchor="ctr" horzOverflow="overflow">
                    <a:lnL w="21487"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대기환경산업기사 이상의 기술자격 소지자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명이상</a:t>
                      </a:r>
                    </a:p>
                  </a:txBody>
                  <a:tcPr marL="91417" marR="91417" marT="45713" marB="45713" anchor="ctr" horzOverflow="overflow">
                    <a:lnL w="3516" cap="flat" cmpd="sng" algn="ctr">
                      <a:solidFill>
                        <a:srgbClr val="000000"/>
                      </a:solidFill>
                      <a:prstDash val="solid"/>
                      <a:round/>
                      <a:headEnd type="none" w="med" len="med"/>
                      <a:tailEnd type="none" w="med" len="med"/>
                    </a:lnL>
                    <a:lnR w="21487"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825582">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 3</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종사업장</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대기오염물질발생량의 합계가 연간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10</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이상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20</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미만인 사업장</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a:t>
                      </a:r>
                    </a:p>
                  </a:txBody>
                  <a:tcPr marL="91417" marR="91417" marT="45713" marB="45713" anchor="ctr" horzOverflow="overflow">
                    <a:lnL w="21487"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대기환경산업기사 이상의 기술자격 소지자</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 </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환경기능사 또는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3</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년 이상 대기분야 환경관련 업무에 종사한 자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명 이상</a:t>
                      </a:r>
                    </a:p>
                  </a:txBody>
                  <a:tcPr marL="91417" marR="91417" marT="45713" marB="45713" anchor="ctr" horzOverflow="overflow">
                    <a:lnL w="3516" cap="flat" cmpd="sng" algn="ctr">
                      <a:solidFill>
                        <a:srgbClr val="000000"/>
                      </a:solidFill>
                      <a:prstDash val="solid"/>
                      <a:round/>
                      <a:headEnd type="none" w="med" len="med"/>
                      <a:tailEnd type="none" w="med" len="med"/>
                    </a:lnL>
                    <a:lnR w="21487"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823018">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 4</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종사업장</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대기오염물질발생량의 합계가 연간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이상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10</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톤 미만인 사업장</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a:t>
                      </a:r>
                    </a:p>
                  </a:txBody>
                  <a:tcPr marL="91417" marR="91417" marT="45713" marB="45713" anchor="ctr" horzOverflow="overflow">
                    <a:lnL w="21487"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cap="flat">
                      <a:noFill/>
                    </a:lnB>
                    <a:lnTlToBr>
                      <a:noFill/>
                    </a:lnTlToBr>
                    <a:lnBlToTr>
                      <a:noFill/>
                    </a:lnBlToTr>
                    <a:solidFill>
                      <a:srgbClr val="FFFFFF"/>
                    </a:solidFill>
                  </a:tcPr>
                </a:tc>
                <a:tc rowSpan="2">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배출시설 설치허가를 받거나 배출시설 설치신고가 수리된 자 또는 배출시설 설치허가를 받거나 수리된 자가 해당 사업장의 배출시설 및 방지시설 업무에 종사하는 피고용인 중에서 임명하는 자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명 이상</a:t>
                      </a:r>
                    </a:p>
                  </a:txBody>
                  <a:tcPr marL="91417" marR="91417" marT="45713" marB="45713" anchor="ctr" horzOverflow="overflow">
                    <a:lnL w="3516" cap="flat" cmpd="sng" algn="ctr">
                      <a:solidFill>
                        <a:srgbClr val="000000"/>
                      </a:solidFill>
                      <a:prstDash val="solid"/>
                      <a:round/>
                      <a:headEnd type="none" w="med" len="med"/>
                      <a:tailEnd type="none" w="med" len="med"/>
                    </a:lnL>
                    <a:lnR w="21487"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21487"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773190">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 5</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종사업장</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종사업장부터 </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4</a:t>
                      </a:r>
                      <a:r>
                        <a:rPr kumimoji="1" lang="ko-KR" altLang="en-US"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종사업장까지에 속하지 아니하는 사업장</a:t>
                      </a:r>
                      <a:r>
                        <a:rPr kumimoji="1" lang="en-US" altLang="ko-KR" sz="1600" b="0" i="0" u="none" strike="noStrike" cap="none" normalizeH="0" baseline="0">
                          <a:ln>
                            <a:noFill/>
                          </a:ln>
                          <a:solidFill>
                            <a:srgbClr val="000000"/>
                          </a:solidFill>
                          <a:effectLst/>
                          <a:latin typeface="나눔고딕" pitchFamily="50" charset="-127"/>
                          <a:ea typeface="나눔고딕" pitchFamily="50" charset="-127"/>
                          <a:cs typeface="Arial" pitchFamily="34" charset="0"/>
                        </a:rPr>
                        <a:t>)</a:t>
                      </a:r>
                    </a:p>
                  </a:txBody>
                  <a:tcPr marL="91417" marR="91417" marT="45713" marB="45713" anchor="ctr" horzOverflow="overflow">
                    <a:lnL w="21487"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cap="flat">
                      <a:noFill/>
                    </a:lnT>
                    <a:lnB w="21487"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pPr latinLnBrk="1"/>
                      <a:endParaRPr lang="ko-KR" altLang="en-US"/>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a:extLst>
              <a:ext uri="{FF2B5EF4-FFF2-40B4-BE49-F238E27FC236}">
                <a16:creationId xmlns:a16="http://schemas.microsoft.com/office/drawing/2014/main" id="{470793B1-C9FF-2510-C527-BA27B0CF0A1A}"/>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988" y="1193800"/>
            <a:ext cx="898525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121859" name="Picture 5">
            <a:extLst>
              <a:ext uri="{FF2B5EF4-FFF2-40B4-BE49-F238E27FC236}">
                <a16:creationId xmlns:a16="http://schemas.microsoft.com/office/drawing/2014/main" id="{8C34C241-172F-FE90-1801-CFA5E77A2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266825"/>
            <a:ext cx="68056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21860" name="Rectangle 6">
            <a:extLst>
              <a:ext uri="{FF2B5EF4-FFF2-40B4-BE49-F238E27FC236}">
                <a16:creationId xmlns:a16="http://schemas.microsoft.com/office/drawing/2014/main" id="{71DA7D5D-F581-A61D-5B15-88263BA90E01}"/>
              </a:ext>
            </a:extLst>
          </p:cNvPr>
          <p:cNvSpPr>
            <a:spLocks noChangeArrowheads="1"/>
          </p:cNvSpPr>
          <p:nvPr/>
        </p:nvSpPr>
        <p:spPr bwMode="white">
          <a:xfrm>
            <a:off x="0" y="1338263"/>
            <a:ext cx="4568825" cy="39528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FF"/>
                </a:solidFill>
                <a:latin typeface="나눔고딕 ExtraBold" pitchFamily="50" charset="-127"/>
                <a:ea typeface="나눔고딕 ExtraBold" pitchFamily="50" charset="-127"/>
                <a:cs typeface="Arial" panose="020B0604020202020204" pitchFamily="34" charset="0"/>
              </a:rPr>
              <a:t>환경기술인</a:t>
            </a:r>
            <a:r>
              <a:rPr lang="ko-KR" altLang="en-US" sz="1600" b="1">
                <a:solidFill>
                  <a:srgbClr val="FFFFFF"/>
                </a:solidFill>
                <a:latin typeface="나눔고딕" pitchFamily="50" charset="-127"/>
                <a:ea typeface="나눔고딕" pitchFamily="50" charset="-127"/>
                <a:cs typeface="Arial" panose="020B0604020202020204" pitchFamily="34" charset="0"/>
              </a:rPr>
              <a:t> </a:t>
            </a:r>
            <a:r>
              <a:rPr lang="en-US" altLang="ko-KR" sz="1600" b="1">
                <a:solidFill>
                  <a:srgbClr val="FFFFFF"/>
                </a:solidFill>
                <a:latin typeface="나눔고딕" pitchFamily="50" charset="-127"/>
                <a:ea typeface="나눔고딕" pitchFamily="50" charset="-127"/>
                <a:cs typeface="Arial" panose="020B0604020202020204" pitchFamily="34" charset="0"/>
              </a:rPr>
              <a:t>(</a:t>
            </a:r>
            <a:r>
              <a:rPr lang="ko-KR" altLang="en-US" sz="1600" b="1">
                <a:solidFill>
                  <a:srgbClr val="FFFFFF"/>
                </a:solidFill>
                <a:latin typeface="나눔고딕" pitchFamily="50" charset="-127"/>
                <a:ea typeface="나눔고딕" pitchFamily="50" charset="-127"/>
                <a:cs typeface="Arial" panose="020B0604020202020204" pitchFamily="34" charset="0"/>
              </a:rPr>
              <a:t>시행령  별표</a:t>
            </a:r>
            <a:r>
              <a:rPr lang="en-US" altLang="ko-KR" sz="1600" b="1">
                <a:solidFill>
                  <a:srgbClr val="FFFFFF"/>
                </a:solidFill>
                <a:latin typeface="나눔고딕" pitchFamily="50" charset="-127"/>
                <a:ea typeface="나눔고딕" pitchFamily="50" charset="-127"/>
                <a:cs typeface="Arial" panose="020B0604020202020204" pitchFamily="34" charset="0"/>
              </a:rPr>
              <a:t>10)</a:t>
            </a:r>
          </a:p>
        </p:txBody>
      </p:sp>
      <p:sp>
        <p:nvSpPr>
          <p:cNvPr id="121861" name="Rectangle 7">
            <a:extLst>
              <a:ext uri="{FF2B5EF4-FFF2-40B4-BE49-F238E27FC236}">
                <a16:creationId xmlns:a16="http://schemas.microsoft.com/office/drawing/2014/main" id="{CCA58467-9091-2F2D-C0D4-9B008312FF6A}"/>
              </a:ext>
            </a:extLst>
          </p:cNvPr>
          <p:cNvSpPr>
            <a:spLocks noChangeArrowheads="1"/>
          </p:cNvSpPr>
          <p:nvPr/>
        </p:nvSpPr>
        <p:spPr bwMode="white">
          <a:xfrm>
            <a:off x="239713" y="4057650"/>
            <a:ext cx="8659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21862" name="Group 8">
            <a:extLst>
              <a:ext uri="{FF2B5EF4-FFF2-40B4-BE49-F238E27FC236}">
                <a16:creationId xmlns:a16="http://schemas.microsoft.com/office/drawing/2014/main" id="{F20C7358-8F26-CEB4-50D9-CCD9D950B724}"/>
              </a:ext>
            </a:extLst>
          </p:cNvPr>
          <p:cNvGrpSpPr>
            <a:grpSpLocks/>
          </p:cNvGrpSpPr>
          <p:nvPr/>
        </p:nvGrpSpPr>
        <p:grpSpPr bwMode="auto">
          <a:xfrm>
            <a:off x="-185738" y="0"/>
            <a:ext cx="9324976" cy="744538"/>
            <a:chOff x="-117" y="0"/>
            <a:chExt cx="5874" cy="469"/>
          </a:xfrm>
        </p:grpSpPr>
        <p:grpSp>
          <p:nvGrpSpPr>
            <p:cNvPr id="121868" name="Group 9">
              <a:extLst>
                <a:ext uri="{FF2B5EF4-FFF2-40B4-BE49-F238E27FC236}">
                  <a16:creationId xmlns:a16="http://schemas.microsoft.com/office/drawing/2014/main" id="{8324EC1C-9666-BC02-C366-C3176241A582}"/>
                </a:ext>
              </a:extLst>
            </p:cNvPr>
            <p:cNvGrpSpPr>
              <a:grpSpLocks/>
            </p:cNvGrpSpPr>
            <p:nvPr/>
          </p:nvGrpSpPr>
          <p:grpSpPr bwMode="auto">
            <a:xfrm>
              <a:off x="-117" y="27"/>
              <a:ext cx="4676" cy="442"/>
              <a:chOff x="-117" y="27"/>
              <a:chExt cx="4676" cy="442"/>
            </a:xfrm>
          </p:grpSpPr>
          <p:pic>
            <p:nvPicPr>
              <p:cNvPr id="121871" name="Picture 10">
                <a:extLst>
                  <a:ext uri="{FF2B5EF4-FFF2-40B4-BE49-F238E27FC236}">
                    <a16:creationId xmlns:a16="http://schemas.microsoft.com/office/drawing/2014/main" id="{B84F51AC-2364-ABDF-1519-7DAA71D80B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 y="2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21872" name="Rectangle 11">
                <a:extLst>
                  <a:ext uri="{FF2B5EF4-FFF2-40B4-BE49-F238E27FC236}">
                    <a16:creationId xmlns:a16="http://schemas.microsoft.com/office/drawing/2014/main" id="{66A4836A-F9A0-0282-3458-F1A6B65D94CB}"/>
                  </a:ext>
                </a:extLst>
              </p:cNvPr>
              <p:cNvSpPr>
                <a:spLocks noChangeArrowheads="1"/>
              </p:cNvSpPr>
              <p:nvPr/>
            </p:nvSpPr>
            <p:spPr bwMode="white">
              <a:xfrm>
                <a:off x="-117" y="27"/>
                <a:ext cx="3957"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r>
                  <a:rPr lang="ko-KR" altLang="en-US" sz="26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p>
            </p:txBody>
          </p:sp>
        </p:grpSp>
        <p:sp>
          <p:nvSpPr>
            <p:cNvPr id="121869" name="Rectangle 12">
              <a:extLst>
                <a:ext uri="{FF2B5EF4-FFF2-40B4-BE49-F238E27FC236}">
                  <a16:creationId xmlns:a16="http://schemas.microsoft.com/office/drawing/2014/main" id="{0DA38C82-02C7-A257-8ABF-BFA840F01FF1}"/>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21870" name="Rectangle 13">
              <a:extLst>
                <a:ext uri="{FF2B5EF4-FFF2-40B4-BE49-F238E27FC236}">
                  <a16:creationId xmlns:a16="http://schemas.microsoft.com/office/drawing/2014/main" id="{3CF63EC7-F86E-6D2F-4FBD-C75E58E0E82B}"/>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21863" name="Group 15">
            <a:extLst>
              <a:ext uri="{FF2B5EF4-FFF2-40B4-BE49-F238E27FC236}">
                <a16:creationId xmlns:a16="http://schemas.microsoft.com/office/drawing/2014/main" id="{6F400C0C-DC60-D3FA-9398-9DD74B904DAD}"/>
              </a:ext>
            </a:extLst>
          </p:cNvPr>
          <p:cNvGrpSpPr>
            <a:grpSpLocks/>
          </p:cNvGrpSpPr>
          <p:nvPr/>
        </p:nvGrpSpPr>
        <p:grpSpPr bwMode="auto">
          <a:xfrm>
            <a:off x="-7938" y="690563"/>
            <a:ext cx="5584826" cy="515937"/>
            <a:chOff x="-5" y="609"/>
            <a:chExt cx="3518" cy="415"/>
          </a:xfrm>
        </p:grpSpPr>
        <p:pic>
          <p:nvPicPr>
            <p:cNvPr id="121866" name="Picture 16">
              <a:extLst>
                <a:ext uri="{FF2B5EF4-FFF2-40B4-BE49-F238E27FC236}">
                  <a16:creationId xmlns:a16="http://schemas.microsoft.com/office/drawing/2014/main" id="{0BB36876-FA92-1CB8-E8DF-1A610B695E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 y="609"/>
              <a:ext cx="3518"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7" name="Rectangle 20">
              <a:extLst>
                <a:ext uri="{FF2B5EF4-FFF2-40B4-BE49-F238E27FC236}">
                  <a16:creationId xmlns:a16="http://schemas.microsoft.com/office/drawing/2014/main" id="{C997A333-3ECA-D1C2-5400-C7FDFF0B3F2C}"/>
                </a:ext>
              </a:extLst>
            </p:cNvPr>
            <p:cNvSpPr>
              <a:spLocks noChangeArrowheads="1"/>
            </p:cNvSpPr>
            <p:nvPr/>
          </p:nvSpPr>
          <p:spPr bwMode="white">
            <a:xfrm>
              <a:off x="-2" y="647"/>
              <a:ext cx="164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r>
                <a:rPr lang="ko-KR" altLang="en-US" sz="2400">
                  <a:solidFill>
                    <a:srgbClr val="FFFF00"/>
                  </a:solidFill>
                  <a:latin typeface="나눔고딕 ExtraBold" pitchFamily="50" charset="-127"/>
                  <a:ea typeface="나눔고딕 ExtraBold" pitchFamily="50" charset="-127"/>
                </a:rPr>
                <a:t>환경기술인 선임</a:t>
              </a:r>
            </a:p>
          </p:txBody>
        </p:sp>
      </p:grpSp>
      <p:sp>
        <p:nvSpPr>
          <p:cNvPr id="121864" name="Rectangle 21">
            <a:extLst>
              <a:ext uri="{FF2B5EF4-FFF2-40B4-BE49-F238E27FC236}">
                <a16:creationId xmlns:a16="http://schemas.microsoft.com/office/drawing/2014/main" id="{B6667316-23C1-D4A4-E8C6-7D6DE18BB67B}"/>
              </a:ext>
            </a:extLst>
          </p:cNvPr>
          <p:cNvSpPr>
            <a:spLocks noChangeArrowheads="1"/>
          </p:cNvSpPr>
          <p:nvPr/>
        </p:nvSpPr>
        <p:spPr bwMode="white">
          <a:xfrm>
            <a:off x="0" y="690563"/>
            <a:ext cx="52752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200">
                <a:solidFill>
                  <a:srgbClr val="FFFF00"/>
                </a:solidFill>
                <a:latin typeface="나눔고딕 ExtraBold" pitchFamily="50" charset="-127"/>
                <a:ea typeface="나눔고딕 ExtraBold" pitchFamily="50" charset="-127"/>
              </a:rPr>
              <a:t>  </a:t>
            </a:r>
          </a:p>
        </p:txBody>
      </p:sp>
      <p:sp>
        <p:nvSpPr>
          <p:cNvPr id="121865" name="Rectangle 22">
            <a:extLst>
              <a:ext uri="{FF2B5EF4-FFF2-40B4-BE49-F238E27FC236}">
                <a16:creationId xmlns:a16="http://schemas.microsoft.com/office/drawing/2014/main" id="{568EEF9A-B062-3AD1-4864-29475B546E26}"/>
              </a:ext>
            </a:extLst>
          </p:cNvPr>
          <p:cNvSpPr>
            <a:spLocks noChangeArrowheads="1"/>
          </p:cNvSpPr>
          <p:nvPr/>
        </p:nvSpPr>
        <p:spPr bwMode="white">
          <a:xfrm>
            <a:off x="282575" y="1843088"/>
            <a:ext cx="8572500" cy="4032250"/>
          </a:xfrm>
          <a:prstGeom prst="rect">
            <a:avLst/>
          </a:prstGeom>
          <a:solidFill>
            <a:srgbClr val="FFFFFF"/>
          </a:solidFill>
          <a:ln w="25282">
            <a:solidFill>
              <a:srgbClr val="000000"/>
            </a:solidFill>
            <a:miter lim="800000"/>
            <a:headEnd/>
            <a:tailEnd/>
          </a:ln>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a:solidFill>
                  <a:srgbClr val="000000"/>
                </a:solidFill>
                <a:latin typeface="나눔고딕 ExtraBold" pitchFamily="50" charset="-127"/>
                <a:ea typeface="나눔고딕 ExtraBold" pitchFamily="50" charset="-127"/>
              </a:rPr>
              <a:t>&lt;</a:t>
            </a:r>
            <a:r>
              <a:rPr lang="ko-KR" altLang="en-US" sz="1600">
                <a:solidFill>
                  <a:srgbClr val="000000"/>
                </a:solidFill>
                <a:latin typeface="나눔고딕 ExtraBold" pitchFamily="50" charset="-127"/>
                <a:ea typeface="나눔고딕 ExtraBold" pitchFamily="50" charset="-127"/>
              </a:rPr>
              <a:t>비고</a:t>
            </a:r>
            <a:r>
              <a:rPr lang="en-US" altLang="ko-KR" sz="1600">
                <a:solidFill>
                  <a:srgbClr val="000000"/>
                </a:solidFill>
                <a:latin typeface="나눔고딕 ExtraBold" pitchFamily="50" charset="-127"/>
                <a:ea typeface="나눔고딕 ExtraBold" pitchFamily="50" charset="-127"/>
              </a:rPr>
              <a:t>&gt; </a:t>
            </a:r>
            <a:r>
              <a:rPr lang="ko-KR" altLang="en-US" sz="1600">
                <a:solidFill>
                  <a:srgbClr val="000000"/>
                </a:solidFill>
                <a:latin typeface="나눔고딕 ExtraBold" pitchFamily="50" charset="-127"/>
                <a:ea typeface="나눔고딕 ExtraBold" pitchFamily="50" charset="-127"/>
              </a:rPr>
              <a:t>환경기술인 겸임</a:t>
            </a:r>
            <a:r>
              <a:rPr lang="en-US" altLang="ko-KR" sz="1600">
                <a:solidFill>
                  <a:srgbClr val="000000"/>
                </a:solidFill>
                <a:latin typeface="나눔고딕 ExtraBold" pitchFamily="50" charset="-127"/>
                <a:ea typeface="나눔고딕 ExtraBold" pitchFamily="50" charset="-127"/>
              </a:rPr>
              <a:t>, </a:t>
            </a:r>
            <a:r>
              <a:rPr lang="ko-KR" altLang="en-US" sz="1600">
                <a:solidFill>
                  <a:srgbClr val="000000"/>
                </a:solidFill>
                <a:latin typeface="나눔고딕 ExtraBold" pitchFamily="50" charset="-127"/>
                <a:ea typeface="나눔고딕 ExtraBold" pitchFamily="50" charset="-127"/>
              </a:rPr>
              <a:t>자격기준 예외 규정</a:t>
            </a:r>
          </a:p>
          <a:p>
            <a:pPr eaLnBrk="1" hangingPunct="1">
              <a:lnSpc>
                <a:spcPct val="100000"/>
              </a:lnSpc>
              <a:buClrTx/>
              <a:buFontTx/>
              <a:buNone/>
            </a:pPr>
            <a:r>
              <a:rPr lang="en-US" altLang="ko-KR" sz="1500">
                <a:solidFill>
                  <a:srgbClr val="000000"/>
                </a:solidFill>
                <a:latin typeface="나눔고딕" pitchFamily="50" charset="-127"/>
                <a:ea typeface="나눔고딕" pitchFamily="50" charset="-127"/>
              </a:rPr>
              <a:t>1. 4</a:t>
            </a:r>
            <a:r>
              <a:rPr lang="ko-KR" altLang="en-US" sz="1500">
                <a:solidFill>
                  <a:srgbClr val="000000"/>
                </a:solidFill>
                <a:latin typeface="나눔고딕" pitchFamily="50" charset="-127"/>
                <a:ea typeface="나눔고딕" pitchFamily="50" charset="-127"/>
              </a:rPr>
              <a:t>종사업장과 </a:t>
            </a:r>
            <a:r>
              <a:rPr lang="en-US" altLang="ko-KR" sz="1500">
                <a:solidFill>
                  <a:srgbClr val="000000"/>
                </a:solidFill>
                <a:latin typeface="나눔고딕" pitchFamily="50" charset="-127"/>
                <a:ea typeface="나눔고딕" pitchFamily="50" charset="-127"/>
              </a:rPr>
              <a:t>5</a:t>
            </a:r>
            <a:r>
              <a:rPr lang="ko-KR" altLang="en-US" sz="1500">
                <a:solidFill>
                  <a:srgbClr val="000000"/>
                </a:solidFill>
                <a:latin typeface="나눔고딕" pitchFamily="50" charset="-127"/>
                <a:ea typeface="나눔고딕" pitchFamily="50" charset="-127"/>
              </a:rPr>
              <a:t>종사업장 중 제</a:t>
            </a:r>
            <a:r>
              <a:rPr lang="en-US" altLang="ko-KR" sz="1500">
                <a:solidFill>
                  <a:srgbClr val="000000"/>
                </a:solidFill>
                <a:latin typeface="나눔고딕" pitchFamily="50" charset="-127"/>
                <a:ea typeface="나눔고딕" pitchFamily="50" charset="-127"/>
              </a:rPr>
              <a:t>11</a:t>
            </a:r>
            <a:r>
              <a:rPr lang="ko-KR" altLang="en-US" sz="1500">
                <a:solidFill>
                  <a:srgbClr val="000000"/>
                </a:solidFill>
                <a:latin typeface="나눔고딕" pitchFamily="50" charset="-127"/>
                <a:ea typeface="나눔고딕" pitchFamily="50" charset="-127"/>
              </a:rPr>
              <a:t>조제</a:t>
            </a:r>
            <a:r>
              <a:rPr lang="en-US" altLang="ko-KR" sz="1500">
                <a:solidFill>
                  <a:srgbClr val="000000"/>
                </a:solidFill>
                <a:latin typeface="나눔고딕" pitchFamily="50" charset="-127"/>
                <a:ea typeface="나눔고딕" pitchFamily="50" charset="-127"/>
              </a:rPr>
              <a:t>1</a:t>
            </a:r>
            <a:r>
              <a:rPr lang="ko-KR" altLang="en-US" sz="1500">
                <a:solidFill>
                  <a:srgbClr val="000000"/>
                </a:solidFill>
                <a:latin typeface="나눔고딕" pitchFamily="50" charset="-127"/>
                <a:ea typeface="나눔고딕" pitchFamily="50" charset="-127"/>
              </a:rPr>
              <a:t>항제</a:t>
            </a:r>
            <a:r>
              <a:rPr lang="en-US" altLang="ko-KR" sz="1500">
                <a:solidFill>
                  <a:srgbClr val="000000"/>
                </a:solidFill>
                <a:latin typeface="나눔고딕" pitchFamily="50" charset="-127"/>
                <a:ea typeface="나눔고딕" pitchFamily="50" charset="-127"/>
              </a:rPr>
              <a:t>1</a:t>
            </a:r>
            <a:r>
              <a:rPr lang="ko-KR" altLang="en-US" sz="1500">
                <a:solidFill>
                  <a:srgbClr val="000000"/>
                </a:solidFill>
                <a:latin typeface="나눔고딕" pitchFamily="50" charset="-127"/>
                <a:ea typeface="나눔고딕" pitchFamily="50" charset="-127"/>
              </a:rPr>
              <a:t>호에 따른 기준 이상의 특정대기유해물질이 포함된 오염</a:t>
            </a:r>
          </a:p>
          <a:p>
            <a:pPr eaLnBrk="1" hangingPunct="1">
              <a:lnSpc>
                <a:spcPct val="100000"/>
              </a:lnSpc>
              <a:buClrTx/>
              <a:buFontTx/>
              <a:buNone/>
            </a:pPr>
            <a:r>
              <a:rPr lang="ko-KR" altLang="en-US" sz="1500">
                <a:solidFill>
                  <a:srgbClr val="000000"/>
                </a:solidFill>
                <a:latin typeface="나눔고딕" pitchFamily="50" charset="-127"/>
                <a:ea typeface="나눔고딕" pitchFamily="50" charset="-127"/>
              </a:rPr>
              <a:t>     물질을 배출하는 경우에는 </a:t>
            </a:r>
            <a:r>
              <a:rPr lang="en-US" altLang="ko-KR" sz="1500">
                <a:solidFill>
                  <a:srgbClr val="000000"/>
                </a:solidFill>
                <a:latin typeface="나눔고딕" pitchFamily="50" charset="-127"/>
                <a:ea typeface="나눔고딕" pitchFamily="50" charset="-127"/>
              </a:rPr>
              <a:t>3</a:t>
            </a:r>
            <a:r>
              <a:rPr lang="ko-KR" altLang="en-US" sz="1500">
                <a:solidFill>
                  <a:srgbClr val="000000"/>
                </a:solidFill>
                <a:latin typeface="나눔고딕" pitchFamily="50" charset="-127"/>
                <a:ea typeface="나눔고딕" pitchFamily="50" charset="-127"/>
              </a:rPr>
              <a:t>종사업장에 해당하는 기술인을 두어야 한다</a:t>
            </a:r>
            <a:r>
              <a:rPr lang="en-US" altLang="ko-KR" sz="1500">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500">
                <a:solidFill>
                  <a:srgbClr val="000000"/>
                </a:solidFill>
                <a:latin typeface="나눔고딕" pitchFamily="50" charset="-127"/>
                <a:ea typeface="나눔고딕" pitchFamily="50" charset="-127"/>
              </a:rPr>
              <a:t> 2. 1</a:t>
            </a:r>
            <a:r>
              <a:rPr lang="ko-KR" altLang="en-US" sz="1500">
                <a:solidFill>
                  <a:srgbClr val="000000"/>
                </a:solidFill>
                <a:latin typeface="나눔고딕" pitchFamily="50" charset="-127"/>
                <a:ea typeface="나눔고딕" pitchFamily="50" charset="-127"/>
              </a:rPr>
              <a:t>종사업장과 </a:t>
            </a:r>
            <a:r>
              <a:rPr lang="en-US" altLang="ko-KR" sz="1500">
                <a:solidFill>
                  <a:srgbClr val="000000"/>
                </a:solidFill>
                <a:latin typeface="나눔고딕" pitchFamily="50" charset="-127"/>
                <a:ea typeface="나눔고딕" pitchFamily="50" charset="-127"/>
              </a:rPr>
              <a:t>2</a:t>
            </a:r>
            <a:r>
              <a:rPr lang="ko-KR" altLang="en-US" sz="1500">
                <a:solidFill>
                  <a:srgbClr val="000000"/>
                </a:solidFill>
                <a:latin typeface="나눔고딕" pitchFamily="50" charset="-127"/>
                <a:ea typeface="나눔고딕" pitchFamily="50" charset="-127"/>
              </a:rPr>
              <a:t>종사업장 중 </a:t>
            </a:r>
            <a:r>
              <a:rPr lang="en-US" altLang="ko-KR" sz="1500">
                <a:solidFill>
                  <a:srgbClr val="000000"/>
                </a:solidFill>
                <a:latin typeface="나눔고딕" pitchFamily="50" charset="-127"/>
                <a:ea typeface="나눔고딕" pitchFamily="50" charset="-127"/>
              </a:rPr>
              <a:t>1</a:t>
            </a:r>
            <a:r>
              <a:rPr lang="ko-KR" altLang="en-US" sz="1500">
                <a:solidFill>
                  <a:srgbClr val="000000"/>
                </a:solidFill>
                <a:latin typeface="나눔고딕" pitchFamily="50" charset="-127"/>
                <a:ea typeface="나눔고딕" pitchFamily="50" charset="-127"/>
              </a:rPr>
              <a:t>개월 동안 실제 작업한 날만을 계산하여 </a:t>
            </a:r>
            <a:r>
              <a:rPr lang="en-US" altLang="ko-KR" sz="1500">
                <a:solidFill>
                  <a:srgbClr val="000000"/>
                </a:solidFill>
                <a:latin typeface="나눔고딕" pitchFamily="50" charset="-127"/>
                <a:ea typeface="나눔고딕" pitchFamily="50" charset="-127"/>
              </a:rPr>
              <a:t>1</a:t>
            </a:r>
            <a:r>
              <a:rPr lang="ko-KR" altLang="en-US" sz="1500">
                <a:solidFill>
                  <a:srgbClr val="000000"/>
                </a:solidFill>
                <a:latin typeface="나눔고딕" pitchFamily="50" charset="-127"/>
                <a:ea typeface="나눔고딕" pitchFamily="50" charset="-127"/>
              </a:rPr>
              <a:t>일 평균 </a:t>
            </a:r>
            <a:r>
              <a:rPr lang="en-US" altLang="ko-KR" sz="1500">
                <a:solidFill>
                  <a:srgbClr val="000000"/>
                </a:solidFill>
                <a:latin typeface="나눔고딕" pitchFamily="50" charset="-127"/>
                <a:ea typeface="나눔고딕" pitchFamily="50" charset="-127"/>
              </a:rPr>
              <a:t>17</a:t>
            </a:r>
            <a:r>
              <a:rPr lang="ko-KR" altLang="en-US" sz="1500">
                <a:solidFill>
                  <a:srgbClr val="000000"/>
                </a:solidFill>
                <a:latin typeface="나눔고딕" pitchFamily="50" charset="-127"/>
                <a:ea typeface="나눔고딕" pitchFamily="50" charset="-127"/>
              </a:rPr>
              <a:t>시간 이상 작업하는</a:t>
            </a:r>
          </a:p>
          <a:p>
            <a:pPr eaLnBrk="1" hangingPunct="1">
              <a:lnSpc>
                <a:spcPct val="100000"/>
              </a:lnSpc>
              <a:buClrTx/>
              <a:buFontTx/>
              <a:buNone/>
            </a:pPr>
            <a:r>
              <a:rPr lang="ko-KR" altLang="en-US" sz="1500">
                <a:solidFill>
                  <a:srgbClr val="000000"/>
                </a:solidFill>
                <a:latin typeface="나눔고딕" pitchFamily="50" charset="-127"/>
                <a:ea typeface="나눔고딕" pitchFamily="50" charset="-127"/>
              </a:rPr>
              <a:t>     경우에는 해당 사업장의 기술인을 각각 </a:t>
            </a:r>
            <a:r>
              <a:rPr lang="en-US" altLang="ko-KR" sz="1500">
                <a:solidFill>
                  <a:srgbClr val="000000"/>
                </a:solidFill>
                <a:latin typeface="나눔고딕" pitchFamily="50" charset="-127"/>
                <a:ea typeface="나눔고딕" pitchFamily="50" charset="-127"/>
              </a:rPr>
              <a:t>2</a:t>
            </a:r>
            <a:r>
              <a:rPr lang="ko-KR" altLang="en-US" sz="1500">
                <a:solidFill>
                  <a:srgbClr val="000000"/>
                </a:solidFill>
                <a:latin typeface="나눔고딕" pitchFamily="50" charset="-127"/>
                <a:ea typeface="나눔고딕" pitchFamily="50" charset="-127"/>
              </a:rPr>
              <a:t>명 이상 두어야 한다</a:t>
            </a:r>
            <a:r>
              <a:rPr lang="en-US" altLang="ko-KR" sz="1500">
                <a:solidFill>
                  <a:srgbClr val="000000"/>
                </a:solidFill>
                <a:latin typeface="나눔고딕" pitchFamily="50" charset="-127"/>
                <a:ea typeface="나눔고딕" pitchFamily="50" charset="-127"/>
              </a:rPr>
              <a:t>. </a:t>
            </a:r>
            <a:r>
              <a:rPr lang="ko-KR" altLang="en-US" sz="1500">
                <a:solidFill>
                  <a:srgbClr val="000000"/>
                </a:solidFill>
                <a:latin typeface="나눔고딕" pitchFamily="50" charset="-127"/>
                <a:ea typeface="나눔고딕" pitchFamily="50" charset="-127"/>
              </a:rPr>
              <a:t>이 경우</a:t>
            </a:r>
            <a:r>
              <a:rPr lang="en-US" altLang="ko-KR" sz="1500">
                <a:solidFill>
                  <a:srgbClr val="000000"/>
                </a:solidFill>
                <a:latin typeface="나눔고딕" pitchFamily="50" charset="-127"/>
                <a:ea typeface="나눔고딕" pitchFamily="50" charset="-127"/>
              </a:rPr>
              <a:t>, 1</a:t>
            </a:r>
            <a:r>
              <a:rPr lang="ko-KR" altLang="en-US" sz="1500">
                <a:solidFill>
                  <a:srgbClr val="000000"/>
                </a:solidFill>
                <a:latin typeface="나눔고딕" pitchFamily="50" charset="-127"/>
                <a:ea typeface="나눔고딕" pitchFamily="50" charset="-127"/>
              </a:rPr>
              <a:t>명을 제외한 나머지 인원은 </a:t>
            </a:r>
            <a:endParaRPr lang="en-US" altLang="ko-KR" sz="1500">
              <a:solidFill>
                <a:srgbClr val="000000"/>
              </a:solidFill>
              <a:latin typeface="나눔고딕" pitchFamily="50" charset="-127"/>
              <a:ea typeface="나눔고딕" pitchFamily="50" charset="-127"/>
            </a:endParaRPr>
          </a:p>
          <a:p>
            <a:pPr eaLnBrk="1" hangingPunct="1">
              <a:lnSpc>
                <a:spcPct val="100000"/>
              </a:lnSpc>
              <a:buClrTx/>
              <a:buFontTx/>
              <a:buNone/>
            </a:pPr>
            <a:r>
              <a:rPr lang="en-US" altLang="ko-KR" sz="1500">
                <a:solidFill>
                  <a:srgbClr val="000000"/>
                </a:solidFill>
                <a:latin typeface="나눔고딕" pitchFamily="50" charset="-127"/>
                <a:ea typeface="나눔고딕" pitchFamily="50" charset="-127"/>
              </a:rPr>
              <a:t>    </a:t>
            </a:r>
            <a:r>
              <a:rPr lang="ko-KR" altLang="en-US" sz="1500">
                <a:solidFill>
                  <a:srgbClr val="000000"/>
                </a:solidFill>
                <a:latin typeface="나눔고딕" pitchFamily="50" charset="-127"/>
                <a:ea typeface="나눔고딕" pitchFamily="50" charset="-127"/>
              </a:rPr>
              <a:t> </a:t>
            </a:r>
            <a:r>
              <a:rPr lang="en-US" altLang="ko-KR" sz="1500">
                <a:solidFill>
                  <a:srgbClr val="000000"/>
                </a:solidFill>
                <a:latin typeface="나눔고딕" pitchFamily="50" charset="-127"/>
                <a:ea typeface="나눔고딕" pitchFamily="50" charset="-127"/>
              </a:rPr>
              <a:t>3</a:t>
            </a:r>
            <a:r>
              <a:rPr lang="ko-KR" altLang="en-US" sz="1500">
                <a:solidFill>
                  <a:srgbClr val="000000"/>
                </a:solidFill>
                <a:latin typeface="나눔고딕" pitchFamily="50" charset="-127"/>
                <a:ea typeface="나눔고딕" pitchFamily="50" charset="-127"/>
              </a:rPr>
              <a:t>종사업장의 자격기준에 해당하는 기술인 또는 환경기능사로 대체할 수 있음</a:t>
            </a:r>
            <a:r>
              <a:rPr lang="en-US" altLang="ko-KR" sz="1500">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500">
                <a:solidFill>
                  <a:srgbClr val="000000"/>
                </a:solidFill>
                <a:latin typeface="나눔고딕" pitchFamily="50" charset="-127"/>
                <a:ea typeface="나눔고딕" pitchFamily="50" charset="-127"/>
              </a:rPr>
              <a:t> 3. </a:t>
            </a:r>
            <a:r>
              <a:rPr lang="ko-KR" altLang="en-US" sz="1500">
                <a:solidFill>
                  <a:srgbClr val="000000"/>
                </a:solidFill>
                <a:latin typeface="나눔고딕" pitchFamily="50" charset="-127"/>
                <a:ea typeface="나눔고딕" pitchFamily="50" charset="-127"/>
              </a:rPr>
              <a:t>공동방지시설에서 각 사업장의 대기오염물질 발생량의 합계가 </a:t>
            </a:r>
            <a:r>
              <a:rPr lang="en-US" altLang="ko-KR" sz="1500">
                <a:solidFill>
                  <a:srgbClr val="000000"/>
                </a:solidFill>
                <a:latin typeface="나눔고딕" pitchFamily="50" charset="-127"/>
                <a:ea typeface="나눔고딕" pitchFamily="50" charset="-127"/>
              </a:rPr>
              <a:t>4</a:t>
            </a:r>
            <a:r>
              <a:rPr lang="ko-KR" altLang="en-US" sz="1500">
                <a:solidFill>
                  <a:srgbClr val="000000"/>
                </a:solidFill>
                <a:latin typeface="나눔고딕" pitchFamily="50" charset="-127"/>
                <a:ea typeface="나눔고딕" pitchFamily="50" charset="-127"/>
              </a:rPr>
              <a:t>종사업장과 </a:t>
            </a:r>
            <a:r>
              <a:rPr lang="en-US" altLang="ko-KR" sz="1500">
                <a:solidFill>
                  <a:srgbClr val="000000"/>
                </a:solidFill>
                <a:latin typeface="나눔고딕" pitchFamily="50" charset="-127"/>
                <a:ea typeface="나눔고딕" pitchFamily="50" charset="-127"/>
              </a:rPr>
              <a:t>5</a:t>
            </a:r>
            <a:r>
              <a:rPr lang="ko-KR" altLang="en-US" sz="1500">
                <a:solidFill>
                  <a:srgbClr val="000000"/>
                </a:solidFill>
                <a:latin typeface="나눔고딕" pitchFamily="50" charset="-127"/>
                <a:ea typeface="나눔고딕" pitchFamily="50" charset="-127"/>
              </a:rPr>
              <a:t>종사업장의 규모에 해당</a:t>
            </a:r>
          </a:p>
          <a:p>
            <a:pPr eaLnBrk="1" hangingPunct="1">
              <a:lnSpc>
                <a:spcPct val="100000"/>
              </a:lnSpc>
              <a:buClrTx/>
              <a:buFontTx/>
              <a:buNone/>
            </a:pPr>
            <a:r>
              <a:rPr lang="ko-KR" altLang="en-US" sz="1500">
                <a:solidFill>
                  <a:srgbClr val="000000"/>
                </a:solidFill>
                <a:latin typeface="나눔고딕" pitchFamily="50" charset="-127"/>
                <a:ea typeface="나눔고딕" pitchFamily="50" charset="-127"/>
              </a:rPr>
              <a:t>     하는 경우에는 </a:t>
            </a:r>
            <a:r>
              <a:rPr lang="en-US" altLang="ko-KR" sz="1500">
                <a:solidFill>
                  <a:srgbClr val="000000"/>
                </a:solidFill>
                <a:latin typeface="나눔고딕" pitchFamily="50" charset="-127"/>
                <a:ea typeface="나눔고딕" pitchFamily="50" charset="-127"/>
              </a:rPr>
              <a:t>3</a:t>
            </a:r>
            <a:r>
              <a:rPr lang="ko-KR" altLang="en-US" sz="1500">
                <a:solidFill>
                  <a:srgbClr val="000000"/>
                </a:solidFill>
                <a:latin typeface="나눔고딕" pitchFamily="50" charset="-127"/>
                <a:ea typeface="나눔고딕" pitchFamily="50" charset="-127"/>
              </a:rPr>
              <a:t>종사업장에 해당하는 기술인을 두어야 한다</a:t>
            </a:r>
            <a:r>
              <a:rPr lang="en-US" altLang="ko-KR" sz="1500">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500">
                <a:solidFill>
                  <a:srgbClr val="000000"/>
                </a:solidFill>
                <a:latin typeface="나눔고딕" pitchFamily="50" charset="-127"/>
                <a:ea typeface="나눔고딕" pitchFamily="50" charset="-127"/>
              </a:rPr>
              <a:t> 4. </a:t>
            </a:r>
            <a:r>
              <a:rPr lang="ko-KR" altLang="en-US" sz="1500">
                <a:solidFill>
                  <a:srgbClr val="000000"/>
                </a:solidFill>
                <a:latin typeface="나눔고딕" pitchFamily="50" charset="-127"/>
                <a:ea typeface="나눔고딕" pitchFamily="50" charset="-127"/>
              </a:rPr>
              <a:t>전체 배출시설에 대하여 방지시설 설치 면제를 받은 사업장과 배출시설에서 배출되는 오염물질 등을</a:t>
            </a:r>
          </a:p>
          <a:p>
            <a:pPr eaLnBrk="1" hangingPunct="1">
              <a:lnSpc>
                <a:spcPct val="100000"/>
              </a:lnSpc>
              <a:buClrTx/>
              <a:buFontTx/>
              <a:buNone/>
            </a:pPr>
            <a:r>
              <a:rPr lang="ko-KR" altLang="en-US" sz="1500">
                <a:solidFill>
                  <a:srgbClr val="000000"/>
                </a:solidFill>
                <a:latin typeface="나눔고딕" pitchFamily="50" charset="-127"/>
                <a:ea typeface="나눔고딕" pitchFamily="50" charset="-127"/>
              </a:rPr>
              <a:t>     공동방지시설에서 처리하는 사업장은 </a:t>
            </a:r>
            <a:r>
              <a:rPr lang="en-US" altLang="ko-KR" sz="1500">
                <a:solidFill>
                  <a:srgbClr val="000000"/>
                </a:solidFill>
                <a:latin typeface="나눔고딕" pitchFamily="50" charset="-127"/>
                <a:ea typeface="나눔고딕" pitchFamily="50" charset="-127"/>
              </a:rPr>
              <a:t>5</a:t>
            </a:r>
            <a:r>
              <a:rPr lang="ko-KR" altLang="en-US" sz="1500">
                <a:solidFill>
                  <a:srgbClr val="000000"/>
                </a:solidFill>
                <a:latin typeface="나눔고딕" pitchFamily="50" charset="-127"/>
                <a:ea typeface="나눔고딕" pitchFamily="50" charset="-127"/>
              </a:rPr>
              <a:t>종사업장에 해당하는 기술인을 둘 수 있다</a:t>
            </a:r>
            <a:r>
              <a:rPr lang="en-US" altLang="ko-KR" sz="1500">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500">
                <a:solidFill>
                  <a:srgbClr val="000000"/>
                </a:solidFill>
                <a:latin typeface="나눔고딕" pitchFamily="50" charset="-127"/>
                <a:ea typeface="나눔고딕" pitchFamily="50" charset="-127"/>
              </a:rPr>
              <a:t> 5. </a:t>
            </a:r>
            <a:r>
              <a:rPr lang="ko-KR" altLang="en-US" sz="1500">
                <a:solidFill>
                  <a:srgbClr val="000000"/>
                </a:solidFill>
                <a:latin typeface="나눔고딕" pitchFamily="50" charset="-127"/>
                <a:ea typeface="나눔고딕" pitchFamily="50" charset="-127"/>
              </a:rPr>
              <a:t>대기환경기술인이 「물환경보전법」에 따른 수질환경기술인의 자격을 갖춘 경우에는 수질환경기술인을 </a:t>
            </a:r>
            <a:endParaRPr lang="en-US" altLang="ko-KR" sz="1500">
              <a:solidFill>
                <a:srgbClr val="000000"/>
              </a:solidFill>
              <a:latin typeface="나눔고딕" pitchFamily="50" charset="-127"/>
              <a:ea typeface="나눔고딕" pitchFamily="50" charset="-127"/>
            </a:endParaRPr>
          </a:p>
          <a:p>
            <a:pPr eaLnBrk="1" hangingPunct="1">
              <a:lnSpc>
                <a:spcPct val="100000"/>
              </a:lnSpc>
              <a:buClrTx/>
              <a:buFontTx/>
              <a:buNone/>
            </a:pPr>
            <a:r>
              <a:rPr lang="en-US" altLang="ko-KR" sz="1500">
                <a:solidFill>
                  <a:srgbClr val="000000"/>
                </a:solidFill>
                <a:latin typeface="나눔고딕" pitchFamily="50" charset="-127"/>
                <a:ea typeface="나눔고딕" pitchFamily="50" charset="-127"/>
              </a:rPr>
              <a:t>     </a:t>
            </a:r>
            <a:r>
              <a:rPr lang="ko-KR" altLang="en-US" sz="1500">
                <a:solidFill>
                  <a:srgbClr val="000000"/>
                </a:solidFill>
                <a:latin typeface="나눔고딕" pitchFamily="50" charset="-127"/>
                <a:ea typeface="나눔고딕" pitchFamily="50" charset="-127"/>
              </a:rPr>
              <a:t>겸임할 수 있으며</a:t>
            </a:r>
            <a:r>
              <a:rPr lang="en-US" altLang="ko-KR" sz="1500">
                <a:solidFill>
                  <a:srgbClr val="000000"/>
                </a:solidFill>
                <a:latin typeface="나눔고딕" pitchFamily="50" charset="-127"/>
                <a:ea typeface="나눔고딕" pitchFamily="50" charset="-127"/>
              </a:rPr>
              <a:t>, </a:t>
            </a:r>
            <a:r>
              <a:rPr lang="ko-KR" altLang="en-US" sz="1500">
                <a:solidFill>
                  <a:srgbClr val="000000"/>
                </a:solidFill>
                <a:latin typeface="나눔고딕" pitchFamily="50" charset="-127"/>
                <a:ea typeface="나눔고딕" pitchFamily="50" charset="-127"/>
              </a:rPr>
              <a:t>대기환경기술인이 「소음</a:t>
            </a:r>
            <a:r>
              <a:rPr lang="en-US" altLang="ko-KR" sz="1500">
                <a:solidFill>
                  <a:srgbClr val="000000"/>
                </a:solidFill>
                <a:latin typeface="바탕" panose="02030600000101010101" pitchFamily="18" charset="-127"/>
                <a:ea typeface="나눔고딕" pitchFamily="50" charset="-127"/>
              </a:rPr>
              <a:t>·</a:t>
            </a:r>
            <a:r>
              <a:rPr lang="ko-KR" altLang="en-US" sz="1500">
                <a:solidFill>
                  <a:srgbClr val="000000"/>
                </a:solidFill>
                <a:latin typeface="나눔고딕" pitchFamily="50" charset="-127"/>
                <a:ea typeface="나눔고딕" pitchFamily="50" charset="-127"/>
              </a:rPr>
              <a:t>진동관리법」에 따른 소음</a:t>
            </a:r>
            <a:r>
              <a:rPr lang="en-US" altLang="ko-KR" sz="1500">
                <a:solidFill>
                  <a:srgbClr val="000000"/>
                </a:solidFill>
                <a:latin typeface="바탕" panose="02030600000101010101" pitchFamily="18" charset="-127"/>
                <a:ea typeface="나눔고딕" pitchFamily="50" charset="-127"/>
              </a:rPr>
              <a:t>·</a:t>
            </a:r>
            <a:r>
              <a:rPr lang="ko-KR" altLang="en-US" sz="1500">
                <a:solidFill>
                  <a:srgbClr val="000000"/>
                </a:solidFill>
                <a:latin typeface="나눔고딕" pitchFamily="50" charset="-127"/>
                <a:ea typeface="나눔고딕" pitchFamily="50" charset="-127"/>
              </a:rPr>
              <a:t>진동환경기술인 자격을 갖춘 경</a:t>
            </a:r>
            <a:endParaRPr lang="en-US" altLang="ko-KR" sz="1500">
              <a:solidFill>
                <a:srgbClr val="000000"/>
              </a:solidFill>
              <a:latin typeface="나눔고딕" pitchFamily="50" charset="-127"/>
              <a:ea typeface="나눔고딕" pitchFamily="50" charset="-127"/>
            </a:endParaRPr>
          </a:p>
          <a:p>
            <a:pPr eaLnBrk="1" hangingPunct="1">
              <a:lnSpc>
                <a:spcPct val="100000"/>
              </a:lnSpc>
              <a:buClrTx/>
              <a:buFontTx/>
              <a:buNone/>
            </a:pPr>
            <a:r>
              <a:rPr lang="en-US" altLang="ko-KR" sz="1500">
                <a:solidFill>
                  <a:srgbClr val="000000"/>
                </a:solidFill>
                <a:latin typeface="나눔고딕" pitchFamily="50" charset="-127"/>
                <a:ea typeface="나눔고딕" pitchFamily="50" charset="-127"/>
              </a:rPr>
              <a:t>     </a:t>
            </a:r>
            <a:r>
              <a:rPr lang="ko-KR" altLang="en-US" sz="1500">
                <a:solidFill>
                  <a:srgbClr val="000000"/>
                </a:solidFill>
                <a:latin typeface="나눔고딕" pitchFamily="50" charset="-127"/>
                <a:ea typeface="나눔고딕" pitchFamily="50" charset="-127"/>
              </a:rPr>
              <a:t>우에는 소음</a:t>
            </a:r>
            <a:r>
              <a:rPr lang="en-US" altLang="ko-KR" sz="1500">
                <a:solidFill>
                  <a:srgbClr val="000000"/>
                </a:solidFill>
                <a:latin typeface="바탕" panose="02030600000101010101" pitchFamily="18" charset="-127"/>
                <a:ea typeface="나눔고딕" pitchFamily="50" charset="-127"/>
              </a:rPr>
              <a:t>·</a:t>
            </a:r>
            <a:r>
              <a:rPr lang="ko-KR" altLang="en-US" sz="1500">
                <a:solidFill>
                  <a:srgbClr val="000000"/>
                </a:solidFill>
                <a:latin typeface="나눔고딕" pitchFamily="50" charset="-127"/>
                <a:ea typeface="나눔고딕" pitchFamily="50" charset="-127"/>
              </a:rPr>
              <a:t>진동환경기술인을 겸임할 수 있다</a:t>
            </a:r>
            <a:r>
              <a:rPr lang="en-US" altLang="ko-KR" sz="1500">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500">
                <a:solidFill>
                  <a:srgbClr val="000000"/>
                </a:solidFill>
                <a:latin typeface="나눔고딕" pitchFamily="50" charset="-127"/>
                <a:ea typeface="나눔고딕" pitchFamily="50" charset="-127"/>
              </a:rPr>
              <a:t> 6. </a:t>
            </a:r>
            <a:r>
              <a:rPr lang="ko-KR" altLang="en-US" sz="1500">
                <a:solidFill>
                  <a:srgbClr val="000000"/>
                </a:solidFill>
                <a:latin typeface="나눔고딕" pitchFamily="50" charset="-127"/>
                <a:ea typeface="나눔고딕" pitchFamily="50" charset="-127"/>
              </a:rPr>
              <a:t>법 제</a:t>
            </a:r>
            <a:r>
              <a:rPr lang="en-US" altLang="ko-KR" sz="1500">
                <a:solidFill>
                  <a:srgbClr val="000000"/>
                </a:solidFill>
                <a:latin typeface="나눔고딕" pitchFamily="50" charset="-127"/>
                <a:ea typeface="나눔고딕" pitchFamily="50" charset="-127"/>
              </a:rPr>
              <a:t>2</a:t>
            </a:r>
            <a:r>
              <a:rPr lang="ko-KR" altLang="en-US" sz="1500">
                <a:solidFill>
                  <a:srgbClr val="000000"/>
                </a:solidFill>
                <a:latin typeface="나눔고딕" pitchFamily="50" charset="-127"/>
                <a:ea typeface="나눔고딕" pitchFamily="50" charset="-127"/>
              </a:rPr>
              <a:t>조제</a:t>
            </a:r>
            <a:r>
              <a:rPr lang="en-US" altLang="ko-KR" sz="1500">
                <a:solidFill>
                  <a:srgbClr val="000000"/>
                </a:solidFill>
                <a:latin typeface="나눔고딕" pitchFamily="50" charset="-127"/>
                <a:ea typeface="나눔고딕" pitchFamily="50" charset="-127"/>
              </a:rPr>
              <a:t>11</a:t>
            </a:r>
            <a:r>
              <a:rPr lang="ko-KR" altLang="en-US" sz="1500">
                <a:solidFill>
                  <a:srgbClr val="000000"/>
                </a:solidFill>
                <a:latin typeface="나눔고딕" pitchFamily="50" charset="-127"/>
                <a:ea typeface="나눔고딕" pitchFamily="50" charset="-127"/>
              </a:rPr>
              <a:t>호에 따른 배출시설 중 일반보일러만 설치한 사업장과 대기 오염물질 중 먼지만 발생하</a:t>
            </a:r>
          </a:p>
          <a:p>
            <a:pPr eaLnBrk="1" hangingPunct="1">
              <a:lnSpc>
                <a:spcPct val="100000"/>
              </a:lnSpc>
              <a:buClrTx/>
              <a:buFontTx/>
              <a:buNone/>
            </a:pPr>
            <a:r>
              <a:rPr lang="ko-KR" altLang="en-US" sz="1500">
                <a:solidFill>
                  <a:srgbClr val="000000"/>
                </a:solidFill>
                <a:latin typeface="나눔고딕" pitchFamily="50" charset="-127"/>
                <a:ea typeface="나눔고딕" pitchFamily="50" charset="-127"/>
              </a:rPr>
              <a:t>      는 사업장은 </a:t>
            </a:r>
            <a:r>
              <a:rPr lang="en-US" altLang="ko-KR" sz="1500">
                <a:solidFill>
                  <a:srgbClr val="000000"/>
                </a:solidFill>
                <a:latin typeface="나눔고딕" pitchFamily="50" charset="-127"/>
                <a:ea typeface="나눔고딕" pitchFamily="50" charset="-127"/>
              </a:rPr>
              <a:t>5</a:t>
            </a:r>
            <a:r>
              <a:rPr lang="ko-KR" altLang="en-US" sz="1500">
                <a:solidFill>
                  <a:srgbClr val="000000"/>
                </a:solidFill>
                <a:latin typeface="나눔고딕" pitchFamily="50" charset="-127"/>
                <a:ea typeface="나눔고딕" pitchFamily="50" charset="-127"/>
              </a:rPr>
              <a:t>종사업장에 해당하는 기술인을 둘 수 있다</a:t>
            </a:r>
            <a:r>
              <a:rPr lang="en-US" altLang="ko-KR" sz="1500">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500">
                <a:solidFill>
                  <a:srgbClr val="000000"/>
                </a:solidFill>
                <a:latin typeface="나눔고딕" pitchFamily="50" charset="-127"/>
                <a:ea typeface="나눔고딕" pitchFamily="50" charset="-127"/>
              </a:rPr>
              <a:t> 7. "</a:t>
            </a:r>
            <a:r>
              <a:rPr lang="ko-KR" altLang="en-US" sz="1500">
                <a:solidFill>
                  <a:srgbClr val="000000"/>
                </a:solidFill>
                <a:latin typeface="나눔고딕" pitchFamily="50" charset="-127"/>
                <a:ea typeface="나눔고딕" pitchFamily="50" charset="-127"/>
              </a:rPr>
              <a:t>대기오염물질발생량</a:t>
            </a:r>
            <a:r>
              <a:rPr lang="en-US" altLang="ko-KR" sz="1500">
                <a:solidFill>
                  <a:srgbClr val="000000"/>
                </a:solidFill>
                <a:latin typeface="나눔고딕" pitchFamily="50" charset="-127"/>
                <a:ea typeface="나눔고딕" pitchFamily="50" charset="-127"/>
              </a:rPr>
              <a:t>"</a:t>
            </a:r>
            <a:r>
              <a:rPr lang="ko-KR" altLang="en-US" sz="1500">
                <a:solidFill>
                  <a:srgbClr val="000000"/>
                </a:solidFill>
                <a:latin typeface="나눔고딕" pitchFamily="50" charset="-127"/>
                <a:ea typeface="나눔고딕" pitchFamily="50" charset="-127"/>
              </a:rPr>
              <a:t>이란 방지시설을 통과하기 전의 먼지</a:t>
            </a:r>
            <a:r>
              <a:rPr lang="en-US" altLang="ko-KR" sz="1500">
                <a:solidFill>
                  <a:srgbClr val="000000"/>
                </a:solidFill>
                <a:latin typeface="나눔고딕" pitchFamily="50" charset="-127"/>
                <a:ea typeface="나눔고딕" pitchFamily="50" charset="-127"/>
              </a:rPr>
              <a:t>, </a:t>
            </a:r>
            <a:r>
              <a:rPr lang="ko-KR" altLang="en-US" sz="1500">
                <a:solidFill>
                  <a:srgbClr val="000000"/>
                </a:solidFill>
                <a:latin typeface="나눔고딕" pitchFamily="50" charset="-127"/>
                <a:ea typeface="나눔고딕" pitchFamily="50" charset="-127"/>
              </a:rPr>
              <a:t>황산화물 및 질소산화물의 발생량을 환경</a:t>
            </a:r>
          </a:p>
          <a:p>
            <a:pPr eaLnBrk="1" hangingPunct="1">
              <a:lnSpc>
                <a:spcPct val="100000"/>
              </a:lnSpc>
              <a:buClrTx/>
              <a:buFontTx/>
              <a:buNone/>
            </a:pPr>
            <a:r>
              <a:rPr lang="ko-KR" altLang="en-US" sz="1500">
                <a:solidFill>
                  <a:srgbClr val="000000"/>
                </a:solidFill>
                <a:latin typeface="나눔고딕" pitchFamily="50" charset="-127"/>
                <a:ea typeface="나눔고딕" pitchFamily="50" charset="-127"/>
              </a:rPr>
              <a:t>      부령으로 정하는 방법에 따라 산정한 양을 말한다</a:t>
            </a:r>
            <a:r>
              <a:rPr lang="en-US" altLang="ko-KR" sz="1500">
                <a:solidFill>
                  <a:srgbClr val="000000"/>
                </a:solidFill>
                <a:latin typeface="나눔고딕" pitchFamily="50" charset="-127"/>
                <a:ea typeface="나눔고딕" pitchFamily="50" charset="-127"/>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4">
            <a:extLst>
              <a:ext uri="{FF2B5EF4-FFF2-40B4-BE49-F238E27FC236}">
                <a16:creationId xmlns:a16="http://schemas.microsoft.com/office/drawing/2014/main" id="{8D32D7F1-06B6-FBCD-8722-EE88F8CE3435}"/>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23907" name="Rectangle 5">
            <a:extLst>
              <a:ext uri="{FF2B5EF4-FFF2-40B4-BE49-F238E27FC236}">
                <a16:creationId xmlns:a16="http://schemas.microsoft.com/office/drawing/2014/main" id="{4715BC47-05CC-CE9B-8726-0BD990FB08B4}"/>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aphicFrame>
        <p:nvGraphicFramePr>
          <p:cNvPr id="82950" name="Group 6">
            <a:extLst>
              <a:ext uri="{FF2B5EF4-FFF2-40B4-BE49-F238E27FC236}">
                <a16:creationId xmlns:a16="http://schemas.microsoft.com/office/drawing/2014/main" id="{4982592B-56BD-8862-9B88-04DF9367EE88}"/>
              </a:ext>
            </a:extLst>
          </p:cNvPr>
          <p:cNvGraphicFramePr>
            <a:graphicFrameLocks noGrp="1"/>
          </p:cNvGraphicFramePr>
          <p:nvPr/>
        </p:nvGraphicFramePr>
        <p:xfrm>
          <a:off x="322263" y="1266825"/>
          <a:ext cx="8494712" cy="1905000"/>
        </p:xfrm>
        <a:graphic>
          <a:graphicData uri="http://schemas.openxmlformats.org/drawingml/2006/table">
            <a:tbl>
              <a:tblPr/>
              <a:tblGrid>
                <a:gridCol w="8494712">
                  <a:extLst>
                    <a:ext uri="{9D8B030D-6E8A-4147-A177-3AD203B41FA5}">
                      <a16:colId xmlns:a16="http://schemas.microsoft.com/office/drawing/2014/main" val="20000"/>
                    </a:ext>
                  </a:extLst>
                </a:gridCol>
              </a:tblGrid>
              <a:tr h="233474">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dirty="0">
                          <a:ln>
                            <a:noFill/>
                          </a:ln>
                          <a:solidFill>
                            <a:srgbClr val="000000"/>
                          </a:solidFill>
                          <a:effectLst/>
                          <a:latin typeface="Arial" pitchFamily="34" charset="0"/>
                          <a:ea typeface="나눔고딕" pitchFamily="50" charset="-127"/>
                          <a:cs typeface="Arial" pitchFamily="34" charset="0"/>
                        </a:rPr>
                        <a:t>  </a:t>
                      </a:r>
                      <a:r>
                        <a:rPr kumimoji="1" lang="ko-KR" altLang="en-US" sz="1400" b="1" i="0" u="none" strike="noStrike" cap="none" normalizeH="0" baseline="0" dirty="0">
                          <a:ln>
                            <a:noFill/>
                          </a:ln>
                          <a:solidFill>
                            <a:srgbClr val="000000"/>
                          </a:solidFill>
                          <a:effectLst/>
                          <a:latin typeface="Arial" pitchFamily="34" charset="0"/>
                          <a:ea typeface="나눔고딕" pitchFamily="50" charset="-127"/>
                          <a:cs typeface="Arial" pitchFamily="34" charset="0"/>
                        </a:rPr>
                        <a:t>개선명령</a:t>
                      </a:r>
                      <a:r>
                        <a:rPr kumimoji="1" lang="en-US" altLang="ko-KR" sz="1400" b="1" i="0" u="none" strike="noStrike" cap="none" normalizeH="0" baseline="0" dirty="0">
                          <a:ln>
                            <a:noFill/>
                          </a:ln>
                          <a:solidFill>
                            <a:srgbClr val="000000"/>
                          </a:solidFill>
                          <a:effectLst/>
                          <a:latin typeface="Arial" pitchFamily="34" charset="0"/>
                          <a:ea typeface="나눔고딕" pitchFamily="50" charset="-127"/>
                          <a:cs typeface="Arial" pitchFamily="34" charset="0"/>
                        </a:rPr>
                        <a:t>(</a:t>
                      </a:r>
                      <a:r>
                        <a:rPr kumimoji="1" lang="ko-KR" altLang="en-US" sz="1400" b="1" i="0" u="none" strike="noStrike" cap="none" normalizeH="0" baseline="0" dirty="0">
                          <a:ln>
                            <a:noFill/>
                          </a:ln>
                          <a:solidFill>
                            <a:srgbClr val="000000"/>
                          </a:solidFill>
                          <a:effectLst/>
                          <a:latin typeface="Arial" pitchFamily="34" charset="0"/>
                          <a:ea typeface="나눔고딕" pitchFamily="50" charset="-127"/>
                          <a:cs typeface="Arial" pitchFamily="34" charset="0"/>
                        </a:rPr>
                        <a:t>조치명령</a:t>
                      </a:r>
                      <a:r>
                        <a:rPr kumimoji="1" lang="en-US" altLang="ko-KR" sz="1400" b="1" i="0" u="none" strike="noStrike" cap="none" normalizeH="0" baseline="0" dirty="0">
                          <a:ln>
                            <a:noFill/>
                          </a:ln>
                          <a:solidFill>
                            <a:srgbClr val="000000"/>
                          </a:solidFill>
                          <a:effectLst/>
                          <a:latin typeface="Arial" pitchFamily="34" charset="0"/>
                          <a:ea typeface="나눔고딕" pitchFamily="50" charset="-127"/>
                          <a:cs typeface="Arial" pitchFamily="34" charset="0"/>
                        </a:rPr>
                        <a:t>)</a:t>
                      </a:r>
                    </a:p>
                  </a:txBody>
                  <a:tcPr marL="14901" marR="14901" marT="11439" marB="11439"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71526">
                <a:tc>
                  <a:txBody>
                    <a:bodyPr/>
                    <a:lstStyle/>
                    <a:p>
                      <a:pPr marL="0" marR="0" lvl="0" indent="0" algn="l" defTabSz="898525" rtl="0" eaLnBrk="1" fontAlgn="base" latinLnBrk="1" hangingPunct="1">
                        <a:lnSpc>
                          <a:spcPct val="11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가동개시신고를 득하고 조업 중인 배출시설에서 나오는 오염물질이 배출허용기준을</a:t>
                      </a:r>
                    </a:p>
                    <a:p>
                      <a:pPr marL="0" marR="0" lvl="0" indent="0" algn="l" defTabSz="898525" rtl="0" eaLnBrk="1" fontAlgn="base" latinLnBrk="1" hangingPunct="1">
                        <a:lnSpc>
                          <a:spcPct val="110000"/>
                        </a:lnSpc>
                        <a:spcBef>
                          <a:spcPct val="0"/>
                        </a:spcBef>
                        <a:spcAft>
                          <a:spcPct val="0"/>
                        </a:spcAft>
                        <a:buClrTx/>
                        <a:buSzTx/>
                        <a:buFontTx/>
                        <a:buNone/>
                        <a:tabLst/>
                      </a:pP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초과한 경우에는 일정한 기간을 정하여 필요한 조치를 취하도록 개선명령</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측정기기</a:t>
                      </a:r>
                    </a:p>
                    <a:p>
                      <a:pPr marL="0" marR="0" lvl="0" indent="0" algn="l" defTabSz="898525" rtl="0" eaLnBrk="1" fontAlgn="base" latinLnBrk="1" hangingPunct="1">
                        <a:lnSpc>
                          <a:spcPct val="110000"/>
                        </a:lnSpc>
                        <a:spcBef>
                          <a:spcPct val="0"/>
                        </a:spcBef>
                        <a:spcAft>
                          <a:spcPct val="0"/>
                        </a:spcAft>
                        <a:buClrTx/>
                        <a:buSzTx/>
                        <a:buFontTx/>
                        <a:buNone/>
                        <a:tabLst/>
                      </a:pP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운영</a:t>
                      </a:r>
                      <a:r>
                        <a:rPr kumimoji="1" lang="en-US" altLang="ko-KR" sz="1400" b="0" i="0" u="none" strike="noStrike" cap="none" normalizeH="0" baseline="0" dirty="0">
                          <a:ln>
                            <a:noFill/>
                          </a:ln>
                          <a:solidFill>
                            <a:srgbClr val="000000"/>
                          </a:solidFill>
                          <a:effectLst/>
                          <a:latin typeface="바탕"/>
                          <a:ea typeface="나눔고딕" pitchFamily="50" charset="-127"/>
                          <a:cs typeface="Arial" pitchFamily="34" charset="0"/>
                        </a:rPr>
                        <a:t>·</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관리기준 </a:t>
                      </a:r>
                      <a:r>
                        <a:rPr kumimoji="1" lang="ko-KR" altLang="en-US"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미준수시는</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조치명령</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a:t>
                      </a:r>
                    </a:p>
                    <a:p>
                      <a:pPr marL="0" marR="0" lvl="0" indent="0" algn="l" defTabSz="898525" rtl="0" eaLnBrk="1" fontAlgn="base" latinLnBrk="1" hangingPunct="1">
                        <a:lnSpc>
                          <a:spcPct val="11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 </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개선명령을 받은 경우 </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개선계획서를 제출</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관련시설 개선</a:t>
                      </a:r>
                    </a:p>
                    <a:p>
                      <a:pPr marL="0" marR="0" lvl="0" indent="0" algn="l" defTabSz="898525" rtl="0" eaLnBrk="1" fontAlgn="base" latinLnBrk="1" hangingPunct="1">
                        <a:lnSpc>
                          <a:spcPct val="110000"/>
                        </a:lnSpc>
                        <a:spcBef>
                          <a:spcPct val="0"/>
                        </a:spcBef>
                        <a:spcAft>
                          <a:spcPct val="0"/>
                        </a:spcAft>
                        <a:buClrTx/>
                        <a:buSzTx/>
                        <a:buFontTx/>
                        <a:buNone/>
                        <a:tabLst/>
                      </a:pP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개선 </a:t>
                      </a:r>
                      <a:r>
                        <a:rPr kumimoji="1" lang="ko-KR" altLang="en-US"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완료시</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결과를 보고</a:t>
                      </a:r>
                    </a:p>
                  </a:txBody>
                  <a:tcPr marL="91417" marR="91417" marT="35090" marB="35090" horzOverflow="overflow">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lnTlToBr>
                      <a:noFill/>
                    </a:lnTlToBr>
                    <a:lnBlToTr>
                      <a:noFill/>
                    </a:lnBlToTr>
                    <a:solidFill>
                      <a:srgbClr val="FFFFFF">
                        <a:alpha val="0"/>
                      </a:srgbClr>
                    </a:solidFill>
                  </a:tcPr>
                </a:tc>
                <a:extLst>
                  <a:ext uri="{0D108BD9-81ED-4DB2-BD59-A6C34878D82A}">
                    <a16:rowId xmlns:a16="http://schemas.microsoft.com/office/drawing/2014/main" val="10001"/>
                  </a:ext>
                </a:extLst>
              </a:tr>
            </a:tbl>
          </a:graphicData>
        </a:graphic>
      </p:graphicFrame>
      <p:grpSp>
        <p:nvGrpSpPr>
          <p:cNvPr id="123918" name="Group 16">
            <a:extLst>
              <a:ext uri="{FF2B5EF4-FFF2-40B4-BE49-F238E27FC236}">
                <a16:creationId xmlns:a16="http://schemas.microsoft.com/office/drawing/2014/main" id="{632D66F6-E9D3-B45F-8AC8-6E79394699ED}"/>
              </a:ext>
            </a:extLst>
          </p:cNvPr>
          <p:cNvGrpSpPr>
            <a:grpSpLocks/>
          </p:cNvGrpSpPr>
          <p:nvPr/>
        </p:nvGrpSpPr>
        <p:grpSpPr bwMode="auto">
          <a:xfrm>
            <a:off x="-185738" y="-246063"/>
            <a:ext cx="9324976" cy="982663"/>
            <a:chOff x="-117" y="0"/>
            <a:chExt cx="5874" cy="619"/>
          </a:xfrm>
        </p:grpSpPr>
        <p:grpSp>
          <p:nvGrpSpPr>
            <p:cNvPr id="123925" name="Group 20">
              <a:extLst>
                <a:ext uri="{FF2B5EF4-FFF2-40B4-BE49-F238E27FC236}">
                  <a16:creationId xmlns:a16="http://schemas.microsoft.com/office/drawing/2014/main" id="{0529D7FE-3006-B495-3E45-93E43796BB41}"/>
                </a:ext>
              </a:extLst>
            </p:cNvPr>
            <p:cNvGrpSpPr>
              <a:grpSpLocks/>
            </p:cNvGrpSpPr>
            <p:nvPr/>
          </p:nvGrpSpPr>
          <p:grpSpPr bwMode="auto">
            <a:xfrm>
              <a:off x="-117" y="177"/>
              <a:ext cx="4676" cy="442"/>
              <a:chOff x="-117" y="177"/>
              <a:chExt cx="4676" cy="442"/>
            </a:xfrm>
          </p:grpSpPr>
          <p:pic>
            <p:nvPicPr>
              <p:cNvPr id="123928" name="Picture 21">
                <a:extLst>
                  <a:ext uri="{FF2B5EF4-FFF2-40B4-BE49-F238E27FC236}">
                    <a16:creationId xmlns:a16="http://schemas.microsoft.com/office/drawing/2014/main" id="{F431A7D5-1BB2-8F5E-E4C2-9C7EAFBA4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23929" name="Rectangle 22">
                <a:extLst>
                  <a:ext uri="{FF2B5EF4-FFF2-40B4-BE49-F238E27FC236}">
                    <a16:creationId xmlns:a16="http://schemas.microsoft.com/office/drawing/2014/main" id="{D1BFF020-5A4B-8AA7-74D5-088B045641A6}"/>
                  </a:ext>
                </a:extLst>
              </p:cNvPr>
              <p:cNvSpPr>
                <a:spLocks noChangeArrowheads="1"/>
              </p:cNvSpPr>
              <p:nvPr/>
            </p:nvSpPr>
            <p:spPr bwMode="white">
              <a:xfrm>
                <a:off x="-117" y="177"/>
                <a:ext cx="3483"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23926" name="Rectangle 23">
              <a:extLst>
                <a:ext uri="{FF2B5EF4-FFF2-40B4-BE49-F238E27FC236}">
                  <a16:creationId xmlns:a16="http://schemas.microsoft.com/office/drawing/2014/main" id="{D46D6D11-7EA4-438B-8EE7-98A704E3D15A}"/>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23927" name="Rectangle 24">
              <a:extLst>
                <a:ext uri="{FF2B5EF4-FFF2-40B4-BE49-F238E27FC236}">
                  <a16:creationId xmlns:a16="http://schemas.microsoft.com/office/drawing/2014/main" id="{D8ABC0DC-520D-51DB-D351-ABAE9AC6913D}"/>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23919" name="Group 26">
            <a:extLst>
              <a:ext uri="{FF2B5EF4-FFF2-40B4-BE49-F238E27FC236}">
                <a16:creationId xmlns:a16="http://schemas.microsoft.com/office/drawing/2014/main" id="{8FEE84A7-3407-0F62-FBED-B9B9D3CCA4A2}"/>
              </a:ext>
            </a:extLst>
          </p:cNvPr>
          <p:cNvGrpSpPr>
            <a:grpSpLocks/>
          </p:cNvGrpSpPr>
          <p:nvPr/>
        </p:nvGrpSpPr>
        <p:grpSpPr bwMode="auto">
          <a:xfrm>
            <a:off x="-7938" y="619125"/>
            <a:ext cx="5584826" cy="731838"/>
            <a:chOff x="-5" y="390"/>
            <a:chExt cx="3518" cy="461"/>
          </a:xfrm>
        </p:grpSpPr>
        <p:pic>
          <p:nvPicPr>
            <p:cNvPr id="123923" name="Picture 27">
              <a:extLst>
                <a:ext uri="{FF2B5EF4-FFF2-40B4-BE49-F238E27FC236}">
                  <a16:creationId xmlns:a16="http://schemas.microsoft.com/office/drawing/2014/main" id="{4A52DEA6-6477-DD97-7851-AE85165E6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390"/>
              <a:ext cx="351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4" name="Rectangle 28">
              <a:extLst>
                <a:ext uri="{FF2B5EF4-FFF2-40B4-BE49-F238E27FC236}">
                  <a16:creationId xmlns:a16="http://schemas.microsoft.com/office/drawing/2014/main" id="{6EF3AE7F-410F-1F32-D074-EB20A51FFCA5}"/>
                </a:ext>
              </a:extLst>
            </p:cNvPr>
            <p:cNvSpPr>
              <a:spLocks noChangeArrowheads="1"/>
            </p:cNvSpPr>
            <p:nvPr/>
          </p:nvSpPr>
          <p:spPr bwMode="white">
            <a:xfrm>
              <a:off x="-2" y="623"/>
              <a:ext cx="32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23920" name="Rectangle 29">
            <a:extLst>
              <a:ext uri="{FF2B5EF4-FFF2-40B4-BE49-F238E27FC236}">
                <a16:creationId xmlns:a16="http://schemas.microsoft.com/office/drawing/2014/main" id="{7C2235AF-E7A5-BDB2-D2E3-793D5AF7E27A}"/>
              </a:ext>
            </a:extLst>
          </p:cNvPr>
          <p:cNvSpPr>
            <a:spLocks noChangeArrowheads="1"/>
          </p:cNvSpPr>
          <p:nvPr/>
        </p:nvSpPr>
        <p:spPr bwMode="white">
          <a:xfrm>
            <a:off x="0" y="690563"/>
            <a:ext cx="4568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행정처분</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개선명령</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조업정지 등</a:t>
            </a:r>
            <a:r>
              <a:rPr lang="en-US" altLang="ko-KR" sz="2000" b="1">
                <a:solidFill>
                  <a:srgbClr val="FFFF00"/>
                </a:solidFill>
                <a:latin typeface="나눔고딕 ExtraBold" pitchFamily="50" charset="-127"/>
                <a:ea typeface="나눔고딕 ExtraBold" pitchFamily="50" charset="-127"/>
              </a:rPr>
              <a:t>)</a:t>
            </a:r>
          </a:p>
        </p:txBody>
      </p:sp>
      <p:sp>
        <p:nvSpPr>
          <p:cNvPr id="123921" name="Freeform 30">
            <a:extLst>
              <a:ext uri="{FF2B5EF4-FFF2-40B4-BE49-F238E27FC236}">
                <a16:creationId xmlns:a16="http://schemas.microsoft.com/office/drawing/2014/main" id="{ACB4D8DE-E0CD-9D1E-1EDA-CB4F00A3E543}"/>
              </a:ext>
            </a:extLst>
          </p:cNvPr>
          <p:cNvSpPr>
            <a:spLocks noChangeArrowheads="1"/>
          </p:cNvSpPr>
          <p:nvPr/>
        </p:nvSpPr>
        <p:spPr bwMode="auto">
          <a:xfrm>
            <a:off x="404813" y="169862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6" y="0"/>
                  <a:pt x="51" y="0"/>
                </a:cubicBezTo>
                <a:cubicBezTo>
                  <a:pt x="65" y="0"/>
                  <a:pt x="77" y="5"/>
                  <a:pt x="87" y="16"/>
                </a:cubicBezTo>
                <a:cubicBezTo>
                  <a:pt x="98" y="25"/>
                  <a:pt x="103" y="37"/>
                  <a:pt x="103" y="51"/>
                </a:cubicBezTo>
                <a:cubicBezTo>
                  <a:pt x="103" y="66"/>
                  <a:pt x="98" y="78"/>
                  <a:pt x="87" y="87"/>
                </a:cubicBezTo>
                <a:cubicBezTo>
                  <a:pt x="77" y="97"/>
                  <a:pt x="65" y="102"/>
                  <a:pt x="51" y="102"/>
                </a:cubicBezTo>
                <a:cubicBezTo>
                  <a:pt x="36" y="102"/>
                  <a:pt x="25" y="97"/>
                  <a:pt x="15" y="87"/>
                </a:cubicBezTo>
                <a:close/>
                <a:moveTo>
                  <a:pt x="28" y="80"/>
                </a:moveTo>
                <a:cubicBezTo>
                  <a:pt x="28" y="82"/>
                  <a:pt x="29" y="84"/>
                  <a:pt x="31" y="84"/>
                </a:cubicBezTo>
                <a:cubicBezTo>
                  <a:pt x="32" y="85"/>
                  <a:pt x="33" y="85"/>
                  <a:pt x="35" y="84"/>
                </a:cubicBezTo>
                <a:lnTo>
                  <a:pt x="83" y="55"/>
                </a:lnTo>
                <a:cubicBezTo>
                  <a:pt x="84" y="55"/>
                  <a:pt x="84" y="54"/>
                  <a:pt x="85" y="54"/>
                </a:cubicBezTo>
                <a:cubicBezTo>
                  <a:pt x="85" y="53"/>
                  <a:pt x="85" y="52"/>
                  <a:pt x="85" y="51"/>
                </a:cubicBezTo>
                <a:cubicBezTo>
                  <a:pt x="85" y="51"/>
                  <a:pt x="85" y="50"/>
                  <a:pt x="85" y="49"/>
                </a:cubicBezTo>
                <a:cubicBezTo>
                  <a:pt x="84" y="49"/>
                  <a:pt x="84" y="48"/>
                  <a:pt x="83" y="48"/>
                </a:cubicBezTo>
                <a:lnTo>
                  <a:pt x="35" y="19"/>
                </a:lnTo>
                <a:cubicBezTo>
                  <a:pt x="34" y="18"/>
                  <a:pt x="32" y="18"/>
                  <a:pt x="31" y="19"/>
                </a:cubicBezTo>
                <a:cubicBezTo>
                  <a:pt x="29" y="20"/>
                  <a:pt x="28" y="20"/>
                  <a:pt x="28" y="22"/>
                </a:cubicBezTo>
                <a:lnTo>
                  <a:pt x="28" y="80"/>
                </a:lnTo>
                <a:close/>
                <a:moveTo>
                  <a:pt x="79" y="51"/>
                </a:moveTo>
                <a:lnTo>
                  <a:pt x="34" y="78"/>
                </a:lnTo>
                <a:lnTo>
                  <a:pt x="34" y="24"/>
                </a:lnTo>
                <a:lnTo>
                  <a:pt x="79" y="51"/>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23922" name="Rectangle 31">
            <a:extLst>
              <a:ext uri="{FF2B5EF4-FFF2-40B4-BE49-F238E27FC236}">
                <a16:creationId xmlns:a16="http://schemas.microsoft.com/office/drawing/2014/main" id="{F9F60BE2-3958-3BBC-11B2-74CBF600B6EE}"/>
              </a:ext>
            </a:extLst>
          </p:cNvPr>
          <p:cNvSpPr>
            <a:spLocks noChangeArrowheads="1"/>
          </p:cNvSpPr>
          <p:nvPr/>
        </p:nvSpPr>
        <p:spPr bwMode="white">
          <a:xfrm>
            <a:off x="333375" y="3211513"/>
            <a:ext cx="84724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가</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개선명령</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조치명령</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의 요건 및 대상</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 개선명령</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조치명령</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의 요건</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가동개시 신고 후 조업 중인 배출시설에서 나오는 오염물질이 배출허용기준을 초과한 경우</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부착한 굴뚝자동측정기기의 운영관리기준을 위반한 경우</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 개선명령</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조치명령</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대상</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배출허용기준 초과 시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해당 배출시설 및 방지시설</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굴뚝자동측정기기 운영관리 기준 위반 시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해당 측정기기</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 개선</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조치</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기간</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배출허용기준 초과 시 </a:t>
            </a:r>
            <a:r>
              <a:rPr lang="en-US" altLang="ko-KR" sz="1600">
                <a:solidFill>
                  <a:srgbClr val="000000"/>
                </a:solidFill>
                <a:latin typeface="나눔고딕" pitchFamily="50" charset="-127"/>
                <a:ea typeface="나눔고딕" pitchFamily="50" charset="-127"/>
              </a:rPr>
              <a:t>: 1</a:t>
            </a:r>
            <a:r>
              <a:rPr lang="ko-KR" altLang="en-US" sz="1600">
                <a:solidFill>
                  <a:srgbClr val="000000"/>
                </a:solidFill>
                <a:latin typeface="나눔고딕" pitchFamily="50" charset="-127"/>
                <a:ea typeface="나눔고딕" pitchFamily="50" charset="-127"/>
              </a:rPr>
              <a:t>년 이내</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부득이한 사유로 기간 내 개선이 어려운 경우에는 </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년의</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범위에서 연장 가능</a:t>
            </a:r>
            <a:r>
              <a:rPr lang="en-US" altLang="ko-KR" sz="1600">
                <a:solidFill>
                  <a:srgbClr val="000000"/>
                </a:solidFill>
                <a:latin typeface="나눔고딕" pitchFamily="50" charset="-127"/>
                <a:ea typeface="나눔고딕" pitchFamily="50" charset="-127"/>
              </a:rPr>
              <a:t>)</a:t>
            </a:r>
          </a:p>
          <a:p>
            <a:pPr eaLnBrk="1" hangingPunct="1">
              <a:lnSpc>
                <a:spcPct val="100000"/>
              </a:lnSpc>
              <a:buClrTx/>
              <a:buFontTx/>
              <a:buNone/>
            </a:pPr>
            <a:r>
              <a:rPr lang="en-US" altLang="ko-KR" sz="1600">
                <a:solidFill>
                  <a:srgbClr val="000000"/>
                </a:solidFill>
                <a:latin typeface="나눔고딕" pitchFamily="50" charset="-127"/>
                <a:ea typeface="나눔고딕" pitchFamily="50" charset="-127"/>
              </a:rPr>
              <a:t>   - </a:t>
            </a:r>
            <a:r>
              <a:rPr lang="ko-KR" altLang="en-US" sz="1600">
                <a:solidFill>
                  <a:srgbClr val="000000"/>
                </a:solidFill>
                <a:latin typeface="나눔고딕" pitchFamily="50" charset="-127"/>
                <a:ea typeface="나눔고딕" pitchFamily="50" charset="-127"/>
              </a:rPr>
              <a:t>측정기기 운영</a:t>
            </a:r>
            <a:r>
              <a:rPr lang="en-US" altLang="ko-KR" sz="1600">
                <a:solidFill>
                  <a:srgbClr val="000000"/>
                </a:solidFill>
                <a:latin typeface="바탕" panose="02030600000101010101" pitchFamily="18" charset="-127"/>
                <a:ea typeface="나눔고딕" pitchFamily="50" charset="-127"/>
              </a:rPr>
              <a:t>·</a:t>
            </a:r>
            <a:r>
              <a:rPr lang="ko-KR" altLang="en-US" sz="1600">
                <a:solidFill>
                  <a:srgbClr val="000000"/>
                </a:solidFill>
                <a:latin typeface="나눔고딕" pitchFamily="50" charset="-127"/>
                <a:ea typeface="나눔고딕" pitchFamily="50" charset="-127"/>
              </a:rPr>
              <a:t>관리기준 위반 시 </a:t>
            </a:r>
            <a:r>
              <a:rPr lang="en-US" altLang="ko-KR" sz="1600">
                <a:solidFill>
                  <a:srgbClr val="000000"/>
                </a:solidFill>
                <a:latin typeface="나눔고딕" pitchFamily="50" charset="-127"/>
                <a:ea typeface="나눔고딕" pitchFamily="50" charset="-127"/>
              </a:rPr>
              <a:t>: 6</a:t>
            </a:r>
            <a:r>
              <a:rPr lang="ko-KR" altLang="en-US" sz="1600">
                <a:solidFill>
                  <a:srgbClr val="000000"/>
                </a:solidFill>
                <a:latin typeface="나눔고딕" pitchFamily="50" charset="-127"/>
                <a:ea typeface="나눔고딕" pitchFamily="50" charset="-127"/>
              </a:rPr>
              <a:t>개월 이내</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부득이한 사유로 기간 내 조치를 마칠 수 없는 </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경우에는 </a:t>
            </a:r>
            <a:r>
              <a:rPr lang="en-US" altLang="ko-KR" sz="1600">
                <a:solidFill>
                  <a:srgbClr val="000000"/>
                </a:solidFill>
                <a:latin typeface="나눔고딕" pitchFamily="50" charset="-127"/>
                <a:ea typeface="나눔고딕" pitchFamily="50" charset="-127"/>
              </a:rPr>
              <a:t>6</a:t>
            </a:r>
            <a:r>
              <a:rPr lang="ko-KR" altLang="en-US" sz="1600">
                <a:solidFill>
                  <a:srgbClr val="000000"/>
                </a:solidFill>
                <a:latin typeface="나눔고딕" pitchFamily="50" charset="-127"/>
                <a:ea typeface="나눔고딕" pitchFamily="50" charset="-127"/>
              </a:rPr>
              <a:t>개월 범위에서 연장 가능</a:t>
            </a:r>
            <a:r>
              <a:rPr lang="en-US" altLang="ko-KR" sz="1600">
                <a:solidFill>
                  <a:srgbClr val="000000"/>
                </a:solidFill>
                <a:latin typeface="나눔고딕" pitchFamily="50" charset="-127"/>
                <a:ea typeface="나눔고딕" pitchFamily="50" charset="-127"/>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그룹 3">
            <a:extLst>
              <a:ext uri="{FF2B5EF4-FFF2-40B4-BE49-F238E27FC236}">
                <a16:creationId xmlns:a16="http://schemas.microsoft.com/office/drawing/2014/main" id="{7870EB40-D265-4349-EBD5-AC8DFB0BC417}"/>
              </a:ext>
            </a:extLst>
          </p:cNvPr>
          <p:cNvGrpSpPr>
            <a:grpSpLocks/>
          </p:cNvGrpSpPr>
          <p:nvPr/>
        </p:nvGrpSpPr>
        <p:grpSpPr bwMode="auto">
          <a:xfrm>
            <a:off x="71438" y="1058863"/>
            <a:ext cx="9036050" cy="5681662"/>
            <a:chOff x="-1" y="626876"/>
            <a:chExt cx="9140826" cy="4939595"/>
          </a:xfrm>
        </p:grpSpPr>
        <p:pic>
          <p:nvPicPr>
            <p:cNvPr id="15365" name="그림 1">
              <a:extLst>
                <a:ext uri="{FF2B5EF4-FFF2-40B4-BE49-F238E27FC236}">
                  <a16:creationId xmlns:a16="http://schemas.microsoft.com/office/drawing/2014/main" id="{DB3C2BCE-C758-7206-9DD4-242F738CAC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288352"/>
              <a:ext cx="9072749" cy="427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그림 2">
              <a:extLst>
                <a:ext uri="{FF2B5EF4-FFF2-40B4-BE49-F238E27FC236}">
                  <a16:creationId xmlns:a16="http://schemas.microsoft.com/office/drawing/2014/main" id="{63589F8C-BA12-DA65-4564-E3F159CC4A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626876"/>
              <a:ext cx="9140826" cy="6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3" name="Picture 6">
            <a:extLst>
              <a:ext uri="{FF2B5EF4-FFF2-40B4-BE49-F238E27FC236}">
                <a16:creationId xmlns:a16="http://schemas.microsoft.com/office/drawing/2014/main" id="{678F0F90-4A3F-C49F-D6B0-5A937B886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050" y="185738"/>
            <a:ext cx="41529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8">
            <a:extLst>
              <a:ext uri="{FF2B5EF4-FFF2-40B4-BE49-F238E27FC236}">
                <a16:creationId xmlns:a16="http://schemas.microsoft.com/office/drawing/2014/main" id="{73CB2714-B07B-9C6B-0806-CD162C9A89CB}"/>
              </a:ext>
            </a:extLst>
          </p:cNvPr>
          <p:cNvSpPr txBox="1">
            <a:spLocks noChangeArrowheads="1"/>
          </p:cNvSpPr>
          <p:nvPr/>
        </p:nvSpPr>
        <p:spPr bwMode="auto">
          <a:xfrm>
            <a:off x="398463" y="258763"/>
            <a:ext cx="3740150"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latinLnBrk="0">
              <a:lnSpc>
                <a:spcPct val="100000"/>
              </a:lnSpc>
              <a:buClrTx/>
              <a:buFontTx/>
              <a:buNone/>
            </a:pPr>
            <a:r>
              <a:rPr lang="ko-KR" altLang="en-US" sz="2400">
                <a:latin typeface="Arial" panose="020B0604020202020204" pitchFamily="34" charset="0"/>
              </a:rPr>
              <a:t>미세먼지로 인한 건강영향</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a:extLst>
              <a:ext uri="{FF2B5EF4-FFF2-40B4-BE49-F238E27FC236}">
                <a16:creationId xmlns:a16="http://schemas.microsoft.com/office/drawing/2014/main" id="{C89D9F48-7835-3378-AAE0-CBABA3BD841E}"/>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25955" name="Rectangle 5">
            <a:extLst>
              <a:ext uri="{FF2B5EF4-FFF2-40B4-BE49-F238E27FC236}">
                <a16:creationId xmlns:a16="http://schemas.microsoft.com/office/drawing/2014/main" id="{0F8E7DB7-F4BA-DEDE-64C5-ED0E600D6628}"/>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25956" name="Group 6">
            <a:extLst>
              <a:ext uri="{FF2B5EF4-FFF2-40B4-BE49-F238E27FC236}">
                <a16:creationId xmlns:a16="http://schemas.microsoft.com/office/drawing/2014/main" id="{139ED494-2DE0-22AA-FE68-1EA371F83E14}"/>
              </a:ext>
            </a:extLst>
          </p:cNvPr>
          <p:cNvGrpSpPr>
            <a:grpSpLocks/>
          </p:cNvGrpSpPr>
          <p:nvPr/>
        </p:nvGrpSpPr>
        <p:grpSpPr bwMode="auto">
          <a:xfrm>
            <a:off x="-174625" y="0"/>
            <a:ext cx="9313863" cy="700088"/>
            <a:chOff x="-110" y="0"/>
            <a:chExt cx="5867" cy="441"/>
          </a:xfrm>
        </p:grpSpPr>
        <p:grpSp>
          <p:nvGrpSpPr>
            <p:cNvPr id="125981" name="Group 7">
              <a:extLst>
                <a:ext uri="{FF2B5EF4-FFF2-40B4-BE49-F238E27FC236}">
                  <a16:creationId xmlns:a16="http://schemas.microsoft.com/office/drawing/2014/main" id="{8A91D25C-2C40-131B-4CF7-B9BBAEE292AC}"/>
                </a:ext>
              </a:extLst>
            </p:cNvPr>
            <p:cNvGrpSpPr>
              <a:grpSpLocks/>
            </p:cNvGrpSpPr>
            <p:nvPr/>
          </p:nvGrpSpPr>
          <p:grpSpPr bwMode="auto">
            <a:xfrm>
              <a:off x="-110" y="0"/>
              <a:ext cx="4680" cy="441"/>
              <a:chOff x="-110" y="0"/>
              <a:chExt cx="4680" cy="441"/>
            </a:xfrm>
          </p:grpSpPr>
          <p:pic>
            <p:nvPicPr>
              <p:cNvPr id="125984" name="Picture 8">
                <a:extLst>
                  <a:ext uri="{FF2B5EF4-FFF2-40B4-BE49-F238E27FC236}">
                    <a16:creationId xmlns:a16="http://schemas.microsoft.com/office/drawing/2014/main" id="{D25AAE8C-0513-104A-0395-7C02FFE62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25985" name="Rectangle 9">
                <a:extLst>
                  <a:ext uri="{FF2B5EF4-FFF2-40B4-BE49-F238E27FC236}">
                    <a16:creationId xmlns:a16="http://schemas.microsoft.com/office/drawing/2014/main" id="{CAF8D420-F7D4-BDD1-22AF-E4E74B929249}"/>
                  </a:ext>
                </a:extLst>
              </p:cNvPr>
              <p:cNvSpPr>
                <a:spLocks noChangeArrowheads="1"/>
              </p:cNvSpPr>
              <p:nvPr/>
            </p:nvSpPr>
            <p:spPr bwMode="white">
              <a:xfrm>
                <a:off x="-110" y="0"/>
                <a:ext cx="355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25982" name="Rectangle 10">
              <a:extLst>
                <a:ext uri="{FF2B5EF4-FFF2-40B4-BE49-F238E27FC236}">
                  <a16:creationId xmlns:a16="http://schemas.microsoft.com/office/drawing/2014/main" id="{45D2DA86-1720-DE66-81D4-C9CE5EF28CC2}"/>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25983" name="Rectangle 11">
              <a:extLst>
                <a:ext uri="{FF2B5EF4-FFF2-40B4-BE49-F238E27FC236}">
                  <a16:creationId xmlns:a16="http://schemas.microsoft.com/office/drawing/2014/main" id="{8B7CE5A3-020A-9755-C974-13A423E11D93}"/>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25957" name="Group 13">
            <a:extLst>
              <a:ext uri="{FF2B5EF4-FFF2-40B4-BE49-F238E27FC236}">
                <a16:creationId xmlns:a16="http://schemas.microsoft.com/office/drawing/2014/main" id="{65F00D85-9A3B-3C3D-AE23-093D2FFDC523}"/>
              </a:ext>
            </a:extLst>
          </p:cNvPr>
          <p:cNvGrpSpPr>
            <a:grpSpLocks/>
          </p:cNvGrpSpPr>
          <p:nvPr/>
        </p:nvGrpSpPr>
        <p:grpSpPr bwMode="auto">
          <a:xfrm>
            <a:off x="-7938" y="552450"/>
            <a:ext cx="5584826" cy="663575"/>
            <a:chOff x="-5" y="348"/>
            <a:chExt cx="3518" cy="418"/>
          </a:xfrm>
        </p:grpSpPr>
        <p:pic>
          <p:nvPicPr>
            <p:cNvPr id="125979" name="Picture 14">
              <a:extLst>
                <a:ext uri="{FF2B5EF4-FFF2-40B4-BE49-F238E27FC236}">
                  <a16:creationId xmlns:a16="http://schemas.microsoft.com/office/drawing/2014/main" id="{902EBA26-7149-78DF-B4B2-2BE724F9E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348"/>
              <a:ext cx="3518"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80" name="Rectangle 15">
              <a:extLst>
                <a:ext uri="{FF2B5EF4-FFF2-40B4-BE49-F238E27FC236}">
                  <a16:creationId xmlns:a16="http://schemas.microsoft.com/office/drawing/2014/main" id="{DC88A700-29F7-A8AE-01CA-C08AB16622C4}"/>
                </a:ext>
              </a:extLst>
            </p:cNvPr>
            <p:cNvSpPr>
              <a:spLocks noChangeArrowheads="1"/>
            </p:cNvSpPr>
            <p:nvPr/>
          </p:nvSpPr>
          <p:spPr bwMode="white">
            <a:xfrm>
              <a:off x="-2" y="383"/>
              <a:ext cx="32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25958" name="Rectangle 16">
            <a:extLst>
              <a:ext uri="{FF2B5EF4-FFF2-40B4-BE49-F238E27FC236}">
                <a16:creationId xmlns:a16="http://schemas.microsoft.com/office/drawing/2014/main" id="{3ED0B870-8947-C5CC-F4A6-BAEFA297F251}"/>
              </a:ext>
            </a:extLst>
          </p:cNvPr>
          <p:cNvSpPr>
            <a:spLocks noChangeArrowheads="1"/>
          </p:cNvSpPr>
          <p:nvPr/>
        </p:nvSpPr>
        <p:spPr bwMode="white">
          <a:xfrm>
            <a:off x="0" y="555625"/>
            <a:ext cx="4568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행정처분</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개선명령</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조업정지 등</a:t>
            </a:r>
            <a:r>
              <a:rPr lang="en-US" altLang="ko-KR" sz="2000" b="1">
                <a:solidFill>
                  <a:srgbClr val="FFFF00"/>
                </a:solidFill>
                <a:latin typeface="나눔고딕 ExtraBold" pitchFamily="50" charset="-127"/>
                <a:ea typeface="나눔고딕 ExtraBold" pitchFamily="50" charset="-127"/>
              </a:rPr>
              <a:t>)</a:t>
            </a:r>
          </a:p>
        </p:txBody>
      </p:sp>
      <p:graphicFrame>
        <p:nvGraphicFramePr>
          <p:cNvPr id="83988" name="Group 20">
            <a:extLst>
              <a:ext uri="{FF2B5EF4-FFF2-40B4-BE49-F238E27FC236}">
                <a16:creationId xmlns:a16="http://schemas.microsoft.com/office/drawing/2014/main" id="{8B6A8A82-DF49-5E29-C5B6-318F7E59504C}"/>
              </a:ext>
            </a:extLst>
          </p:cNvPr>
          <p:cNvGraphicFramePr>
            <a:graphicFrameLocks noGrp="1"/>
          </p:cNvGraphicFramePr>
          <p:nvPr/>
        </p:nvGraphicFramePr>
        <p:xfrm>
          <a:off x="290513" y="1554163"/>
          <a:ext cx="8556625" cy="4881562"/>
        </p:xfrm>
        <a:graphic>
          <a:graphicData uri="http://schemas.openxmlformats.org/drawingml/2006/table">
            <a:tbl>
              <a:tblPr/>
              <a:tblGrid>
                <a:gridCol w="1316037">
                  <a:extLst>
                    <a:ext uri="{9D8B030D-6E8A-4147-A177-3AD203B41FA5}">
                      <a16:colId xmlns:a16="http://schemas.microsoft.com/office/drawing/2014/main" val="20000"/>
                    </a:ext>
                  </a:extLst>
                </a:gridCol>
                <a:gridCol w="4162425">
                  <a:extLst>
                    <a:ext uri="{9D8B030D-6E8A-4147-A177-3AD203B41FA5}">
                      <a16:colId xmlns:a16="http://schemas.microsoft.com/office/drawing/2014/main" val="20001"/>
                    </a:ext>
                  </a:extLst>
                </a:gridCol>
                <a:gridCol w="3078163">
                  <a:extLst>
                    <a:ext uri="{9D8B030D-6E8A-4147-A177-3AD203B41FA5}">
                      <a16:colId xmlns:a16="http://schemas.microsoft.com/office/drawing/2014/main" val="20002"/>
                    </a:ext>
                  </a:extLst>
                </a:gridCol>
              </a:tblGrid>
              <a:tr h="305138">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위반 유형별</a:t>
                      </a:r>
                    </a:p>
                  </a:txBody>
                  <a:tcPr marL="91417" marR="91417" marT="39222" marB="3922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25003" cap="flat" cmpd="sng" algn="ctr">
                      <a:solidFill>
                        <a:srgbClr val="000000"/>
                      </a:solidFill>
                      <a:prstDash val="solid"/>
                      <a:round/>
                      <a:headEnd type="none" w="med" len="med"/>
                      <a:tailEnd type="none" w="med" len="med"/>
                    </a:lnB>
                    <a:lnTlToBr>
                      <a:noFill/>
                    </a:lnTlToBr>
                    <a:lnBlToTr>
                      <a:noFill/>
                    </a:lnBlToTr>
                    <a:solidFill>
                      <a:srgbClr val="FFFFFF">
                        <a:alpha val="0"/>
                      </a:srgbClr>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a:ln>
                            <a:noFill/>
                          </a:ln>
                          <a:solidFill>
                            <a:srgbClr val="000000"/>
                          </a:solidFill>
                          <a:effectLst/>
                          <a:latin typeface="Arial" pitchFamily="34" charset="0"/>
                          <a:ea typeface="나눔고딕" pitchFamily="50" charset="-127"/>
                          <a:cs typeface="Arial" pitchFamily="34" charset="0"/>
                        </a:rPr>
                        <a:t>개선계획에 관한 사항</a:t>
                      </a:r>
                    </a:p>
                  </a:txBody>
                  <a:tcPr marL="91417" marR="91417" marT="39222" marB="3922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25003" cap="flat" cmpd="sng" algn="ctr">
                      <a:solidFill>
                        <a:srgbClr val="000000"/>
                      </a:solidFill>
                      <a:prstDash val="solid"/>
                      <a:round/>
                      <a:headEnd type="none" w="med" len="med"/>
                      <a:tailEnd type="none" w="med" len="med"/>
                    </a:lnB>
                    <a:lnTlToBr>
                      <a:noFill/>
                    </a:lnTlToBr>
                    <a:lnBlToTr>
                      <a:noFill/>
                    </a:lnBlToTr>
                    <a:solidFill>
                      <a:srgbClr val="FFFFFF">
                        <a:alpha val="0"/>
                      </a:srgbClr>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a:ln>
                            <a:noFill/>
                          </a:ln>
                          <a:solidFill>
                            <a:srgbClr val="000000"/>
                          </a:solidFill>
                          <a:effectLst/>
                          <a:latin typeface="Arial" pitchFamily="34" charset="0"/>
                          <a:ea typeface="나눔고딕" pitchFamily="50" charset="-127"/>
                          <a:cs typeface="Arial" pitchFamily="34" charset="0"/>
                        </a:rPr>
                        <a:t>기타 사항</a:t>
                      </a:r>
                    </a:p>
                  </a:txBody>
                  <a:tcPr marL="91417" marR="91417" marT="39222" marB="39222" anchor="ctr" horzOverflow="overflow">
                    <a:lnL w="3516" cap="flat" cmpd="sng" algn="ctr">
                      <a:solidFill>
                        <a:srgbClr val="000000"/>
                      </a:solidFill>
                      <a:prstDash val="solid"/>
                      <a:round/>
                      <a:headEnd type="none" w="med" len="med"/>
                      <a:tailEnd type="none" w="med" len="med"/>
                    </a:lnL>
                    <a:lnR w="21487"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25003" cap="flat" cmpd="sng" algn="ctr">
                      <a:solidFill>
                        <a:srgbClr val="000000"/>
                      </a:solidFill>
                      <a:prstDash val="solid"/>
                      <a:round/>
                      <a:headEnd type="none" w="med" len="med"/>
                      <a:tailEnd type="none" w="med" len="med"/>
                    </a:lnB>
                    <a:lnTlToBr>
                      <a:noFill/>
                    </a:lnTlToBr>
                    <a:lnBlToTr>
                      <a:noFill/>
                    </a:lnBlToTr>
                    <a:solidFill>
                      <a:srgbClr val="FFFFFF">
                        <a:alpha val="0"/>
                      </a:srgbClr>
                    </a:solidFill>
                  </a:tcPr>
                </a:tc>
                <a:extLst>
                  <a:ext uri="{0D108BD9-81ED-4DB2-BD59-A6C34878D82A}">
                    <a16:rowId xmlns:a16="http://schemas.microsoft.com/office/drawing/2014/main" val="10000"/>
                  </a:ext>
                </a:extLst>
              </a:tr>
              <a:tr h="2732781">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배출허용기준</a:t>
                      </a:r>
                    </a:p>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초과한 경우</a:t>
                      </a:r>
                    </a:p>
                  </a:txBody>
                  <a:tcPr marL="91417" marR="91417" marT="39222" marB="3922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25003" cap="flat" cmpd="sng" algn="ctr">
                      <a:solidFill>
                        <a:srgbClr val="000000"/>
                      </a:solidFill>
                      <a:prstDash val="solid"/>
                      <a:round/>
                      <a:headEnd type="none" w="med" len="med"/>
                      <a:tailEnd type="none" w="med" len="med"/>
                    </a:lnT>
                    <a:lnB w="21487" cap="flat" cmpd="sng" algn="ctr">
                      <a:solidFill>
                        <a:srgbClr val="000000"/>
                      </a:solidFill>
                      <a:prstDash val="solid"/>
                      <a:round/>
                      <a:headEnd type="none" w="med" len="med"/>
                      <a:tailEnd type="none" w="med" len="med"/>
                    </a:lnB>
                    <a:lnTlToBr>
                      <a:noFill/>
                    </a:lnTlToBr>
                    <a:lnBlToTr>
                      <a:noFill/>
                    </a:lnBlToTr>
                    <a:solidFill>
                      <a:srgbClr val="FFFFFF">
                        <a:alpha val="0"/>
                      </a:srgbClr>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&lt;</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배출시설</a:t>
                      </a:r>
                      <a:r>
                        <a:rPr kumimoji="1" lang="en-US" altLang="ko-KR" sz="1300" b="1" i="0" u="none" strike="noStrike" cap="none" normalizeH="0" baseline="0" dirty="0">
                          <a:ln>
                            <a:noFill/>
                          </a:ln>
                          <a:solidFill>
                            <a:srgbClr val="000000"/>
                          </a:solidFill>
                          <a:effectLst/>
                          <a:latin typeface="바탕"/>
                          <a:ea typeface="나눔고딕" pitchFamily="50" charset="-127"/>
                          <a:cs typeface="Arial" pitchFamily="34" charset="0"/>
                        </a:rPr>
                        <a:t>·</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방지시설 개선 시</a:t>
                      </a: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&gt;</a:t>
                      </a: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1.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배출시설 및 방지시설의 개선명세서 및 설계도</a:t>
                      </a: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2.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대기오염물질의 처리방식 및 처리효율</a:t>
                      </a: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3.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공사기간 및 공사비</a:t>
                      </a: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4.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개선기간 중 배출시설의 가동을 중단하거나</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제한 또는 공법 등의 개선으로 대기오염물질의</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농도나 배출량이 변경되었음을 증명하는 자료</a:t>
                      </a:r>
                    </a:p>
                    <a:p>
                      <a:pPr marL="0" marR="0" lvl="0" indent="0" algn="l" defTabSz="898525" rtl="0" eaLnBrk="1" fontAlgn="base" latinLnBrk="1" hangingPunct="1">
                        <a:lnSpc>
                          <a:spcPct val="100000"/>
                        </a:lnSpc>
                        <a:spcBef>
                          <a:spcPct val="0"/>
                        </a:spcBef>
                        <a:spcAft>
                          <a:spcPct val="0"/>
                        </a:spcAft>
                        <a:buClrTx/>
                        <a:buSzTx/>
                        <a:buFontTx/>
                        <a:buNone/>
                        <a:tabLst/>
                      </a:pPr>
                      <a:endParaRPr kumimoji="1" lang="ko-KR" altLang="en-US" sz="700" b="1" i="0" u="none" strike="noStrike" cap="none" normalizeH="0" baseline="0" dirty="0">
                        <a:ln>
                          <a:noFill/>
                        </a:ln>
                        <a:solidFill>
                          <a:srgbClr val="000000"/>
                        </a:solidFill>
                        <a:effectLst/>
                        <a:latin typeface="Arial" pitchFamily="34" charset="0"/>
                        <a:ea typeface="나눔고딕" pitchFamily="50" charset="-127"/>
                        <a:cs typeface="Arial" pitchFamily="34" charset="0"/>
                      </a:endParaRP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&lt;</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운전미숙으로 인한 경우</a:t>
                      </a: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&gt;</a:t>
                      </a: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1.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대기오염물질 발생량 및 방지 시설의 처리능력</a:t>
                      </a: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2.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배출허용기준의 초과사유 및 대책</a:t>
                      </a:r>
                    </a:p>
                  </a:txBody>
                  <a:tcPr marL="91417" marR="91417" marT="39222" marB="3922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25003" cap="flat" cmpd="sng" algn="ctr">
                      <a:solidFill>
                        <a:srgbClr val="000000"/>
                      </a:solidFill>
                      <a:prstDash val="solid"/>
                      <a:round/>
                      <a:headEnd type="none" w="med" len="med"/>
                      <a:tailEnd type="none" w="med" len="med"/>
                    </a:lnT>
                    <a:lnB w="21487" cap="flat" cmpd="sng" algn="ctr">
                      <a:solidFill>
                        <a:srgbClr val="000000"/>
                      </a:solidFill>
                      <a:prstDash val="solid"/>
                      <a:round/>
                      <a:headEnd type="none" w="med" len="med"/>
                      <a:tailEnd type="none" w="med" len="med"/>
                    </a:lnB>
                    <a:lnTlToBr>
                      <a:noFill/>
                    </a:lnTlToBr>
                    <a:lnBlToTr>
                      <a:noFill/>
                    </a:lnBlToTr>
                    <a:solidFill>
                      <a:srgbClr val="FFFFFF">
                        <a:alpha val="0"/>
                      </a:srgbClr>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1.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법 제</a:t>
                      </a: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33</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조에 따른 개선기간이 </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끝나기 전에 개선하려면 그 개선</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하려는 기간</a:t>
                      </a:r>
                    </a:p>
                    <a:p>
                      <a:pPr marL="0" marR="0" lvl="0" indent="0" algn="l" defTabSz="898525" rtl="0" eaLnBrk="1" fontAlgn="base" latinLnBrk="1" hangingPunct="1">
                        <a:lnSpc>
                          <a:spcPct val="100000"/>
                        </a:lnSpc>
                        <a:spcBef>
                          <a:spcPct val="0"/>
                        </a:spcBef>
                        <a:spcAft>
                          <a:spcPct val="0"/>
                        </a:spcAft>
                        <a:buClrTx/>
                        <a:buSzTx/>
                        <a:buFontTx/>
                        <a:buNone/>
                        <a:tabLst/>
                      </a:pPr>
                      <a:endParaRPr kumimoji="1" lang="ko-KR" altLang="en-US" sz="700" b="1" i="0" u="none" strike="noStrike" cap="none" normalizeH="0" baseline="0" dirty="0">
                        <a:ln>
                          <a:noFill/>
                        </a:ln>
                        <a:solidFill>
                          <a:srgbClr val="000000"/>
                        </a:solidFill>
                        <a:effectLst/>
                        <a:latin typeface="Arial" pitchFamily="34" charset="0"/>
                        <a:ea typeface="나눔고딕" pitchFamily="50" charset="-127"/>
                        <a:cs typeface="Arial" pitchFamily="34" charset="0"/>
                      </a:endParaRP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2.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개선 </a:t>
                      </a:r>
                      <a:r>
                        <a:rPr kumimoji="1" lang="ko-KR" altLang="en-US" sz="1300" b="1" i="0" u="none" strike="noStrike" cap="none" normalizeH="0" baseline="0" dirty="0" err="1">
                          <a:ln>
                            <a:noFill/>
                          </a:ln>
                          <a:solidFill>
                            <a:srgbClr val="000000"/>
                          </a:solidFill>
                          <a:effectLst/>
                          <a:latin typeface="Arial" pitchFamily="34" charset="0"/>
                          <a:ea typeface="나눔고딕" pitchFamily="50" charset="-127"/>
                          <a:cs typeface="Arial" pitchFamily="34" charset="0"/>
                        </a:rPr>
                        <a:t>기간중에</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배출시설의 가동</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을 중단하거나 제한하려면 그 기</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간과 제한의 내용</a:t>
                      </a:r>
                    </a:p>
                    <a:p>
                      <a:pPr marL="0" marR="0" lvl="0" indent="0" algn="l" defTabSz="898525" rtl="0" eaLnBrk="1" fontAlgn="base" latinLnBrk="1" hangingPunct="1">
                        <a:lnSpc>
                          <a:spcPct val="100000"/>
                        </a:lnSpc>
                        <a:spcBef>
                          <a:spcPct val="0"/>
                        </a:spcBef>
                        <a:spcAft>
                          <a:spcPct val="0"/>
                        </a:spcAft>
                        <a:buClrTx/>
                        <a:buSzTx/>
                        <a:buFontTx/>
                        <a:buNone/>
                        <a:tabLst/>
                      </a:pPr>
                      <a:endParaRPr kumimoji="1" lang="ko-KR" altLang="en-US" sz="700" b="1" i="0" u="none" strike="noStrike" cap="none" normalizeH="0" baseline="0" dirty="0">
                        <a:ln>
                          <a:noFill/>
                        </a:ln>
                        <a:solidFill>
                          <a:srgbClr val="000000"/>
                        </a:solidFill>
                        <a:effectLst/>
                        <a:latin typeface="Arial" pitchFamily="34" charset="0"/>
                        <a:ea typeface="나눔고딕" pitchFamily="50" charset="-127"/>
                        <a:cs typeface="Arial" pitchFamily="34" charset="0"/>
                      </a:endParaRP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3.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공법</a:t>
                      </a: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工法</a:t>
                      </a: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등의 개선으로 오염</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물질의 배출을 감소시키려면</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그 내용</a:t>
                      </a:r>
                    </a:p>
                  </a:txBody>
                  <a:tcPr marL="91417" marR="91417" marT="39222" marB="39222" anchor="ctr" horzOverflow="overflow">
                    <a:lnL w="3516" cap="flat" cmpd="sng" algn="ctr">
                      <a:solidFill>
                        <a:srgbClr val="000000"/>
                      </a:solidFill>
                      <a:prstDash val="solid"/>
                      <a:round/>
                      <a:headEnd type="none" w="med" len="med"/>
                      <a:tailEnd type="none" w="med" len="med"/>
                    </a:lnL>
                    <a:lnR w="21487" cap="flat" cmpd="sng" algn="ctr">
                      <a:solidFill>
                        <a:srgbClr val="000000"/>
                      </a:solidFill>
                      <a:prstDash val="solid"/>
                      <a:round/>
                      <a:headEnd type="none" w="med" len="med"/>
                      <a:tailEnd type="none" w="med" len="med"/>
                    </a:lnR>
                    <a:lnT w="25003" cap="flat" cmpd="sng" algn="ctr">
                      <a:solidFill>
                        <a:srgbClr val="000000"/>
                      </a:solidFill>
                      <a:prstDash val="solid"/>
                      <a:round/>
                      <a:headEnd type="none" w="med" len="med"/>
                      <a:tailEnd type="none" w="med" len="med"/>
                    </a:lnT>
                    <a:lnB w="21487" cap="flat" cmpd="sng" algn="ctr">
                      <a:solidFill>
                        <a:srgbClr val="000000"/>
                      </a:solidFill>
                      <a:prstDash val="solid"/>
                      <a:round/>
                      <a:headEnd type="none" w="med" len="med"/>
                      <a:tailEnd type="none" w="med" len="med"/>
                    </a:lnB>
                    <a:lnTlToBr>
                      <a:noFill/>
                    </a:lnTlToBr>
                    <a:lnBlToTr>
                      <a:noFill/>
                    </a:lnBlToTr>
                    <a:solidFill>
                      <a:srgbClr val="FFFFFF">
                        <a:alpha val="0"/>
                      </a:srgbClr>
                    </a:solidFill>
                  </a:tcPr>
                </a:tc>
                <a:extLst>
                  <a:ext uri="{0D108BD9-81ED-4DB2-BD59-A6C34878D82A}">
                    <a16:rowId xmlns:a16="http://schemas.microsoft.com/office/drawing/2014/main" val="10001"/>
                  </a:ext>
                </a:extLst>
              </a:tr>
              <a:tr h="1843643">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a:ln>
                            <a:noFill/>
                          </a:ln>
                          <a:solidFill>
                            <a:srgbClr val="000000"/>
                          </a:solidFill>
                          <a:effectLst/>
                          <a:latin typeface="Arial" pitchFamily="34" charset="0"/>
                          <a:ea typeface="나눔고딕" pitchFamily="50" charset="-127"/>
                          <a:cs typeface="Arial" pitchFamily="34" charset="0"/>
                        </a:rPr>
                        <a:t>측정기기 </a:t>
                      </a:r>
                    </a:p>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a:ln>
                            <a:noFill/>
                          </a:ln>
                          <a:solidFill>
                            <a:srgbClr val="000000"/>
                          </a:solidFill>
                          <a:effectLst/>
                          <a:latin typeface="Arial" pitchFamily="34" charset="0"/>
                          <a:ea typeface="나눔고딕" pitchFamily="50" charset="-127"/>
                          <a:cs typeface="Arial" pitchFamily="34" charset="0"/>
                        </a:rPr>
                        <a:t>운영</a:t>
                      </a:r>
                      <a:r>
                        <a:rPr kumimoji="1" lang="en-US" altLang="ko-KR" sz="1300" b="1" i="0" u="none" strike="noStrike" cap="none" normalizeH="0" baseline="0">
                          <a:ln>
                            <a:noFill/>
                          </a:ln>
                          <a:solidFill>
                            <a:srgbClr val="000000"/>
                          </a:solidFill>
                          <a:effectLst/>
                          <a:latin typeface="바탕"/>
                          <a:ea typeface="나눔고딕" pitchFamily="50" charset="-127"/>
                          <a:cs typeface="Arial" pitchFamily="34" charset="0"/>
                        </a:rPr>
                        <a:t>·</a:t>
                      </a:r>
                      <a:r>
                        <a:rPr kumimoji="1" lang="ko-KR" altLang="en-US" sz="1300" b="1" i="0" u="none" strike="noStrike" cap="none" normalizeH="0" baseline="0">
                          <a:ln>
                            <a:noFill/>
                          </a:ln>
                          <a:solidFill>
                            <a:srgbClr val="000000"/>
                          </a:solidFill>
                          <a:effectLst/>
                          <a:latin typeface="Arial" pitchFamily="34" charset="0"/>
                          <a:ea typeface="나눔고딕" pitchFamily="50" charset="-127"/>
                          <a:cs typeface="Arial" pitchFamily="34" charset="0"/>
                        </a:rPr>
                        <a:t>관리</a:t>
                      </a:r>
                    </a:p>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a:ln>
                            <a:noFill/>
                          </a:ln>
                          <a:solidFill>
                            <a:srgbClr val="000000"/>
                          </a:solidFill>
                          <a:effectLst/>
                          <a:latin typeface="Arial" pitchFamily="34" charset="0"/>
                          <a:ea typeface="나눔고딕" pitchFamily="50" charset="-127"/>
                          <a:cs typeface="Arial" pitchFamily="34" charset="0"/>
                        </a:rPr>
                        <a:t>기준 위반</a:t>
                      </a:r>
                    </a:p>
                  </a:txBody>
                  <a:tcPr marL="91417" marR="91417" marT="39222" marB="3922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21487" cap="flat" cmpd="sng" algn="ctr">
                      <a:solidFill>
                        <a:srgbClr val="000000"/>
                      </a:solidFill>
                      <a:prstDash val="solid"/>
                      <a:round/>
                      <a:headEnd type="none" w="med" len="med"/>
                      <a:tailEnd type="none" w="med" len="med"/>
                    </a:lnT>
                    <a:lnB w="21487" cap="flat" cmpd="sng" algn="ctr">
                      <a:solidFill>
                        <a:srgbClr val="000000"/>
                      </a:solidFill>
                      <a:prstDash val="solid"/>
                      <a:round/>
                      <a:headEnd type="none" w="med" len="med"/>
                      <a:tailEnd type="none" w="med" len="med"/>
                    </a:lnB>
                    <a:lnTlToBr>
                      <a:noFill/>
                    </a:lnTlToBr>
                    <a:lnBlToTr>
                      <a:noFill/>
                    </a:lnBlToTr>
                    <a:solidFill>
                      <a:srgbClr val="FFFFFF">
                        <a:alpha val="0"/>
                      </a:srgbClr>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a:ln>
                            <a:noFill/>
                          </a:ln>
                          <a:solidFill>
                            <a:srgbClr val="000000"/>
                          </a:solidFill>
                          <a:effectLst/>
                          <a:latin typeface="Arial" pitchFamily="34" charset="0"/>
                          <a:ea typeface="나눔고딕" pitchFamily="50" charset="-127"/>
                          <a:cs typeface="Arial" pitchFamily="34" charset="0"/>
                        </a:rPr>
                        <a:t>1. </a:t>
                      </a:r>
                      <a:r>
                        <a:rPr kumimoji="1" lang="ko-KR" altLang="en-US" sz="1300" b="1" i="0" u="none" strike="noStrike" cap="none" normalizeH="0" baseline="0">
                          <a:ln>
                            <a:noFill/>
                          </a:ln>
                          <a:solidFill>
                            <a:srgbClr val="000000"/>
                          </a:solidFill>
                          <a:effectLst/>
                          <a:latin typeface="Arial" pitchFamily="34" charset="0"/>
                          <a:ea typeface="나눔고딕" pitchFamily="50" charset="-127"/>
                          <a:cs typeface="Arial" pitchFamily="34" charset="0"/>
                        </a:rPr>
                        <a:t>개선기간 </a:t>
                      </a:r>
                      <a:r>
                        <a:rPr kumimoji="1" lang="en-US" altLang="ko-KR" sz="1300" b="1" i="0" u="none" strike="noStrike" cap="none" normalizeH="0" baseline="0">
                          <a:ln>
                            <a:noFill/>
                          </a:ln>
                          <a:solidFill>
                            <a:srgbClr val="000000"/>
                          </a:solidFill>
                          <a:effectLst/>
                          <a:latin typeface="바탕"/>
                          <a:ea typeface="나눔고딕" pitchFamily="50" charset="-127"/>
                          <a:cs typeface="Arial" pitchFamily="34" charset="0"/>
                        </a:rPr>
                        <a:t>·</a:t>
                      </a:r>
                      <a:r>
                        <a:rPr kumimoji="1" lang="ko-KR" altLang="en-US" sz="1300" b="1" i="0" u="none" strike="noStrike" cap="none" normalizeH="0" baseline="0">
                          <a:ln>
                            <a:noFill/>
                          </a:ln>
                          <a:solidFill>
                            <a:srgbClr val="000000"/>
                          </a:solidFill>
                          <a:effectLst/>
                          <a:latin typeface="Arial" pitchFamily="34" charset="0"/>
                          <a:ea typeface="나눔고딕" pitchFamily="50" charset="-127"/>
                          <a:cs typeface="Arial" pitchFamily="34" charset="0"/>
                        </a:rPr>
                        <a:t>개선내용 및 개선방법</a:t>
                      </a: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a:ln>
                            <a:noFill/>
                          </a:ln>
                          <a:solidFill>
                            <a:srgbClr val="000000"/>
                          </a:solidFill>
                          <a:effectLst/>
                          <a:latin typeface="Arial" pitchFamily="34" charset="0"/>
                          <a:ea typeface="나눔고딕" pitchFamily="50" charset="-127"/>
                          <a:cs typeface="Arial" pitchFamily="34" charset="0"/>
                        </a:rPr>
                        <a:t>2. </a:t>
                      </a:r>
                      <a:r>
                        <a:rPr kumimoji="1" lang="ko-KR" altLang="en-US" sz="1300" b="1" i="0" u="none" strike="noStrike" cap="none" normalizeH="0" baseline="0">
                          <a:ln>
                            <a:noFill/>
                          </a:ln>
                          <a:solidFill>
                            <a:srgbClr val="000000"/>
                          </a:solidFill>
                          <a:effectLst/>
                          <a:latin typeface="Arial" pitchFamily="34" charset="0"/>
                          <a:ea typeface="나눔고딕" pitchFamily="50" charset="-127"/>
                          <a:cs typeface="Arial" pitchFamily="34" charset="0"/>
                        </a:rPr>
                        <a:t>굴뚝 자동측정기기의 운영</a:t>
                      </a:r>
                      <a:r>
                        <a:rPr kumimoji="1" lang="en-US" altLang="ko-KR" sz="1300" b="1" i="0" u="none" strike="noStrike" cap="none" normalizeH="0" baseline="0">
                          <a:ln>
                            <a:noFill/>
                          </a:ln>
                          <a:solidFill>
                            <a:srgbClr val="000000"/>
                          </a:solidFill>
                          <a:effectLst/>
                          <a:latin typeface="바탕"/>
                          <a:ea typeface="나눔고딕" pitchFamily="50" charset="-127"/>
                          <a:cs typeface="Arial" pitchFamily="34" charset="0"/>
                        </a:rPr>
                        <a:t>·</a:t>
                      </a:r>
                      <a:r>
                        <a:rPr kumimoji="1" lang="ko-KR" altLang="en-US" sz="1300" b="1" i="0" u="none" strike="noStrike" cap="none" normalizeH="0" baseline="0">
                          <a:ln>
                            <a:noFill/>
                          </a:ln>
                          <a:solidFill>
                            <a:srgbClr val="000000"/>
                          </a:solidFill>
                          <a:effectLst/>
                          <a:latin typeface="Arial" pitchFamily="34" charset="0"/>
                          <a:ea typeface="나눔고딕" pitchFamily="50" charset="-127"/>
                          <a:cs typeface="Arial" pitchFamily="34" charset="0"/>
                        </a:rPr>
                        <a:t>관리 진단 계획</a:t>
                      </a:r>
                    </a:p>
                  </a:txBody>
                  <a:tcPr marL="91417" marR="91417" marT="39222" marB="3922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21487" cap="flat" cmpd="sng" algn="ctr">
                      <a:solidFill>
                        <a:srgbClr val="000000"/>
                      </a:solidFill>
                      <a:prstDash val="solid"/>
                      <a:round/>
                      <a:headEnd type="none" w="med" len="med"/>
                      <a:tailEnd type="none" w="med" len="med"/>
                    </a:lnT>
                    <a:lnB w="21487" cap="flat" cmpd="sng" algn="ctr">
                      <a:solidFill>
                        <a:srgbClr val="000000"/>
                      </a:solidFill>
                      <a:prstDash val="solid"/>
                      <a:round/>
                      <a:headEnd type="none" w="med" len="med"/>
                      <a:tailEnd type="none" w="med" len="med"/>
                    </a:lnB>
                    <a:lnTlToBr>
                      <a:noFill/>
                    </a:lnTlToBr>
                    <a:lnBlToTr>
                      <a:noFill/>
                    </a:lnBlToTr>
                    <a:solidFill>
                      <a:srgbClr val="FFFFFF">
                        <a:alpha val="0"/>
                      </a:srgbClr>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1.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굴뚝 자동측정기기의 </a:t>
                      </a:r>
                      <a:r>
                        <a:rPr kumimoji="1" lang="ko-KR" altLang="en-US" sz="1300" b="1" i="0" u="none" strike="noStrike" cap="none" normalizeH="0" baseline="0" dirty="0" err="1">
                          <a:ln>
                            <a:noFill/>
                          </a:ln>
                          <a:solidFill>
                            <a:srgbClr val="000000"/>
                          </a:solidFill>
                          <a:effectLst/>
                          <a:latin typeface="Arial" pitchFamily="34" charset="0"/>
                          <a:ea typeface="나눔고딕" pitchFamily="50" charset="-127"/>
                          <a:cs typeface="Arial" pitchFamily="34" charset="0"/>
                        </a:rPr>
                        <a:t>부적정한</a:t>
                      </a:r>
                      <a:endPar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endParaRP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운영</a:t>
                      </a:r>
                      <a:r>
                        <a:rPr kumimoji="1" lang="en-US" altLang="ko-KR" sz="1300" b="1" i="0" u="none" strike="noStrike" cap="none" normalizeH="0" baseline="0" dirty="0">
                          <a:ln>
                            <a:noFill/>
                          </a:ln>
                          <a:solidFill>
                            <a:srgbClr val="000000"/>
                          </a:solidFill>
                          <a:effectLst/>
                          <a:latin typeface="바탕"/>
                          <a:ea typeface="나눔고딕" pitchFamily="50" charset="-127"/>
                          <a:cs typeface="Arial" pitchFamily="34" charset="0"/>
                        </a:rPr>
                        <a:t>·</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관리의 내용</a:t>
                      </a: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2.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굴뚝 자동측정기기의 </a:t>
                      </a:r>
                      <a:r>
                        <a:rPr kumimoji="1" lang="ko-KR" altLang="en-US" sz="1300" b="1" i="0" u="none" strike="noStrike" cap="none" normalizeH="0" baseline="0" dirty="0" err="1">
                          <a:ln>
                            <a:noFill/>
                          </a:ln>
                          <a:solidFill>
                            <a:srgbClr val="000000"/>
                          </a:solidFill>
                          <a:effectLst/>
                          <a:latin typeface="Arial" pitchFamily="34" charset="0"/>
                          <a:ea typeface="나눔고딕" pitchFamily="50" charset="-127"/>
                          <a:cs typeface="Arial" pitchFamily="34" charset="0"/>
                        </a:rPr>
                        <a:t>부적정한</a:t>
                      </a:r>
                      <a:endPar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endParaRP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운영</a:t>
                      </a:r>
                      <a:r>
                        <a:rPr kumimoji="1" lang="en-US" altLang="ko-KR" sz="1300" b="1" i="0" u="none" strike="noStrike" cap="none" normalizeH="0" baseline="0" dirty="0">
                          <a:ln>
                            <a:noFill/>
                          </a:ln>
                          <a:solidFill>
                            <a:srgbClr val="000000"/>
                          </a:solidFill>
                          <a:effectLst/>
                          <a:latin typeface="바탕"/>
                          <a:ea typeface="나눔고딕" pitchFamily="50" charset="-127"/>
                          <a:cs typeface="Arial" pitchFamily="34" charset="0"/>
                        </a:rPr>
                        <a:t>·</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관리에 대한 원인 및 개선</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계획 </a:t>
                      </a: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3. </a:t>
                      </a: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굴뚝 자동측정기기의 개선기간에</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배출되는 오염물질에 대한 자가</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300" b="1" i="0" u="none" strike="noStrike" cap="none" normalizeH="0" baseline="0" dirty="0">
                          <a:ln>
                            <a:noFill/>
                          </a:ln>
                          <a:solidFill>
                            <a:srgbClr val="000000"/>
                          </a:solidFill>
                          <a:effectLst/>
                          <a:latin typeface="Arial" pitchFamily="34" charset="0"/>
                          <a:ea typeface="나눔고딕" pitchFamily="50" charset="-127"/>
                          <a:cs typeface="Arial" pitchFamily="34" charset="0"/>
                        </a:rPr>
                        <a:t>    측정계획</a:t>
                      </a:r>
                    </a:p>
                  </a:txBody>
                  <a:tcPr marL="91417" marR="91417" marT="39222" marB="39222" anchor="ctr" horzOverflow="overflow">
                    <a:lnL w="3516" cap="flat" cmpd="sng" algn="ctr">
                      <a:solidFill>
                        <a:srgbClr val="000000"/>
                      </a:solidFill>
                      <a:prstDash val="solid"/>
                      <a:round/>
                      <a:headEnd type="none" w="med" len="med"/>
                      <a:tailEnd type="none" w="med" len="med"/>
                    </a:lnL>
                    <a:lnR w="21487" cap="flat" cmpd="sng" algn="ctr">
                      <a:solidFill>
                        <a:srgbClr val="000000"/>
                      </a:solidFill>
                      <a:prstDash val="solid"/>
                      <a:round/>
                      <a:headEnd type="none" w="med" len="med"/>
                      <a:tailEnd type="none" w="med" len="med"/>
                    </a:lnR>
                    <a:lnT w="21487" cap="flat" cmpd="sng" algn="ctr">
                      <a:solidFill>
                        <a:srgbClr val="000000"/>
                      </a:solidFill>
                      <a:prstDash val="solid"/>
                      <a:round/>
                      <a:headEnd type="none" w="med" len="med"/>
                      <a:tailEnd type="none" w="med" len="med"/>
                    </a:lnT>
                    <a:lnB w="21487" cap="flat" cmpd="sng" algn="ctr">
                      <a:solidFill>
                        <a:srgbClr val="000000"/>
                      </a:solidFill>
                      <a:prstDash val="solid"/>
                      <a:round/>
                      <a:headEnd type="none" w="med" len="med"/>
                      <a:tailEnd type="none" w="med" len="med"/>
                    </a:lnB>
                    <a:lnTlToBr>
                      <a:noFill/>
                    </a:lnTlToBr>
                    <a:lnBlToTr>
                      <a:noFill/>
                    </a:lnBlToTr>
                    <a:solidFill>
                      <a:srgbClr val="FFFFFF">
                        <a:alpha val="0"/>
                      </a:srgbClr>
                    </a:solidFill>
                  </a:tcPr>
                </a:tc>
                <a:extLst>
                  <a:ext uri="{0D108BD9-81ED-4DB2-BD59-A6C34878D82A}">
                    <a16:rowId xmlns:a16="http://schemas.microsoft.com/office/drawing/2014/main" val="10002"/>
                  </a:ext>
                </a:extLst>
              </a:tr>
            </a:tbl>
          </a:graphicData>
        </a:graphic>
      </p:graphicFrame>
      <p:sp>
        <p:nvSpPr>
          <p:cNvPr id="125977" name="Rectangle 60">
            <a:extLst>
              <a:ext uri="{FF2B5EF4-FFF2-40B4-BE49-F238E27FC236}">
                <a16:creationId xmlns:a16="http://schemas.microsoft.com/office/drawing/2014/main" id="{FA32A91D-BAC9-C3B8-A9B8-BE9BA5AF7796}"/>
              </a:ext>
            </a:extLst>
          </p:cNvPr>
          <p:cNvSpPr>
            <a:spLocks noChangeArrowheads="1"/>
          </p:cNvSpPr>
          <p:nvPr/>
        </p:nvSpPr>
        <p:spPr bwMode="white">
          <a:xfrm>
            <a:off x="261938" y="1050925"/>
            <a:ext cx="77835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나</a:t>
            </a:r>
            <a:r>
              <a:rPr lang="en-US" altLang="ko-KR" sz="1600" b="1">
                <a:solidFill>
                  <a:srgbClr val="000000"/>
                </a:solidFill>
                <a:latin typeface="나눔고딕" pitchFamily="50" charset="-127"/>
                <a:ea typeface="나눔고딕" pitchFamily="50" charset="-127"/>
              </a:rPr>
              <a:t>.</a:t>
            </a:r>
            <a:r>
              <a:rPr lang="en-US" altLang="ko-KR" sz="1600" b="1">
                <a:solidFill>
                  <a:srgbClr val="000000"/>
                </a:solidFill>
                <a:latin typeface="Arial" panose="020B0604020202020204" pitchFamily="34" charset="0"/>
                <a:ea typeface="나눔고딕" pitchFamily="50" charset="-127"/>
              </a:rPr>
              <a:t> </a:t>
            </a:r>
            <a:r>
              <a:rPr lang="ko-KR" altLang="en-US" sz="1600" b="1">
                <a:solidFill>
                  <a:srgbClr val="000000"/>
                </a:solidFill>
                <a:latin typeface="Arial" panose="020B0604020202020204" pitchFamily="34" charset="0"/>
                <a:ea typeface="나눔고딕" pitchFamily="50" charset="-127"/>
              </a:rPr>
              <a:t>개선계획서 제출기간 </a:t>
            </a:r>
            <a:r>
              <a:rPr lang="en-US" altLang="ko-KR" sz="1600" b="1">
                <a:solidFill>
                  <a:srgbClr val="000000"/>
                </a:solidFill>
                <a:latin typeface="Arial" panose="020B0604020202020204" pitchFamily="34" charset="0"/>
                <a:ea typeface="나눔고딕" pitchFamily="50" charset="-127"/>
              </a:rPr>
              <a:t>: </a:t>
            </a:r>
            <a:r>
              <a:rPr lang="ko-KR" altLang="en-US" sz="1600" b="1">
                <a:solidFill>
                  <a:srgbClr val="000000"/>
                </a:solidFill>
                <a:latin typeface="Arial" panose="020B0604020202020204" pitchFamily="34" charset="0"/>
                <a:ea typeface="나눔고딕" pitchFamily="50" charset="-127"/>
              </a:rPr>
              <a:t>개선명령을 받은 날로부터 </a:t>
            </a:r>
            <a:r>
              <a:rPr lang="en-US" altLang="ko-KR" sz="1600" b="1">
                <a:solidFill>
                  <a:srgbClr val="000000"/>
                </a:solidFill>
                <a:latin typeface="Arial" panose="020B0604020202020204" pitchFamily="34" charset="0"/>
                <a:ea typeface="나눔고딕" pitchFamily="50" charset="-127"/>
              </a:rPr>
              <a:t>15</a:t>
            </a:r>
            <a:r>
              <a:rPr lang="ko-KR" altLang="en-US" sz="1600" b="1">
                <a:solidFill>
                  <a:srgbClr val="000000"/>
                </a:solidFill>
                <a:latin typeface="Arial" panose="020B0604020202020204" pitchFamily="34" charset="0"/>
                <a:ea typeface="나눔고딕" pitchFamily="50" charset="-127"/>
              </a:rPr>
              <a:t>일 이내</a:t>
            </a:r>
            <a:r>
              <a:rPr lang="ko-KR" altLang="en-US" sz="1600">
                <a:solidFill>
                  <a:srgbClr val="000000"/>
                </a:solidFill>
                <a:latin typeface="Arial" panose="020B0604020202020204" pitchFamily="34" charset="0"/>
                <a:ea typeface="나눔고딕" pitchFamily="50" charset="-127"/>
              </a:rPr>
              <a:t> </a:t>
            </a:r>
          </a:p>
        </p:txBody>
      </p:sp>
      <p:sp>
        <p:nvSpPr>
          <p:cNvPr id="125978" name="Rectangle 61">
            <a:extLst>
              <a:ext uri="{FF2B5EF4-FFF2-40B4-BE49-F238E27FC236}">
                <a16:creationId xmlns:a16="http://schemas.microsoft.com/office/drawing/2014/main" id="{4B026895-3F73-159F-C6D4-6A78A0A2AD16}"/>
              </a:ext>
            </a:extLst>
          </p:cNvPr>
          <p:cNvSpPr>
            <a:spLocks noChangeArrowheads="1"/>
          </p:cNvSpPr>
          <p:nvPr/>
        </p:nvSpPr>
        <p:spPr bwMode="white">
          <a:xfrm>
            <a:off x="265113" y="1266825"/>
            <a:ext cx="7783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   </a:t>
            </a:r>
            <a:r>
              <a:rPr lang="en-US" altLang="ko-KR" sz="1600">
                <a:solidFill>
                  <a:srgbClr val="000000"/>
                </a:solidFill>
                <a:latin typeface="Arial" panose="020B0604020202020204" pitchFamily="34" charset="0"/>
                <a:ea typeface="나눔고딕" pitchFamily="50" charset="-127"/>
              </a:rPr>
              <a:t>○ </a:t>
            </a:r>
            <a:r>
              <a:rPr lang="ko-KR" altLang="en-US" sz="1600">
                <a:solidFill>
                  <a:srgbClr val="000000"/>
                </a:solidFill>
                <a:latin typeface="Arial" panose="020B0604020202020204" pitchFamily="34" charset="0"/>
                <a:ea typeface="나눔고딕" pitchFamily="50" charset="-127"/>
              </a:rPr>
              <a:t>개선계획서에 포함하여야 할 사항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a:extLst>
              <a:ext uri="{FF2B5EF4-FFF2-40B4-BE49-F238E27FC236}">
                <a16:creationId xmlns:a16="http://schemas.microsoft.com/office/drawing/2014/main" id="{CEDF4D4F-CE9E-4620-3DB5-9516A05417D6}"/>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28003" name="Rectangle 5">
            <a:extLst>
              <a:ext uri="{FF2B5EF4-FFF2-40B4-BE49-F238E27FC236}">
                <a16:creationId xmlns:a16="http://schemas.microsoft.com/office/drawing/2014/main" id="{E882B463-6F4E-E366-4D13-BD947D51DA57}"/>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28004" name="Group 6">
            <a:extLst>
              <a:ext uri="{FF2B5EF4-FFF2-40B4-BE49-F238E27FC236}">
                <a16:creationId xmlns:a16="http://schemas.microsoft.com/office/drawing/2014/main" id="{85EAD1BA-2A77-A8EB-35B9-E0F1AB157194}"/>
              </a:ext>
            </a:extLst>
          </p:cNvPr>
          <p:cNvGrpSpPr>
            <a:grpSpLocks/>
          </p:cNvGrpSpPr>
          <p:nvPr/>
        </p:nvGrpSpPr>
        <p:grpSpPr bwMode="auto">
          <a:xfrm>
            <a:off x="-185738" y="-246063"/>
            <a:ext cx="9324976" cy="982663"/>
            <a:chOff x="-117" y="0"/>
            <a:chExt cx="5874" cy="619"/>
          </a:xfrm>
        </p:grpSpPr>
        <p:grpSp>
          <p:nvGrpSpPr>
            <p:cNvPr id="128034" name="Group 7">
              <a:extLst>
                <a:ext uri="{FF2B5EF4-FFF2-40B4-BE49-F238E27FC236}">
                  <a16:creationId xmlns:a16="http://schemas.microsoft.com/office/drawing/2014/main" id="{54C698B2-94EF-F4F3-BC23-8EE31EC151AB}"/>
                </a:ext>
              </a:extLst>
            </p:cNvPr>
            <p:cNvGrpSpPr>
              <a:grpSpLocks/>
            </p:cNvGrpSpPr>
            <p:nvPr/>
          </p:nvGrpSpPr>
          <p:grpSpPr bwMode="auto">
            <a:xfrm>
              <a:off x="-117" y="177"/>
              <a:ext cx="4676" cy="442"/>
              <a:chOff x="-117" y="177"/>
              <a:chExt cx="4676" cy="442"/>
            </a:xfrm>
          </p:grpSpPr>
          <p:pic>
            <p:nvPicPr>
              <p:cNvPr id="128037" name="Picture 8">
                <a:extLst>
                  <a:ext uri="{FF2B5EF4-FFF2-40B4-BE49-F238E27FC236}">
                    <a16:creationId xmlns:a16="http://schemas.microsoft.com/office/drawing/2014/main" id="{41EF8DF2-D5C6-5C7B-C5FE-B0FC3676C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28038" name="Rectangle 9">
                <a:extLst>
                  <a:ext uri="{FF2B5EF4-FFF2-40B4-BE49-F238E27FC236}">
                    <a16:creationId xmlns:a16="http://schemas.microsoft.com/office/drawing/2014/main" id="{6F2977B7-5C1F-8697-D5DF-952DBFD2C588}"/>
                  </a:ext>
                </a:extLst>
              </p:cNvPr>
              <p:cNvSpPr>
                <a:spLocks noChangeArrowheads="1"/>
              </p:cNvSpPr>
              <p:nvPr/>
            </p:nvSpPr>
            <p:spPr bwMode="white">
              <a:xfrm>
                <a:off x="-117" y="177"/>
                <a:ext cx="355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28035" name="Rectangle 10">
              <a:extLst>
                <a:ext uri="{FF2B5EF4-FFF2-40B4-BE49-F238E27FC236}">
                  <a16:creationId xmlns:a16="http://schemas.microsoft.com/office/drawing/2014/main" id="{5B1975D5-5C2A-D803-B8E3-FA2B34CD96CC}"/>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28036" name="Rectangle 11">
              <a:extLst>
                <a:ext uri="{FF2B5EF4-FFF2-40B4-BE49-F238E27FC236}">
                  <a16:creationId xmlns:a16="http://schemas.microsoft.com/office/drawing/2014/main" id="{1385497A-68E2-C436-AC45-E7ECEB336383}"/>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28005" name="Group 13">
            <a:extLst>
              <a:ext uri="{FF2B5EF4-FFF2-40B4-BE49-F238E27FC236}">
                <a16:creationId xmlns:a16="http://schemas.microsoft.com/office/drawing/2014/main" id="{AE00A620-BC51-2001-6BDF-FF4FDBDABDAA}"/>
              </a:ext>
            </a:extLst>
          </p:cNvPr>
          <p:cNvGrpSpPr>
            <a:grpSpLocks/>
          </p:cNvGrpSpPr>
          <p:nvPr/>
        </p:nvGrpSpPr>
        <p:grpSpPr bwMode="auto">
          <a:xfrm>
            <a:off x="-7938" y="619125"/>
            <a:ext cx="5584826" cy="657225"/>
            <a:chOff x="-5" y="585"/>
            <a:chExt cx="3518" cy="414"/>
          </a:xfrm>
        </p:grpSpPr>
        <p:pic>
          <p:nvPicPr>
            <p:cNvPr id="128032" name="Picture 14">
              <a:extLst>
                <a:ext uri="{FF2B5EF4-FFF2-40B4-BE49-F238E27FC236}">
                  <a16:creationId xmlns:a16="http://schemas.microsoft.com/office/drawing/2014/main" id="{B6F8CDE7-D1BD-806A-93CE-8BE631B49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585"/>
              <a:ext cx="351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33" name="Rectangle 15">
              <a:extLst>
                <a:ext uri="{FF2B5EF4-FFF2-40B4-BE49-F238E27FC236}">
                  <a16:creationId xmlns:a16="http://schemas.microsoft.com/office/drawing/2014/main" id="{324EA23A-E9EF-E941-09F4-F58EE4FD49C4}"/>
                </a:ext>
              </a:extLst>
            </p:cNvPr>
            <p:cNvSpPr>
              <a:spLocks noChangeArrowheads="1"/>
            </p:cNvSpPr>
            <p:nvPr/>
          </p:nvSpPr>
          <p:spPr bwMode="white">
            <a:xfrm>
              <a:off x="-2" y="623"/>
              <a:ext cx="32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28006" name="Rectangle 16">
            <a:extLst>
              <a:ext uri="{FF2B5EF4-FFF2-40B4-BE49-F238E27FC236}">
                <a16:creationId xmlns:a16="http://schemas.microsoft.com/office/drawing/2014/main" id="{F9DB9E70-C557-080A-C958-43DC7075EC3C}"/>
              </a:ext>
            </a:extLst>
          </p:cNvPr>
          <p:cNvSpPr>
            <a:spLocks noChangeArrowheads="1"/>
          </p:cNvSpPr>
          <p:nvPr/>
        </p:nvSpPr>
        <p:spPr bwMode="white">
          <a:xfrm>
            <a:off x="0" y="690563"/>
            <a:ext cx="4568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행정처분</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개선명령</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조업정지 등</a:t>
            </a:r>
            <a:r>
              <a:rPr lang="en-US" altLang="ko-KR" sz="2000" b="1">
                <a:solidFill>
                  <a:srgbClr val="FFFF00"/>
                </a:solidFill>
                <a:latin typeface="나눔고딕 ExtraBold" pitchFamily="50" charset="-127"/>
                <a:ea typeface="나눔고딕 ExtraBold" pitchFamily="50" charset="-127"/>
              </a:rPr>
              <a:t>)</a:t>
            </a:r>
          </a:p>
        </p:txBody>
      </p:sp>
      <p:sp>
        <p:nvSpPr>
          <p:cNvPr id="128007" name="Rectangle 20">
            <a:extLst>
              <a:ext uri="{FF2B5EF4-FFF2-40B4-BE49-F238E27FC236}">
                <a16:creationId xmlns:a16="http://schemas.microsoft.com/office/drawing/2014/main" id="{F187A067-6C5D-4E21-2198-83884F72C01C}"/>
              </a:ext>
            </a:extLst>
          </p:cNvPr>
          <p:cNvSpPr>
            <a:spLocks noChangeArrowheads="1"/>
          </p:cNvSpPr>
          <p:nvPr/>
        </p:nvSpPr>
        <p:spPr bwMode="white">
          <a:xfrm>
            <a:off x="333375" y="1193800"/>
            <a:ext cx="8472488"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다</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개선명령 또는 조치명령을 받지 아니한 사업자의 개선계획서 제출</a:t>
            </a:r>
          </a:p>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 개선명령을 받지 않았으나 시설 개</a:t>
            </a:r>
            <a:r>
              <a:rPr lang="en-US" altLang="ko-KR" sz="1600">
                <a:solidFill>
                  <a:srgbClr val="000000"/>
                </a:solidFill>
                <a:latin typeface="바탕" panose="02030600000101010101" pitchFamily="18" charset="-127"/>
                <a:ea typeface="나눔고딕" pitchFamily="50" charset="-127"/>
              </a:rPr>
              <a:t>·</a:t>
            </a:r>
            <a:r>
              <a:rPr lang="ko-KR" altLang="en-US" sz="1600">
                <a:solidFill>
                  <a:srgbClr val="000000"/>
                </a:solidFill>
                <a:latin typeface="나눔고딕" pitchFamily="50" charset="-127"/>
                <a:ea typeface="나눔고딕" pitchFamily="50" charset="-127"/>
              </a:rPr>
              <a:t>보수 등에 따라 배출허용기준을 초과하여 오염물질을 배출</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하거나</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측정기기를 기준에 적합하게 운영</a:t>
            </a:r>
            <a:r>
              <a:rPr lang="en-US" altLang="ko-KR" sz="1600">
                <a:solidFill>
                  <a:srgbClr val="000000"/>
                </a:solidFill>
                <a:latin typeface="바탕" panose="02030600000101010101" pitchFamily="18" charset="-127"/>
                <a:ea typeface="나눔고딕" pitchFamily="50" charset="-127"/>
              </a:rPr>
              <a:t>·</a:t>
            </a:r>
            <a:r>
              <a:rPr lang="ko-KR" altLang="en-US" sz="1600">
                <a:solidFill>
                  <a:srgbClr val="000000"/>
                </a:solidFill>
                <a:latin typeface="나눔고딕" pitchFamily="50" charset="-127"/>
                <a:ea typeface="나눔고딕" pitchFamily="50" charset="-127"/>
              </a:rPr>
              <a:t>관리하기 어려운 경우 개선계획서를 제출하고 관련</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시설을 개선 할 수 있음</a:t>
            </a:r>
          </a:p>
        </p:txBody>
      </p:sp>
      <p:graphicFrame>
        <p:nvGraphicFramePr>
          <p:cNvPr id="85013" name="Group 21">
            <a:extLst>
              <a:ext uri="{FF2B5EF4-FFF2-40B4-BE49-F238E27FC236}">
                <a16:creationId xmlns:a16="http://schemas.microsoft.com/office/drawing/2014/main" id="{6A930F18-9501-4B55-929E-74D06853EE8A}"/>
              </a:ext>
            </a:extLst>
          </p:cNvPr>
          <p:cNvGraphicFramePr>
            <a:graphicFrameLocks noGrp="1"/>
          </p:cNvGraphicFramePr>
          <p:nvPr/>
        </p:nvGraphicFramePr>
        <p:xfrm>
          <a:off x="288925" y="2417763"/>
          <a:ext cx="8559800" cy="3602037"/>
        </p:xfrm>
        <a:graphic>
          <a:graphicData uri="http://schemas.openxmlformats.org/drawingml/2006/table">
            <a:tbl>
              <a:tblPr/>
              <a:tblGrid>
                <a:gridCol w="977900">
                  <a:extLst>
                    <a:ext uri="{9D8B030D-6E8A-4147-A177-3AD203B41FA5}">
                      <a16:colId xmlns:a16="http://schemas.microsoft.com/office/drawing/2014/main" val="20000"/>
                    </a:ext>
                  </a:extLst>
                </a:gridCol>
                <a:gridCol w="4505325">
                  <a:extLst>
                    <a:ext uri="{9D8B030D-6E8A-4147-A177-3AD203B41FA5}">
                      <a16:colId xmlns:a16="http://schemas.microsoft.com/office/drawing/2014/main" val="20001"/>
                    </a:ext>
                  </a:extLst>
                </a:gridCol>
                <a:gridCol w="3076575">
                  <a:extLst>
                    <a:ext uri="{9D8B030D-6E8A-4147-A177-3AD203B41FA5}">
                      <a16:colId xmlns:a16="http://schemas.microsoft.com/office/drawing/2014/main" val="20002"/>
                    </a:ext>
                  </a:extLst>
                </a:gridCol>
              </a:tblGrid>
              <a:tr h="288014">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100" b="1" i="0" u="none" strike="noStrike" cap="none" normalizeH="0" baseline="0" dirty="0">
                          <a:ln>
                            <a:noFill/>
                          </a:ln>
                          <a:solidFill>
                            <a:srgbClr val="000000"/>
                          </a:solidFill>
                          <a:effectLst/>
                          <a:latin typeface="Arial" pitchFamily="34" charset="0"/>
                          <a:ea typeface="나눔고딕" pitchFamily="50" charset="-127"/>
                          <a:cs typeface="Arial" pitchFamily="34" charset="0"/>
                        </a:rPr>
                        <a:t>구 분</a:t>
                      </a:r>
                    </a:p>
                  </a:txBody>
                  <a:tcPr marL="91417" marR="91417" marT="33573" marB="33573" anchor="ctr"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100" b="1" i="0" u="none" strike="noStrike" cap="none" normalizeH="0" baseline="0" dirty="0">
                          <a:ln>
                            <a:noFill/>
                          </a:ln>
                          <a:solidFill>
                            <a:srgbClr val="000000"/>
                          </a:solidFill>
                          <a:effectLst/>
                          <a:latin typeface="Arial" pitchFamily="34" charset="0"/>
                          <a:ea typeface="나눔고딕" pitchFamily="50" charset="-127"/>
                          <a:cs typeface="Arial" pitchFamily="34" charset="0"/>
                        </a:rPr>
                        <a:t>개선명령 없이 개선할 수 있는 요건</a:t>
                      </a:r>
                    </a:p>
                  </a:txBody>
                  <a:tcPr marL="91417" marR="91417" marT="33573" marB="33573" anchor="ctr"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100" b="1" i="0" u="none" strike="noStrike" cap="none" normalizeH="0" baseline="0">
                          <a:ln>
                            <a:noFill/>
                          </a:ln>
                          <a:solidFill>
                            <a:srgbClr val="000000"/>
                          </a:solidFill>
                          <a:effectLst/>
                          <a:latin typeface="Arial" pitchFamily="34" charset="0"/>
                          <a:ea typeface="나눔고딕" pitchFamily="50" charset="-127"/>
                          <a:cs typeface="Arial" pitchFamily="34" charset="0"/>
                        </a:rPr>
                        <a:t>개선계획서 제출 시기</a:t>
                      </a:r>
                    </a:p>
                  </a:txBody>
                  <a:tcPr marL="91417" marR="91417" marT="33573" marB="33573" anchor="ctr"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extLst>
                  <a:ext uri="{0D108BD9-81ED-4DB2-BD59-A6C34878D82A}">
                    <a16:rowId xmlns:a16="http://schemas.microsoft.com/office/drawing/2014/main" val="10000"/>
                  </a:ext>
                </a:extLst>
              </a:tr>
              <a:tr h="783720">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ko-KR" altLang="en-US"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배출시설 및 방지시설</a:t>
                      </a:r>
                    </a:p>
                  </a:txBody>
                  <a:tcPr marL="91417" marR="91417" marT="33573" marB="33573" anchor="ctr"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endParaRPr kumimoji="1" lang="en-US" altLang="ko-KR"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endParaRP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1. </a:t>
                      </a: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배출시설 또는 방지시설을 개선</a:t>
                      </a:r>
                      <a:r>
                        <a:rPr kumimoji="1" lang="en-US" altLang="ko-KR" sz="1200" b="1" i="0" u="none" strike="noStrike" cap="none" normalizeH="0" baseline="0" dirty="0">
                          <a:ln>
                            <a:noFill/>
                          </a:ln>
                          <a:solidFill>
                            <a:srgbClr val="000000"/>
                          </a:solidFill>
                          <a:effectLst/>
                          <a:latin typeface="바탕"/>
                          <a:ea typeface="나눔고딕" pitchFamily="50" charset="-127"/>
                          <a:cs typeface="Arial" pitchFamily="34" charset="0"/>
                        </a:rPr>
                        <a:t>·</a:t>
                      </a: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변경</a:t>
                      </a:r>
                      <a:r>
                        <a:rPr kumimoji="1" lang="en-US" altLang="ko-KR" sz="1200" b="1" i="0" u="none" strike="noStrike" cap="none" normalizeH="0" baseline="0" dirty="0">
                          <a:ln>
                            <a:noFill/>
                          </a:ln>
                          <a:solidFill>
                            <a:srgbClr val="000000"/>
                          </a:solidFill>
                          <a:effectLst/>
                          <a:latin typeface="바탕"/>
                          <a:ea typeface="나눔고딕" pitchFamily="50" charset="-127"/>
                          <a:cs typeface="Arial" pitchFamily="34" charset="0"/>
                        </a:rPr>
                        <a:t>·</a:t>
                      </a: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점검 또는 </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보수하기 위하여 필요한 경우</a:t>
                      </a:r>
                    </a:p>
                  </a:txBody>
                  <a:tcPr marL="91417" marR="91417" marT="33573" marB="33573" anchor="ctr"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개선</a:t>
                      </a:r>
                      <a:r>
                        <a:rPr kumimoji="1" lang="en-US" altLang="ko-KR" sz="1200" b="1" i="0" u="none" strike="noStrike" cap="none" normalizeH="0" baseline="0">
                          <a:ln>
                            <a:noFill/>
                          </a:ln>
                          <a:solidFill>
                            <a:srgbClr val="000000"/>
                          </a:solidFill>
                          <a:effectLst/>
                          <a:latin typeface="바탕"/>
                          <a:ea typeface="나눔고딕" pitchFamily="50" charset="-127"/>
                          <a:cs typeface="Arial" pitchFamily="34" charset="0"/>
                        </a:rPr>
                        <a:t>·</a:t>
                      </a:r>
                      <a:r>
                        <a:rPr kumimoji="1" lang="ko-KR" altLang="en-US"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변경</a:t>
                      </a:r>
                      <a:r>
                        <a:rPr kumimoji="1" lang="en-US" altLang="ko-KR" sz="1200" b="1" i="0" u="none" strike="noStrike" cap="none" normalizeH="0" baseline="0">
                          <a:ln>
                            <a:noFill/>
                          </a:ln>
                          <a:solidFill>
                            <a:srgbClr val="000000"/>
                          </a:solidFill>
                          <a:effectLst/>
                          <a:latin typeface="바탕"/>
                          <a:ea typeface="나눔고딕" pitchFamily="50" charset="-127"/>
                          <a:cs typeface="Arial" pitchFamily="34" charset="0"/>
                        </a:rPr>
                        <a:t>·</a:t>
                      </a:r>
                      <a:r>
                        <a:rPr kumimoji="1" lang="ko-KR" altLang="en-US"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점검</a:t>
                      </a:r>
                      <a:r>
                        <a:rPr kumimoji="1" lang="en-US" altLang="ko-KR" sz="1200" b="1" i="0" u="none" strike="noStrike" cap="none" normalizeH="0" baseline="0">
                          <a:ln>
                            <a:noFill/>
                          </a:ln>
                          <a:solidFill>
                            <a:srgbClr val="000000"/>
                          </a:solidFill>
                          <a:effectLst/>
                          <a:latin typeface="바탕"/>
                          <a:ea typeface="나눔고딕" pitchFamily="50" charset="-127"/>
                          <a:cs typeface="Arial" pitchFamily="34" charset="0"/>
                        </a:rPr>
                        <a:t>·</a:t>
                      </a:r>
                      <a:r>
                        <a:rPr kumimoji="1" lang="ko-KR" altLang="en-US"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보수작업 시작하기 </a:t>
                      </a:r>
                      <a:r>
                        <a:rPr kumimoji="1" lang="en-US" altLang="ko-KR"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24</a:t>
                      </a:r>
                      <a:r>
                        <a:rPr kumimoji="1" lang="ko-KR" altLang="en-US"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시간 전</a:t>
                      </a:r>
                    </a:p>
                  </a:txBody>
                  <a:tcPr marL="91417" marR="91417" marT="33573" marB="33573" anchor="ctr"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extLst>
                  <a:ext uri="{0D108BD9-81ED-4DB2-BD59-A6C34878D82A}">
                    <a16:rowId xmlns:a16="http://schemas.microsoft.com/office/drawing/2014/main" val="10001"/>
                  </a:ext>
                </a:extLst>
              </a:tr>
              <a:tr h="962863">
                <a:tc>
                  <a:txBody>
                    <a:bodyPr/>
                    <a:lstStyle/>
                    <a:p>
                      <a:endParaRPr lang="ko-KR" altLang="en-US" sz="1300" b="1"/>
                    </a:p>
                  </a:txBody>
                  <a:tcPr marL="91417" marR="91417" marT="33573" marB="33573"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2. </a:t>
                      </a: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배출시설 또는 방지시설의 주요 기계장치 등의 </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돌발적 사고로 배출시설이나 방지시설을 적정</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하게  운영할 수 없는 경우</a:t>
                      </a:r>
                    </a:p>
                  </a:txBody>
                  <a:tcPr marL="91417" marR="91417" marT="33573" marB="33573" anchor="ctr"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tc rowSpan="3">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사유발생 이후 </a:t>
                      </a:r>
                      <a:r>
                        <a:rPr kumimoji="1" lang="en-US" altLang="ko-KR"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48</a:t>
                      </a:r>
                      <a:r>
                        <a:rPr kumimoji="1" lang="ko-KR" altLang="en-US"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시간 이내 </a:t>
                      </a:r>
                    </a:p>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(8</a:t>
                      </a:r>
                      <a:r>
                        <a:rPr kumimoji="1" lang="ko-KR" altLang="en-US"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시간 이내에 행정기관에 통지</a:t>
                      </a:r>
                      <a:r>
                        <a:rPr kumimoji="1" lang="en-US" altLang="ko-KR" sz="1200" b="1" i="0" u="none" strike="noStrike" cap="none" normalizeH="0" baseline="0">
                          <a:ln>
                            <a:noFill/>
                          </a:ln>
                          <a:solidFill>
                            <a:srgbClr val="000000"/>
                          </a:solidFill>
                          <a:effectLst/>
                          <a:latin typeface="나눔고딕" pitchFamily="50" charset="-127"/>
                          <a:ea typeface="나눔고딕" pitchFamily="50" charset="-127"/>
                          <a:cs typeface="Arial" pitchFamily="34" charset="0"/>
                        </a:rPr>
                        <a:t>) </a:t>
                      </a:r>
                    </a:p>
                  </a:txBody>
                  <a:tcPr marL="91417" marR="91417" marT="33573" marB="33573" anchor="ctr"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extLst>
                  <a:ext uri="{0D108BD9-81ED-4DB2-BD59-A6C34878D82A}">
                    <a16:rowId xmlns:a16="http://schemas.microsoft.com/office/drawing/2014/main" val="10002"/>
                  </a:ext>
                </a:extLst>
              </a:tr>
              <a:tr h="604576">
                <a:tc>
                  <a:txBody>
                    <a:bodyPr/>
                    <a:lstStyle/>
                    <a:p>
                      <a:endParaRPr lang="ko-KR" altLang="en-US" sz="1300" b="1"/>
                    </a:p>
                  </a:txBody>
                  <a:tcPr marL="91417" marR="91417" marT="33573" marB="33573"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3. </a:t>
                      </a: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단전</a:t>
                      </a:r>
                      <a:r>
                        <a:rPr kumimoji="1" lang="en-US" altLang="ko-KR" sz="1200" b="1" i="0" u="none" strike="noStrike" cap="none" normalizeH="0" baseline="0" dirty="0">
                          <a:ln>
                            <a:noFill/>
                          </a:ln>
                          <a:solidFill>
                            <a:srgbClr val="000000"/>
                          </a:solidFill>
                          <a:effectLst/>
                          <a:latin typeface="바탕"/>
                          <a:ea typeface="나눔고딕" pitchFamily="50" charset="-127"/>
                          <a:cs typeface="Arial" pitchFamily="34" charset="0"/>
                        </a:rPr>
                        <a:t>·</a:t>
                      </a: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단수로 배출시설이나 방지시설을 적정하게</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운영할 수 없는 경우</a:t>
                      </a:r>
                    </a:p>
                  </a:txBody>
                  <a:tcPr marL="91417" marR="91417" marT="33573" marB="33573" anchor="ctr"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tc vMerge="1">
                  <a:txBody>
                    <a:bodyPr/>
                    <a:lstStyle/>
                    <a:p>
                      <a:pPr latinLnBrk="1"/>
                      <a:endParaRPr lang="ko-KR" altLang="en-US"/>
                    </a:p>
                  </a:txBody>
                  <a:tcPr/>
                </a:tc>
                <a:extLst>
                  <a:ext uri="{0D108BD9-81ED-4DB2-BD59-A6C34878D82A}">
                    <a16:rowId xmlns:a16="http://schemas.microsoft.com/office/drawing/2014/main" val="10003"/>
                  </a:ext>
                </a:extLst>
              </a:tr>
              <a:tr h="962863">
                <a:tc>
                  <a:txBody>
                    <a:bodyPr/>
                    <a:lstStyle/>
                    <a:p>
                      <a:endParaRPr lang="ko-KR" altLang="en-US" sz="1300" b="1"/>
                    </a:p>
                  </a:txBody>
                  <a:tcPr marL="91417" marR="91417" marT="33573" marB="33573"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4. </a:t>
                      </a: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천재지변이나 화재</a:t>
                      </a:r>
                      <a:r>
                        <a:rPr kumimoji="1" lang="en-US" altLang="ko-KR"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그 밖의 불가항력적인 사유</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1"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로</a:t>
                      </a: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배출시설이나 방지시설을 적정하게 운영할</a:t>
                      </a:r>
                    </a:p>
                    <a:p>
                      <a:pPr marL="0" marR="0" lvl="0" indent="0" algn="l" defTabSz="898525" rtl="0" eaLnBrk="1" fontAlgn="base" latinLnBrk="1" hangingPunct="1">
                        <a:lnSpc>
                          <a:spcPct val="100000"/>
                        </a:lnSpc>
                        <a:spcBef>
                          <a:spcPct val="0"/>
                        </a:spcBef>
                        <a:spcAft>
                          <a:spcPct val="0"/>
                        </a:spcAft>
                        <a:buClrTx/>
                        <a:buSzTx/>
                        <a:buFontTx/>
                        <a:buNone/>
                        <a:tabLst/>
                      </a:pPr>
                      <a:r>
                        <a:rPr kumimoji="1" lang="ko-KR" altLang="en-US" sz="12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수 없는 경우</a:t>
                      </a:r>
                    </a:p>
                  </a:txBody>
                  <a:tcPr marL="91417" marR="91417" marT="33573" marB="33573" anchor="ctr" horzOverflow="overflow">
                    <a:lnL w="12613" cap="flat" cmpd="sng" algn="ctr">
                      <a:solidFill>
                        <a:srgbClr val="000000"/>
                      </a:solidFill>
                      <a:prstDash val="sysDot"/>
                      <a:round/>
                      <a:headEnd type="none" w="med" len="med"/>
                      <a:tailEnd type="none" w="med" len="med"/>
                    </a:lnL>
                    <a:lnR w="12613" cap="flat" cmpd="sng" algn="ctr">
                      <a:solidFill>
                        <a:srgbClr val="000000"/>
                      </a:solidFill>
                      <a:prstDash val="sysDot"/>
                      <a:round/>
                      <a:headEnd type="none" w="med" len="med"/>
                      <a:tailEnd type="none" w="med" len="med"/>
                    </a:lnR>
                    <a:lnT w="12613" cap="flat" cmpd="sng" algn="ctr">
                      <a:solidFill>
                        <a:srgbClr val="000000"/>
                      </a:solidFill>
                      <a:prstDash val="sysDot"/>
                      <a:round/>
                      <a:headEnd type="none" w="med" len="med"/>
                      <a:tailEnd type="none" w="med" len="med"/>
                    </a:lnT>
                    <a:lnB w="12613" cap="flat" cmpd="sng" algn="ctr">
                      <a:solidFill>
                        <a:srgbClr val="000000"/>
                      </a:solidFill>
                      <a:prstDash val="sysDot"/>
                      <a:round/>
                      <a:headEnd type="none" w="med" len="med"/>
                      <a:tailEnd type="none" w="med" len="med"/>
                    </a:lnB>
                    <a:lnTlToBr>
                      <a:noFill/>
                    </a:lnTlToBr>
                    <a:lnBlToTr>
                      <a:noFill/>
                    </a:lnBlToTr>
                    <a:solidFill>
                      <a:srgbClr val="FFFFFF">
                        <a:alpha val="0"/>
                      </a:srgbClr>
                    </a:solidFill>
                  </a:tcPr>
                </a:tc>
                <a:tc vMerge="1">
                  <a:txBody>
                    <a:bodyPr/>
                    <a:lstStyle/>
                    <a:p>
                      <a:pPr latinLnBrk="1"/>
                      <a:endParaRPr lang="ko-KR" alt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4">
            <a:extLst>
              <a:ext uri="{FF2B5EF4-FFF2-40B4-BE49-F238E27FC236}">
                <a16:creationId xmlns:a16="http://schemas.microsoft.com/office/drawing/2014/main" id="{9FDEA45D-7C39-DBC0-11B5-6FA598836C52}"/>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30051" name="Rectangle 5">
            <a:extLst>
              <a:ext uri="{FF2B5EF4-FFF2-40B4-BE49-F238E27FC236}">
                <a16:creationId xmlns:a16="http://schemas.microsoft.com/office/drawing/2014/main" id="{452791FF-D852-D41D-E9FB-6B7F6D78A0E7}"/>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aphicFrame>
        <p:nvGraphicFramePr>
          <p:cNvPr id="86022" name="Group 6">
            <a:extLst>
              <a:ext uri="{FF2B5EF4-FFF2-40B4-BE49-F238E27FC236}">
                <a16:creationId xmlns:a16="http://schemas.microsoft.com/office/drawing/2014/main" id="{24CCAD9E-F1BD-A189-58F0-CB3BB04A73E6}"/>
              </a:ext>
            </a:extLst>
          </p:cNvPr>
          <p:cNvGraphicFramePr>
            <a:graphicFrameLocks noGrp="1"/>
          </p:cNvGraphicFramePr>
          <p:nvPr/>
        </p:nvGraphicFramePr>
        <p:xfrm>
          <a:off x="322263" y="1712913"/>
          <a:ext cx="8493125" cy="1093787"/>
        </p:xfrm>
        <a:graphic>
          <a:graphicData uri="http://schemas.openxmlformats.org/drawingml/2006/table">
            <a:tbl>
              <a:tblPr/>
              <a:tblGrid>
                <a:gridCol w="8493125">
                  <a:extLst>
                    <a:ext uri="{9D8B030D-6E8A-4147-A177-3AD203B41FA5}">
                      <a16:colId xmlns:a16="http://schemas.microsoft.com/office/drawing/2014/main" val="20000"/>
                    </a:ext>
                  </a:extLst>
                </a:gridCol>
              </a:tblGrid>
              <a:tr h="1093787">
                <a:tc>
                  <a:txBody>
                    <a:bodyPr/>
                    <a:lstStyle/>
                    <a:p>
                      <a:pPr marL="0" marR="0" lvl="0" indent="0" algn="l" defTabSz="898525"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a:ln>
                            <a:noFill/>
                          </a:ln>
                          <a:solidFill>
                            <a:srgbClr val="000000"/>
                          </a:solidFill>
                          <a:effectLst/>
                          <a:latin typeface="Arial" pitchFamily="34" charset="0"/>
                          <a:ea typeface="나눔고딕" pitchFamily="50" charset="-127"/>
                          <a:cs typeface="Arial" pitchFamily="34" charset="0"/>
                        </a:rPr>
                        <a:t>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개선명령을 받은 자가 개선명령을 이행하지 아니하거나 기간내 이행은 하였으나 검사</a:t>
                      </a:r>
                    </a:p>
                    <a:p>
                      <a:pPr marL="0" marR="0" lvl="0" indent="0" algn="l" defTabSz="898525" rtl="0" eaLnBrk="1" fontAlgn="base" latinLnBrk="1" hangingPunct="1">
                        <a:lnSpc>
                          <a:spcPct val="11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     결과 배출허용기준을 계속 초과한 경우</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또는 측정기기에 대한 조치명령을 미 이행한</a:t>
                      </a:r>
                    </a:p>
                    <a:p>
                      <a:pPr marL="0" marR="0" lvl="0" indent="0" algn="l" defTabSz="898525" rtl="0" eaLnBrk="1" fontAlgn="base" latinLnBrk="1" hangingPunct="1">
                        <a:lnSpc>
                          <a:spcPct val="11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     경우에는 해당 배출시설의 전부 또는 일부에 대하여 조업정지 명령</a:t>
                      </a:r>
                    </a:p>
                  </a:txBody>
                  <a:tcPr marL="14901" marR="14901" marT="11178" marB="11178"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130058" name="Group 12">
            <a:extLst>
              <a:ext uri="{FF2B5EF4-FFF2-40B4-BE49-F238E27FC236}">
                <a16:creationId xmlns:a16="http://schemas.microsoft.com/office/drawing/2014/main" id="{F605D6A8-6580-0C00-2C80-4BC6F37D491E}"/>
              </a:ext>
            </a:extLst>
          </p:cNvPr>
          <p:cNvGrpSpPr>
            <a:grpSpLocks/>
          </p:cNvGrpSpPr>
          <p:nvPr/>
        </p:nvGrpSpPr>
        <p:grpSpPr bwMode="auto">
          <a:xfrm>
            <a:off x="-185738" y="0"/>
            <a:ext cx="9324976" cy="982663"/>
            <a:chOff x="-117" y="0"/>
            <a:chExt cx="5874" cy="619"/>
          </a:xfrm>
        </p:grpSpPr>
        <p:grpSp>
          <p:nvGrpSpPr>
            <p:cNvPr id="130066" name="Group 13">
              <a:extLst>
                <a:ext uri="{FF2B5EF4-FFF2-40B4-BE49-F238E27FC236}">
                  <a16:creationId xmlns:a16="http://schemas.microsoft.com/office/drawing/2014/main" id="{7F3B2E0E-1BD4-306E-C6B6-3E478E77BEC2}"/>
                </a:ext>
              </a:extLst>
            </p:cNvPr>
            <p:cNvGrpSpPr>
              <a:grpSpLocks/>
            </p:cNvGrpSpPr>
            <p:nvPr/>
          </p:nvGrpSpPr>
          <p:grpSpPr bwMode="auto">
            <a:xfrm>
              <a:off x="-117" y="177"/>
              <a:ext cx="4676" cy="442"/>
              <a:chOff x="-117" y="177"/>
              <a:chExt cx="4676" cy="442"/>
            </a:xfrm>
          </p:grpSpPr>
          <p:pic>
            <p:nvPicPr>
              <p:cNvPr id="130069" name="Picture 14">
                <a:extLst>
                  <a:ext uri="{FF2B5EF4-FFF2-40B4-BE49-F238E27FC236}">
                    <a16:creationId xmlns:a16="http://schemas.microsoft.com/office/drawing/2014/main" id="{F9221DBB-A5C2-6559-F675-67F90ED65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30070" name="Rectangle 15">
                <a:extLst>
                  <a:ext uri="{FF2B5EF4-FFF2-40B4-BE49-F238E27FC236}">
                    <a16:creationId xmlns:a16="http://schemas.microsoft.com/office/drawing/2014/main" id="{FD2BA860-5854-1965-5829-1360CD084B71}"/>
                  </a:ext>
                </a:extLst>
              </p:cNvPr>
              <p:cNvSpPr>
                <a:spLocks noChangeArrowheads="1"/>
              </p:cNvSpPr>
              <p:nvPr/>
            </p:nvSpPr>
            <p:spPr bwMode="white">
              <a:xfrm>
                <a:off x="-117" y="177"/>
                <a:ext cx="355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30067" name="Rectangle 16">
              <a:extLst>
                <a:ext uri="{FF2B5EF4-FFF2-40B4-BE49-F238E27FC236}">
                  <a16:creationId xmlns:a16="http://schemas.microsoft.com/office/drawing/2014/main" id="{2D26EF3F-3253-DA23-4673-7835D13F1EA4}"/>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30068" name="Rectangle 20">
              <a:extLst>
                <a:ext uri="{FF2B5EF4-FFF2-40B4-BE49-F238E27FC236}">
                  <a16:creationId xmlns:a16="http://schemas.microsoft.com/office/drawing/2014/main" id="{E692BE3B-59EC-16C7-37A4-E830B18C292D}"/>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30059" name="Group 22">
            <a:extLst>
              <a:ext uri="{FF2B5EF4-FFF2-40B4-BE49-F238E27FC236}">
                <a16:creationId xmlns:a16="http://schemas.microsoft.com/office/drawing/2014/main" id="{825F9610-34C8-500B-3E56-0E8699B5A9CD}"/>
              </a:ext>
            </a:extLst>
          </p:cNvPr>
          <p:cNvGrpSpPr>
            <a:grpSpLocks/>
          </p:cNvGrpSpPr>
          <p:nvPr/>
        </p:nvGrpSpPr>
        <p:grpSpPr bwMode="auto">
          <a:xfrm>
            <a:off x="104775" y="969963"/>
            <a:ext cx="6138863" cy="657225"/>
            <a:chOff x="-5" y="687"/>
            <a:chExt cx="3617" cy="414"/>
          </a:xfrm>
        </p:grpSpPr>
        <p:pic>
          <p:nvPicPr>
            <p:cNvPr id="130064" name="Picture 23">
              <a:extLst>
                <a:ext uri="{FF2B5EF4-FFF2-40B4-BE49-F238E27FC236}">
                  <a16:creationId xmlns:a16="http://schemas.microsoft.com/office/drawing/2014/main" id="{0D5DEB1F-4127-1419-11B9-308F458C9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687"/>
              <a:ext cx="3617"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5" name="Rectangle 24">
              <a:extLst>
                <a:ext uri="{FF2B5EF4-FFF2-40B4-BE49-F238E27FC236}">
                  <a16:creationId xmlns:a16="http://schemas.microsoft.com/office/drawing/2014/main" id="{9CEBF0BE-479F-638A-E69A-82DA705C1335}"/>
                </a:ext>
              </a:extLst>
            </p:cNvPr>
            <p:cNvSpPr>
              <a:spLocks noChangeArrowheads="1"/>
            </p:cNvSpPr>
            <p:nvPr/>
          </p:nvSpPr>
          <p:spPr bwMode="white">
            <a:xfrm>
              <a:off x="-2" y="725"/>
              <a:ext cx="271"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30060" name="Rectangle 25">
            <a:extLst>
              <a:ext uri="{FF2B5EF4-FFF2-40B4-BE49-F238E27FC236}">
                <a16:creationId xmlns:a16="http://schemas.microsoft.com/office/drawing/2014/main" id="{D6D3F987-AC6A-F20A-95DF-24B271429DCE}"/>
              </a:ext>
            </a:extLst>
          </p:cNvPr>
          <p:cNvSpPr>
            <a:spLocks noChangeArrowheads="1"/>
          </p:cNvSpPr>
          <p:nvPr/>
        </p:nvSpPr>
        <p:spPr bwMode="white">
          <a:xfrm>
            <a:off x="71438" y="1011238"/>
            <a:ext cx="608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조업정지 명령 및 조업시간 제한</a:t>
            </a:r>
            <a:r>
              <a:rPr lang="en-US" altLang="ko-KR" sz="1600" b="1">
                <a:solidFill>
                  <a:srgbClr val="FFFF00"/>
                </a:solidFill>
                <a:latin typeface="나눔고딕 ExtraBold" pitchFamily="50" charset="-127"/>
                <a:ea typeface="나눔고딕 ExtraBold" pitchFamily="50" charset="-127"/>
              </a:rPr>
              <a:t>(</a:t>
            </a:r>
            <a:r>
              <a:rPr lang="ko-KR" altLang="en-US" sz="1600" b="1">
                <a:solidFill>
                  <a:srgbClr val="FFFF00"/>
                </a:solidFill>
                <a:latin typeface="나눔고딕 ExtraBold" pitchFamily="50" charset="-127"/>
                <a:ea typeface="나눔고딕 ExtraBold" pitchFamily="50" charset="-127"/>
              </a:rPr>
              <a:t>법제</a:t>
            </a:r>
            <a:r>
              <a:rPr lang="en-US" altLang="ko-KR" sz="1600" b="1">
                <a:solidFill>
                  <a:srgbClr val="FFFF00"/>
                </a:solidFill>
                <a:latin typeface="나눔고딕 ExtraBold" pitchFamily="50" charset="-127"/>
                <a:ea typeface="나눔고딕 ExtraBold" pitchFamily="50" charset="-127"/>
              </a:rPr>
              <a:t>32</a:t>
            </a:r>
            <a:r>
              <a:rPr lang="ko-KR" altLang="en-US" sz="1600" b="1">
                <a:solidFill>
                  <a:srgbClr val="FFFF00"/>
                </a:solidFill>
                <a:latin typeface="나눔고딕 ExtraBold" pitchFamily="50" charset="-127"/>
                <a:ea typeface="나눔고딕 ExtraBold" pitchFamily="50" charset="-127"/>
              </a:rPr>
              <a:t>조제</a:t>
            </a:r>
            <a:r>
              <a:rPr lang="en-US" altLang="ko-KR" sz="1600" b="1">
                <a:solidFill>
                  <a:srgbClr val="FFFF00"/>
                </a:solidFill>
                <a:latin typeface="나눔고딕 ExtraBold" pitchFamily="50" charset="-127"/>
                <a:ea typeface="나눔고딕 ExtraBold" pitchFamily="50" charset="-127"/>
              </a:rPr>
              <a:t>6</a:t>
            </a:r>
            <a:r>
              <a:rPr lang="ko-KR" altLang="en-US" sz="1600" b="1">
                <a:solidFill>
                  <a:srgbClr val="FFFF00"/>
                </a:solidFill>
                <a:latin typeface="나눔고딕 ExtraBold" pitchFamily="50" charset="-127"/>
                <a:ea typeface="나눔고딕 ExtraBold" pitchFamily="50" charset="-127"/>
              </a:rPr>
              <a:t>항 및 제</a:t>
            </a:r>
            <a:r>
              <a:rPr lang="en-US" altLang="ko-KR" sz="1600" b="1">
                <a:solidFill>
                  <a:srgbClr val="FFFF00"/>
                </a:solidFill>
                <a:latin typeface="나눔고딕 ExtraBold" pitchFamily="50" charset="-127"/>
                <a:ea typeface="나눔고딕 ExtraBold" pitchFamily="50" charset="-127"/>
              </a:rPr>
              <a:t>34</a:t>
            </a:r>
            <a:r>
              <a:rPr lang="ko-KR" altLang="en-US" sz="1600" b="1">
                <a:solidFill>
                  <a:srgbClr val="FFFF00"/>
                </a:solidFill>
                <a:latin typeface="나눔고딕 ExtraBold" pitchFamily="50" charset="-127"/>
                <a:ea typeface="나눔고딕 ExtraBold" pitchFamily="50" charset="-127"/>
              </a:rPr>
              <a:t>조</a:t>
            </a:r>
            <a:r>
              <a:rPr lang="en-US" altLang="ko-KR" sz="1600" b="1">
                <a:solidFill>
                  <a:srgbClr val="FFFF00"/>
                </a:solidFill>
                <a:latin typeface="나눔고딕 ExtraBold" pitchFamily="50" charset="-127"/>
                <a:ea typeface="나눔고딕 ExtraBold" pitchFamily="50" charset="-127"/>
              </a:rPr>
              <a:t>)</a:t>
            </a:r>
            <a:endParaRPr lang="ko-KR" altLang="en-US" sz="1600" b="1">
              <a:solidFill>
                <a:srgbClr val="FFFF00"/>
              </a:solidFill>
              <a:latin typeface="나눔고딕 ExtraBold" pitchFamily="50" charset="-127"/>
              <a:ea typeface="나눔고딕 ExtraBold" pitchFamily="50" charset="-127"/>
            </a:endParaRPr>
          </a:p>
        </p:txBody>
      </p:sp>
      <p:sp>
        <p:nvSpPr>
          <p:cNvPr id="130061" name="Freeform 26">
            <a:extLst>
              <a:ext uri="{FF2B5EF4-FFF2-40B4-BE49-F238E27FC236}">
                <a16:creationId xmlns:a16="http://schemas.microsoft.com/office/drawing/2014/main" id="{E2E9D521-F726-940F-F382-5BD551ED7ADF}"/>
              </a:ext>
            </a:extLst>
          </p:cNvPr>
          <p:cNvSpPr>
            <a:spLocks noChangeArrowheads="1"/>
          </p:cNvSpPr>
          <p:nvPr/>
        </p:nvSpPr>
        <p:spPr bwMode="auto">
          <a:xfrm>
            <a:off x="385763" y="187007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5"/>
                  <a:pt x="15" y="16"/>
                </a:cubicBezTo>
                <a:cubicBezTo>
                  <a:pt x="25" y="5"/>
                  <a:pt x="36" y="0"/>
                  <a:pt x="51" y="0"/>
                </a:cubicBezTo>
                <a:cubicBezTo>
                  <a:pt x="65" y="0"/>
                  <a:pt x="77" y="5"/>
                  <a:pt x="87" y="16"/>
                </a:cubicBezTo>
                <a:cubicBezTo>
                  <a:pt x="98" y="25"/>
                  <a:pt x="103" y="37"/>
                  <a:pt x="103" y="52"/>
                </a:cubicBezTo>
                <a:cubicBezTo>
                  <a:pt x="103" y="66"/>
                  <a:pt x="98" y="78"/>
                  <a:pt x="87" y="88"/>
                </a:cubicBezTo>
                <a:cubicBezTo>
                  <a:pt x="77" y="97"/>
                  <a:pt x="65" y="102"/>
                  <a:pt x="51" y="102"/>
                </a:cubicBezTo>
                <a:cubicBezTo>
                  <a:pt x="36" y="102"/>
                  <a:pt x="25" y="97"/>
                  <a:pt x="15" y="88"/>
                </a:cubicBezTo>
                <a:close/>
                <a:moveTo>
                  <a:pt x="28" y="80"/>
                </a:moveTo>
                <a:cubicBezTo>
                  <a:pt x="28" y="82"/>
                  <a:pt x="29" y="84"/>
                  <a:pt x="31" y="84"/>
                </a:cubicBezTo>
                <a:cubicBezTo>
                  <a:pt x="32" y="85"/>
                  <a:pt x="33" y="85"/>
                  <a:pt x="35" y="84"/>
                </a:cubicBezTo>
                <a:lnTo>
                  <a:pt x="83" y="56"/>
                </a:lnTo>
                <a:cubicBezTo>
                  <a:pt x="84" y="55"/>
                  <a:pt x="84" y="55"/>
                  <a:pt x="85" y="54"/>
                </a:cubicBezTo>
                <a:cubicBezTo>
                  <a:pt x="85" y="53"/>
                  <a:pt x="85" y="53"/>
                  <a:pt x="85" y="52"/>
                </a:cubicBezTo>
                <a:cubicBezTo>
                  <a:pt x="85" y="51"/>
                  <a:pt x="85" y="50"/>
                  <a:pt x="85" y="49"/>
                </a:cubicBezTo>
                <a:cubicBezTo>
                  <a:pt x="84" y="49"/>
                  <a:pt x="84" y="48"/>
                  <a:pt x="83" y="48"/>
                </a:cubicBezTo>
                <a:lnTo>
                  <a:pt x="35" y="19"/>
                </a:lnTo>
                <a:cubicBezTo>
                  <a:pt x="34" y="18"/>
                  <a:pt x="33" y="18"/>
                  <a:pt x="31" y="19"/>
                </a:cubicBezTo>
                <a:cubicBezTo>
                  <a:pt x="29" y="20"/>
                  <a:pt x="28" y="21"/>
                  <a:pt x="28" y="22"/>
                </a:cubicBezTo>
                <a:lnTo>
                  <a:pt x="28" y="80"/>
                </a:lnTo>
                <a:close/>
                <a:moveTo>
                  <a:pt x="79" y="52"/>
                </a:moveTo>
                <a:lnTo>
                  <a:pt x="34" y="78"/>
                </a:lnTo>
                <a:lnTo>
                  <a:pt x="34" y="24"/>
                </a:lnTo>
                <a:lnTo>
                  <a:pt x="79" y="52"/>
                </a:lnTo>
                <a:close/>
              </a:path>
            </a:pathLst>
          </a:custGeom>
          <a:solidFill>
            <a:srgbClr val="0000FF">
              <a:alpha val="50195"/>
            </a:srgbClr>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lstStyle/>
          <a:p>
            <a:endParaRPr lang="ko-KR" altLang="en-US"/>
          </a:p>
        </p:txBody>
      </p:sp>
      <p:sp>
        <p:nvSpPr>
          <p:cNvPr id="130062" name="Rectangle 27">
            <a:extLst>
              <a:ext uri="{FF2B5EF4-FFF2-40B4-BE49-F238E27FC236}">
                <a16:creationId xmlns:a16="http://schemas.microsoft.com/office/drawing/2014/main" id="{1F10A0C2-BAE6-242B-6B0E-47A24753F9FB}"/>
              </a:ext>
            </a:extLst>
          </p:cNvPr>
          <p:cNvSpPr>
            <a:spLocks noChangeArrowheads="1"/>
          </p:cNvSpPr>
          <p:nvPr/>
        </p:nvSpPr>
        <p:spPr bwMode="white">
          <a:xfrm>
            <a:off x="333375" y="4903788"/>
            <a:ext cx="84724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30063" name="Rectangle 28">
            <a:extLst>
              <a:ext uri="{FF2B5EF4-FFF2-40B4-BE49-F238E27FC236}">
                <a16:creationId xmlns:a16="http://schemas.microsoft.com/office/drawing/2014/main" id="{23ED4DD6-467A-5691-710B-16C4B453FBDB}"/>
              </a:ext>
            </a:extLst>
          </p:cNvPr>
          <p:cNvSpPr>
            <a:spLocks noChangeArrowheads="1"/>
          </p:cNvSpPr>
          <p:nvPr/>
        </p:nvSpPr>
        <p:spPr bwMode="white">
          <a:xfrm>
            <a:off x="333375" y="3076575"/>
            <a:ext cx="84724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과징금 처분</a:t>
            </a:r>
            <a:r>
              <a:rPr lang="en-US" altLang="ko-KR" sz="1600" b="1">
                <a:solidFill>
                  <a:srgbClr val="000000"/>
                </a:solidFill>
                <a:latin typeface="나눔고딕" pitchFamily="50" charset="-127"/>
                <a:ea typeface="나눔고딕" pitchFamily="50" charset="-127"/>
              </a:rPr>
              <a:t>] </a:t>
            </a:r>
          </a:p>
          <a:p>
            <a:pPr eaLnBrk="1" hangingPunct="1">
              <a:lnSpc>
                <a:spcPct val="100000"/>
              </a:lnSpc>
              <a:buClrTx/>
              <a:buFontTx/>
              <a:buNone/>
            </a:pPr>
            <a:r>
              <a:rPr lang="en-US" altLang="ko-KR" sz="1600" b="1">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조업정지를 명하여야 하는 경우로서 그 조업정지가 주민의 생활</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국민경제 및 공익에 현저한</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지장을 줄 우려가 있다고 인정하는 경우에는 조업정지에 갈음하여 과징금 부과 가능</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 과징금을 부과할 수 있는 사업장</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1. </a:t>
            </a:r>
            <a:r>
              <a:rPr lang="ko-KR" altLang="en-US" sz="1600">
                <a:solidFill>
                  <a:srgbClr val="000000"/>
                </a:solidFill>
                <a:latin typeface="나눔고딕" pitchFamily="50" charset="-127"/>
                <a:ea typeface="나눔고딕" pitchFamily="50" charset="-127"/>
              </a:rPr>
              <a:t>「의료법」에 따른 의료기관의 배출시설</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2. </a:t>
            </a:r>
            <a:r>
              <a:rPr lang="ko-KR" altLang="en-US" sz="1600">
                <a:solidFill>
                  <a:srgbClr val="000000"/>
                </a:solidFill>
                <a:latin typeface="나눔고딕" pitchFamily="50" charset="-127"/>
                <a:ea typeface="나눔고딕" pitchFamily="50" charset="-127"/>
              </a:rPr>
              <a:t>사회복지시설 및 공동주택의 냉난방시설</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3. </a:t>
            </a:r>
            <a:r>
              <a:rPr lang="ko-KR" altLang="en-US" sz="1600">
                <a:solidFill>
                  <a:srgbClr val="000000"/>
                </a:solidFill>
                <a:latin typeface="나눔고딕" pitchFamily="50" charset="-127"/>
                <a:ea typeface="나눔고딕" pitchFamily="50" charset="-127"/>
              </a:rPr>
              <a:t>발전소의 발전설비</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4. </a:t>
            </a:r>
            <a:r>
              <a:rPr lang="ko-KR" altLang="en-US" sz="1600">
                <a:solidFill>
                  <a:srgbClr val="000000"/>
                </a:solidFill>
                <a:latin typeface="나눔고딕" pitchFamily="50" charset="-127"/>
                <a:ea typeface="나눔고딕" pitchFamily="50" charset="-127"/>
              </a:rPr>
              <a:t>「집단에너지사업법」에 따른 집단에너지시설</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5. </a:t>
            </a:r>
            <a:r>
              <a:rPr lang="ko-KR" altLang="en-US" sz="1600">
                <a:solidFill>
                  <a:srgbClr val="000000"/>
                </a:solidFill>
                <a:latin typeface="나눔고딕" pitchFamily="50" charset="-127"/>
                <a:ea typeface="나눔고딕" pitchFamily="50" charset="-127"/>
              </a:rPr>
              <a:t>「초</a:t>
            </a:r>
            <a:r>
              <a:rPr lang="en-US" altLang="ko-KR" sz="1600">
                <a:solidFill>
                  <a:srgbClr val="000000"/>
                </a:solidFill>
                <a:latin typeface="바탕" panose="02030600000101010101" pitchFamily="18" charset="-127"/>
                <a:ea typeface="나눔고딕" pitchFamily="50" charset="-127"/>
              </a:rPr>
              <a:t>·</a:t>
            </a:r>
            <a:r>
              <a:rPr lang="ko-KR" altLang="en-US" sz="1600">
                <a:solidFill>
                  <a:srgbClr val="000000"/>
                </a:solidFill>
                <a:latin typeface="나눔고딕" pitchFamily="50" charset="-127"/>
                <a:ea typeface="나눔고딕" pitchFamily="50" charset="-127"/>
              </a:rPr>
              <a:t>중등교육법」 및 「고등교육법에 따른 하교의 배출시설</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6. </a:t>
            </a:r>
            <a:r>
              <a:rPr lang="ko-KR" altLang="en-US" sz="1600">
                <a:solidFill>
                  <a:srgbClr val="000000"/>
                </a:solidFill>
                <a:latin typeface="나눔고딕" pitchFamily="50" charset="-127"/>
                <a:ea typeface="나눔고딕" pitchFamily="50" charset="-127"/>
              </a:rPr>
              <a:t>제조업의 배출시설</a:t>
            </a:r>
          </a:p>
          <a:p>
            <a:pPr eaLnBrk="1" hangingPunct="1">
              <a:lnSpc>
                <a:spcPct val="10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7. </a:t>
            </a:r>
            <a:r>
              <a:rPr lang="ko-KR" altLang="en-US" sz="1600">
                <a:solidFill>
                  <a:srgbClr val="000000"/>
                </a:solidFill>
                <a:latin typeface="나눔고딕" pitchFamily="50" charset="-127"/>
                <a:ea typeface="나눔고딕" pitchFamily="50" charset="-127"/>
              </a:rPr>
              <a:t>그 밖에 대통령령으로 정하는 배출시설</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4">
            <a:extLst>
              <a:ext uri="{FF2B5EF4-FFF2-40B4-BE49-F238E27FC236}">
                <a16:creationId xmlns:a16="http://schemas.microsoft.com/office/drawing/2014/main" id="{6C289423-293E-8526-CFF7-81E799BE7B22}"/>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32099" name="Rectangle 5">
            <a:extLst>
              <a:ext uri="{FF2B5EF4-FFF2-40B4-BE49-F238E27FC236}">
                <a16:creationId xmlns:a16="http://schemas.microsoft.com/office/drawing/2014/main" id="{543A308F-9D2B-9B58-603C-CA431FC44A81}"/>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32100" name="Group 6">
            <a:extLst>
              <a:ext uri="{FF2B5EF4-FFF2-40B4-BE49-F238E27FC236}">
                <a16:creationId xmlns:a16="http://schemas.microsoft.com/office/drawing/2014/main" id="{49CA5943-948B-9863-7A13-E614031661B4}"/>
              </a:ext>
            </a:extLst>
          </p:cNvPr>
          <p:cNvGrpSpPr>
            <a:grpSpLocks/>
          </p:cNvGrpSpPr>
          <p:nvPr/>
        </p:nvGrpSpPr>
        <p:grpSpPr bwMode="auto">
          <a:xfrm>
            <a:off x="-185738" y="0"/>
            <a:ext cx="9324976" cy="982663"/>
            <a:chOff x="-117" y="0"/>
            <a:chExt cx="5874" cy="619"/>
          </a:xfrm>
        </p:grpSpPr>
        <p:grpSp>
          <p:nvGrpSpPr>
            <p:cNvPr id="132127" name="Group 7">
              <a:extLst>
                <a:ext uri="{FF2B5EF4-FFF2-40B4-BE49-F238E27FC236}">
                  <a16:creationId xmlns:a16="http://schemas.microsoft.com/office/drawing/2014/main" id="{79F918F4-A162-3E0A-E3AD-DAEBF73C8CAD}"/>
                </a:ext>
              </a:extLst>
            </p:cNvPr>
            <p:cNvGrpSpPr>
              <a:grpSpLocks/>
            </p:cNvGrpSpPr>
            <p:nvPr/>
          </p:nvGrpSpPr>
          <p:grpSpPr bwMode="auto">
            <a:xfrm>
              <a:off x="-117" y="177"/>
              <a:ext cx="4676" cy="442"/>
              <a:chOff x="-117" y="177"/>
              <a:chExt cx="4676" cy="442"/>
            </a:xfrm>
          </p:grpSpPr>
          <p:pic>
            <p:nvPicPr>
              <p:cNvPr id="132130" name="Picture 8">
                <a:extLst>
                  <a:ext uri="{FF2B5EF4-FFF2-40B4-BE49-F238E27FC236}">
                    <a16:creationId xmlns:a16="http://schemas.microsoft.com/office/drawing/2014/main" id="{3F9B7B75-DACF-57FA-3BC0-34D292BAB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32131" name="Rectangle 9">
                <a:extLst>
                  <a:ext uri="{FF2B5EF4-FFF2-40B4-BE49-F238E27FC236}">
                    <a16:creationId xmlns:a16="http://schemas.microsoft.com/office/drawing/2014/main" id="{2F4D1F85-5F0E-F0ED-4123-9E21E981ECAB}"/>
                  </a:ext>
                </a:extLst>
              </p:cNvPr>
              <p:cNvSpPr>
                <a:spLocks noChangeArrowheads="1"/>
              </p:cNvSpPr>
              <p:nvPr/>
            </p:nvSpPr>
            <p:spPr bwMode="white">
              <a:xfrm>
                <a:off x="-117" y="177"/>
                <a:ext cx="355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32128" name="Rectangle 10">
              <a:extLst>
                <a:ext uri="{FF2B5EF4-FFF2-40B4-BE49-F238E27FC236}">
                  <a16:creationId xmlns:a16="http://schemas.microsoft.com/office/drawing/2014/main" id="{EF0A03E1-5C2A-4F49-8390-F44F57DBBF32}"/>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32129" name="Rectangle 11">
              <a:extLst>
                <a:ext uri="{FF2B5EF4-FFF2-40B4-BE49-F238E27FC236}">
                  <a16:creationId xmlns:a16="http://schemas.microsoft.com/office/drawing/2014/main" id="{838F5DFA-50F0-B38F-043B-C7E4F77870DA}"/>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32101" name="Group 13">
            <a:extLst>
              <a:ext uri="{FF2B5EF4-FFF2-40B4-BE49-F238E27FC236}">
                <a16:creationId xmlns:a16="http://schemas.microsoft.com/office/drawing/2014/main" id="{A1B48550-9F1C-504F-C59C-3AAA39157D03}"/>
              </a:ext>
            </a:extLst>
          </p:cNvPr>
          <p:cNvGrpSpPr>
            <a:grpSpLocks/>
          </p:cNvGrpSpPr>
          <p:nvPr/>
        </p:nvGrpSpPr>
        <p:grpSpPr bwMode="auto">
          <a:xfrm>
            <a:off x="-7938" y="1090613"/>
            <a:ext cx="6523038" cy="657225"/>
            <a:chOff x="-5" y="687"/>
            <a:chExt cx="3518" cy="414"/>
          </a:xfrm>
        </p:grpSpPr>
        <p:pic>
          <p:nvPicPr>
            <p:cNvPr id="132125" name="Picture 14">
              <a:extLst>
                <a:ext uri="{FF2B5EF4-FFF2-40B4-BE49-F238E27FC236}">
                  <a16:creationId xmlns:a16="http://schemas.microsoft.com/office/drawing/2014/main" id="{C5248696-ED90-9A80-3CE2-ADE02222E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687"/>
              <a:ext cx="351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26" name="Rectangle 15">
              <a:extLst>
                <a:ext uri="{FF2B5EF4-FFF2-40B4-BE49-F238E27FC236}">
                  <a16:creationId xmlns:a16="http://schemas.microsoft.com/office/drawing/2014/main" id="{B53BDC6D-BF51-B872-75EB-A0C5AFC09B04}"/>
                </a:ext>
              </a:extLst>
            </p:cNvPr>
            <p:cNvSpPr>
              <a:spLocks noChangeArrowheads="1"/>
            </p:cNvSpPr>
            <p:nvPr/>
          </p:nvSpPr>
          <p:spPr bwMode="white">
            <a:xfrm>
              <a:off x="-2" y="725"/>
              <a:ext cx="271"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32102" name="Rectangle 16">
            <a:extLst>
              <a:ext uri="{FF2B5EF4-FFF2-40B4-BE49-F238E27FC236}">
                <a16:creationId xmlns:a16="http://schemas.microsoft.com/office/drawing/2014/main" id="{BB7EC16E-E201-25D0-5A2E-8AA345B83F92}"/>
              </a:ext>
            </a:extLst>
          </p:cNvPr>
          <p:cNvSpPr>
            <a:spLocks noChangeArrowheads="1"/>
          </p:cNvSpPr>
          <p:nvPr/>
        </p:nvSpPr>
        <p:spPr bwMode="white">
          <a:xfrm>
            <a:off x="0" y="1136650"/>
            <a:ext cx="6515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조업정지 명령</a:t>
            </a:r>
            <a:r>
              <a:rPr lang="en-US" altLang="ko-KR" sz="1400" b="1">
                <a:solidFill>
                  <a:srgbClr val="FFFF00"/>
                </a:solidFill>
                <a:latin typeface="나눔고딕 ExtraBold" pitchFamily="50" charset="-127"/>
                <a:ea typeface="나눔고딕 ExtraBold" pitchFamily="50" charset="-127"/>
              </a:rPr>
              <a:t>(</a:t>
            </a:r>
            <a:r>
              <a:rPr lang="ko-KR" altLang="en-US" sz="1400" b="1">
                <a:solidFill>
                  <a:srgbClr val="FFFF00"/>
                </a:solidFill>
                <a:latin typeface="나눔고딕 ExtraBold" pitchFamily="50" charset="-127"/>
                <a:ea typeface="나눔고딕 ExtraBold" pitchFamily="50" charset="-127"/>
              </a:rPr>
              <a:t>법제</a:t>
            </a:r>
            <a:r>
              <a:rPr lang="en-US" altLang="ko-KR" sz="1400" b="1">
                <a:solidFill>
                  <a:srgbClr val="FFFF00"/>
                </a:solidFill>
                <a:latin typeface="나눔고딕 ExtraBold" pitchFamily="50" charset="-127"/>
                <a:ea typeface="나눔고딕 ExtraBold" pitchFamily="50" charset="-127"/>
              </a:rPr>
              <a:t>32</a:t>
            </a:r>
            <a:r>
              <a:rPr lang="ko-KR" altLang="en-US" sz="1400" b="1">
                <a:solidFill>
                  <a:srgbClr val="FFFF00"/>
                </a:solidFill>
                <a:latin typeface="나눔고딕 ExtraBold" pitchFamily="50" charset="-127"/>
                <a:ea typeface="나눔고딕 ExtraBold" pitchFamily="50" charset="-127"/>
              </a:rPr>
              <a:t>조제</a:t>
            </a:r>
            <a:r>
              <a:rPr lang="en-US" altLang="ko-KR" sz="1400" b="1">
                <a:solidFill>
                  <a:srgbClr val="FFFF00"/>
                </a:solidFill>
                <a:latin typeface="나눔고딕 ExtraBold" pitchFamily="50" charset="-127"/>
                <a:ea typeface="나눔고딕 ExtraBold" pitchFamily="50" charset="-127"/>
              </a:rPr>
              <a:t>6</a:t>
            </a:r>
            <a:r>
              <a:rPr lang="ko-KR" altLang="en-US" sz="1400" b="1">
                <a:solidFill>
                  <a:srgbClr val="FFFF00"/>
                </a:solidFill>
                <a:latin typeface="나눔고딕 ExtraBold" pitchFamily="50" charset="-127"/>
                <a:ea typeface="나눔고딕 ExtraBold" pitchFamily="50" charset="-127"/>
              </a:rPr>
              <a:t>항</a:t>
            </a:r>
            <a:r>
              <a:rPr lang="en-US" altLang="ko-KR" sz="1400" b="1">
                <a:solidFill>
                  <a:srgbClr val="FFFF00"/>
                </a:solidFill>
                <a:latin typeface="나눔고딕 ExtraBold" pitchFamily="50" charset="-127"/>
                <a:ea typeface="나눔고딕 ExtraBold" pitchFamily="50" charset="-127"/>
              </a:rPr>
              <a:t>)</a:t>
            </a:r>
            <a:r>
              <a:rPr lang="ko-KR" altLang="en-US" sz="1400" b="1">
                <a:solidFill>
                  <a:srgbClr val="FFFF00"/>
                </a:solidFill>
                <a:latin typeface="나눔고딕 ExtraBold" pitchFamily="50" charset="-127"/>
                <a:ea typeface="나눔고딕 ExtraBold" pitchFamily="50" charset="-127"/>
              </a:rPr>
              <a:t> </a:t>
            </a:r>
            <a:r>
              <a:rPr lang="ko-KR" altLang="en-US" sz="2000" b="1">
                <a:solidFill>
                  <a:srgbClr val="FFFF00"/>
                </a:solidFill>
                <a:latin typeface="나눔고딕 ExtraBold" pitchFamily="50" charset="-127"/>
                <a:ea typeface="나눔고딕 ExtraBold" pitchFamily="50" charset="-127"/>
              </a:rPr>
              <a:t>및 조업시간 제한</a:t>
            </a:r>
            <a:r>
              <a:rPr lang="en-US" altLang="ko-KR" sz="1400" b="1">
                <a:solidFill>
                  <a:srgbClr val="FFFF00"/>
                </a:solidFill>
                <a:latin typeface="나눔고딕 ExtraBold" pitchFamily="50" charset="-127"/>
                <a:ea typeface="나눔고딕 ExtraBold" pitchFamily="50" charset="-127"/>
              </a:rPr>
              <a:t>(</a:t>
            </a:r>
            <a:r>
              <a:rPr lang="ko-KR" altLang="en-US" sz="1400" b="1">
                <a:solidFill>
                  <a:srgbClr val="FFFF00"/>
                </a:solidFill>
                <a:latin typeface="나눔고딕 ExtraBold" pitchFamily="50" charset="-127"/>
                <a:ea typeface="나눔고딕 ExtraBold" pitchFamily="50" charset="-127"/>
              </a:rPr>
              <a:t>법제</a:t>
            </a:r>
            <a:r>
              <a:rPr lang="en-US" altLang="ko-KR" sz="1400" b="1">
                <a:solidFill>
                  <a:srgbClr val="FFFF00"/>
                </a:solidFill>
                <a:latin typeface="나눔고딕 ExtraBold" pitchFamily="50" charset="-127"/>
                <a:ea typeface="나눔고딕 ExtraBold" pitchFamily="50" charset="-127"/>
              </a:rPr>
              <a:t>34</a:t>
            </a:r>
            <a:r>
              <a:rPr lang="ko-KR" altLang="en-US" sz="1400" b="1">
                <a:solidFill>
                  <a:srgbClr val="FFFF00"/>
                </a:solidFill>
                <a:latin typeface="나눔고딕 ExtraBold" pitchFamily="50" charset="-127"/>
                <a:ea typeface="나눔고딕 ExtraBold" pitchFamily="50" charset="-127"/>
              </a:rPr>
              <a:t>조제</a:t>
            </a:r>
            <a:r>
              <a:rPr lang="en-US" altLang="ko-KR" sz="1400" b="1">
                <a:solidFill>
                  <a:srgbClr val="FFFF00"/>
                </a:solidFill>
                <a:latin typeface="나눔고딕 ExtraBold" pitchFamily="50" charset="-127"/>
                <a:ea typeface="나눔고딕 ExtraBold" pitchFamily="50" charset="-127"/>
              </a:rPr>
              <a:t>2</a:t>
            </a:r>
            <a:r>
              <a:rPr lang="ko-KR" altLang="en-US" sz="1400" b="1">
                <a:solidFill>
                  <a:srgbClr val="FFFF00"/>
                </a:solidFill>
                <a:latin typeface="나눔고딕 ExtraBold" pitchFamily="50" charset="-127"/>
                <a:ea typeface="나눔고딕 ExtraBold" pitchFamily="50" charset="-127"/>
              </a:rPr>
              <a:t>항</a:t>
            </a:r>
            <a:r>
              <a:rPr lang="en-US" altLang="ko-KR" sz="1400" b="1">
                <a:solidFill>
                  <a:srgbClr val="FFFF00"/>
                </a:solidFill>
                <a:latin typeface="나눔고딕 ExtraBold" pitchFamily="50" charset="-127"/>
                <a:ea typeface="나눔고딕 ExtraBold" pitchFamily="50" charset="-127"/>
              </a:rPr>
              <a:t>)</a:t>
            </a:r>
            <a:endParaRPr lang="ko-KR" altLang="en-US" sz="1400" b="1">
              <a:solidFill>
                <a:srgbClr val="FFFF00"/>
              </a:solidFill>
              <a:latin typeface="나눔고딕 ExtraBold" pitchFamily="50" charset="-127"/>
              <a:ea typeface="나눔고딕 ExtraBold" pitchFamily="50" charset="-127"/>
            </a:endParaRPr>
          </a:p>
        </p:txBody>
      </p:sp>
      <p:sp>
        <p:nvSpPr>
          <p:cNvPr id="132103" name="Rectangle 20">
            <a:extLst>
              <a:ext uri="{FF2B5EF4-FFF2-40B4-BE49-F238E27FC236}">
                <a16:creationId xmlns:a16="http://schemas.microsoft.com/office/drawing/2014/main" id="{5129AC4F-87C6-8714-727F-8478E2EA5BD6}"/>
              </a:ext>
            </a:extLst>
          </p:cNvPr>
          <p:cNvSpPr>
            <a:spLocks noChangeArrowheads="1"/>
          </p:cNvSpPr>
          <p:nvPr/>
        </p:nvSpPr>
        <p:spPr bwMode="white">
          <a:xfrm>
            <a:off x="249238" y="5132388"/>
            <a:ext cx="84724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6" tIns="46769" rIns="89966" bIns="46769">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32104" name="Rectangle 21">
            <a:extLst>
              <a:ext uri="{FF2B5EF4-FFF2-40B4-BE49-F238E27FC236}">
                <a16:creationId xmlns:a16="http://schemas.microsoft.com/office/drawing/2014/main" id="{5E40E2E0-E350-DE35-50C8-2C6C5AC8B89C}"/>
              </a:ext>
            </a:extLst>
          </p:cNvPr>
          <p:cNvSpPr>
            <a:spLocks noChangeArrowheads="1"/>
          </p:cNvSpPr>
          <p:nvPr/>
        </p:nvSpPr>
        <p:spPr bwMode="white">
          <a:xfrm>
            <a:off x="249238" y="1677988"/>
            <a:ext cx="8472487"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40000"/>
              </a:lnSpc>
              <a:buClrTx/>
              <a:buFontTx/>
              <a:buNone/>
            </a:pPr>
            <a:r>
              <a:rPr lang="en-US" altLang="ko-KR" sz="1600" b="1">
                <a:solidFill>
                  <a:srgbClr val="000000"/>
                </a:solidFill>
                <a:latin typeface="나눔고딕" pitchFamily="50" charset="-127"/>
                <a:ea typeface="나눔고딕" pitchFamily="50" charset="-127"/>
              </a:rPr>
              <a:t> ○ </a:t>
            </a:r>
            <a:r>
              <a:rPr lang="ko-KR" altLang="en-US" sz="1600" b="1">
                <a:solidFill>
                  <a:srgbClr val="000000"/>
                </a:solidFill>
                <a:latin typeface="나눔고딕" pitchFamily="50" charset="-127"/>
                <a:ea typeface="나눔고딕" pitchFamily="50" charset="-127"/>
              </a:rPr>
              <a:t>과징금부과한도 </a:t>
            </a:r>
            <a:r>
              <a:rPr lang="en-US" altLang="ko-KR" sz="1600" b="1">
                <a:solidFill>
                  <a:srgbClr val="000000"/>
                </a:solidFill>
                <a:latin typeface="나눔고딕" pitchFamily="50" charset="-127"/>
                <a:ea typeface="나눔고딕" pitchFamily="50" charset="-127"/>
              </a:rPr>
              <a:t>: 2</a:t>
            </a:r>
            <a:r>
              <a:rPr lang="ko-KR" altLang="en-US" sz="1600" b="1">
                <a:solidFill>
                  <a:srgbClr val="000000"/>
                </a:solidFill>
                <a:latin typeface="나눔고딕" pitchFamily="50" charset="-127"/>
                <a:ea typeface="나눔고딕" pitchFamily="50" charset="-127"/>
              </a:rPr>
              <a:t>억원 이하 </a:t>
            </a:r>
          </a:p>
          <a:p>
            <a:pPr eaLnBrk="1" hangingPunct="1">
              <a:lnSpc>
                <a:spcPct val="140000"/>
              </a:lnSpc>
              <a:buClrTx/>
              <a:buFontTx/>
              <a:buNone/>
            </a:pPr>
            <a:r>
              <a:rPr lang="ko-KR" altLang="en-US" sz="1600" b="1">
                <a:solidFill>
                  <a:srgbClr val="000000"/>
                </a:solidFill>
                <a:latin typeface="나눔고딕" pitchFamily="50" charset="-127"/>
                <a:ea typeface="나눔고딕" pitchFamily="50" charset="-127"/>
              </a:rPr>
              <a:t> ○ 과징금 부과기준</a:t>
            </a:r>
          </a:p>
          <a:p>
            <a:pPr eaLnBrk="1" hangingPunct="1">
              <a:lnSpc>
                <a:spcPct val="140000"/>
              </a:lnSpc>
              <a:buClrTx/>
              <a:buFontTx/>
              <a:buNone/>
            </a:pPr>
            <a:r>
              <a:rPr lang="ko-KR" altLang="en-US" sz="1600" b="1">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과징금은 조업일수에 </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일당 부과금액</a:t>
            </a:r>
            <a:r>
              <a:rPr lang="en-US" altLang="ko-KR" sz="1600">
                <a:solidFill>
                  <a:srgbClr val="000000"/>
                </a:solidFill>
                <a:latin typeface="나눔고딕" pitchFamily="50" charset="-127"/>
                <a:ea typeface="나눔고딕" pitchFamily="50" charset="-127"/>
              </a:rPr>
              <a:t>(300</a:t>
            </a:r>
            <a:r>
              <a:rPr lang="ko-KR" altLang="en-US" sz="1600">
                <a:solidFill>
                  <a:srgbClr val="000000"/>
                </a:solidFill>
                <a:latin typeface="나눔고딕" pitchFamily="50" charset="-127"/>
                <a:ea typeface="나눔고딕" pitchFamily="50" charset="-127"/>
              </a:rPr>
              <a:t>만원</a:t>
            </a:r>
            <a:r>
              <a:rPr lang="en-US" altLang="ko-KR" sz="1600">
                <a:solidFill>
                  <a:srgbClr val="000000"/>
                </a:solidFill>
                <a:latin typeface="나눔고딕" pitchFamily="50" charset="-127"/>
                <a:ea typeface="나눔고딕" pitchFamily="50" charset="-127"/>
              </a:rPr>
              <a:t>)</a:t>
            </a:r>
            <a:r>
              <a:rPr lang="ko-KR" altLang="en-US" sz="1600">
                <a:solidFill>
                  <a:srgbClr val="000000"/>
                </a:solidFill>
                <a:latin typeface="나눔고딕" pitchFamily="50" charset="-127"/>
                <a:ea typeface="나눔고딕" pitchFamily="50" charset="-127"/>
              </a:rPr>
              <a:t>과 사업장 규모별 부과계수를 곱하여 산정 </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사업장 규모별 부과계수</a:t>
            </a:r>
          </a:p>
          <a:p>
            <a:pPr eaLnBrk="1" hangingPunct="1">
              <a:lnSpc>
                <a:spcPct val="140000"/>
              </a:lnSpc>
              <a:buClrTx/>
              <a:buFontTx/>
              <a:buNone/>
            </a:pPr>
            <a:endParaRPr lang="ko-KR" altLang="en-US" sz="1600">
              <a:solidFill>
                <a:srgbClr val="000000"/>
              </a:solidFill>
              <a:latin typeface="나눔고딕" pitchFamily="50" charset="-127"/>
              <a:ea typeface="나눔고딕" pitchFamily="50" charset="-127"/>
            </a:endParaRPr>
          </a:p>
          <a:p>
            <a:pPr eaLnBrk="1" hangingPunct="1">
              <a:lnSpc>
                <a:spcPct val="140000"/>
              </a:lnSpc>
              <a:buClrTx/>
              <a:buFontTx/>
              <a:buNone/>
            </a:pPr>
            <a:endParaRPr lang="ko-KR" altLang="en-US" sz="1600">
              <a:solidFill>
                <a:srgbClr val="000000"/>
              </a:solidFill>
              <a:latin typeface="나눔고딕" pitchFamily="50" charset="-127"/>
              <a:ea typeface="나눔고딕" pitchFamily="50" charset="-127"/>
            </a:endParaRPr>
          </a:p>
          <a:p>
            <a:pPr eaLnBrk="1" hangingPunct="1">
              <a:lnSpc>
                <a:spcPct val="140000"/>
              </a:lnSpc>
              <a:buClrTx/>
              <a:buFontTx/>
              <a:buNone/>
            </a:pPr>
            <a:endParaRPr lang="ko-KR" altLang="en-US" sz="1600">
              <a:solidFill>
                <a:srgbClr val="000000"/>
              </a:solidFill>
              <a:latin typeface="나눔고딕" pitchFamily="50" charset="-127"/>
              <a:ea typeface="나눔고딕" pitchFamily="50" charset="-127"/>
            </a:endParaRP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 과징금 부과처분 대상에서 제외되는 경우</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방지시설을 설치하지 아니하고 배출시설을 가동한 경우</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31</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항 각 호의 위반행위를 한 경우로서 </a:t>
            </a:r>
            <a:r>
              <a:rPr lang="en-US" altLang="ko-KR" sz="1600">
                <a:solidFill>
                  <a:srgbClr val="000000"/>
                </a:solidFill>
                <a:latin typeface="나눔고딕" pitchFamily="50" charset="-127"/>
                <a:ea typeface="나눔고딕" pitchFamily="50" charset="-127"/>
              </a:rPr>
              <a:t>30</a:t>
            </a:r>
            <a:r>
              <a:rPr lang="ko-KR" altLang="en-US" sz="1600">
                <a:solidFill>
                  <a:srgbClr val="000000"/>
                </a:solidFill>
                <a:latin typeface="나눔고딕" pitchFamily="50" charset="-127"/>
                <a:ea typeface="나눔고딕" pitchFamily="50" charset="-127"/>
              </a:rPr>
              <a:t>일 이상의 조업정지 처분을 받아야</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하는 경우</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33</a:t>
            </a:r>
            <a:r>
              <a:rPr lang="ko-KR" altLang="en-US" sz="1600">
                <a:solidFill>
                  <a:srgbClr val="000000"/>
                </a:solidFill>
                <a:latin typeface="나눔고딕" pitchFamily="50" charset="-127"/>
                <a:ea typeface="나눔고딕" pitchFamily="50" charset="-127"/>
              </a:rPr>
              <a:t>조에 따른 개선명령을 이행하지 아니한 경우 </a:t>
            </a:r>
            <a:endParaRPr lang="en-US" altLang="ko-KR" sz="1600">
              <a:solidFill>
                <a:srgbClr val="000000"/>
              </a:solidFill>
              <a:latin typeface="나눔고딕" pitchFamily="50" charset="-127"/>
              <a:ea typeface="나눔고딕" pitchFamily="50" charset="-127"/>
            </a:endParaRPr>
          </a:p>
          <a:p>
            <a:pPr eaLnBrk="1" hangingPunct="1">
              <a:lnSpc>
                <a:spcPct val="140000"/>
              </a:lnSpc>
              <a:buClrTx/>
              <a:buFontTx/>
              <a:buNone/>
            </a:pPr>
            <a:r>
              <a:rPr lang="en-US" altLang="ko-KR" sz="1600">
                <a:solidFill>
                  <a:srgbClr val="000000"/>
                </a:solidFill>
                <a:latin typeface="나눔고딕" pitchFamily="50" charset="-127"/>
                <a:ea typeface="나눔고딕" pitchFamily="50" charset="-127"/>
              </a:rPr>
              <a:t>     - </a:t>
            </a:r>
            <a:r>
              <a:rPr lang="ko-KR" altLang="en-US" sz="1600" b="1">
                <a:solidFill>
                  <a:srgbClr val="FF0000"/>
                </a:solidFill>
                <a:latin typeface="나눔고딕" pitchFamily="50" charset="-127"/>
                <a:ea typeface="나눔고딕" pitchFamily="50" charset="-127"/>
              </a:rPr>
              <a:t>과징금 처분을 받은 날부터 </a:t>
            </a:r>
            <a:r>
              <a:rPr lang="en-US" altLang="ko-KR" sz="1600" b="1">
                <a:solidFill>
                  <a:srgbClr val="FF0000"/>
                </a:solidFill>
                <a:latin typeface="나눔고딕" pitchFamily="50" charset="-127"/>
                <a:ea typeface="나눔고딕" pitchFamily="50" charset="-127"/>
              </a:rPr>
              <a:t>2</a:t>
            </a:r>
            <a:r>
              <a:rPr lang="ko-KR" altLang="en-US" sz="1600" b="1">
                <a:solidFill>
                  <a:srgbClr val="FF0000"/>
                </a:solidFill>
                <a:latin typeface="나눔고딕" pitchFamily="50" charset="-127"/>
                <a:ea typeface="나눔고딕" pitchFamily="50" charset="-127"/>
              </a:rPr>
              <a:t>년이 경과되기전에 제</a:t>
            </a:r>
            <a:r>
              <a:rPr lang="en-US" altLang="ko-KR" sz="1600" b="1">
                <a:solidFill>
                  <a:srgbClr val="FF0000"/>
                </a:solidFill>
                <a:latin typeface="나눔고딕" pitchFamily="50" charset="-127"/>
                <a:ea typeface="나눔고딕" pitchFamily="50" charset="-127"/>
              </a:rPr>
              <a:t>36</a:t>
            </a:r>
            <a:r>
              <a:rPr lang="ko-KR" altLang="en-US" sz="1600" b="1">
                <a:solidFill>
                  <a:srgbClr val="FF0000"/>
                </a:solidFill>
                <a:latin typeface="나눔고딕" pitchFamily="50" charset="-127"/>
                <a:ea typeface="나눔고딕" pitchFamily="50" charset="-127"/>
              </a:rPr>
              <a:t>조에 따른 조업정지처분 대상 되는 경우</a:t>
            </a:r>
            <a:endParaRPr lang="en-US" altLang="ko-KR" sz="1600" b="1">
              <a:solidFill>
                <a:srgbClr val="FF0000"/>
              </a:solidFill>
              <a:latin typeface="나눔고딕" pitchFamily="50" charset="-127"/>
              <a:ea typeface="나눔고딕" pitchFamily="50" charset="-127"/>
            </a:endParaRPr>
          </a:p>
          <a:p>
            <a:pPr eaLnBrk="1" hangingPunct="1">
              <a:lnSpc>
                <a:spcPct val="140000"/>
              </a:lnSpc>
              <a:buClrTx/>
              <a:buFontTx/>
              <a:buNone/>
            </a:pPr>
            <a:r>
              <a:rPr lang="en-US" altLang="ko-KR" sz="1600" b="1">
                <a:solidFill>
                  <a:srgbClr val="FF0000"/>
                </a:solidFill>
                <a:latin typeface="나눔고딕" pitchFamily="50" charset="-127"/>
                <a:ea typeface="나눔고딕" pitchFamily="50" charset="-127"/>
              </a:rPr>
              <a:t>       (2021.06.30 </a:t>
            </a:r>
            <a:r>
              <a:rPr lang="ko-KR" altLang="en-US" sz="1600" b="1">
                <a:solidFill>
                  <a:srgbClr val="FF0000"/>
                </a:solidFill>
                <a:latin typeface="나눔고딕" pitchFamily="50" charset="-127"/>
                <a:ea typeface="나눔고딕" pitchFamily="50" charset="-127"/>
              </a:rPr>
              <a:t>시행</a:t>
            </a:r>
            <a:r>
              <a:rPr lang="en-US" altLang="ko-KR" sz="1600" b="1">
                <a:solidFill>
                  <a:srgbClr val="FF0000"/>
                </a:solidFill>
                <a:latin typeface="나눔고딕" pitchFamily="50" charset="-127"/>
                <a:ea typeface="나눔고딕" pitchFamily="50" charset="-127"/>
              </a:rPr>
              <a:t>)</a:t>
            </a:r>
            <a:endParaRPr lang="ko-KR" altLang="en-US" sz="1600" b="1">
              <a:solidFill>
                <a:srgbClr val="FF0000"/>
              </a:solidFill>
              <a:latin typeface="나눔고딕" pitchFamily="50" charset="-127"/>
              <a:ea typeface="나눔고딕" pitchFamily="50" charset="-127"/>
            </a:endParaRPr>
          </a:p>
        </p:txBody>
      </p:sp>
      <p:graphicFrame>
        <p:nvGraphicFramePr>
          <p:cNvPr id="87062" name="Group 22">
            <a:extLst>
              <a:ext uri="{FF2B5EF4-FFF2-40B4-BE49-F238E27FC236}">
                <a16:creationId xmlns:a16="http://schemas.microsoft.com/office/drawing/2014/main" id="{B77A25A3-F60D-A947-7ADF-A46EC6991A85}"/>
              </a:ext>
            </a:extLst>
          </p:cNvPr>
          <p:cNvGraphicFramePr>
            <a:graphicFrameLocks noGrp="1"/>
          </p:cNvGraphicFramePr>
          <p:nvPr/>
        </p:nvGraphicFramePr>
        <p:xfrm>
          <a:off x="668338" y="3168650"/>
          <a:ext cx="6092825" cy="706438"/>
        </p:xfrm>
        <a:graphic>
          <a:graphicData uri="http://schemas.openxmlformats.org/drawingml/2006/table">
            <a:tbl>
              <a:tblPr/>
              <a:tblGrid>
                <a:gridCol w="1217613">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7612">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35198">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1" i="0" u="none" strike="noStrike" cap="none" normalizeH="0" baseline="0" dirty="0">
                          <a:ln>
                            <a:noFill/>
                          </a:ln>
                          <a:solidFill>
                            <a:srgbClr val="FFFFFF"/>
                          </a:solidFill>
                          <a:effectLst/>
                          <a:latin typeface="맑은 고딕" pitchFamily="50" charset="-127"/>
                          <a:ea typeface="맑은 고딕" pitchFamily="50" charset="-127"/>
                          <a:cs typeface="Arial" pitchFamily="34" charset="0"/>
                        </a:rPr>
                        <a:t>1</a:t>
                      </a:r>
                      <a:r>
                        <a:rPr kumimoji="1" lang="ko-KR" altLang="en-US" sz="1600" b="1" i="0" u="none" strike="noStrike" cap="none" normalizeH="0" baseline="0" dirty="0">
                          <a:ln>
                            <a:noFill/>
                          </a:ln>
                          <a:solidFill>
                            <a:srgbClr val="FFFFFF"/>
                          </a:solidFill>
                          <a:effectLst/>
                          <a:latin typeface="맑은 고딕" pitchFamily="50" charset="-127"/>
                          <a:ea typeface="맑은 고딕" pitchFamily="50" charset="-127"/>
                          <a:cs typeface="Arial" pitchFamily="34" charset="0"/>
                        </a:rPr>
                        <a:t>종</a:t>
                      </a:r>
                    </a:p>
                  </a:txBody>
                  <a:tcPr marL="91417" marR="91417" marT="45679" marB="45679"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12613" cap="flat" cmpd="sng" algn="ctr">
                      <a:solidFill>
                        <a:srgbClr val="FFFFFF"/>
                      </a:solidFill>
                      <a:prstDash val="solid"/>
                      <a:round/>
                      <a:headEnd type="none" w="med" len="med"/>
                      <a:tailEnd type="none" w="med" len="med"/>
                    </a:lnT>
                    <a:lnB w="37951"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1" i="0" u="none" strike="noStrike" cap="none" normalizeH="0" baseline="0">
                          <a:ln>
                            <a:noFill/>
                          </a:ln>
                          <a:solidFill>
                            <a:srgbClr val="FFFFFF"/>
                          </a:solidFill>
                          <a:effectLst/>
                          <a:latin typeface="맑은 고딕" pitchFamily="50" charset="-127"/>
                          <a:ea typeface="맑은 고딕" pitchFamily="50" charset="-127"/>
                          <a:cs typeface="Arial" pitchFamily="34" charset="0"/>
                        </a:rPr>
                        <a:t>2</a:t>
                      </a:r>
                      <a:r>
                        <a:rPr kumimoji="1" lang="ko-KR" altLang="en-US" sz="1600" b="1" i="0" u="none" strike="noStrike" cap="none" normalizeH="0" baseline="0">
                          <a:ln>
                            <a:noFill/>
                          </a:ln>
                          <a:solidFill>
                            <a:srgbClr val="FFFFFF"/>
                          </a:solidFill>
                          <a:effectLst/>
                          <a:latin typeface="맑은 고딕" pitchFamily="50" charset="-127"/>
                          <a:ea typeface="맑은 고딕" pitchFamily="50" charset="-127"/>
                          <a:cs typeface="Arial" pitchFamily="34" charset="0"/>
                        </a:rPr>
                        <a:t>종</a:t>
                      </a:r>
                    </a:p>
                  </a:txBody>
                  <a:tcPr marL="91417" marR="91417" marT="45679" marB="45679"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12613" cap="flat" cmpd="sng" algn="ctr">
                      <a:solidFill>
                        <a:srgbClr val="FFFFFF"/>
                      </a:solidFill>
                      <a:prstDash val="solid"/>
                      <a:round/>
                      <a:headEnd type="none" w="med" len="med"/>
                      <a:tailEnd type="none" w="med" len="med"/>
                    </a:lnT>
                    <a:lnB w="37951"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1" i="0" u="none" strike="noStrike" cap="none" normalizeH="0" baseline="0">
                          <a:ln>
                            <a:noFill/>
                          </a:ln>
                          <a:solidFill>
                            <a:srgbClr val="FFFFFF"/>
                          </a:solidFill>
                          <a:effectLst/>
                          <a:latin typeface="맑은 고딕" pitchFamily="50" charset="-127"/>
                          <a:ea typeface="맑은 고딕" pitchFamily="50" charset="-127"/>
                          <a:cs typeface="Arial" pitchFamily="34" charset="0"/>
                        </a:rPr>
                        <a:t>3</a:t>
                      </a:r>
                      <a:r>
                        <a:rPr kumimoji="1" lang="ko-KR" altLang="en-US" sz="1600" b="1" i="0" u="none" strike="noStrike" cap="none" normalizeH="0" baseline="0">
                          <a:ln>
                            <a:noFill/>
                          </a:ln>
                          <a:solidFill>
                            <a:srgbClr val="FFFFFF"/>
                          </a:solidFill>
                          <a:effectLst/>
                          <a:latin typeface="맑은 고딕" pitchFamily="50" charset="-127"/>
                          <a:ea typeface="맑은 고딕" pitchFamily="50" charset="-127"/>
                          <a:cs typeface="Arial" pitchFamily="34" charset="0"/>
                        </a:rPr>
                        <a:t>종</a:t>
                      </a:r>
                    </a:p>
                  </a:txBody>
                  <a:tcPr marL="91417" marR="91417" marT="45679" marB="45679"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12613" cap="flat" cmpd="sng" algn="ctr">
                      <a:solidFill>
                        <a:srgbClr val="FFFFFF"/>
                      </a:solidFill>
                      <a:prstDash val="solid"/>
                      <a:round/>
                      <a:headEnd type="none" w="med" len="med"/>
                      <a:tailEnd type="none" w="med" len="med"/>
                    </a:lnT>
                    <a:lnB w="37951"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1" i="0" u="none" strike="noStrike" cap="none" normalizeH="0" baseline="0">
                          <a:ln>
                            <a:noFill/>
                          </a:ln>
                          <a:solidFill>
                            <a:srgbClr val="FFFFFF"/>
                          </a:solidFill>
                          <a:effectLst/>
                          <a:latin typeface="맑은 고딕" pitchFamily="50" charset="-127"/>
                          <a:ea typeface="맑은 고딕" pitchFamily="50" charset="-127"/>
                          <a:cs typeface="Arial" pitchFamily="34" charset="0"/>
                        </a:rPr>
                        <a:t>4</a:t>
                      </a:r>
                      <a:r>
                        <a:rPr kumimoji="1" lang="ko-KR" altLang="en-US" sz="1600" b="1" i="0" u="none" strike="noStrike" cap="none" normalizeH="0" baseline="0">
                          <a:ln>
                            <a:noFill/>
                          </a:ln>
                          <a:solidFill>
                            <a:srgbClr val="FFFFFF"/>
                          </a:solidFill>
                          <a:effectLst/>
                          <a:latin typeface="맑은 고딕" pitchFamily="50" charset="-127"/>
                          <a:ea typeface="맑은 고딕" pitchFamily="50" charset="-127"/>
                          <a:cs typeface="Arial" pitchFamily="34" charset="0"/>
                        </a:rPr>
                        <a:t>종</a:t>
                      </a:r>
                    </a:p>
                  </a:txBody>
                  <a:tcPr marL="91417" marR="91417" marT="45679" marB="45679"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12613" cap="flat" cmpd="sng" algn="ctr">
                      <a:solidFill>
                        <a:srgbClr val="FFFFFF"/>
                      </a:solidFill>
                      <a:prstDash val="solid"/>
                      <a:round/>
                      <a:headEnd type="none" w="med" len="med"/>
                      <a:tailEnd type="none" w="med" len="med"/>
                    </a:lnT>
                    <a:lnB w="37951"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1" i="0" u="none" strike="noStrike" cap="none" normalizeH="0" baseline="0">
                          <a:ln>
                            <a:noFill/>
                          </a:ln>
                          <a:solidFill>
                            <a:srgbClr val="FFFFFF"/>
                          </a:solidFill>
                          <a:effectLst/>
                          <a:latin typeface="맑은 고딕" pitchFamily="50" charset="-127"/>
                          <a:ea typeface="맑은 고딕" pitchFamily="50" charset="-127"/>
                          <a:cs typeface="Arial" pitchFamily="34" charset="0"/>
                        </a:rPr>
                        <a:t>5</a:t>
                      </a:r>
                      <a:r>
                        <a:rPr kumimoji="1" lang="ko-KR" altLang="en-US" sz="1600" b="1" i="0" u="none" strike="noStrike" cap="none" normalizeH="0" baseline="0">
                          <a:ln>
                            <a:noFill/>
                          </a:ln>
                          <a:solidFill>
                            <a:srgbClr val="FFFFFF"/>
                          </a:solidFill>
                          <a:effectLst/>
                          <a:latin typeface="맑은 고딕" pitchFamily="50" charset="-127"/>
                          <a:ea typeface="맑은 고딕" pitchFamily="50" charset="-127"/>
                          <a:cs typeface="Arial" pitchFamily="34" charset="0"/>
                        </a:rPr>
                        <a:t>종</a:t>
                      </a:r>
                    </a:p>
                  </a:txBody>
                  <a:tcPr marL="91417" marR="91417" marT="45679" marB="45679"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12613" cap="flat" cmpd="sng" algn="ctr">
                      <a:solidFill>
                        <a:srgbClr val="FFFFFF"/>
                      </a:solidFill>
                      <a:prstDash val="solid"/>
                      <a:round/>
                      <a:headEnd type="none" w="med" len="med"/>
                      <a:tailEnd type="none" w="med" len="med"/>
                    </a:lnT>
                    <a:lnB w="37951"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71240">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a:ln>
                            <a:noFill/>
                          </a:ln>
                          <a:solidFill>
                            <a:srgbClr val="000000"/>
                          </a:solidFill>
                          <a:effectLst/>
                          <a:latin typeface="맑은 고딕" pitchFamily="50" charset="-127"/>
                          <a:ea typeface="맑은 고딕" pitchFamily="50" charset="-127"/>
                          <a:cs typeface="Arial" pitchFamily="34" charset="0"/>
                        </a:rPr>
                        <a:t>2.0</a:t>
                      </a:r>
                    </a:p>
                  </a:txBody>
                  <a:tcPr marL="91417" marR="91417" marT="45679" marB="45679"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37951" cap="flat" cmpd="sng" algn="ctr">
                      <a:solidFill>
                        <a:srgbClr val="FFFFFF"/>
                      </a:solidFill>
                      <a:prstDash val="solid"/>
                      <a:round/>
                      <a:headEnd type="none" w="med" len="med"/>
                      <a:tailEnd type="none" w="med" len="med"/>
                    </a:lnT>
                    <a:lnB w="12613" cap="flat" cmpd="sng" algn="ctr">
                      <a:solidFill>
                        <a:srgbClr val="FFFFFF"/>
                      </a:solidFill>
                      <a:prstDash val="solid"/>
                      <a:round/>
                      <a:headEnd type="none" w="med" len="med"/>
                      <a:tailEnd type="none" w="med" len="med"/>
                    </a:lnB>
                    <a:lnTlToBr>
                      <a:noFill/>
                    </a:lnTlToBr>
                    <a:lnBlToTr>
                      <a:noFill/>
                    </a:lnBlToTr>
                    <a:solidFill>
                      <a:srgbClr val="B5CAE3"/>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a:ln>
                            <a:noFill/>
                          </a:ln>
                          <a:solidFill>
                            <a:srgbClr val="000000"/>
                          </a:solidFill>
                          <a:effectLst/>
                          <a:latin typeface="맑은 고딕" pitchFamily="50" charset="-127"/>
                          <a:ea typeface="맑은 고딕" pitchFamily="50" charset="-127"/>
                          <a:cs typeface="Arial" pitchFamily="34" charset="0"/>
                        </a:rPr>
                        <a:t>1.5</a:t>
                      </a:r>
                    </a:p>
                  </a:txBody>
                  <a:tcPr marL="91417" marR="91417" marT="45679" marB="45679"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37951" cap="flat" cmpd="sng" algn="ctr">
                      <a:solidFill>
                        <a:srgbClr val="FFFFFF"/>
                      </a:solidFill>
                      <a:prstDash val="solid"/>
                      <a:round/>
                      <a:headEnd type="none" w="med" len="med"/>
                      <a:tailEnd type="none" w="med" len="med"/>
                    </a:lnT>
                    <a:lnB w="12613" cap="flat" cmpd="sng" algn="ctr">
                      <a:solidFill>
                        <a:srgbClr val="FFFFFF"/>
                      </a:solidFill>
                      <a:prstDash val="solid"/>
                      <a:round/>
                      <a:headEnd type="none" w="med" len="med"/>
                      <a:tailEnd type="none" w="med" len="med"/>
                    </a:lnB>
                    <a:lnTlToBr>
                      <a:noFill/>
                    </a:lnTlToBr>
                    <a:lnBlToTr>
                      <a:noFill/>
                    </a:lnBlToTr>
                    <a:solidFill>
                      <a:srgbClr val="B5CAE3"/>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a:ln>
                            <a:noFill/>
                          </a:ln>
                          <a:solidFill>
                            <a:srgbClr val="000000"/>
                          </a:solidFill>
                          <a:effectLst/>
                          <a:latin typeface="맑은 고딕" pitchFamily="50" charset="-127"/>
                          <a:ea typeface="맑은 고딕" pitchFamily="50" charset="-127"/>
                          <a:cs typeface="Arial" pitchFamily="34" charset="0"/>
                        </a:rPr>
                        <a:t>1.0</a:t>
                      </a:r>
                    </a:p>
                  </a:txBody>
                  <a:tcPr marL="91417" marR="91417" marT="45679" marB="45679"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37951" cap="flat" cmpd="sng" algn="ctr">
                      <a:solidFill>
                        <a:srgbClr val="FFFFFF"/>
                      </a:solidFill>
                      <a:prstDash val="solid"/>
                      <a:round/>
                      <a:headEnd type="none" w="med" len="med"/>
                      <a:tailEnd type="none" w="med" len="med"/>
                    </a:lnT>
                    <a:lnB w="12613" cap="flat" cmpd="sng" algn="ctr">
                      <a:solidFill>
                        <a:srgbClr val="FFFFFF"/>
                      </a:solidFill>
                      <a:prstDash val="solid"/>
                      <a:round/>
                      <a:headEnd type="none" w="med" len="med"/>
                      <a:tailEnd type="none" w="med" len="med"/>
                    </a:lnB>
                    <a:lnTlToBr>
                      <a:noFill/>
                    </a:lnTlToBr>
                    <a:lnBlToTr>
                      <a:noFill/>
                    </a:lnBlToTr>
                    <a:solidFill>
                      <a:srgbClr val="B5CAE3"/>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a:ln>
                            <a:noFill/>
                          </a:ln>
                          <a:solidFill>
                            <a:srgbClr val="000000"/>
                          </a:solidFill>
                          <a:effectLst/>
                          <a:latin typeface="맑은 고딕" pitchFamily="50" charset="-127"/>
                          <a:ea typeface="맑은 고딕" pitchFamily="50" charset="-127"/>
                          <a:cs typeface="Arial" pitchFamily="34" charset="0"/>
                        </a:rPr>
                        <a:t>0.7</a:t>
                      </a:r>
                    </a:p>
                  </a:txBody>
                  <a:tcPr marL="91417" marR="91417" marT="45679" marB="45679"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37951" cap="flat" cmpd="sng" algn="ctr">
                      <a:solidFill>
                        <a:srgbClr val="FFFFFF"/>
                      </a:solidFill>
                      <a:prstDash val="solid"/>
                      <a:round/>
                      <a:headEnd type="none" w="med" len="med"/>
                      <a:tailEnd type="none" w="med" len="med"/>
                    </a:lnT>
                    <a:lnB w="12613" cap="flat" cmpd="sng" algn="ctr">
                      <a:solidFill>
                        <a:srgbClr val="FFFFFF"/>
                      </a:solidFill>
                      <a:prstDash val="solid"/>
                      <a:round/>
                      <a:headEnd type="none" w="med" len="med"/>
                      <a:tailEnd type="none" w="med" len="med"/>
                    </a:lnB>
                    <a:lnTlToBr>
                      <a:noFill/>
                    </a:lnTlToBr>
                    <a:lnBlToTr>
                      <a:noFill/>
                    </a:lnBlToTr>
                    <a:solidFill>
                      <a:srgbClr val="B5CAE3"/>
                    </a:solidFill>
                  </a:tcPr>
                </a:tc>
                <a:tc>
                  <a:txBody>
                    <a:bodyPr/>
                    <a:lstStyle/>
                    <a:p>
                      <a:pPr marL="0" marR="0" lvl="0" indent="0" algn="ctr" defTabSz="898525" rtl="0" eaLnBrk="1" fontAlgn="base" latinLnBrk="1" hangingPunct="1">
                        <a:lnSpc>
                          <a:spcPct val="100000"/>
                        </a:lnSpc>
                        <a:spcBef>
                          <a:spcPct val="0"/>
                        </a:spcBef>
                        <a:spcAft>
                          <a:spcPct val="0"/>
                        </a:spcAft>
                        <a:buClrTx/>
                        <a:buSzTx/>
                        <a:buFontTx/>
                        <a:buNone/>
                        <a:tabLst/>
                      </a:pPr>
                      <a:r>
                        <a:rPr kumimoji="1" lang="en-US" altLang="ko-KR" sz="1600" b="0" i="0" u="none" strike="noStrike" cap="none" normalizeH="0" baseline="0" dirty="0">
                          <a:ln>
                            <a:noFill/>
                          </a:ln>
                          <a:solidFill>
                            <a:srgbClr val="000000"/>
                          </a:solidFill>
                          <a:effectLst/>
                          <a:latin typeface="맑은 고딕" pitchFamily="50" charset="-127"/>
                          <a:ea typeface="맑은 고딕" pitchFamily="50" charset="-127"/>
                          <a:cs typeface="Arial" pitchFamily="34" charset="0"/>
                        </a:rPr>
                        <a:t>0.4</a:t>
                      </a:r>
                    </a:p>
                  </a:txBody>
                  <a:tcPr marL="91417" marR="91417" marT="45679" marB="45679" horzOverflow="overflow">
                    <a:lnL w="12613" cap="flat" cmpd="sng" algn="ctr">
                      <a:solidFill>
                        <a:srgbClr val="FFFFFF"/>
                      </a:solidFill>
                      <a:prstDash val="solid"/>
                      <a:round/>
                      <a:headEnd type="none" w="med" len="med"/>
                      <a:tailEnd type="none" w="med" len="med"/>
                    </a:lnL>
                    <a:lnR w="12613" cap="flat" cmpd="sng" algn="ctr">
                      <a:solidFill>
                        <a:srgbClr val="FFFFFF"/>
                      </a:solidFill>
                      <a:prstDash val="solid"/>
                      <a:round/>
                      <a:headEnd type="none" w="med" len="med"/>
                      <a:tailEnd type="none" w="med" len="med"/>
                    </a:lnR>
                    <a:lnT w="37951" cap="flat" cmpd="sng" algn="ctr">
                      <a:solidFill>
                        <a:srgbClr val="FFFFFF"/>
                      </a:solidFill>
                      <a:prstDash val="solid"/>
                      <a:round/>
                      <a:headEnd type="none" w="med" len="med"/>
                      <a:tailEnd type="none" w="med" len="med"/>
                    </a:lnT>
                    <a:lnB w="12613" cap="flat" cmpd="sng" algn="ctr">
                      <a:solidFill>
                        <a:srgbClr val="FFFFFF"/>
                      </a:solidFill>
                      <a:prstDash val="solid"/>
                      <a:round/>
                      <a:headEnd type="none" w="med" len="med"/>
                      <a:tailEnd type="none" w="med" len="med"/>
                    </a:lnB>
                    <a:lnTlToBr>
                      <a:noFill/>
                    </a:lnTlToBr>
                    <a:lnBlToTr>
                      <a:noFill/>
                    </a:lnBlToTr>
                    <a:solidFill>
                      <a:srgbClr val="B5CAE3"/>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4">
            <a:extLst>
              <a:ext uri="{FF2B5EF4-FFF2-40B4-BE49-F238E27FC236}">
                <a16:creationId xmlns:a16="http://schemas.microsoft.com/office/drawing/2014/main" id="{AFF40F05-BD1E-9021-A4E7-3EC7AEC7885D}"/>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34147" name="Rectangle 5">
            <a:extLst>
              <a:ext uri="{FF2B5EF4-FFF2-40B4-BE49-F238E27FC236}">
                <a16:creationId xmlns:a16="http://schemas.microsoft.com/office/drawing/2014/main" id="{50F7BBB2-DC09-B975-DA08-E87899C64B86}"/>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34148" name="Group 6">
            <a:extLst>
              <a:ext uri="{FF2B5EF4-FFF2-40B4-BE49-F238E27FC236}">
                <a16:creationId xmlns:a16="http://schemas.microsoft.com/office/drawing/2014/main" id="{604171DC-8537-1097-E9C2-4A6723846FAF}"/>
              </a:ext>
            </a:extLst>
          </p:cNvPr>
          <p:cNvGrpSpPr>
            <a:grpSpLocks/>
          </p:cNvGrpSpPr>
          <p:nvPr/>
        </p:nvGrpSpPr>
        <p:grpSpPr bwMode="auto">
          <a:xfrm>
            <a:off x="-185738" y="0"/>
            <a:ext cx="9324976" cy="982663"/>
            <a:chOff x="-117" y="0"/>
            <a:chExt cx="5874" cy="619"/>
          </a:xfrm>
        </p:grpSpPr>
        <p:grpSp>
          <p:nvGrpSpPr>
            <p:cNvPr id="134154" name="Group 7">
              <a:extLst>
                <a:ext uri="{FF2B5EF4-FFF2-40B4-BE49-F238E27FC236}">
                  <a16:creationId xmlns:a16="http://schemas.microsoft.com/office/drawing/2014/main" id="{BFB600FA-A6EA-84B6-9EB1-B6A63B971568}"/>
                </a:ext>
              </a:extLst>
            </p:cNvPr>
            <p:cNvGrpSpPr>
              <a:grpSpLocks/>
            </p:cNvGrpSpPr>
            <p:nvPr/>
          </p:nvGrpSpPr>
          <p:grpSpPr bwMode="auto">
            <a:xfrm>
              <a:off x="-117" y="177"/>
              <a:ext cx="4676" cy="442"/>
              <a:chOff x="-117" y="177"/>
              <a:chExt cx="4676" cy="442"/>
            </a:xfrm>
          </p:grpSpPr>
          <p:pic>
            <p:nvPicPr>
              <p:cNvPr id="134157" name="Picture 8">
                <a:extLst>
                  <a:ext uri="{FF2B5EF4-FFF2-40B4-BE49-F238E27FC236}">
                    <a16:creationId xmlns:a16="http://schemas.microsoft.com/office/drawing/2014/main" id="{8D99FC6D-2F14-F0B9-6C46-8E2AFC7F1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34158" name="Rectangle 9">
                <a:extLst>
                  <a:ext uri="{FF2B5EF4-FFF2-40B4-BE49-F238E27FC236}">
                    <a16:creationId xmlns:a16="http://schemas.microsoft.com/office/drawing/2014/main" id="{4986B320-16CC-4245-7E6C-E4FBAE4C9C68}"/>
                  </a:ext>
                </a:extLst>
              </p:cNvPr>
              <p:cNvSpPr>
                <a:spLocks noChangeArrowheads="1"/>
              </p:cNvSpPr>
              <p:nvPr/>
            </p:nvSpPr>
            <p:spPr bwMode="white">
              <a:xfrm>
                <a:off x="-117" y="177"/>
                <a:ext cx="355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34155" name="Rectangle 10">
              <a:extLst>
                <a:ext uri="{FF2B5EF4-FFF2-40B4-BE49-F238E27FC236}">
                  <a16:creationId xmlns:a16="http://schemas.microsoft.com/office/drawing/2014/main" id="{C450900F-ACD9-6A16-ECD1-4E042FD38E81}"/>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34156" name="Rectangle 11">
              <a:extLst>
                <a:ext uri="{FF2B5EF4-FFF2-40B4-BE49-F238E27FC236}">
                  <a16:creationId xmlns:a16="http://schemas.microsoft.com/office/drawing/2014/main" id="{98D52E66-E005-A825-51F2-86148FACF360}"/>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34149" name="Group 13">
            <a:extLst>
              <a:ext uri="{FF2B5EF4-FFF2-40B4-BE49-F238E27FC236}">
                <a16:creationId xmlns:a16="http://schemas.microsoft.com/office/drawing/2014/main" id="{6B75B159-F561-BCC3-C9D4-7FB4E0777040}"/>
              </a:ext>
            </a:extLst>
          </p:cNvPr>
          <p:cNvGrpSpPr>
            <a:grpSpLocks/>
          </p:cNvGrpSpPr>
          <p:nvPr/>
        </p:nvGrpSpPr>
        <p:grpSpPr bwMode="auto">
          <a:xfrm>
            <a:off x="-7938" y="928688"/>
            <a:ext cx="5584826" cy="657225"/>
            <a:chOff x="-5" y="585"/>
            <a:chExt cx="3518" cy="414"/>
          </a:xfrm>
        </p:grpSpPr>
        <p:pic>
          <p:nvPicPr>
            <p:cNvPr id="134152" name="Picture 14">
              <a:extLst>
                <a:ext uri="{FF2B5EF4-FFF2-40B4-BE49-F238E27FC236}">
                  <a16:creationId xmlns:a16="http://schemas.microsoft.com/office/drawing/2014/main" id="{D9140F8D-FBA0-8F0B-6F73-67487802E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585"/>
              <a:ext cx="351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3" name="Rectangle 15">
              <a:extLst>
                <a:ext uri="{FF2B5EF4-FFF2-40B4-BE49-F238E27FC236}">
                  <a16:creationId xmlns:a16="http://schemas.microsoft.com/office/drawing/2014/main" id="{F417110D-4CD8-91BD-4D80-6AC10813447A}"/>
                </a:ext>
              </a:extLst>
            </p:cNvPr>
            <p:cNvSpPr>
              <a:spLocks noChangeArrowheads="1"/>
            </p:cNvSpPr>
            <p:nvPr/>
          </p:nvSpPr>
          <p:spPr bwMode="white">
            <a:xfrm>
              <a:off x="-2" y="623"/>
              <a:ext cx="32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34150" name="Rectangle 16">
            <a:extLst>
              <a:ext uri="{FF2B5EF4-FFF2-40B4-BE49-F238E27FC236}">
                <a16:creationId xmlns:a16="http://schemas.microsoft.com/office/drawing/2014/main" id="{2C5828B8-E780-74C4-AAC2-0BE4ABD3FED1}"/>
              </a:ext>
            </a:extLst>
          </p:cNvPr>
          <p:cNvSpPr>
            <a:spLocks noChangeArrowheads="1"/>
          </p:cNvSpPr>
          <p:nvPr/>
        </p:nvSpPr>
        <p:spPr bwMode="white">
          <a:xfrm>
            <a:off x="0" y="1009650"/>
            <a:ext cx="3905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위반시 조치사항 </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행정벌</a:t>
            </a:r>
            <a:r>
              <a:rPr lang="en-US" altLang="ko-KR" sz="2000" b="1">
                <a:solidFill>
                  <a:srgbClr val="FFFF00"/>
                </a:solidFill>
                <a:latin typeface="나눔고딕 ExtraBold" pitchFamily="50" charset="-127"/>
                <a:ea typeface="나눔고딕 ExtraBold" pitchFamily="50" charset="-127"/>
              </a:rPr>
              <a:t>)</a:t>
            </a:r>
          </a:p>
        </p:txBody>
      </p:sp>
      <p:sp>
        <p:nvSpPr>
          <p:cNvPr id="80904" name="Rectangle 20">
            <a:extLst>
              <a:ext uri="{FF2B5EF4-FFF2-40B4-BE49-F238E27FC236}">
                <a16:creationId xmlns:a16="http://schemas.microsoft.com/office/drawing/2014/main" id="{631BF47D-372D-F827-7DB5-4E0739A489F3}"/>
              </a:ext>
            </a:extLst>
          </p:cNvPr>
          <p:cNvSpPr>
            <a:spLocks noChangeArrowheads="1"/>
          </p:cNvSpPr>
          <p:nvPr/>
        </p:nvSpPr>
        <p:spPr bwMode="white">
          <a:xfrm>
            <a:off x="131763" y="1554163"/>
            <a:ext cx="8472487"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40000"/>
              </a:lnSpc>
              <a:buClrTx/>
              <a:buFontTx/>
              <a:buNone/>
              <a:defRPr/>
            </a:pPr>
            <a:r>
              <a:rPr lang="ko-KR" altLang="en-US" sz="1800" b="1" dirty="0">
                <a:solidFill>
                  <a:srgbClr val="000000"/>
                </a:solidFill>
                <a:latin typeface="나눔고딕" panose="020D0604000000000000" pitchFamily="50" charset="-127"/>
                <a:ea typeface="나눔고딕" panose="020D0604000000000000" pitchFamily="50" charset="-127"/>
              </a:rPr>
              <a:t>제</a:t>
            </a:r>
            <a:r>
              <a:rPr lang="en-US" altLang="ko-KR" sz="1800" b="1" dirty="0">
                <a:solidFill>
                  <a:srgbClr val="000000"/>
                </a:solidFill>
                <a:latin typeface="나눔고딕" panose="020D0604000000000000" pitchFamily="50" charset="-127"/>
                <a:ea typeface="나눔고딕" panose="020D0604000000000000" pitchFamily="50" charset="-127"/>
              </a:rPr>
              <a:t>89</a:t>
            </a:r>
            <a:r>
              <a:rPr lang="ko-KR" altLang="en-US" sz="1800" b="1" dirty="0">
                <a:solidFill>
                  <a:srgbClr val="000000"/>
                </a:solidFill>
                <a:latin typeface="나눔고딕" panose="020D0604000000000000" pitchFamily="50" charset="-127"/>
                <a:ea typeface="나눔고딕" panose="020D0604000000000000" pitchFamily="50" charset="-127"/>
              </a:rPr>
              <a:t>조</a:t>
            </a:r>
            <a:r>
              <a:rPr lang="en-US" altLang="ko-KR" sz="1800" b="1" dirty="0">
                <a:solidFill>
                  <a:srgbClr val="000000"/>
                </a:solidFill>
                <a:latin typeface="나눔고딕" panose="020D0604000000000000" pitchFamily="50" charset="-127"/>
                <a:ea typeface="나눔고딕" panose="020D0604000000000000" pitchFamily="50" charset="-127"/>
              </a:rPr>
              <a:t>(</a:t>
            </a:r>
            <a:r>
              <a:rPr lang="ko-KR" altLang="en-US" sz="1800" b="1" dirty="0">
                <a:solidFill>
                  <a:srgbClr val="000000"/>
                </a:solidFill>
                <a:latin typeface="나눔고딕" panose="020D0604000000000000" pitchFamily="50" charset="-127"/>
                <a:ea typeface="나눔고딕" panose="020D0604000000000000" pitchFamily="50" charset="-127"/>
              </a:rPr>
              <a:t>벌칙</a:t>
            </a:r>
            <a:r>
              <a:rPr lang="en-US" altLang="ko-KR" sz="1800" b="1" dirty="0">
                <a:solidFill>
                  <a:srgbClr val="000000"/>
                </a:solidFill>
                <a:latin typeface="나눔고딕" panose="020D0604000000000000" pitchFamily="50" charset="-127"/>
                <a:ea typeface="나눔고딕" panose="020D0604000000000000" pitchFamily="50" charset="-127"/>
              </a:rPr>
              <a:t>)  7</a:t>
            </a:r>
            <a:r>
              <a:rPr lang="ko-KR" altLang="en-US" sz="1800" b="1" dirty="0">
                <a:solidFill>
                  <a:srgbClr val="000000"/>
                </a:solidFill>
                <a:latin typeface="나눔고딕" panose="020D0604000000000000" pitchFamily="50" charset="-127"/>
                <a:ea typeface="나눔고딕" panose="020D0604000000000000" pitchFamily="50" charset="-127"/>
              </a:rPr>
              <a:t>년 이하의 징역이나 </a:t>
            </a:r>
            <a:r>
              <a:rPr lang="en-US" altLang="ko-KR" sz="1800" b="1" dirty="0">
                <a:solidFill>
                  <a:srgbClr val="000000"/>
                </a:solidFill>
                <a:latin typeface="나눔고딕" panose="020D0604000000000000" pitchFamily="50" charset="-127"/>
                <a:ea typeface="나눔고딕" panose="020D0604000000000000" pitchFamily="50" charset="-127"/>
              </a:rPr>
              <a:t>1</a:t>
            </a:r>
            <a:r>
              <a:rPr lang="ko-KR" altLang="en-US" sz="1800" b="1" dirty="0" err="1">
                <a:solidFill>
                  <a:srgbClr val="000000"/>
                </a:solidFill>
                <a:latin typeface="나눔고딕" panose="020D0604000000000000" pitchFamily="50" charset="-127"/>
                <a:ea typeface="나눔고딕" panose="020D0604000000000000" pitchFamily="50" charset="-127"/>
              </a:rPr>
              <a:t>억원</a:t>
            </a:r>
            <a:r>
              <a:rPr lang="ko-KR" altLang="en-US" sz="1800" b="1" dirty="0">
                <a:solidFill>
                  <a:srgbClr val="000000"/>
                </a:solidFill>
                <a:latin typeface="나눔고딕" panose="020D0604000000000000" pitchFamily="50" charset="-127"/>
                <a:ea typeface="나눔고딕" panose="020D0604000000000000" pitchFamily="50" charset="-127"/>
              </a:rPr>
              <a:t> 이하의 벌금</a:t>
            </a:r>
            <a:r>
              <a:rPr lang="ko-KR" altLang="en-US" sz="1800" dirty="0">
                <a:solidFill>
                  <a:srgbClr val="000000"/>
                </a:solidFill>
                <a:latin typeface="나눔고딕" panose="020D0604000000000000" pitchFamily="50" charset="-127"/>
                <a:ea typeface="나눔고딕" panose="020D0604000000000000" pitchFamily="50" charset="-127"/>
              </a:rPr>
              <a:t> </a:t>
            </a:r>
            <a:r>
              <a:rPr lang="en-US" altLang="ko-KR" sz="1600" dirty="0">
                <a:solidFill>
                  <a:srgbClr val="0000FF"/>
                </a:solidFill>
                <a:latin typeface="나눔고딕" panose="020D0604000000000000" pitchFamily="50" charset="-127"/>
                <a:ea typeface="나눔고딕" panose="020D0604000000000000" pitchFamily="50" charset="-127"/>
              </a:rPr>
              <a:t>&lt;</a:t>
            </a:r>
            <a:r>
              <a:rPr lang="ko-KR" altLang="en-US" sz="1600" dirty="0">
                <a:solidFill>
                  <a:srgbClr val="0000FF"/>
                </a:solidFill>
                <a:latin typeface="나눔고딕" panose="020D0604000000000000" pitchFamily="50" charset="-127"/>
                <a:ea typeface="나눔고딕" panose="020D0604000000000000" pitchFamily="50" charset="-127"/>
              </a:rPr>
              <a:t>개정 </a:t>
            </a:r>
            <a:r>
              <a:rPr lang="en-US" altLang="ko-KR" sz="1600" dirty="0">
                <a:solidFill>
                  <a:srgbClr val="0000FF"/>
                </a:solidFill>
                <a:latin typeface="나눔고딕" panose="020D0604000000000000" pitchFamily="50" charset="-127"/>
                <a:ea typeface="나눔고딕" panose="020D0604000000000000" pitchFamily="50" charset="-127"/>
              </a:rPr>
              <a:t>2020.12.29.&gt;</a:t>
            </a:r>
          </a:p>
          <a:p>
            <a:pPr eaLnBrk="1" hangingPunct="1">
              <a:lnSpc>
                <a:spcPct val="140000"/>
              </a:lnSpc>
              <a:buClrTx/>
              <a:buFontTx/>
              <a:buNone/>
              <a:defRPr/>
            </a:pPr>
            <a:r>
              <a:rPr lang="en-US" altLang="ko-KR" sz="1600" dirty="0">
                <a:solidFill>
                  <a:srgbClr val="000000"/>
                </a:solidFill>
                <a:latin typeface="나눔고딕" panose="020D0604000000000000" pitchFamily="50" charset="-127"/>
                <a:ea typeface="나눔고딕" panose="020D0604000000000000" pitchFamily="50" charset="-127"/>
              </a:rPr>
              <a:t> 1. </a:t>
            </a:r>
            <a:r>
              <a:rPr lang="ko-KR" altLang="en-US" sz="1600" dirty="0">
                <a:solidFill>
                  <a:srgbClr val="000000"/>
                </a:solidFill>
                <a:latin typeface="나눔고딕" panose="020D0604000000000000" pitchFamily="50" charset="-127"/>
                <a:ea typeface="나눔고딕" panose="020D0604000000000000" pitchFamily="50" charset="-127"/>
              </a:rPr>
              <a:t>법 제</a:t>
            </a:r>
            <a:r>
              <a:rPr lang="en-US" altLang="ko-KR" sz="1600" dirty="0">
                <a:solidFill>
                  <a:srgbClr val="000000"/>
                </a:solidFill>
                <a:latin typeface="나눔고딕" panose="020D0604000000000000" pitchFamily="50" charset="-127"/>
                <a:ea typeface="나눔고딕" panose="020D0604000000000000" pitchFamily="50" charset="-127"/>
              </a:rPr>
              <a:t>23</a:t>
            </a:r>
            <a:r>
              <a:rPr lang="ko-KR" altLang="en-US" sz="1600" dirty="0">
                <a:solidFill>
                  <a:srgbClr val="000000"/>
                </a:solidFill>
                <a:latin typeface="나눔고딕" panose="020D0604000000000000" pitchFamily="50" charset="-127"/>
                <a:ea typeface="나눔고딕" panose="020D0604000000000000" pitchFamily="50" charset="-127"/>
              </a:rPr>
              <a:t>조제</a:t>
            </a:r>
            <a:r>
              <a:rPr lang="en-US" altLang="ko-KR" sz="1600" dirty="0">
                <a:solidFill>
                  <a:srgbClr val="000000"/>
                </a:solidFill>
                <a:latin typeface="나눔고딕" panose="020D0604000000000000" pitchFamily="50" charset="-127"/>
                <a:ea typeface="나눔고딕" panose="020D0604000000000000" pitchFamily="50" charset="-127"/>
              </a:rPr>
              <a:t>1</a:t>
            </a:r>
            <a:r>
              <a:rPr lang="ko-KR" altLang="en-US" sz="1600" dirty="0">
                <a:solidFill>
                  <a:srgbClr val="000000"/>
                </a:solidFill>
                <a:latin typeface="나눔고딕" panose="020D0604000000000000" pitchFamily="50" charset="-127"/>
                <a:ea typeface="나눔고딕" panose="020D0604000000000000" pitchFamily="50" charset="-127"/>
              </a:rPr>
              <a:t>항이나 제</a:t>
            </a:r>
            <a:r>
              <a:rPr lang="en-US" altLang="ko-KR" sz="1600" dirty="0">
                <a:solidFill>
                  <a:srgbClr val="000000"/>
                </a:solidFill>
                <a:latin typeface="나눔고딕" panose="020D0604000000000000" pitchFamily="50" charset="-127"/>
                <a:ea typeface="나눔고딕" panose="020D0604000000000000" pitchFamily="50" charset="-127"/>
              </a:rPr>
              <a:t>2</a:t>
            </a:r>
            <a:r>
              <a:rPr lang="ko-KR" altLang="en-US" sz="1600" dirty="0">
                <a:solidFill>
                  <a:srgbClr val="000000"/>
                </a:solidFill>
                <a:latin typeface="나눔고딕" panose="020D0604000000000000" pitchFamily="50" charset="-127"/>
                <a:ea typeface="나눔고딕" panose="020D0604000000000000" pitchFamily="50" charset="-127"/>
              </a:rPr>
              <a:t>항에 따른 허가나 변경허가를 받지 아니하거나 거짓으로 허가나 변경</a:t>
            </a:r>
          </a:p>
          <a:p>
            <a:pPr eaLnBrk="1" hangingPunct="1">
              <a:lnSpc>
                <a:spcPct val="140000"/>
              </a:lnSpc>
              <a:buClrTx/>
              <a:buFontTx/>
              <a:buNone/>
              <a:defRPr/>
            </a:pPr>
            <a:r>
              <a:rPr lang="ko-KR" altLang="en-US" sz="1600" dirty="0">
                <a:solidFill>
                  <a:srgbClr val="000000"/>
                </a:solidFill>
                <a:latin typeface="나눔고딕" panose="020D0604000000000000" pitchFamily="50" charset="-127"/>
                <a:ea typeface="나눔고딕" panose="020D0604000000000000" pitchFamily="50" charset="-127"/>
              </a:rPr>
              <a:t>     허가를 받아 배출시설을 설치 또는 변경하거나 그 배출시설을 이용하여 조업한 자</a:t>
            </a:r>
          </a:p>
          <a:p>
            <a:pPr eaLnBrk="1" hangingPunct="1">
              <a:lnSpc>
                <a:spcPct val="140000"/>
              </a:lnSpc>
              <a:buClrTx/>
              <a:buFontTx/>
              <a:buNone/>
              <a:defRPr/>
            </a:pPr>
            <a:r>
              <a:rPr lang="ko-KR" altLang="en-US" sz="1600" dirty="0">
                <a:solidFill>
                  <a:srgbClr val="000000"/>
                </a:solidFill>
                <a:latin typeface="나눔고딕" panose="020D0604000000000000" pitchFamily="50" charset="-127"/>
                <a:ea typeface="나눔고딕" panose="020D0604000000000000" pitchFamily="50" charset="-127"/>
              </a:rPr>
              <a:t> </a:t>
            </a:r>
            <a:r>
              <a:rPr lang="en-US" altLang="ko-KR" sz="1600" dirty="0">
                <a:solidFill>
                  <a:srgbClr val="000000"/>
                </a:solidFill>
                <a:latin typeface="나눔고딕" panose="020D0604000000000000" pitchFamily="50" charset="-127"/>
                <a:ea typeface="나눔고딕" panose="020D0604000000000000" pitchFamily="50" charset="-127"/>
              </a:rPr>
              <a:t>2. </a:t>
            </a:r>
            <a:r>
              <a:rPr lang="ko-KR" altLang="en-US" sz="1600" dirty="0">
                <a:solidFill>
                  <a:srgbClr val="000000"/>
                </a:solidFill>
                <a:latin typeface="나눔고딕" panose="020D0604000000000000" pitchFamily="50" charset="-127"/>
                <a:ea typeface="나눔고딕" panose="020D0604000000000000" pitchFamily="50" charset="-127"/>
              </a:rPr>
              <a:t>법 제</a:t>
            </a:r>
            <a:r>
              <a:rPr lang="en-US" altLang="ko-KR" sz="1600" dirty="0">
                <a:solidFill>
                  <a:srgbClr val="000000"/>
                </a:solidFill>
                <a:latin typeface="나눔고딕" panose="020D0604000000000000" pitchFamily="50" charset="-127"/>
                <a:ea typeface="나눔고딕" panose="020D0604000000000000" pitchFamily="50" charset="-127"/>
              </a:rPr>
              <a:t>26</a:t>
            </a:r>
            <a:r>
              <a:rPr lang="ko-KR" altLang="en-US" sz="1600" dirty="0">
                <a:solidFill>
                  <a:srgbClr val="000000"/>
                </a:solidFill>
                <a:latin typeface="나눔고딕" panose="020D0604000000000000" pitchFamily="50" charset="-127"/>
                <a:ea typeface="나눔고딕" panose="020D0604000000000000" pitchFamily="50" charset="-127"/>
              </a:rPr>
              <a:t>조제</a:t>
            </a:r>
            <a:r>
              <a:rPr lang="en-US" altLang="ko-KR" sz="1600" dirty="0">
                <a:solidFill>
                  <a:srgbClr val="000000"/>
                </a:solidFill>
                <a:latin typeface="나눔고딕" panose="020D0604000000000000" pitchFamily="50" charset="-127"/>
                <a:ea typeface="나눔고딕" panose="020D0604000000000000" pitchFamily="50" charset="-127"/>
              </a:rPr>
              <a:t>1</a:t>
            </a:r>
            <a:r>
              <a:rPr lang="ko-KR" altLang="en-US" sz="1600" dirty="0">
                <a:solidFill>
                  <a:srgbClr val="000000"/>
                </a:solidFill>
                <a:latin typeface="나눔고딕" panose="020D0604000000000000" pitchFamily="50" charset="-127"/>
                <a:ea typeface="나눔고딕" panose="020D0604000000000000" pitchFamily="50" charset="-127"/>
              </a:rPr>
              <a:t>항 본문이나 제</a:t>
            </a:r>
            <a:r>
              <a:rPr lang="en-US" altLang="ko-KR" sz="1600" dirty="0">
                <a:solidFill>
                  <a:srgbClr val="000000"/>
                </a:solidFill>
                <a:latin typeface="나눔고딕" panose="020D0604000000000000" pitchFamily="50" charset="-127"/>
                <a:ea typeface="나눔고딕" panose="020D0604000000000000" pitchFamily="50" charset="-127"/>
              </a:rPr>
              <a:t>2</a:t>
            </a:r>
            <a:r>
              <a:rPr lang="ko-KR" altLang="en-US" sz="1600" dirty="0">
                <a:solidFill>
                  <a:srgbClr val="000000"/>
                </a:solidFill>
                <a:latin typeface="나눔고딕" panose="020D0604000000000000" pitchFamily="50" charset="-127"/>
                <a:ea typeface="나눔고딕" panose="020D0604000000000000" pitchFamily="50" charset="-127"/>
              </a:rPr>
              <a:t>항에 따른 방지시설을 </a:t>
            </a:r>
            <a:r>
              <a:rPr lang="ko-KR" altLang="en-US" sz="1600" dirty="0" err="1">
                <a:solidFill>
                  <a:srgbClr val="000000"/>
                </a:solidFill>
                <a:latin typeface="나눔고딕" panose="020D0604000000000000" pitchFamily="50" charset="-127"/>
                <a:ea typeface="나눔고딕" panose="020D0604000000000000" pitchFamily="50" charset="-127"/>
              </a:rPr>
              <a:t>설치않고</a:t>
            </a:r>
            <a:r>
              <a:rPr lang="ko-KR" altLang="en-US" sz="1600" dirty="0">
                <a:solidFill>
                  <a:srgbClr val="000000"/>
                </a:solidFill>
                <a:latin typeface="나눔고딕" panose="020D0604000000000000" pitchFamily="50" charset="-127"/>
                <a:ea typeface="나눔고딕" panose="020D0604000000000000" pitchFamily="50" charset="-127"/>
              </a:rPr>
              <a:t> 배출시설 </a:t>
            </a:r>
            <a:r>
              <a:rPr lang="ko-KR" altLang="en-US" sz="1600" dirty="0" err="1">
                <a:solidFill>
                  <a:srgbClr val="000000"/>
                </a:solidFill>
                <a:latin typeface="나눔고딕" panose="020D0604000000000000" pitchFamily="50" charset="-127"/>
                <a:ea typeface="나눔고딕" panose="020D0604000000000000" pitchFamily="50" charset="-127"/>
              </a:rPr>
              <a:t>설치ㆍ운영한</a:t>
            </a:r>
            <a:r>
              <a:rPr lang="ko-KR" altLang="en-US" sz="1600" dirty="0">
                <a:solidFill>
                  <a:srgbClr val="000000"/>
                </a:solidFill>
                <a:latin typeface="나눔고딕" panose="020D0604000000000000" pitchFamily="50" charset="-127"/>
                <a:ea typeface="나눔고딕" panose="020D0604000000000000" pitchFamily="50" charset="-127"/>
              </a:rPr>
              <a:t> 자</a:t>
            </a:r>
          </a:p>
          <a:p>
            <a:pPr eaLnBrk="1" hangingPunct="1">
              <a:lnSpc>
                <a:spcPct val="140000"/>
              </a:lnSpc>
              <a:buClrTx/>
              <a:buFontTx/>
              <a:buNone/>
              <a:defRPr/>
            </a:pPr>
            <a:r>
              <a:rPr lang="ko-KR" altLang="en-US" sz="1600" dirty="0">
                <a:solidFill>
                  <a:srgbClr val="000000"/>
                </a:solidFill>
                <a:latin typeface="나눔고딕" panose="020D0604000000000000" pitchFamily="50" charset="-127"/>
                <a:ea typeface="나눔고딕" panose="020D0604000000000000" pitchFamily="50" charset="-127"/>
              </a:rPr>
              <a:t> </a:t>
            </a:r>
            <a:r>
              <a:rPr lang="en-US" altLang="ko-KR" sz="1600" dirty="0">
                <a:solidFill>
                  <a:srgbClr val="000000"/>
                </a:solidFill>
                <a:latin typeface="나눔고딕" panose="020D0604000000000000" pitchFamily="50" charset="-127"/>
                <a:ea typeface="나눔고딕" panose="020D0604000000000000" pitchFamily="50" charset="-127"/>
              </a:rPr>
              <a:t>3. </a:t>
            </a:r>
            <a:r>
              <a:rPr lang="ko-KR" altLang="en-US" sz="1600" dirty="0">
                <a:solidFill>
                  <a:srgbClr val="000000"/>
                </a:solidFill>
                <a:latin typeface="나눔고딕" panose="020D0604000000000000" pitchFamily="50" charset="-127"/>
                <a:ea typeface="나눔고딕" panose="020D0604000000000000" pitchFamily="50" charset="-127"/>
              </a:rPr>
              <a:t>법 제</a:t>
            </a:r>
            <a:r>
              <a:rPr lang="en-US" altLang="ko-KR" sz="1600" dirty="0">
                <a:solidFill>
                  <a:srgbClr val="000000"/>
                </a:solidFill>
                <a:latin typeface="나눔고딕" panose="020D0604000000000000" pitchFamily="50" charset="-127"/>
                <a:ea typeface="나눔고딕" panose="020D0604000000000000" pitchFamily="50" charset="-127"/>
              </a:rPr>
              <a:t>31</a:t>
            </a:r>
            <a:r>
              <a:rPr lang="ko-KR" altLang="en-US" sz="1600" dirty="0">
                <a:solidFill>
                  <a:srgbClr val="000000"/>
                </a:solidFill>
                <a:latin typeface="나눔고딕" panose="020D0604000000000000" pitchFamily="50" charset="-127"/>
                <a:ea typeface="나눔고딕" panose="020D0604000000000000" pitchFamily="50" charset="-127"/>
              </a:rPr>
              <a:t>조제</a:t>
            </a:r>
            <a:r>
              <a:rPr lang="en-US" altLang="ko-KR" sz="1600" dirty="0">
                <a:solidFill>
                  <a:srgbClr val="000000"/>
                </a:solidFill>
                <a:latin typeface="나눔고딕" panose="020D0604000000000000" pitchFamily="50" charset="-127"/>
                <a:ea typeface="나눔고딕" panose="020D0604000000000000" pitchFamily="50" charset="-127"/>
              </a:rPr>
              <a:t>1</a:t>
            </a:r>
            <a:r>
              <a:rPr lang="ko-KR" altLang="en-US" sz="1600" dirty="0" err="1">
                <a:solidFill>
                  <a:srgbClr val="000000"/>
                </a:solidFill>
                <a:latin typeface="나눔고딕" panose="020D0604000000000000" pitchFamily="50" charset="-127"/>
                <a:ea typeface="나눔고딕" panose="020D0604000000000000" pitchFamily="50" charset="-127"/>
              </a:rPr>
              <a:t>항제</a:t>
            </a:r>
            <a:r>
              <a:rPr lang="en-US" altLang="ko-KR" sz="1600" dirty="0">
                <a:solidFill>
                  <a:srgbClr val="000000"/>
                </a:solidFill>
                <a:latin typeface="나눔고딕" panose="020D0604000000000000" pitchFamily="50" charset="-127"/>
                <a:ea typeface="나눔고딕" panose="020D0604000000000000" pitchFamily="50" charset="-127"/>
              </a:rPr>
              <a:t>1</a:t>
            </a:r>
            <a:r>
              <a:rPr lang="ko-KR" altLang="en-US" sz="1600" dirty="0">
                <a:solidFill>
                  <a:srgbClr val="000000"/>
                </a:solidFill>
                <a:latin typeface="나눔고딕" panose="020D0604000000000000" pitchFamily="50" charset="-127"/>
                <a:ea typeface="나눔고딕" panose="020D0604000000000000" pitchFamily="50" charset="-127"/>
              </a:rPr>
              <a:t>호나 제</a:t>
            </a:r>
            <a:r>
              <a:rPr lang="en-US" altLang="ko-KR" sz="1600" dirty="0">
                <a:solidFill>
                  <a:srgbClr val="000000"/>
                </a:solidFill>
                <a:latin typeface="나눔고딕" panose="020D0604000000000000" pitchFamily="50" charset="-127"/>
                <a:ea typeface="나눔고딕" panose="020D0604000000000000" pitchFamily="50" charset="-127"/>
              </a:rPr>
              <a:t>5</a:t>
            </a:r>
            <a:r>
              <a:rPr lang="ko-KR" altLang="en-US" sz="1600" dirty="0">
                <a:solidFill>
                  <a:srgbClr val="000000"/>
                </a:solidFill>
                <a:latin typeface="나눔고딕" panose="020D0604000000000000" pitchFamily="50" charset="-127"/>
                <a:ea typeface="나눔고딕" panose="020D0604000000000000" pitchFamily="50" charset="-127"/>
              </a:rPr>
              <a:t>호에 해당하는 행위를 한 자</a:t>
            </a:r>
          </a:p>
          <a:p>
            <a:pPr eaLnBrk="1" hangingPunct="1">
              <a:lnSpc>
                <a:spcPct val="140000"/>
              </a:lnSpc>
              <a:buClrTx/>
              <a:buFontTx/>
              <a:buNone/>
              <a:defRPr/>
            </a:pPr>
            <a:r>
              <a:rPr lang="ko-KR" altLang="en-US" sz="1600" dirty="0">
                <a:solidFill>
                  <a:srgbClr val="000000"/>
                </a:solidFill>
                <a:latin typeface="나눔고딕" panose="020D0604000000000000" pitchFamily="50" charset="-127"/>
                <a:ea typeface="나눔고딕" panose="020D0604000000000000" pitchFamily="50" charset="-127"/>
              </a:rPr>
              <a:t> </a:t>
            </a:r>
            <a:r>
              <a:rPr lang="en-US" altLang="ko-KR" sz="1600" dirty="0">
                <a:solidFill>
                  <a:srgbClr val="000000"/>
                </a:solidFill>
                <a:latin typeface="나눔고딕" panose="020D0604000000000000" pitchFamily="50" charset="-127"/>
                <a:ea typeface="나눔고딕" panose="020D0604000000000000" pitchFamily="50" charset="-127"/>
              </a:rPr>
              <a:t>4. </a:t>
            </a:r>
            <a:r>
              <a:rPr lang="ko-KR" altLang="en-US" sz="1600" dirty="0">
                <a:solidFill>
                  <a:srgbClr val="000000"/>
                </a:solidFill>
                <a:latin typeface="나눔고딕" panose="020D0604000000000000" pitchFamily="50" charset="-127"/>
                <a:ea typeface="나눔고딕" panose="020D0604000000000000" pitchFamily="50" charset="-127"/>
              </a:rPr>
              <a:t>법 제</a:t>
            </a:r>
            <a:r>
              <a:rPr lang="en-US" altLang="ko-KR" sz="1600" dirty="0">
                <a:solidFill>
                  <a:srgbClr val="000000"/>
                </a:solidFill>
                <a:latin typeface="나눔고딕" panose="020D0604000000000000" pitchFamily="50" charset="-127"/>
                <a:ea typeface="나눔고딕" panose="020D0604000000000000" pitchFamily="50" charset="-127"/>
              </a:rPr>
              <a:t>34</a:t>
            </a:r>
            <a:r>
              <a:rPr lang="ko-KR" altLang="en-US" sz="1600" dirty="0">
                <a:solidFill>
                  <a:srgbClr val="000000"/>
                </a:solidFill>
                <a:latin typeface="나눔고딕" panose="020D0604000000000000" pitchFamily="50" charset="-127"/>
                <a:ea typeface="나눔고딕" panose="020D0604000000000000" pitchFamily="50" charset="-127"/>
              </a:rPr>
              <a:t>조제</a:t>
            </a:r>
            <a:r>
              <a:rPr lang="en-US" altLang="ko-KR" sz="1600" dirty="0">
                <a:solidFill>
                  <a:srgbClr val="000000"/>
                </a:solidFill>
                <a:latin typeface="나눔고딕" panose="020D0604000000000000" pitchFamily="50" charset="-127"/>
                <a:ea typeface="나눔고딕" panose="020D0604000000000000" pitchFamily="50" charset="-127"/>
              </a:rPr>
              <a:t>1</a:t>
            </a:r>
            <a:r>
              <a:rPr lang="ko-KR" altLang="en-US" sz="1600" dirty="0">
                <a:solidFill>
                  <a:srgbClr val="000000"/>
                </a:solidFill>
                <a:latin typeface="나눔고딕" panose="020D0604000000000000" pitchFamily="50" charset="-127"/>
                <a:ea typeface="나눔고딕" panose="020D0604000000000000" pitchFamily="50" charset="-127"/>
              </a:rPr>
              <a:t>항에 따른 조업정지명령을 위반하거나 조치명령을 이행하지 아니한 자</a:t>
            </a:r>
          </a:p>
          <a:p>
            <a:pPr eaLnBrk="1" hangingPunct="1">
              <a:lnSpc>
                <a:spcPct val="140000"/>
              </a:lnSpc>
              <a:buClrTx/>
              <a:buFontTx/>
              <a:buNone/>
              <a:defRPr/>
            </a:pPr>
            <a:r>
              <a:rPr lang="ko-KR" altLang="en-US" sz="1600" dirty="0">
                <a:solidFill>
                  <a:srgbClr val="000000"/>
                </a:solidFill>
                <a:latin typeface="나눔고딕" panose="020D0604000000000000" pitchFamily="50" charset="-127"/>
                <a:ea typeface="나눔고딕" panose="020D0604000000000000" pitchFamily="50" charset="-127"/>
              </a:rPr>
              <a:t> </a:t>
            </a:r>
            <a:r>
              <a:rPr lang="en-US" altLang="ko-KR" sz="1600" dirty="0">
                <a:solidFill>
                  <a:srgbClr val="000000"/>
                </a:solidFill>
                <a:latin typeface="나눔고딕" panose="020D0604000000000000" pitchFamily="50" charset="-127"/>
                <a:ea typeface="나눔고딕" panose="020D0604000000000000" pitchFamily="50" charset="-127"/>
              </a:rPr>
              <a:t>5. </a:t>
            </a:r>
            <a:r>
              <a:rPr lang="ko-KR" altLang="en-US" sz="1600" b="1" dirty="0">
                <a:solidFill>
                  <a:srgbClr val="FF0000"/>
                </a:solidFill>
                <a:latin typeface="나눔고딕" panose="020D0604000000000000" pitchFamily="50" charset="-127"/>
                <a:ea typeface="나눔고딕" panose="020D0604000000000000" pitchFamily="50" charset="-127"/>
              </a:rPr>
              <a:t>법 제</a:t>
            </a:r>
            <a:r>
              <a:rPr lang="en-US" altLang="ko-KR" sz="1600" b="1" dirty="0">
                <a:solidFill>
                  <a:srgbClr val="FF0000"/>
                </a:solidFill>
                <a:latin typeface="나눔고딕" panose="020D0604000000000000" pitchFamily="50" charset="-127"/>
                <a:ea typeface="나눔고딕" panose="020D0604000000000000" pitchFamily="50" charset="-127"/>
              </a:rPr>
              <a:t>36</a:t>
            </a:r>
            <a:r>
              <a:rPr lang="ko-KR" altLang="en-US" sz="1600" b="1" dirty="0">
                <a:solidFill>
                  <a:srgbClr val="0070C0"/>
                </a:solidFill>
                <a:latin typeface="나눔고딕" panose="020D0604000000000000" pitchFamily="50" charset="-127"/>
                <a:ea typeface="나눔고딕" panose="020D0604000000000000" pitchFamily="50" charset="-127"/>
              </a:rPr>
              <a:t>조 제</a:t>
            </a:r>
            <a:r>
              <a:rPr lang="en-US" altLang="ko-KR" sz="1600" b="1" dirty="0">
                <a:solidFill>
                  <a:srgbClr val="0070C0"/>
                </a:solidFill>
                <a:latin typeface="나눔고딕" panose="020D0604000000000000" pitchFamily="50" charset="-127"/>
                <a:ea typeface="나눔고딕" panose="020D0604000000000000" pitchFamily="50" charset="-127"/>
              </a:rPr>
              <a:t>1</a:t>
            </a:r>
            <a:r>
              <a:rPr lang="ko-KR" altLang="en-US" sz="1600" b="1" dirty="0">
                <a:solidFill>
                  <a:srgbClr val="0070C0"/>
                </a:solidFill>
                <a:latin typeface="나눔고딕" panose="020D0604000000000000" pitchFamily="50" charset="-127"/>
                <a:ea typeface="나눔고딕" panose="020D0604000000000000" pitchFamily="50" charset="-127"/>
              </a:rPr>
              <a:t>항</a:t>
            </a:r>
            <a:r>
              <a:rPr lang="ko-KR" altLang="en-US" sz="1600" b="1" dirty="0">
                <a:solidFill>
                  <a:srgbClr val="FF0000"/>
                </a:solidFill>
                <a:latin typeface="나눔고딕" panose="020D0604000000000000" pitchFamily="50" charset="-127"/>
                <a:ea typeface="나눔고딕" panose="020D0604000000000000" pitchFamily="50" charset="-127"/>
              </a:rPr>
              <a:t>에 따른 배출시설의 폐쇄나 조업정지에 관한 명령을 위반한 자</a:t>
            </a:r>
          </a:p>
          <a:p>
            <a:pPr eaLnBrk="1" hangingPunct="1">
              <a:lnSpc>
                <a:spcPct val="140000"/>
              </a:lnSpc>
              <a:buClrTx/>
              <a:buFontTx/>
              <a:buNone/>
              <a:defRPr/>
            </a:pPr>
            <a:r>
              <a:rPr lang="ko-KR" altLang="en-US" sz="1600" dirty="0">
                <a:solidFill>
                  <a:srgbClr val="000000"/>
                </a:solidFill>
                <a:latin typeface="나눔고딕" panose="020D0604000000000000" pitchFamily="50" charset="-127"/>
                <a:ea typeface="나눔고딕" panose="020D0604000000000000" pitchFamily="50" charset="-127"/>
              </a:rPr>
              <a:t> </a:t>
            </a:r>
            <a:r>
              <a:rPr lang="en-US" altLang="ko-KR" sz="1600" dirty="0">
                <a:solidFill>
                  <a:srgbClr val="000000"/>
                </a:solidFill>
                <a:latin typeface="나눔고딕" panose="020D0604000000000000" pitchFamily="50" charset="-127"/>
                <a:ea typeface="나눔고딕" panose="020D0604000000000000" pitchFamily="50" charset="-127"/>
              </a:rPr>
              <a:t>5</a:t>
            </a:r>
            <a:r>
              <a:rPr lang="ko-KR" altLang="en-US" sz="1600" dirty="0">
                <a:solidFill>
                  <a:srgbClr val="000000"/>
                </a:solidFill>
                <a:latin typeface="나눔고딕" panose="020D0604000000000000" pitchFamily="50" charset="-127"/>
                <a:ea typeface="나눔고딕" panose="020D0604000000000000" pitchFamily="50" charset="-127"/>
              </a:rPr>
              <a:t>의</a:t>
            </a:r>
            <a:r>
              <a:rPr lang="en-US" altLang="ko-KR" sz="1600" dirty="0">
                <a:solidFill>
                  <a:srgbClr val="000000"/>
                </a:solidFill>
                <a:latin typeface="나눔고딕" panose="020D0604000000000000" pitchFamily="50" charset="-127"/>
                <a:ea typeface="나눔고딕" panose="020D0604000000000000" pitchFamily="50" charset="-127"/>
              </a:rPr>
              <a:t>2. </a:t>
            </a:r>
            <a:r>
              <a:rPr lang="ko-KR" altLang="en-US" sz="1600" dirty="0">
                <a:solidFill>
                  <a:srgbClr val="000000"/>
                </a:solidFill>
                <a:latin typeface="나눔고딕" panose="020D0604000000000000" pitchFamily="50" charset="-127"/>
                <a:ea typeface="나눔고딕" panose="020D0604000000000000" pitchFamily="50" charset="-127"/>
              </a:rPr>
              <a:t>법 제</a:t>
            </a:r>
            <a:r>
              <a:rPr lang="en-US" altLang="ko-KR" sz="1600" dirty="0">
                <a:solidFill>
                  <a:srgbClr val="000000"/>
                </a:solidFill>
                <a:latin typeface="나눔고딕" panose="020D0604000000000000" pitchFamily="50" charset="-127"/>
                <a:ea typeface="나눔고딕" panose="020D0604000000000000" pitchFamily="50" charset="-127"/>
              </a:rPr>
              <a:t>38</a:t>
            </a:r>
            <a:r>
              <a:rPr lang="ko-KR" altLang="en-US" sz="1600" dirty="0">
                <a:solidFill>
                  <a:srgbClr val="000000"/>
                </a:solidFill>
                <a:latin typeface="나눔고딕" panose="020D0604000000000000" pitchFamily="50" charset="-127"/>
                <a:ea typeface="나눔고딕" panose="020D0604000000000000" pitchFamily="50" charset="-127"/>
              </a:rPr>
              <a:t>조에 따른 사용중지명령 또는 폐쇄명령을 이행하지 아니한 자</a:t>
            </a:r>
            <a:endParaRPr lang="en-US" altLang="ko-KR" sz="1600" dirty="0">
              <a:solidFill>
                <a:srgbClr val="000000"/>
              </a:solidFill>
              <a:latin typeface="나눔고딕" panose="020D0604000000000000" pitchFamily="50" charset="-127"/>
              <a:ea typeface="나눔고딕" panose="020D0604000000000000" pitchFamily="50" charset="-127"/>
            </a:endParaRPr>
          </a:p>
          <a:p>
            <a:pPr eaLnBrk="1" hangingPunct="1">
              <a:lnSpc>
                <a:spcPct val="140000"/>
              </a:lnSpc>
              <a:buClrTx/>
              <a:buFontTx/>
              <a:buNone/>
              <a:defRPr/>
            </a:pPr>
            <a:r>
              <a:rPr lang="en-US" altLang="ko-KR" sz="1600" dirty="0">
                <a:solidFill>
                  <a:srgbClr val="FF0000"/>
                </a:solidFill>
                <a:latin typeface="나눔고딕" panose="020D0604000000000000" pitchFamily="50" charset="-127"/>
                <a:ea typeface="나눔고딕" panose="020D0604000000000000" pitchFamily="50" charset="-127"/>
              </a:rPr>
              <a:t>&lt;</a:t>
            </a:r>
            <a:r>
              <a:rPr lang="ko-KR" altLang="en-US" sz="1600" dirty="0">
                <a:solidFill>
                  <a:srgbClr val="FF0000"/>
                </a:solidFill>
                <a:latin typeface="나눔고딕" panose="020D0604000000000000" pitchFamily="50" charset="-127"/>
                <a:ea typeface="나눔고딕" panose="020D0604000000000000" pitchFamily="50" charset="-127"/>
              </a:rPr>
              <a:t>시행일 </a:t>
            </a:r>
            <a:r>
              <a:rPr lang="en-US" altLang="ko-KR" sz="1600" dirty="0">
                <a:solidFill>
                  <a:srgbClr val="FF0000"/>
                </a:solidFill>
                <a:latin typeface="나눔고딕" panose="020D0604000000000000" pitchFamily="50" charset="-127"/>
                <a:ea typeface="나눔고딕" panose="020D0604000000000000" pitchFamily="50" charset="-127"/>
              </a:rPr>
              <a:t>2021.6.30&gt;</a:t>
            </a:r>
          </a:p>
          <a:p>
            <a:pPr marL="285750" indent="-285750" eaLnBrk="1" hangingPunct="1">
              <a:lnSpc>
                <a:spcPct val="140000"/>
              </a:lnSpc>
              <a:buClrTx/>
              <a:defRPr/>
            </a:pPr>
            <a:r>
              <a:rPr lang="ko-KR" altLang="en-US" sz="1600" dirty="0"/>
              <a:t>대기환경보전법 제</a:t>
            </a:r>
            <a:r>
              <a:rPr lang="en-US" altLang="ko-KR" sz="1600" dirty="0"/>
              <a:t>36</a:t>
            </a:r>
            <a:r>
              <a:rPr lang="ko-KR" altLang="en-US" sz="1600" dirty="0"/>
              <a:t>조 제</a:t>
            </a:r>
            <a:r>
              <a:rPr lang="en-US" altLang="ko-KR" sz="1600" dirty="0"/>
              <a:t>2</a:t>
            </a:r>
            <a:r>
              <a:rPr lang="ko-KR" altLang="en-US" sz="1600" dirty="0"/>
              <a:t>항</a:t>
            </a:r>
            <a:r>
              <a:rPr lang="en-US" altLang="ko-KR" sz="1600" dirty="0"/>
              <a:t> &lt;</a:t>
            </a:r>
            <a:r>
              <a:rPr lang="ko-KR" altLang="en-US" sz="1600" dirty="0"/>
              <a:t>신설 </a:t>
            </a:r>
            <a:r>
              <a:rPr lang="en-US" altLang="ko-KR" sz="1600" dirty="0"/>
              <a:t>2020. 12. 29.&gt;</a:t>
            </a:r>
            <a:br>
              <a:rPr lang="en-US" altLang="ko-KR" sz="1600" dirty="0"/>
            </a:br>
            <a:r>
              <a:rPr lang="en-US" altLang="ko-KR" sz="1600" dirty="0"/>
              <a:t> - </a:t>
            </a:r>
            <a:r>
              <a:rPr lang="ko-KR" altLang="en-US" sz="1600" dirty="0"/>
              <a:t>환경부장관 또는 </a:t>
            </a:r>
            <a:r>
              <a:rPr lang="ko-KR" altLang="en-US" sz="1600" dirty="0" err="1"/>
              <a:t>시ㆍ도지사는</a:t>
            </a:r>
            <a:r>
              <a:rPr lang="ko-KR" altLang="en-US" sz="1600" dirty="0"/>
              <a:t> 사업자가 제</a:t>
            </a:r>
            <a:r>
              <a:rPr lang="en-US" altLang="ko-KR" sz="1600" dirty="0"/>
              <a:t>1</a:t>
            </a:r>
            <a:r>
              <a:rPr lang="ko-KR" altLang="en-US" sz="1600" dirty="0" err="1"/>
              <a:t>항제</a:t>
            </a:r>
            <a:r>
              <a:rPr lang="en-US" altLang="ko-KR" sz="1600" dirty="0"/>
              <a:t>19</a:t>
            </a:r>
            <a:r>
              <a:rPr lang="ko-KR" altLang="en-US" sz="1600" dirty="0"/>
              <a:t>호 또는 같은 항 제</a:t>
            </a:r>
            <a:r>
              <a:rPr lang="en-US" altLang="ko-KR" sz="1600" dirty="0"/>
              <a:t>20</a:t>
            </a:r>
            <a:r>
              <a:rPr lang="ko-KR" altLang="en-US" sz="1600" dirty="0"/>
              <a:t>호에 따른 배출시설의 설치허가 또는 변경허가의 취소나 폐쇄 명령의 요건에 해당하는지를 확인하기 위하여 필요한 경우 관할 세무서장에게 사업자의 폐업신고 여부 또는 사업자등록 말소에 관한 정보의 제공을 요청할 수 있다</a:t>
            </a:r>
            <a:r>
              <a:rPr lang="en-US" altLang="ko-KR" sz="1600" dirty="0"/>
              <a:t> [</a:t>
            </a:r>
            <a:r>
              <a:rPr lang="ko-KR" altLang="en-US" sz="1600" dirty="0"/>
              <a:t>시행일 </a:t>
            </a:r>
            <a:r>
              <a:rPr lang="en-US" altLang="ko-KR" sz="1600" dirty="0"/>
              <a:t>: 2021. 6. 30.]</a:t>
            </a:r>
            <a:endParaRPr lang="ko-KR" altLang="en-US" sz="1600" dirty="0">
              <a:solidFill>
                <a:srgbClr val="FF0000"/>
              </a:solidFill>
              <a:latin typeface="나눔고딕" panose="020D0604000000000000" pitchFamily="50" charset="-127"/>
              <a:ea typeface="나눔고딕" panose="020D0604000000000000" pitchFamily="50" charset="-127"/>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그림 1">
            <a:extLst>
              <a:ext uri="{FF2B5EF4-FFF2-40B4-BE49-F238E27FC236}">
                <a16:creationId xmlns:a16="http://schemas.microsoft.com/office/drawing/2014/main" id="{1C60DF7D-C4AC-9A40-1208-6E97790CB9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9125"/>
            <a:ext cx="914082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6195" name="Group 13">
            <a:extLst>
              <a:ext uri="{FF2B5EF4-FFF2-40B4-BE49-F238E27FC236}">
                <a16:creationId xmlns:a16="http://schemas.microsoft.com/office/drawing/2014/main" id="{C5911D3D-AFA0-56BC-F4F5-36C2DBB9CB67}"/>
              </a:ext>
            </a:extLst>
          </p:cNvPr>
          <p:cNvGrpSpPr>
            <a:grpSpLocks/>
          </p:cNvGrpSpPr>
          <p:nvPr/>
        </p:nvGrpSpPr>
        <p:grpSpPr bwMode="auto">
          <a:xfrm>
            <a:off x="-7938" y="42863"/>
            <a:ext cx="5584826" cy="657225"/>
            <a:chOff x="-5" y="585"/>
            <a:chExt cx="3518" cy="414"/>
          </a:xfrm>
        </p:grpSpPr>
        <p:pic>
          <p:nvPicPr>
            <p:cNvPr id="136198" name="Picture 14">
              <a:extLst>
                <a:ext uri="{FF2B5EF4-FFF2-40B4-BE49-F238E27FC236}">
                  <a16:creationId xmlns:a16="http://schemas.microsoft.com/office/drawing/2014/main" id="{7F9CB0BA-982D-2FC9-249B-BADE6CFE1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585"/>
              <a:ext cx="351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Rectangle 15">
              <a:extLst>
                <a:ext uri="{FF2B5EF4-FFF2-40B4-BE49-F238E27FC236}">
                  <a16:creationId xmlns:a16="http://schemas.microsoft.com/office/drawing/2014/main" id="{8C286CAB-BCB0-A8C6-0356-AA1C91FE0B4F}"/>
                </a:ext>
              </a:extLst>
            </p:cNvPr>
            <p:cNvSpPr>
              <a:spLocks noChangeArrowheads="1"/>
            </p:cNvSpPr>
            <p:nvPr/>
          </p:nvSpPr>
          <p:spPr bwMode="white">
            <a:xfrm>
              <a:off x="-2" y="623"/>
              <a:ext cx="32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36196" name="Rectangle 16">
            <a:extLst>
              <a:ext uri="{FF2B5EF4-FFF2-40B4-BE49-F238E27FC236}">
                <a16:creationId xmlns:a16="http://schemas.microsoft.com/office/drawing/2014/main" id="{661EBE7E-2F9C-3828-19AD-78EA5F2542B6}"/>
              </a:ext>
            </a:extLst>
          </p:cNvPr>
          <p:cNvSpPr>
            <a:spLocks noChangeArrowheads="1"/>
          </p:cNvSpPr>
          <p:nvPr/>
        </p:nvSpPr>
        <p:spPr bwMode="white">
          <a:xfrm>
            <a:off x="0" y="123825"/>
            <a:ext cx="3905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 폐쇄명령 사례</a:t>
            </a:r>
            <a:endParaRPr lang="en-US" altLang="ko-KR" sz="2000" b="1">
              <a:solidFill>
                <a:srgbClr val="FFFF00"/>
              </a:solidFill>
              <a:latin typeface="나눔고딕 ExtraBold" pitchFamily="50" charset="-127"/>
              <a:ea typeface="나눔고딕 ExtraBold" pitchFamily="50" charset="-127"/>
            </a:endParaRPr>
          </a:p>
        </p:txBody>
      </p:sp>
      <p:sp>
        <p:nvSpPr>
          <p:cNvPr id="7" name="모서리가 둥근 직사각형 6">
            <a:extLst>
              <a:ext uri="{FF2B5EF4-FFF2-40B4-BE49-F238E27FC236}">
                <a16:creationId xmlns:a16="http://schemas.microsoft.com/office/drawing/2014/main" id="{9BB26F78-6A1F-43BC-D877-E5788D3AC216}"/>
              </a:ext>
            </a:extLst>
          </p:cNvPr>
          <p:cNvSpPr/>
          <p:nvPr/>
        </p:nvSpPr>
        <p:spPr>
          <a:xfrm>
            <a:off x="2841625" y="5084763"/>
            <a:ext cx="4970463" cy="17700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a:extLst>
              <a:ext uri="{FF2B5EF4-FFF2-40B4-BE49-F238E27FC236}">
                <a16:creationId xmlns:a16="http://schemas.microsoft.com/office/drawing/2014/main" id="{D0192F39-AB95-7214-5ACF-17ABDE321985}"/>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38243" name="Rectangle 5">
            <a:extLst>
              <a:ext uri="{FF2B5EF4-FFF2-40B4-BE49-F238E27FC236}">
                <a16:creationId xmlns:a16="http://schemas.microsoft.com/office/drawing/2014/main" id="{C68E33B8-91EE-C342-715F-9BAF95668EE9}"/>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38244" name="Group 6">
            <a:extLst>
              <a:ext uri="{FF2B5EF4-FFF2-40B4-BE49-F238E27FC236}">
                <a16:creationId xmlns:a16="http://schemas.microsoft.com/office/drawing/2014/main" id="{27CCBE8A-6CEB-A918-B668-6FDF5A5CBF6D}"/>
              </a:ext>
            </a:extLst>
          </p:cNvPr>
          <p:cNvGrpSpPr>
            <a:grpSpLocks/>
          </p:cNvGrpSpPr>
          <p:nvPr/>
        </p:nvGrpSpPr>
        <p:grpSpPr bwMode="auto">
          <a:xfrm>
            <a:off x="-185738" y="0"/>
            <a:ext cx="9324976" cy="982663"/>
            <a:chOff x="-117" y="0"/>
            <a:chExt cx="5874" cy="619"/>
          </a:xfrm>
        </p:grpSpPr>
        <p:grpSp>
          <p:nvGrpSpPr>
            <p:cNvPr id="138250" name="Group 7">
              <a:extLst>
                <a:ext uri="{FF2B5EF4-FFF2-40B4-BE49-F238E27FC236}">
                  <a16:creationId xmlns:a16="http://schemas.microsoft.com/office/drawing/2014/main" id="{6E3E8E3A-4C11-B482-AE48-BCA786CE8D15}"/>
                </a:ext>
              </a:extLst>
            </p:cNvPr>
            <p:cNvGrpSpPr>
              <a:grpSpLocks/>
            </p:cNvGrpSpPr>
            <p:nvPr/>
          </p:nvGrpSpPr>
          <p:grpSpPr bwMode="auto">
            <a:xfrm>
              <a:off x="-117" y="177"/>
              <a:ext cx="4676" cy="442"/>
              <a:chOff x="-117" y="177"/>
              <a:chExt cx="4676" cy="442"/>
            </a:xfrm>
          </p:grpSpPr>
          <p:pic>
            <p:nvPicPr>
              <p:cNvPr id="138253" name="Picture 8">
                <a:extLst>
                  <a:ext uri="{FF2B5EF4-FFF2-40B4-BE49-F238E27FC236}">
                    <a16:creationId xmlns:a16="http://schemas.microsoft.com/office/drawing/2014/main" id="{B98F7733-06D7-BDF8-9011-79FF36E6E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38254" name="Rectangle 9">
                <a:extLst>
                  <a:ext uri="{FF2B5EF4-FFF2-40B4-BE49-F238E27FC236}">
                    <a16:creationId xmlns:a16="http://schemas.microsoft.com/office/drawing/2014/main" id="{58BC8B15-27DA-3FAD-D45A-4B479EDDA197}"/>
                  </a:ext>
                </a:extLst>
              </p:cNvPr>
              <p:cNvSpPr>
                <a:spLocks noChangeArrowheads="1"/>
              </p:cNvSpPr>
              <p:nvPr/>
            </p:nvSpPr>
            <p:spPr bwMode="white">
              <a:xfrm>
                <a:off x="-117" y="177"/>
                <a:ext cx="355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38251" name="Rectangle 10">
              <a:extLst>
                <a:ext uri="{FF2B5EF4-FFF2-40B4-BE49-F238E27FC236}">
                  <a16:creationId xmlns:a16="http://schemas.microsoft.com/office/drawing/2014/main" id="{1726D869-417C-F60D-11ED-AE4A45061AB8}"/>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38252" name="Rectangle 11">
              <a:extLst>
                <a:ext uri="{FF2B5EF4-FFF2-40B4-BE49-F238E27FC236}">
                  <a16:creationId xmlns:a16="http://schemas.microsoft.com/office/drawing/2014/main" id="{16B975C3-D5BB-012E-7B55-9912A3E63652}"/>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38245" name="Group 13">
            <a:extLst>
              <a:ext uri="{FF2B5EF4-FFF2-40B4-BE49-F238E27FC236}">
                <a16:creationId xmlns:a16="http://schemas.microsoft.com/office/drawing/2014/main" id="{17A29A5E-639F-516B-DE55-FD4165ED914D}"/>
              </a:ext>
            </a:extLst>
          </p:cNvPr>
          <p:cNvGrpSpPr>
            <a:grpSpLocks/>
          </p:cNvGrpSpPr>
          <p:nvPr/>
        </p:nvGrpSpPr>
        <p:grpSpPr bwMode="auto">
          <a:xfrm>
            <a:off x="-7938" y="928688"/>
            <a:ext cx="5584826" cy="657225"/>
            <a:chOff x="-5" y="585"/>
            <a:chExt cx="3518" cy="414"/>
          </a:xfrm>
        </p:grpSpPr>
        <p:pic>
          <p:nvPicPr>
            <p:cNvPr id="138248" name="Picture 14">
              <a:extLst>
                <a:ext uri="{FF2B5EF4-FFF2-40B4-BE49-F238E27FC236}">
                  <a16:creationId xmlns:a16="http://schemas.microsoft.com/office/drawing/2014/main" id="{78950EE6-9DFB-30AD-42E0-3DAB74DEE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585"/>
              <a:ext cx="351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9" name="Rectangle 15">
              <a:extLst>
                <a:ext uri="{FF2B5EF4-FFF2-40B4-BE49-F238E27FC236}">
                  <a16:creationId xmlns:a16="http://schemas.microsoft.com/office/drawing/2014/main" id="{E54C5A53-42D9-152A-1767-EB0ECCAB0ED4}"/>
                </a:ext>
              </a:extLst>
            </p:cNvPr>
            <p:cNvSpPr>
              <a:spLocks noChangeArrowheads="1"/>
            </p:cNvSpPr>
            <p:nvPr/>
          </p:nvSpPr>
          <p:spPr bwMode="white">
            <a:xfrm>
              <a:off x="-2" y="623"/>
              <a:ext cx="32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38246" name="Rectangle 16">
            <a:extLst>
              <a:ext uri="{FF2B5EF4-FFF2-40B4-BE49-F238E27FC236}">
                <a16:creationId xmlns:a16="http://schemas.microsoft.com/office/drawing/2014/main" id="{AB73BA26-6FE3-F654-731D-185A95BA986C}"/>
              </a:ext>
            </a:extLst>
          </p:cNvPr>
          <p:cNvSpPr>
            <a:spLocks noChangeArrowheads="1"/>
          </p:cNvSpPr>
          <p:nvPr/>
        </p:nvSpPr>
        <p:spPr bwMode="white">
          <a:xfrm>
            <a:off x="0" y="1009650"/>
            <a:ext cx="3905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위반시 조치사항 </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행정벌</a:t>
            </a:r>
            <a:r>
              <a:rPr lang="en-US" altLang="ko-KR" sz="2000" b="1">
                <a:solidFill>
                  <a:srgbClr val="FFFF00"/>
                </a:solidFill>
                <a:latin typeface="나눔고딕 ExtraBold" pitchFamily="50" charset="-127"/>
                <a:ea typeface="나눔고딕 ExtraBold" pitchFamily="50" charset="-127"/>
              </a:rPr>
              <a:t>)</a:t>
            </a:r>
          </a:p>
        </p:txBody>
      </p:sp>
      <p:sp>
        <p:nvSpPr>
          <p:cNvPr id="138247" name="Rectangle 20">
            <a:extLst>
              <a:ext uri="{FF2B5EF4-FFF2-40B4-BE49-F238E27FC236}">
                <a16:creationId xmlns:a16="http://schemas.microsoft.com/office/drawing/2014/main" id="{712AB730-7745-3116-D5C5-91842C67FFE9}"/>
              </a:ext>
            </a:extLst>
          </p:cNvPr>
          <p:cNvSpPr>
            <a:spLocks noChangeArrowheads="1"/>
          </p:cNvSpPr>
          <p:nvPr/>
        </p:nvSpPr>
        <p:spPr bwMode="white">
          <a:xfrm>
            <a:off x="333375" y="1620838"/>
            <a:ext cx="8472488"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40000"/>
              </a:lnSpc>
              <a:buClrTx/>
              <a:buFontTx/>
              <a:buNone/>
            </a:pPr>
            <a:r>
              <a:rPr lang="ko-KR" altLang="en-US" sz="1800" b="1">
                <a:solidFill>
                  <a:srgbClr val="000000"/>
                </a:solidFill>
                <a:latin typeface="나눔고딕" pitchFamily="50" charset="-127"/>
                <a:ea typeface="나눔고딕" pitchFamily="50" charset="-127"/>
              </a:rPr>
              <a:t>제</a:t>
            </a:r>
            <a:r>
              <a:rPr lang="en-US" altLang="ko-KR" sz="1800" b="1">
                <a:solidFill>
                  <a:srgbClr val="000000"/>
                </a:solidFill>
                <a:latin typeface="나눔고딕" pitchFamily="50" charset="-127"/>
                <a:ea typeface="나눔고딕" pitchFamily="50" charset="-127"/>
              </a:rPr>
              <a:t>90</a:t>
            </a:r>
            <a:r>
              <a:rPr lang="ko-KR" altLang="en-US" sz="1800" b="1">
                <a:solidFill>
                  <a:srgbClr val="000000"/>
                </a:solidFill>
                <a:latin typeface="나눔고딕" pitchFamily="50" charset="-127"/>
                <a:ea typeface="나눔고딕" pitchFamily="50" charset="-127"/>
              </a:rPr>
              <a:t>조</a:t>
            </a:r>
            <a:r>
              <a:rPr lang="en-US" altLang="ko-KR" sz="1800" b="1">
                <a:solidFill>
                  <a:srgbClr val="000000"/>
                </a:solidFill>
                <a:latin typeface="나눔고딕" pitchFamily="50" charset="-127"/>
                <a:ea typeface="나눔고딕" pitchFamily="50" charset="-127"/>
              </a:rPr>
              <a:t>(</a:t>
            </a:r>
            <a:r>
              <a:rPr lang="ko-KR" altLang="en-US" sz="1800" b="1">
                <a:solidFill>
                  <a:srgbClr val="000000"/>
                </a:solidFill>
                <a:latin typeface="나눔고딕" pitchFamily="50" charset="-127"/>
                <a:ea typeface="나눔고딕" pitchFamily="50" charset="-127"/>
              </a:rPr>
              <a:t>벌칙</a:t>
            </a:r>
            <a:r>
              <a:rPr lang="en-US" altLang="ko-KR" sz="1800" b="1">
                <a:solidFill>
                  <a:srgbClr val="000000"/>
                </a:solidFill>
                <a:latin typeface="나눔고딕" pitchFamily="50" charset="-127"/>
                <a:ea typeface="나눔고딕" pitchFamily="50" charset="-127"/>
              </a:rPr>
              <a:t>)  5</a:t>
            </a:r>
            <a:r>
              <a:rPr lang="ko-KR" altLang="en-US" sz="1800" b="1">
                <a:solidFill>
                  <a:srgbClr val="000000"/>
                </a:solidFill>
                <a:latin typeface="나눔고딕" pitchFamily="50" charset="-127"/>
                <a:ea typeface="나눔고딕" pitchFamily="50" charset="-127"/>
              </a:rPr>
              <a:t>년 이하의 징역이나 </a:t>
            </a:r>
            <a:r>
              <a:rPr lang="en-US" altLang="ko-KR" sz="1800" b="1">
                <a:solidFill>
                  <a:srgbClr val="000000"/>
                </a:solidFill>
                <a:latin typeface="나눔고딕" pitchFamily="50" charset="-127"/>
                <a:ea typeface="나눔고딕" pitchFamily="50" charset="-127"/>
              </a:rPr>
              <a:t>5</a:t>
            </a:r>
            <a:r>
              <a:rPr lang="ko-KR" altLang="en-US" sz="1800" b="1">
                <a:solidFill>
                  <a:srgbClr val="000000"/>
                </a:solidFill>
                <a:latin typeface="나눔고딕" pitchFamily="50" charset="-127"/>
                <a:ea typeface="나눔고딕" pitchFamily="50" charset="-127"/>
              </a:rPr>
              <a:t>천만원 이하의 벌금</a:t>
            </a:r>
            <a:r>
              <a:rPr lang="ko-KR" altLang="en-US" sz="1800">
                <a:solidFill>
                  <a:srgbClr val="000000"/>
                </a:solidFill>
                <a:latin typeface="나눔고딕" pitchFamily="50" charset="-127"/>
                <a:ea typeface="나눔고딕" pitchFamily="50" charset="-127"/>
              </a:rPr>
              <a:t> </a:t>
            </a:r>
            <a:r>
              <a:rPr lang="en-US" altLang="ko-KR" sz="1600">
                <a:solidFill>
                  <a:srgbClr val="0000FF"/>
                </a:solidFill>
                <a:latin typeface="나눔고딕" pitchFamily="50" charset="-127"/>
                <a:ea typeface="나눔고딕" pitchFamily="50" charset="-127"/>
              </a:rPr>
              <a:t>&lt;</a:t>
            </a:r>
            <a:r>
              <a:rPr lang="ko-KR" altLang="en-US" sz="1600">
                <a:solidFill>
                  <a:srgbClr val="0000FF"/>
                </a:solidFill>
                <a:latin typeface="나눔고딕" pitchFamily="50" charset="-127"/>
                <a:ea typeface="나눔고딕" pitchFamily="50" charset="-127"/>
              </a:rPr>
              <a:t>개정 </a:t>
            </a:r>
            <a:r>
              <a:rPr lang="en-US" altLang="ko-KR" sz="1600">
                <a:solidFill>
                  <a:srgbClr val="0000FF"/>
                </a:solidFill>
                <a:latin typeface="나눔고딕" pitchFamily="50" charset="-127"/>
                <a:ea typeface="나눔고딕" pitchFamily="50" charset="-127"/>
              </a:rPr>
              <a:t>2020.12.29.&gt;</a:t>
            </a:r>
          </a:p>
          <a:p>
            <a:pPr eaLnBrk="1" hangingPunct="1">
              <a:lnSpc>
                <a:spcPct val="140000"/>
              </a:lnSpc>
              <a:buClrTx/>
              <a:buFontTx/>
              <a:buNone/>
            </a:pPr>
            <a:r>
              <a:rPr lang="en-US" altLang="ko-KR" sz="1600">
                <a:solidFill>
                  <a:srgbClr val="000000"/>
                </a:solidFill>
                <a:latin typeface="나눔고딕" pitchFamily="50" charset="-127"/>
                <a:ea typeface="나눔고딕" pitchFamily="50" charset="-127"/>
              </a:rPr>
              <a:t>  1.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23</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항에 따른 신고를 하지 아니하거나 거짓으로 신고를 하고 배출시설을 설치 또는</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변경하거나 그 배출시설을 이용하여 조업한 자</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2.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31</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항제</a:t>
            </a:r>
            <a:r>
              <a:rPr lang="en-US" altLang="ko-KR" sz="1600">
                <a:solidFill>
                  <a:srgbClr val="000000"/>
                </a:solidFill>
                <a:latin typeface="나눔고딕" pitchFamily="50" charset="-127"/>
                <a:ea typeface="나눔고딕" pitchFamily="50" charset="-127"/>
              </a:rPr>
              <a:t>2</a:t>
            </a:r>
            <a:r>
              <a:rPr lang="ko-KR" altLang="en-US" sz="1600">
                <a:solidFill>
                  <a:srgbClr val="000000"/>
                </a:solidFill>
                <a:latin typeface="나눔고딕" pitchFamily="50" charset="-127"/>
                <a:ea typeface="나눔고딕" pitchFamily="50" charset="-127"/>
              </a:rPr>
              <a:t>호에 해당하는 행위를 한 자</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3.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32</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항 본문에 따른 측정기기의 부착 등의 조치를 하지 아니한 자</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4.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32</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3</a:t>
            </a:r>
            <a:r>
              <a:rPr lang="ko-KR" altLang="en-US" sz="1600">
                <a:solidFill>
                  <a:srgbClr val="000000"/>
                </a:solidFill>
                <a:latin typeface="나눔고딕" pitchFamily="50" charset="-127"/>
                <a:ea typeface="나눔고딕" pitchFamily="50" charset="-127"/>
              </a:rPr>
              <a:t>항제</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호ㆍ제</a:t>
            </a:r>
            <a:r>
              <a:rPr lang="en-US" altLang="ko-KR" sz="1600">
                <a:solidFill>
                  <a:srgbClr val="000000"/>
                </a:solidFill>
                <a:latin typeface="나눔고딕" pitchFamily="50" charset="-127"/>
                <a:ea typeface="나눔고딕" pitchFamily="50" charset="-127"/>
              </a:rPr>
              <a:t>3</a:t>
            </a:r>
            <a:r>
              <a:rPr lang="ko-KR" altLang="en-US" sz="1600">
                <a:solidFill>
                  <a:srgbClr val="000000"/>
                </a:solidFill>
                <a:latin typeface="나눔고딕" pitchFamily="50" charset="-127"/>
                <a:ea typeface="나눔고딕" pitchFamily="50" charset="-127"/>
              </a:rPr>
              <a:t>호 또는 제</a:t>
            </a:r>
            <a:r>
              <a:rPr lang="en-US" altLang="ko-KR" sz="1600">
                <a:solidFill>
                  <a:srgbClr val="000000"/>
                </a:solidFill>
                <a:latin typeface="나눔고딕" pitchFamily="50" charset="-127"/>
                <a:ea typeface="나눔고딕" pitchFamily="50" charset="-127"/>
              </a:rPr>
              <a:t>4</a:t>
            </a:r>
            <a:r>
              <a:rPr lang="ko-KR" altLang="en-US" sz="1600">
                <a:solidFill>
                  <a:srgbClr val="000000"/>
                </a:solidFill>
                <a:latin typeface="나눔고딕" pitchFamily="50" charset="-127"/>
                <a:ea typeface="나눔고딕" pitchFamily="50" charset="-127"/>
              </a:rPr>
              <a:t>호에 해당하는 행위를 한 자</a:t>
            </a:r>
          </a:p>
          <a:p>
            <a:pPr eaLnBrk="1" hangingPunct="1">
              <a:lnSpc>
                <a:spcPct val="140000"/>
              </a:lnSpc>
              <a:buClrTx/>
              <a:buFontTx/>
              <a:buNone/>
            </a:pPr>
            <a:r>
              <a:rPr lang="en-US" altLang="ko-KR" sz="1600">
                <a:solidFill>
                  <a:srgbClr val="000000"/>
                </a:solidFill>
                <a:latin typeface="나눔고딕" pitchFamily="50" charset="-127"/>
                <a:ea typeface="나눔고딕" pitchFamily="50" charset="-127"/>
              </a:rPr>
              <a:t>  4</a:t>
            </a:r>
            <a:r>
              <a:rPr lang="ko-KR" altLang="en-US" sz="1600">
                <a:solidFill>
                  <a:srgbClr val="000000"/>
                </a:solidFill>
                <a:latin typeface="나눔고딕" pitchFamily="50" charset="-127"/>
                <a:ea typeface="나눔고딕" pitchFamily="50" charset="-127"/>
              </a:rPr>
              <a:t>의</a:t>
            </a:r>
            <a:r>
              <a:rPr lang="en-US" altLang="ko-KR" sz="1600">
                <a:solidFill>
                  <a:srgbClr val="000000"/>
                </a:solidFill>
                <a:latin typeface="나눔고딕" pitchFamily="50" charset="-127"/>
                <a:ea typeface="나눔고딕" pitchFamily="50" charset="-127"/>
              </a:rPr>
              <a:t>2. </a:t>
            </a:r>
            <a:r>
              <a:rPr lang="ko-KR" altLang="en-US" sz="1600">
                <a:solidFill>
                  <a:srgbClr val="000000"/>
                </a:solidFill>
                <a:latin typeface="나눔고딕" pitchFamily="50" charset="-127"/>
                <a:ea typeface="나눔고딕" pitchFamily="50" charset="-127"/>
              </a:rPr>
              <a:t>제</a:t>
            </a:r>
            <a:r>
              <a:rPr lang="en-US" altLang="ko-KR" sz="1600">
                <a:solidFill>
                  <a:srgbClr val="000000"/>
                </a:solidFill>
                <a:latin typeface="나눔고딕" pitchFamily="50" charset="-127"/>
                <a:ea typeface="나눔고딕" pitchFamily="50" charset="-127"/>
              </a:rPr>
              <a:t>38</a:t>
            </a:r>
            <a:r>
              <a:rPr lang="ko-KR" altLang="en-US" sz="1600">
                <a:latin typeface="나눔고딕" pitchFamily="50" charset="-127"/>
                <a:ea typeface="나눔고딕" pitchFamily="50" charset="-127"/>
              </a:rPr>
              <a:t>의</a:t>
            </a:r>
            <a:r>
              <a:rPr lang="en-US" altLang="ko-KR" sz="1600">
                <a:latin typeface="나눔고딕" pitchFamily="50" charset="-127"/>
                <a:ea typeface="나눔고딕" pitchFamily="50" charset="-127"/>
              </a:rPr>
              <a:t>2</a:t>
            </a:r>
            <a:r>
              <a:rPr lang="ko-KR" altLang="en-US" sz="1600">
                <a:latin typeface="나눔고딕" pitchFamily="50" charset="-127"/>
                <a:ea typeface="나눔고딕" pitchFamily="50" charset="-127"/>
              </a:rPr>
              <a:t>제</a:t>
            </a:r>
            <a:r>
              <a:rPr lang="en-US" altLang="ko-KR" sz="1600">
                <a:latin typeface="나눔고딕" pitchFamily="50" charset="-127"/>
                <a:ea typeface="나눔고딕" pitchFamily="50" charset="-127"/>
              </a:rPr>
              <a:t>8</a:t>
            </a:r>
            <a:r>
              <a:rPr lang="ko-KR" altLang="en-US" sz="1600">
                <a:latin typeface="나눔고딕" pitchFamily="50" charset="-127"/>
                <a:ea typeface="나눔고딕" pitchFamily="50" charset="-127"/>
              </a:rPr>
              <a:t>항에 따른 시설개선 등의 조치명령을 이행하지 아니한 자</a:t>
            </a:r>
          </a:p>
          <a:p>
            <a:pPr>
              <a:buFont typeface="Arial" panose="020B0604020202020204" pitchFamily="34" charset="0"/>
              <a:buNone/>
            </a:pPr>
            <a:r>
              <a:rPr lang="en-US" altLang="ko-KR" sz="1600">
                <a:latin typeface="나눔고딕" pitchFamily="50" charset="-127"/>
                <a:ea typeface="나눔고딕" pitchFamily="50" charset="-127"/>
              </a:rPr>
              <a:t>  4</a:t>
            </a:r>
            <a:r>
              <a:rPr lang="ko-KR" altLang="en-US" sz="1600">
                <a:latin typeface="나눔고딕" pitchFamily="50" charset="-127"/>
                <a:ea typeface="나눔고딕" pitchFamily="50" charset="-127"/>
              </a:rPr>
              <a:t>의</a:t>
            </a:r>
            <a:r>
              <a:rPr lang="en-US" altLang="ko-KR" sz="1600">
                <a:latin typeface="나눔고딕" pitchFamily="50" charset="-127"/>
                <a:ea typeface="나눔고딕" pitchFamily="50" charset="-127"/>
              </a:rPr>
              <a:t>3. </a:t>
            </a:r>
            <a:r>
              <a:rPr lang="ko-KR" altLang="en-US" sz="1600">
                <a:solidFill>
                  <a:srgbClr val="0070C0"/>
                </a:solidFill>
                <a:latin typeface="나눔고딕" pitchFamily="50" charset="-127"/>
                <a:ea typeface="나눔고딕" pitchFamily="50" charset="-127"/>
              </a:rPr>
              <a:t>제</a:t>
            </a:r>
            <a:r>
              <a:rPr lang="en-US" altLang="ko-KR" sz="1600">
                <a:solidFill>
                  <a:srgbClr val="0070C0"/>
                </a:solidFill>
                <a:latin typeface="나눔고딕" pitchFamily="50" charset="-127"/>
                <a:ea typeface="나눔고딕" pitchFamily="50" charset="-127"/>
              </a:rPr>
              <a:t>39</a:t>
            </a:r>
            <a:r>
              <a:rPr lang="ko-KR" altLang="en-US" sz="1600">
                <a:solidFill>
                  <a:srgbClr val="0070C0"/>
                </a:solidFill>
                <a:latin typeface="나눔고딕" pitchFamily="50" charset="-127"/>
                <a:ea typeface="나눔고딕" pitchFamily="50" charset="-127"/>
              </a:rPr>
              <a:t>조제</a:t>
            </a:r>
            <a:r>
              <a:rPr lang="en-US" altLang="ko-KR" sz="1600">
                <a:solidFill>
                  <a:srgbClr val="0070C0"/>
                </a:solidFill>
                <a:latin typeface="나눔고딕" pitchFamily="50" charset="-127"/>
                <a:ea typeface="나눔고딕" pitchFamily="50" charset="-127"/>
              </a:rPr>
              <a:t>1</a:t>
            </a:r>
            <a:r>
              <a:rPr lang="ko-KR" altLang="en-US" sz="1600">
                <a:solidFill>
                  <a:srgbClr val="0070C0"/>
                </a:solidFill>
                <a:latin typeface="나눔고딕" pitchFamily="50" charset="-127"/>
                <a:ea typeface="나눔고딕" pitchFamily="50" charset="-127"/>
              </a:rPr>
              <a:t>항을 위반하여 오염물질을 측정하지 아니한 자 또는 측정결과를 거짓으로 기록    </a:t>
            </a:r>
            <a:endParaRPr lang="en-US" altLang="ko-KR" sz="1600">
              <a:solidFill>
                <a:srgbClr val="0070C0"/>
              </a:solidFill>
              <a:latin typeface="나눔고딕" pitchFamily="50" charset="-127"/>
              <a:ea typeface="나눔고딕" pitchFamily="50" charset="-127"/>
            </a:endParaRPr>
          </a:p>
          <a:p>
            <a:pPr>
              <a:buFont typeface="Arial" panose="020B0604020202020204" pitchFamily="34" charset="0"/>
              <a:buNone/>
            </a:pPr>
            <a:r>
              <a:rPr lang="en-US" altLang="ko-KR" sz="1600">
                <a:solidFill>
                  <a:srgbClr val="0070C0"/>
                </a:solidFill>
                <a:latin typeface="나눔고딕" pitchFamily="50" charset="-127"/>
                <a:ea typeface="나눔고딕" pitchFamily="50" charset="-127"/>
              </a:rPr>
              <a:t>            </a:t>
            </a:r>
            <a:r>
              <a:rPr lang="ko-KR" altLang="en-US" sz="1600">
                <a:solidFill>
                  <a:srgbClr val="0070C0"/>
                </a:solidFill>
                <a:latin typeface="나눔고딕" pitchFamily="50" charset="-127"/>
                <a:ea typeface="나눔고딕" pitchFamily="50" charset="-127"/>
              </a:rPr>
              <a:t>하거나 기록ㆍ보존하지 아니한 자</a:t>
            </a:r>
          </a:p>
          <a:p>
            <a:pPr>
              <a:buFont typeface="Arial" panose="020B0604020202020204" pitchFamily="34" charset="0"/>
              <a:buNone/>
            </a:pPr>
            <a:r>
              <a:rPr lang="en-US" altLang="ko-KR" sz="1600">
                <a:latin typeface="나눔고딕" pitchFamily="50" charset="-127"/>
                <a:ea typeface="나눔고딕" pitchFamily="50" charset="-127"/>
              </a:rPr>
              <a:t>  4</a:t>
            </a:r>
            <a:r>
              <a:rPr lang="ko-KR" altLang="en-US" sz="1600">
                <a:latin typeface="나눔고딕" pitchFamily="50" charset="-127"/>
                <a:ea typeface="나눔고딕" pitchFamily="50" charset="-127"/>
              </a:rPr>
              <a:t>의</a:t>
            </a:r>
            <a:r>
              <a:rPr lang="en-US" altLang="ko-KR" sz="1600">
                <a:latin typeface="나눔고딕" pitchFamily="50" charset="-127"/>
                <a:ea typeface="나눔고딕" pitchFamily="50" charset="-127"/>
              </a:rPr>
              <a:t>4. </a:t>
            </a:r>
            <a:r>
              <a:rPr lang="ko-KR" altLang="en-US" sz="1600">
                <a:latin typeface="나눔고딕" pitchFamily="50" charset="-127"/>
                <a:ea typeface="나눔고딕" pitchFamily="50" charset="-127"/>
              </a:rPr>
              <a:t>제</a:t>
            </a:r>
            <a:r>
              <a:rPr lang="en-US" altLang="ko-KR" sz="1600">
                <a:latin typeface="나눔고딕" pitchFamily="50" charset="-127"/>
                <a:ea typeface="나눔고딕" pitchFamily="50" charset="-127"/>
              </a:rPr>
              <a:t>39</a:t>
            </a:r>
            <a:r>
              <a:rPr lang="ko-KR" altLang="en-US" sz="1600">
                <a:latin typeface="나눔고딕" pitchFamily="50" charset="-127"/>
                <a:ea typeface="나눔고딕" pitchFamily="50" charset="-127"/>
              </a:rPr>
              <a:t>조제</a:t>
            </a:r>
            <a:r>
              <a:rPr lang="en-US" altLang="ko-KR" sz="1600">
                <a:latin typeface="나눔고딕" pitchFamily="50" charset="-127"/>
                <a:ea typeface="나눔고딕" pitchFamily="50" charset="-127"/>
              </a:rPr>
              <a:t>2</a:t>
            </a:r>
            <a:r>
              <a:rPr lang="ko-KR" altLang="en-US" sz="1600">
                <a:latin typeface="나눔고딕" pitchFamily="50" charset="-127"/>
                <a:ea typeface="나눔고딕" pitchFamily="50" charset="-127"/>
              </a:rPr>
              <a:t>항 각 호의 어느 하나에 해당하는 행위를 한 자</a:t>
            </a:r>
          </a:p>
          <a:p>
            <a:pPr>
              <a:buFont typeface="Arial" panose="020B0604020202020204" pitchFamily="34" charset="0"/>
              <a:buNone/>
            </a:pPr>
            <a:r>
              <a:rPr lang="en-US" altLang="ko-KR" sz="1600">
                <a:latin typeface="나눔고딕" pitchFamily="50" charset="-127"/>
                <a:ea typeface="나눔고딕" pitchFamily="50" charset="-127"/>
              </a:rPr>
              <a:t>  5. </a:t>
            </a:r>
            <a:r>
              <a:rPr lang="ko-KR" altLang="en-US" sz="1600">
                <a:latin typeface="나눔고딕" pitchFamily="50" charset="-127"/>
                <a:ea typeface="나눔고딕" pitchFamily="50" charset="-127"/>
              </a:rPr>
              <a:t>제</a:t>
            </a:r>
            <a:r>
              <a:rPr lang="en-US" altLang="ko-KR" sz="1600">
                <a:latin typeface="나눔고딕" pitchFamily="50" charset="-127"/>
                <a:ea typeface="나눔고딕" pitchFamily="50" charset="-127"/>
              </a:rPr>
              <a:t>41</a:t>
            </a:r>
            <a:r>
              <a:rPr lang="ko-KR" altLang="en-US" sz="1600">
                <a:latin typeface="나눔고딕" pitchFamily="50" charset="-127"/>
                <a:ea typeface="나눔고딕" pitchFamily="50" charset="-127"/>
              </a:rPr>
              <a:t>조제</a:t>
            </a:r>
            <a:r>
              <a:rPr lang="en-US" altLang="ko-KR" sz="1600">
                <a:latin typeface="나눔고딕" pitchFamily="50" charset="-127"/>
                <a:ea typeface="나눔고딕" pitchFamily="50" charset="-127"/>
              </a:rPr>
              <a:t>4</a:t>
            </a:r>
            <a:r>
              <a:rPr lang="ko-KR" altLang="en-US" sz="1600">
                <a:latin typeface="나눔고딕" pitchFamily="50" charset="-127"/>
                <a:ea typeface="나눔고딕" pitchFamily="50" charset="-127"/>
              </a:rPr>
              <a:t>항에 따른 연료사용 제한조치 등의 명령을 위반한 자</a:t>
            </a:r>
          </a:p>
          <a:p>
            <a:pPr>
              <a:buFont typeface="Arial" panose="020B0604020202020204" pitchFamily="34" charset="0"/>
              <a:buNone/>
            </a:pPr>
            <a:r>
              <a:rPr lang="en-US" altLang="ko-KR" sz="1600">
                <a:latin typeface="나눔고딕" pitchFamily="50" charset="-127"/>
                <a:ea typeface="나눔고딕" pitchFamily="50" charset="-127"/>
              </a:rPr>
              <a:t>  6. </a:t>
            </a:r>
            <a:r>
              <a:rPr lang="ko-KR" altLang="en-US" sz="1600">
                <a:latin typeface="나눔고딕" pitchFamily="50" charset="-127"/>
                <a:ea typeface="나눔고딕" pitchFamily="50" charset="-127"/>
              </a:rPr>
              <a:t>제</a:t>
            </a:r>
            <a:r>
              <a:rPr lang="en-US" altLang="ko-KR" sz="1600">
                <a:latin typeface="나눔고딕" pitchFamily="50" charset="-127"/>
                <a:ea typeface="나눔고딕" pitchFamily="50" charset="-127"/>
              </a:rPr>
              <a:t>44</a:t>
            </a:r>
            <a:r>
              <a:rPr lang="ko-KR" altLang="en-US" sz="1600">
                <a:latin typeface="나눔고딕" pitchFamily="50" charset="-127"/>
                <a:ea typeface="나눔고딕" pitchFamily="50" charset="-127"/>
              </a:rPr>
              <a:t>조제</a:t>
            </a:r>
            <a:r>
              <a:rPr lang="en-US" altLang="ko-KR" sz="1600">
                <a:latin typeface="나눔고딕" pitchFamily="50" charset="-127"/>
                <a:ea typeface="나눔고딕" pitchFamily="50" charset="-127"/>
              </a:rPr>
              <a:t>9</a:t>
            </a:r>
            <a:r>
              <a:rPr lang="ko-KR" altLang="en-US" sz="1600">
                <a:latin typeface="나눔고딕" pitchFamily="50" charset="-127"/>
                <a:ea typeface="나눔고딕" pitchFamily="50" charset="-127"/>
              </a:rPr>
              <a:t>항</a:t>
            </a:r>
            <a:r>
              <a:rPr lang="en-US" altLang="ko-KR" sz="1600">
                <a:latin typeface="나눔고딕" pitchFamily="50" charset="-127"/>
                <a:ea typeface="나눔고딕" pitchFamily="50" charset="-127"/>
              </a:rPr>
              <a:t>(</a:t>
            </a:r>
            <a:r>
              <a:rPr lang="ko-KR" altLang="en-US" sz="1600">
                <a:latin typeface="나눔고딕" pitchFamily="50" charset="-127"/>
                <a:ea typeface="나눔고딕" pitchFamily="50" charset="-127"/>
              </a:rPr>
              <a:t>제</a:t>
            </a:r>
            <a:r>
              <a:rPr lang="en-US" altLang="ko-KR" sz="1600">
                <a:latin typeface="나눔고딕" pitchFamily="50" charset="-127"/>
                <a:ea typeface="나눔고딕" pitchFamily="50" charset="-127"/>
              </a:rPr>
              <a:t>45</a:t>
            </a:r>
            <a:r>
              <a:rPr lang="ko-KR" altLang="en-US" sz="1600">
                <a:latin typeface="나눔고딕" pitchFamily="50" charset="-127"/>
                <a:ea typeface="나눔고딕" pitchFamily="50" charset="-127"/>
              </a:rPr>
              <a:t>조제</a:t>
            </a:r>
            <a:r>
              <a:rPr lang="en-US" altLang="ko-KR" sz="1600">
                <a:latin typeface="나눔고딕" pitchFamily="50" charset="-127"/>
                <a:ea typeface="나눔고딕" pitchFamily="50" charset="-127"/>
              </a:rPr>
              <a:t>5</a:t>
            </a:r>
            <a:r>
              <a:rPr lang="ko-KR" altLang="en-US" sz="1600">
                <a:latin typeface="나눔고딕" pitchFamily="50" charset="-127"/>
                <a:ea typeface="나눔고딕" pitchFamily="50" charset="-127"/>
              </a:rPr>
              <a:t>항에 따라 준용되는 경우 포함</a:t>
            </a:r>
            <a:r>
              <a:rPr lang="en-US" altLang="ko-KR" sz="1600">
                <a:latin typeface="나눔고딕" pitchFamily="50" charset="-127"/>
                <a:ea typeface="나눔고딕" pitchFamily="50" charset="-127"/>
              </a:rPr>
              <a:t>)</a:t>
            </a:r>
            <a:r>
              <a:rPr lang="ko-KR" altLang="en-US" sz="1600">
                <a:latin typeface="나눔고딕" pitchFamily="50" charset="-127"/>
                <a:ea typeface="나눔고딕" pitchFamily="50" charset="-127"/>
              </a:rPr>
              <a:t>에 따른 시설개선 등의 조치명령을</a:t>
            </a:r>
            <a:endParaRPr lang="en-US" altLang="ko-KR" sz="1600">
              <a:latin typeface="나눔고딕" pitchFamily="50" charset="-127"/>
              <a:ea typeface="나눔고딕" pitchFamily="50" charset="-127"/>
            </a:endParaRPr>
          </a:p>
          <a:p>
            <a:pPr>
              <a:buFont typeface="Arial" panose="020B0604020202020204" pitchFamily="34" charset="0"/>
              <a:buNone/>
            </a:pPr>
            <a:r>
              <a:rPr lang="en-US" altLang="ko-KR" sz="1600">
                <a:latin typeface="나눔고딕" pitchFamily="50" charset="-127"/>
                <a:ea typeface="나눔고딕" pitchFamily="50" charset="-127"/>
              </a:rPr>
              <a:t>     </a:t>
            </a:r>
            <a:r>
              <a:rPr lang="ko-KR" altLang="en-US" sz="1600">
                <a:latin typeface="나눔고딕" pitchFamily="50" charset="-127"/>
                <a:ea typeface="나눔고딕" pitchFamily="50" charset="-127"/>
              </a:rPr>
              <a:t> 이행하지 아니한 자</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4">
            <a:extLst>
              <a:ext uri="{FF2B5EF4-FFF2-40B4-BE49-F238E27FC236}">
                <a16:creationId xmlns:a16="http://schemas.microsoft.com/office/drawing/2014/main" id="{A9FDBC95-15B9-224B-C3F5-234ABEE817A6}"/>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40291" name="Rectangle 5">
            <a:extLst>
              <a:ext uri="{FF2B5EF4-FFF2-40B4-BE49-F238E27FC236}">
                <a16:creationId xmlns:a16="http://schemas.microsoft.com/office/drawing/2014/main" id="{194F746D-7252-3F7D-A382-5460EF424DE2}"/>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40292" name="Group 6">
            <a:extLst>
              <a:ext uri="{FF2B5EF4-FFF2-40B4-BE49-F238E27FC236}">
                <a16:creationId xmlns:a16="http://schemas.microsoft.com/office/drawing/2014/main" id="{1EB0506A-6734-4C4B-B17F-06AD9DAFC75A}"/>
              </a:ext>
            </a:extLst>
          </p:cNvPr>
          <p:cNvGrpSpPr>
            <a:grpSpLocks/>
          </p:cNvGrpSpPr>
          <p:nvPr/>
        </p:nvGrpSpPr>
        <p:grpSpPr bwMode="auto">
          <a:xfrm>
            <a:off x="-185738" y="0"/>
            <a:ext cx="9324976" cy="982663"/>
            <a:chOff x="-117" y="0"/>
            <a:chExt cx="5874" cy="619"/>
          </a:xfrm>
        </p:grpSpPr>
        <p:grpSp>
          <p:nvGrpSpPr>
            <p:cNvPr id="140299" name="Group 7">
              <a:extLst>
                <a:ext uri="{FF2B5EF4-FFF2-40B4-BE49-F238E27FC236}">
                  <a16:creationId xmlns:a16="http://schemas.microsoft.com/office/drawing/2014/main" id="{E13AE72A-1C9B-63C1-D33E-EB50DBACB9A7}"/>
                </a:ext>
              </a:extLst>
            </p:cNvPr>
            <p:cNvGrpSpPr>
              <a:grpSpLocks/>
            </p:cNvGrpSpPr>
            <p:nvPr/>
          </p:nvGrpSpPr>
          <p:grpSpPr bwMode="auto">
            <a:xfrm>
              <a:off x="-117" y="177"/>
              <a:ext cx="4676" cy="442"/>
              <a:chOff x="-117" y="177"/>
              <a:chExt cx="4676" cy="442"/>
            </a:xfrm>
          </p:grpSpPr>
          <p:pic>
            <p:nvPicPr>
              <p:cNvPr id="140302" name="Picture 8">
                <a:extLst>
                  <a:ext uri="{FF2B5EF4-FFF2-40B4-BE49-F238E27FC236}">
                    <a16:creationId xmlns:a16="http://schemas.microsoft.com/office/drawing/2014/main" id="{A901650D-FF9B-8B75-C8ED-1A2828B5E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40303" name="Rectangle 9">
                <a:extLst>
                  <a:ext uri="{FF2B5EF4-FFF2-40B4-BE49-F238E27FC236}">
                    <a16:creationId xmlns:a16="http://schemas.microsoft.com/office/drawing/2014/main" id="{8D15FE30-C51E-A06F-EEF9-83BB38F4A810}"/>
                  </a:ext>
                </a:extLst>
              </p:cNvPr>
              <p:cNvSpPr>
                <a:spLocks noChangeArrowheads="1"/>
              </p:cNvSpPr>
              <p:nvPr/>
            </p:nvSpPr>
            <p:spPr bwMode="white">
              <a:xfrm>
                <a:off x="-117" y="177"/>
                <a:ext cx="355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40300" name="Rectangle 10">
              <a:extLst>
                <a:ext uri="{FF2B5EF4-FFF2-40B4-BE49-F238E27FC236}">
                  <a16:creationId xmlns:a16="http://schemas.microsoft.com/office/drawing/2014/main" id="{59252038-EDD6-FCBB-56DE-8F7FDDE4804B}"/>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40301" name="Rectangle 11">
              <a:extLst>
                <a:ext uri="{FF2B5EF4-FFF2-40B4-BE49-F238E27FC236}">
                  <a16:creationId xmlns:a16="http://schemas.microsoft.com/office/drawing/2014/main" id="{748D3558-ECDE-9678-7F2A-6FBB6C60A411}"/>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40293" name="Group 13">
            <a:extLst>
              <a:ext uri="{FF2B5EF4-FFF2-40B4-BE49-F238E27FC236}">
                <a16:creationId xmlns:a16="http://schemas.microsoft.com/office/drawing/2014/main" id="{0F782D02-40D9-0CEC-748D-57D6A8E48B92}"/>
              </a:ext>
            </a:extLst>
          </p:cNvPr>
          <p:cNvGrpSpPr>
            <a:grpSpLocks/>
          </p:cNvGrpSpPr>
          <p:nvPr/>
        </p:nvGrpSpPr>
        <p:grpSpPr bwMode="auto">
          <a:xfrm>
            <a:off x="-7938" y="1066800"/>
            <a:ext cx="5584826" cy="663575"/>
            <a:chOff x="-5" y="672"/>
            <a:chExt cx="3518" cy="418"/>
          </a:xfrm>
        </p:grpSpPr>
        <p:pic>
          <p:nvPicPr>
            <p:cNvPr id="140297" name="Picture 14">
              <a:extLst>
                <a:ext uri="{FF2B5EF4-FFF2-40B4-BE49-F238E27FC236}">
                  <a16:creationId xmlns:a16="http://schemas.microsoft.com/office/drawing/2014/main" id="{27A3E5D1-976F-0B94-E155-F5548955D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672"/>
              <a:ext cx="3518"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8" name="Rectangle 15">
              <a:extLst>
                <a:ext uri="{FF2B5EF4-FFF2-40B4-BE49-F238E27FC236}">
                  <a16:creationId xmlns:a16="http://schemas.microsoft.com/office/drawing/2014/main" id="{630FEF6B-8CE8-B682-D3A9-DDC12A67B68C}"/>
                </a:ext>
              </a:extLst>
            </p:cNvPr>
            <p:cNvSpPr>
              <a:spLocks noChangeArrowheads="1"/>
            </p:cNvSpPr>
            <p:nvPr/>
          </p:nvSpPr>
          <p:spPr bwMode="white">
            <a:xfrm>
              <a:off x="-2" y="707"/>
              <a:ext cx="32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40294" name="Rectangle 16">
            <a:extLst>
              <a:ext uri="{FF2B5EF4-FFF2-40B4-BE49-F238E27FC236}">
                <a16:creationId xmlns:a16="http://schemas.microsoft.com/office/drawing/2014/main" id="{275D62D7-AE4B-A7E3-2ED1-0D468BF15756}"/>
              </a:ext>
            </a:extLst>
          </p:cNvPr>
          <p:cNvSpPr>
            <a:spLocks noChangeArrowheads="1"/>
          </p:cNvSpPr>
          <p:nvPr/>
        </p:nvSpPr>
        <p:spPr bwMode="white">
          <a:xfrm>
            <a:off x="0" y="1160463"/>
            <a:ext cx="3905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위반시 조치사항 </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행정벌</a:t>
            </a:r>
            <a:r>
              <a:rPr lang="en-US" altLang="ko-KR" sz="2000" b="1">
                <a:solidFill>
                  <a:srgbClr val="FFFF00"/>
                </a:solidFill>
                <a:latin typeface="나눔고딕 ExtraBold" pitchFamily="50" charset="-127"/>
                <a:ea typeface="나눔고딕 ExtraBold" pitchFamily="50" charset="-127"/>
              </a:rPr>
              <a:t>)</a:t>
            </a:r>
          </a:p>
        </p:txBody>
      </p:sp>
      <p:sp>
        <p:nvSpPr>
          <p:cNvPr id="140295" name="Rectangle 20">
            <a:extLst>
              <a:ext uri="{FF2B5EF4-FFF2-40B4-BE49-F238E27FC236}">
                <a16:creationId xmlns:a16="http://schemas.microsoft.com/office/drawing/2014/main" id="{87762CD2-E719-BFEB-B3AA-B0B3F43A1F49}"/>
              </a:ext>
            </a:extLst>
          </p:cNvPr>
          <p:cNvSpPr>
            <a:spLocks noChangeArrowheads="1"/>
          </p:cNvSpPr>
          <p:nvPr/>
        </p:nvSpPr>
        <p:spPr bwMode="white">
          <a:xfrm>
            <a:off x="333375" y="2806700"/>
            <a:ext cx="847248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40000"/>
              </a:lnSpc>
              <a:buClrTx/>
              <a:buFontTx/>
              <a:buNone/>
            </a:pPr>
            <a:r>
              <a:rPr lang="ko-KR" altLang="en-US" sz="1800" b="1">
                <a:solidFill>
                  <a:srgbClr val="000000"/>
                </a:solidFill>
                <a:latin typeface="나눔고딕" pitchFamily="50" charset="-127"/>
                <a:ea typeface="나눔고딕" pitchFamily="50" charset="-127"/>
              </a:rPr>
              <a:t>제</a:t>
            </a:r>
            <a:r>
              <a:rPr lang="en-US" altLang="ko-KR" sz="1800" b="1">
                <a:solidFill>
                  <a:srgbClr val="000000"/>
                </a:solidFill>
                <a:latin typeface="나눔고딕" pitchFamily="50" charset="-127"/>
                <a:ea typeface="나눔고딕" pitchFamily="50" charset="-127"/>
              </a:rPr>
              <a:t>91</a:t>
            </a:r>
            <a:r>
              <a:rPr lang="ko-KR" altLang="en-US" sz="1800" b="1">
                <a:solidFill>
                  <a:srgbClr val="000000"/>
                </a:solidFill>
                <a:latin typeface="나눔고딕" pitchFamily="50" charset="-127"/>
                <a:ea typeface="나눔고딕" pitchFamily="50" charset="-127"/>
              </a:rPr>
              <a:t>조</a:t>
            </a:r>
            <a:r>
              <a:rPr lang="en-US" altLang="ko-KR" sz="1800" b="1">
                <a:solidFill>
                  <a:srgbClr val="000000"/>
                </a:solidFill>
                <a:latin typeface="나눔고딕" pitchFamily="50" charset="-127"/>
                <a:ea typeface="나눔고딕" pitchFamily="50" charset="-127"/>
              </a:rPr>
              <a:t>(</a:t>
            </a:r>
            <a:r>
              <a:rPr lang="ko-KR" altLang="en-US" sz="1800" b="1">
                <a:solidFill>
                  <a:srgbClr val="000000"/>
                </a:solidFill>
                <a:latin typeface="나눔고딕" pitchFamily="50" charset="-127"/>
                <a:ea typeface="나눔고딕" pitchFamily="50" charset="-127"/>
              </a:rPr>
              <a:t>벌칙</a:t>
            </a:r>
            <a:r>
              <a:rPr lang="en-US" altLang="ko-KR" sz="1800" b="1">
                <a:solidFill>
                  <a:srgbClr val="000000"/>
                </a:solidFill>
                <a:latin typeface="나눔고딕" pitchFamily="50" charset="-127"/>
                <a:ea typeface="나눔고딕" pitchFamily="50" charset="-127"/>
              </a:rPr>
              <a:t>)  1</a:t>
            </a:r>
            <a:r>
              <a:rPr lang="ko-KR" altLang="en-US" sz="1800" b="1">
                <a:solidFill>
                  <a:srgbClr val="000000"/>
                </a:solidFill>
                <a:latin typeface="나눔고딕" pitchFamily="50" charset="-127"/>
                <a:ea typeface="나눔고딕" pitchFamily="50" charset="-127"/>
              </a:rPr>
              <a:t>년 이하의 징역이나 </a:t>
            </a:r>
            <a:r>
              <a:rPr lang="en-US" altLang="ko-KR" sz="1800" b="1">
                <a:solidFill>
                  <a:srgbClr val="000000"/>
                </a:solidFill>
                <a:latin typeface="나눔고딕" pitchFamily="50" charset="-127"/>
                <a:ea typeface="나눔고딕" pitchFamily="50" charset="-127"/>
              </a:rPr>
              <a:t>1,000</a:t>
            </a:r>
            <a:r>
              <a:rPr lang="ko-KR" altLang="en-US" sz="1800" b="1">
                <a:solidFill>
                  <a:srgbClr val="000000"/>
                </a:solidFill>
                <a:latin typeface="나눔고딕" pitchFamily="50" charset="-127"/>
                <a:ea typeface="나눔고딕" pitchFamily="50" charset="-127"/>
              </a:rPr>
              <a:t>만원 이하의 벌금</a:t>
            </a:r>
            <a:r>
              <a:rPr lang="ko-KR" altLang="en-US" sz="1800">
                <a:solidFill>
                  <a:srgbClr val="000000"/>
                </a:solidFill>
                <a:latin typeface="나눔고딕" pitchFamily="50" charset="-127"/>
                <a:ea typeface="나눔고딕" pitchFamily="50" charset="-127"/>
              </a:rPr>
              <a:t> </a:t>
            </a:r>
            <a:r>
              <a:rPr lang="en-US" altLang="ko-KR" sz="1600">
                <a:solidFill>
                  <a:srgbClr val="0000FF"/>
                </a:solidFill>
                <a:latin typeface="나눔고딕" pitchFamily="50" charset="-127"/>
                <a:ea typeface="나눔고딕" pitchFamily="50" charset="-127"/>
              </a:rPr>
              <a:t>&lt;</a:t>
            </a:r>
            <a:r>
              <a:rPr lang="ko-KR" altLang="en-US" sz="1600">
                <a:solidFill>
                  <a:srgbClr val="0000FF"/>
                </a:solidFill>
                <a:latin typeface="나눔고딕" pitchFamily="50" charset="-127"/>
                <a:ea typeface="나눔고딕" pitchFamily="50" charset="-127"/>
              </a:rPr>
              <a:t>개정 </a:t>
            </a:r>
            <a:r>
              <a:rPr lang="en-US" altLang="ko-KR" sz="1600">
                <a:solidFill>
                  <a:srgbClr val="0000FF"/>
                </a:solidFill>
                <a:latin typeface="나눔고딕" pitchFamily="50" charset="-127"/>
                <a:ea typeface="나눔고딕" pitchFamily="50" charset="-127"/>
              </a:rPr>
              <a:t>2020.12.29.&gt;</a:t>
            </a:r>
          </a:p>
          <a:p>
            <a:pPr eaLnBrk="1" hangingPunct="1">
              <a:lnSpc>
                <a:spcPct val="140000"/>
              </a:lnSpc>
              <a:buClrTx/>
              <a:buFontTx/>
              <a:buNone/>
            </a:pPr>
            <a:r>
              <a:rPr lang="en-US" altLang="ko-KR" sz="1600">
                <a:solidFill>
                  <a:srgbClr val="000000"/>
                </a:solidFill>
                <a:latin typeface="나눔고딕" pitchFamily="50" charset="-127"/>
                <a:ea typeface="나눔고딕" pitchFamily="50" charset="-127"/>
              </a:rPr>
              <a:t>  1.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30</a:t>
            </a:r>
            <a:r>
              <a:rPr lang="ko-KR" altLang="en-US" sz="1600">
                <a:solidFill>
                  <a:srgbClr val="000000"/>
                </a:solidFill>
                <a:latin typeface="나눔고딕" pitchFamily="50" charset="-127"/>
                <a:ea typeface="나눔고딕" pitchFamily="50" charset="-127"/>
              </a:rPr>
              <a:t>조를 위반하여 신고를 하지 아니하고 조업한 자</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2.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32</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6</a:t>
            </a:r>
            <a:r>
              <a:rPr lang="ko-KR" altLang="en-US" sz="1600">
                <a:solidFill>
                  <a:srgbClr val="000000"/>
                </a:solidFill>
                <a:latin typeface="나눔고딕" pitchFamily="50" charset="-127"/>
                <a:ea typeface="나눔고딕" pitchFamily="50" charset="-127"/>
              </a:rPr>
              <a:t>항에 따른 조업정지명령을 위반한 자</a:t>
            </a:r>
            <a:endParaRPr lang="en-US" altLang="ko-KR" sz="1600">
              <a:solidFill>
                <a:srgbClr val="000000"/>
              </a:solidFill>
              <a:latin typeface="나눔고딕" pitchFamily="50" charset="-127"/>
              <a:ea typeface="나눔고딕" pitchFamily="50" charset="-127"/>
            </a:endParaRPr>
          </a:p>
          <a:p>
            <a:pPr>
              <a:buFont typeface="Arial" panose="020B0604020202020204" pitchFamily="34" charset="0"/>
              <a:buNone/>
            </a:pPr>
            <a:r>
              <a:rPr lang="en-US" altLang="ko-KR" sz="1600">
                <a:latin typeface="나눔고딕" pitchFamily="50" charset="-127"/>
                <a:ea typeface="나눔고딕" pitchFamily="50" charset="-127"/>
              </a:rPr>
              <a:t>  2</a:t>
            </a:r>
            <a:r>
              <a:rPr lang="ko-KR" altLang="en-US" sz="1600">
                <a:latin typeface="나눔고딕" pitchFamily="50" charset="-127"/>
                <a:ea typeface="나눔고딕" pitchFamily="50" charset="-127"/>
              </a:rPr>
              <a:t>의</a:t>
            </a:r>
            <a:r>
              <a:rPr lang="en-US" altLang="ko-KR" sz="1600">
                <a:latin typeface="나눔고딕" pitchFamily="50" charset="-127"/>
                <a:ea typeface="나눔고딕" pitchFamily="50" charset="-127"/>
              </a:rPr>
              <a:t>2. </a:t>
            </a:r>
            <a:r>
              <a:rPr lang="ko-KR" altLang="en-US" sz="1600">
                <a:latin typeface="나눔고딕" pitchFamily="50" charset="-127"/>
                <a:ea typeface="나눔고딕" pitchFamily="50" charset="-127"/>
              </a:rPr>
              <a:t>제</a:t>
            </a:r>
            <a:r>
              <a:rPr lang="en-US" altLang="ko-KR" sz="1600">
                <a:latin typeface="나눔고딕" pitchFamily="50" charset="-127"/>
                <a:ea typeface="나눔고딕" pitchFamily="50" charset="-127"/>
              </a:rPr>
              <a:t>32</a:t>
            </a:r>
            <a:r>
              <a:rPr lang="ko-KR" altLang="en-US" sz="1600">
                <a:latin typeface="나눔고딕" pitchFamily="50" charset="-127"/>
                <a:ea typeface="나눔고딕" pitchFamily="50" charset="-127"/>
              </a:rPr>
              <a:t>조의</a:t>
            </a:r>
            <a:r>
              <a:rPr lang="en-US" altLang="ko-KR" sz="1600">
                <a:latin typeface="나눔고딕" pitchFamily="50" charset="-127"/>
                <a:ea typeface="나눔고딕" pitchFamily="50" charset="-127"/>
              </a:rPr>
              <a:t>2</a:t>
            </a:r>
            <a:r>
              <a:rPr lang="ko-KR" altLang="en-US" sz="1600">
                <a:latin typeface="나눔고딕" pitchFamily="50" charset="-127"/>
                <a:ea typeface="나눔고딕" pitchFamily="50" charset="-127"/>
              </a:rPr>
              <a:t>제</a:t>
            </a:r>
            <a:r>
              <a:rPr lang="en-US" altLang="ko-KR" sz="1600">
                <a:latin typeface="나눔고딕" pitchFamily="50" charset="-127"/>
                <a:ea typeface="나눔고딕" pitchFamily="50" charset="-127"/>
              </a:rPr>
              <a:t>1</a:t>
            </a:r>
            <a:r>
              <a:rPr lang="ko-KR" altLang="en-US" sz="1600">
                <a:latin typeface="나눔고딕" pitchFamily="50" charset="-127"/>
                <a:ea typeface="나눔고딕" pitchFamily="50" charset="-127"/>
              </a:rPr>
              <a:t>항을 위반하여 측정기기 관리대행업 등록 또는 변경등록을 하지 아니하고 </a:t>
            </a:r>
            <a:endParaRPr lang="en-US" altLang="ko-KR" sz="1600">
              <a:latin typeface="나눔고딕" pitchFamily="50" charset="-127"/>
              <a:ea typeface="나눔고딕" pitchFamily="50" charset="-127"/>
            </a:endParaRPr>
          </a:p>
          <a:p>
            <a:pPr>
              <a:buFont typeface="Arial" panose="020B0604020202020204" pitchFamily="34" charset="0"/>
              <a:buNone/>
            </a:pPr>
            <a:r>
              <a:rPr lang="en-US" altLang="ko-KR" sz="1600">
                <a:latin typeface="나눔고딕" pitchFamily="50" charset="-127"/>
                <a:ea typeface="나눔고딕" pitchFamily="50" charset="-127"/>
              </a:rPr>
              <a:t>  </a:t>
            </a:r>
            <a:r>
              <a:rPr lang="ko-KR" altLang="en-US" sz="1600">
                <a:latin typeface="나눔고딕" pitchFamily="50" charset="-127"/>
                <a:ea typeface="나눔고딕" pitchFamily="50" charset="-127"/>
              </a:rPr>
              <a:t>측정기기 관리 업무를 대행한 자</a:t>
            </a:r>
          </a:p>
          <a:p>
            <a:pPr>
              <a:buFont typeface="Arial" panose="020B0604020202020204" pitchFamily="34" charset="0"/>
              <a:buNone/>
            </a:pPr>
            <a:r>
              <a:rPr lang="en-US" altLang="ko-KR" sz="1600">
                <a:latin typeface="나눔고딕" pitchFamily="50" charset="-127"/>
                <a:ea typeface="나눔고딕" pitchFamily="50" charset="-127"/>
              </a:rPr>
              <a:t>  2</a:t>
            </a:r>
            <a:r>
              <a:rPr lang="ko-KR" altLang="en-US" sz="1600">
                <a:latin typeface="나눔고딕" pitchFamily="50" charset="-127"/>
                <a:ea typeface="나눔고딕" pitchFamily="50" charset="-127"/>
              </a:rPr>
              <a:t>의</a:t>
            </a:r>
            <a:r>
              <a:rPr lang="en-US" altLang="ko-KR" sz="1600">
                <a:latin typeface="나눔고딕" pitchFamily="50" charset="-127"/>
                <a:ea typeface="나눔고딕" pitchFamily="50" charset="-127"/>
              </a:rPr>
              <a:t>3. </a:t>
            </a:r>
            <a:r>
              <a:rPr lang="ko-KR" altLang="en-US" sz="1600">
                <a:latin typeface="나눔고딕" pitchFamily="50" charset="-127"/>
                <a:ea typeface="나눔고딕" pitchFamily="50" charset="-127"/>
              </a:rPr>
              <a:t>거짓이나 그 밖의 부정한 방법으로 제</a:t>
            </a:r>
            <a:r>
              <a:rPr lang="en-US" altLang="ko-KR" sz="1600">
                <a:latin typeface="나눔고딕" pitchFamily="50" charset="-127"/>
                <a:ea typeface="나눔고딕" pitchFamily="50" charset="-127"/>
              </a:rPr>
              <a:t>32</a:t>
            </a:r>
            <a:r>
              <a:rPr lang="ko-KR" altLang="en-US" sz="1600">
                <a:latin typeface="나눔고딕" pitchFamily="50" charset="-127"/>
                <a:ea typeface="나눔고딕" pitchFamily="50" charset="-127"/>
              </a:rPr>
              <a:t>조의</a:t>
            </a:r>
            <a:r>
              <a:rPr lang="en-US" altLang="ko-KR" sz="1600">
                <a:latin typeface="나눔고딕" pitchFamily="50" charset="-127"/>
                <a:ea typeface="나눔고딕" pitchFamily="50" charset="-127"/>
              </a:rPr>
              <a:t>2</a:t>
            </a:r>
            <a:r>
              <a:rPr lang="ko-KR" altLang="en-US" sz="1600">
                <a:latin typeface="나눔고딕" pitchFamily="50" charset="-127"/>
                <a:ea typeface="나눔고딕" pitchFamily="50" charset="-127"/>
              </a:rPr>
              <a:t>제</a:t>
            </a:r>
            <a:r>
              <a:rPr lang="en-US" altLang="ko-KR" sz="1600">
                <a:latin typeface="나눔고딕" pitchFamily="50" charset="-127"/>
                <a:ea typeface="나눔고딕" pitchFamily="50" charset="-127"/>
              </a:rPr>
              <a:t>1</a:t>
            </a:r>
            <a:r>
              <a:rPr lang="ko-KR" altLang="en-US" sz="1600">
                <a:latin typeface="나눔고딕" pitchFamily="50" charset="-127"/>
                <a:ea typeface="나눔고딕" pitchFamily="50" charset="-127"/>
              </a:rPr>
              <a:t>항에 따른 측정기기 관리대행업의 등록 </a:t>
            </a:r>
            <a:endParaRPr lang="en-US" altLang="ko-KR" sz="1600">
              <a:latin typeface="나눔고딕" pitchFamily="50" charset="-127"/>
              <a:ea typeface="나눔고딕" pitchFamily="50" charset="-127"/>
            </a:endParaRPr>
          </a:p>
          <a:p>
            <a:pPr>
              <a:buFont typeface="Arial" panose="020B0604020202020204" pitchFamily="34" charset="0"/>
              <a:buNone/>
            </a:pPr>
            <a:r>
              <a:rPr lang="en-US" altLang="ko-KR" sz="1600">
                <a:latin typeface="나눔고딕" pitchFamily="50" charset="-127"/>
                <a:ea typeface="나눔고딕" pitchFamily="50" charset="-127"/>
              </a:rPr>
              <a:t>  </a:t>
            </a:r>
            <a:r>
              <a:rPr lang="ko-KR" altLang="en-US" sz="1600">
                <a:latin typeface="나눔고딕" pitchFamily="50" charset="-127"/>
                <a:ea typeface="나눔고딕" pitchFamily="50" charset="-127"/>
              </a:rPr>
              <a:t>한 자</a:t>
            </a:r>
          </a:p>
          <a:p>
            <a:pPr>
              <a:buFont typeface="Arial" panose="020B0604020202020204" pitchFamily="34" charset="0"/>
              <a:buNone/>
            </a:pPr>
            <a:r>
              <a:rPr lang="en-US" altLang="ko-KR" sz="1600">
                <a:latin typeface="나눔고딕" pitchFamily="50" charset="-127"/>
                <a:ea typeface="나눔고딕" pitchFamily="50" charset="-127"/>
              </a:rPr>
              <a:t>  2</a:t>
            </a:r>
            <a:r>
              <a:rPr lang="ko-KR" altLang="en-US" sz="1600">
                <a:latin typeface="나눔고딕" pitchFamily="50" charset="-127"/>
                <a:ea typeface="나눔고딕" pitchFamily="50" charset="-127"/>
              </a:rPr>
              <a:t>의</a:t>
            </a:r>
            <a:r>
              <a:rPr lang="en-US" altLang="ko-KR" sz="1600">
                <a:latin typeface="나눔고딕" pitchFamily="50" charset="-127"/>
                <a:ea typeface="나눔고딕" pitchFamily="50" charset="-127"/>
              </a:rPr>
              <a:t>4. </a:t>
            </a:r>
            <a:r>
              <a:rPr lang="ko-KR" altLang="en-US" sz="1600">
                <a:latin typeface="나눔고딕" pitchFamily="50" charset="-127"/>
                <a:ea typeface="나눔고딕" pitchFamily="50" charset="-127"/>
              </a:rPr>
              <a:t>제</a:t>
            </a:r>
            <a:r>
              <a:rPr lang="en-US" altLang="ko-KR" sz="1600">
                <a:latin typeface="나눔고딕" pitchFamily="50" charset="-127"/>
                <a:ea typeface="나눔고딕" pitchFamily="50" charset="-127"/>
              </a:rPr>
              <a:t>32</a:t>
            </a:r>
            <a:r>
              <a:rPr lang="ko-KR" altLang="en-US" sz="1600">
                <a:latin typeface="나눔고딕" pitchFamily="50" charset="-127"/>
                <a:ea typeface="나눔고딕" pitchFamily="50" charset="-127"/>
              </a:rPr>
              <a:t>조의</a:t>
            </a:r>
            <a:r>
              <a:rPr lang="en-US" altLang="ko-KR" sz="1600">
                <a:latin typeface="나눔고딕" pitchFamily="50" charset="-127"/>
                <a:ea typeface="나눔고딕" pitchFamily="50" charset="-127"/>
              </a:rPr>
              <a:t>2</a:t>
            </a:r>
            <a:r>
              <a:rPr lang="ko-KR" altLang="en-US" sz="1600">
                <a:latin typeface="나눔고딕" pitchFamily="50" charset="-127"/>
                <a:ea typeface="나눔고딕" pitchFamily="50" charset="-127"/>
              </a:rPr>
              <a:t>제</a:t>
            </a:r>
            <a:r>
              <a:rPr lang="en-US" altLang="ko-KR" sz="1600">
                <a:latin typeface="나눔고딕" pitchFamily="50" charset="-127"/>
                <a:ea typeface="나눔고딕" pitchFamily="50" charset="-127"/>
              </a:rPr>
              <a:t>4</a:t>
            </a:r>
            <a:r>
              <a:rPr lang="ko-KR" altLang="en-US" sz="1600">
                <a:latin typeface="나눔고딕" pitchFamily="50" charset="-127"/>
                <a:ea typeface="나눔고딕" pitchFamily="50" charset="-127"/>
              </a:rPr>
              <a:t>항을 위반하여 다른 자에게 자기의 명의를 사용하여 측정기기 관리 업무를  </a:t>
            </a:r>
            <a:endParaRPr lang="en-US" altLang="ko-KR" sz="1600">
              <a:latin typeface="나눔고딕" pitchFamily="50" charset="-127"/>
              <a:ea typeface="나눔고딕" pitchFamily="50" charset="-127"/>
            </a:endParaRPr>
          </a:p>
          <a:p>
            <a:pPr>
              <a:buFont typeface="Arial" panose="020B0604020202020204" pitchFamily="34" charset="0"/>
              <a:buNone/>
            </a:pPr>
            <a:r>
              <a:rPr lang="en-US" altLang="ko-KR" sz="1600">
                <a:latin typeface="나눔고딕" pitchFamily="50" charset="-127"/>
                <a:ea typeface="나눔고딕" pitchFamily="50" charset="-127"/>
              </a:rPr>
              <a:t>  </a:t>
            </a:r>
            <a:r>
              <a:rPr lang="ko-KR" altLang="en-US" sz="1600">
                <a:latin typeface="나눔고딕" pitchFamily="50" charset="-127"/>
                <a:ea typeface="나눔고딕" pitchFamily="50" charset="-127"/>
              </a:rPr>
              <a:t>하게 하거나 등록증을 다른 자에게 대여한 자</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3.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43</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5</a:t>
            </a:r>
            <a:r>
              <a:rPr lang="ko-KR" altLang="en-US" sz="1600">
                <a:solidFill>
                  <a:srgbClr val="000000"/>
                </a:solidFill>
                <a:latin typeface="나눔고딕" pitchFamily="50" charset="-127"/>
                <a:ea typeface="나눔고딕" pitchFamily="50" charset="-127"/>
              </a:rPr>
              <a:t>항에 따른 사용제한 등의 명령을 위반한 자</a:t>
            </a:r>
            <a:endParaRPr lang="en-US" altLang="ko-KR" sz="1600">
              <a:solidFill>
                <a:srgbClr val="000000"/>
              </a:solidFill>
              <a:latin typeface="나눔고딕" pitchFamily="50" charset="-127"/>
              <a:ea typeface="나눔고딕" pitchFamily="50" charset="-127"/>
            </a:endParaRPr>
          </a:p>
          <a:p>
            <a:pPr eaLnBrk="1" hangingPunct="1">
              <a:lnSpc>
                <a:spcPct val="140000"/>
              </a:lnSpc>
              <a:buClrTx/>
              <a:buFont typeface="Arial" panose="020B0604020202020204" pitchFamily="34" charset="0"/>
              <a:buNone/>
            </a:pPr>
            <a:r>
              <a:rPr lang="en-US" altLang="ko-KR" sz="1400">
                <a:solidFill>
                  <a:srgbClr val="FF0000"/>
                </a:solidFill>
                <a:latin typeface="나눔고딕" pitchFamily="50" charset="-127"/>
                <a:ea typeface="나눔고딕" pitchFamily="50" charset="-127"/>
              </a:rPr>
              <a:t> &lt;</a:t>
            </a:r>
            <a:r>
              <a:rPr lang="ko-KR" altLang="en-US" sz="1400">
                <a:solidFill>
                  <a:srgbClr val="FF0000"/>
                </a:solidFill>
                <a:latin typeface="나눔고딕" pitchFamily="50" charset="-127"/>
                <a:ea typeface="나눔고딕" pitchFamily="50" charset="-127"/>
              </a:rPr>
              <a:t>시행일 </a:t>
            </a:r>
            <a:r>
              <a:rPr lang="en-US" altLang="ko-KR" sz="1400">
                <a:solidFill>
                  <a:srgbClr val="FF0000"/>
                </a:solidFill>
                <a:latin typeface="나눔고딕" pitchFamily="50" charset="-127"/>
                <a:ea typeface="나눔고딕" pitchFamily="50" charset="-127"/>
              </a:rPr>
              <a:t>2021.6.30&gt;</a:t>
            </a:r>
          </a:p>
        </p:txBody>
      </p:sp>
      <p:sp>
        <p:nvSpPr>
          <p:cNvPr id="140296" name="Rectangle 21">
            <a:extLst>
              <a:ext uri="{FF2B5EF4-FFF2-40B4-BE49-F238E27FC236}">
                <a16:creationId xmlns:a16="http://schemas.microsoft.com/office/drawing/2014/main" id="{5C5BE00C-C756-907B-9495-A647BECF92A5}"/>
              </a:ext>
            </a:extLst>
          </p:cNvPr>
          <p:cNvSpPr>
            <a:spLocks noChangeArrowheads="1"/>
          </p:cNvSpPr>
          <p:nvPr/>
        </p:nvSpPr>
        <p:spPr bwMode="white">
          <a:xfrm>
            <a:off x="333375" y="1765300"/>
            <a:ext cx="84724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40000"/>
              </a:lnSpc>
              <a:buClrTx/>
              <a:buFontTx/>
              <a:buNone/>
            </a:pPr>
            <a:r>
              <a:rPr lang="ko-KR" altLang="en-US" sz="1800" b="1">
                <a:solidFill>
                  <a:srgbClr val="000000"/>
                </a:solidFill>
                <a:latin typeface="나눔고딕" pitchFamily="50" charset="-127"/>
                <a:ea typeface="나눔고딕" pitchFamily="50" charset="-127"/>
              </a:rPr>
              <a:t>제</a:t>
            </a:r>
            <a:r>
              <a:rPr lang="en-US" altLang="ko-KR" sz="1800" b="1">
                <a:solidFill>
                  <a:srgbClr val="000000"/>
                </a:solidFill>
                <a:latin typeface="나눔고딕" pitchFamily="50" charset="-127"/>
                <a:ea typeface="나눔고딕" pitchFamily="50" charset="-127"/>
              </a:rPr>
              <a:t>90</a:t>
            </a:r>
            <a:r>
              <a:rPr lang="ko-KR" altLang="en-US" sz="1800" b="1">
                <a:solidFill>
                  <a:srgbClr val="000000"/>
                </a:solidFill>
                <a:latin typeface="나눔고딕" pitchFamily="50" charset="-127"/>
                <a:ea typeface="나눔고딕" pitchFamily="50" charset="-127"/>
              </a:rPr>
              <a:t>조의</a:t>
            </a:r>
            <a:r>
              <a:rPr lang="en-US" altLang="ko-KR" sz="1800" b="1">
                <a:solidFill>
                  <a:srgbClr val="000000"/>
                </a:solidFill>
                <a:latin typeface="나눔고딕" pitchFamily="50" charset="-127"/>
                <a:ea typeface="나눔고딕" pitchFamily="50" charset="-127"/>
              </a:rPr>
              <a:t>2(</a:t>
            </a:r>
            <a:r>
              <a:rPr lang="ko-KR" altLang="en-US" sz="1800" b="1">
                <a:solidFill>
                  <a:srgbClr val="000000"/>
                </a:solidFill>
                <a:latin typeface="나눔고딕" pitchFamily="50" charset="-127"/>
                <a:ea typeface="나눔고딕" pitchFamily="50" charset="-127"/>
              </a:rPr>
              <a:t>벌칙</a:t>
            </a:r>
            <a:r>
              <a:rPr lang="en-US" altLang="ko-KR" sz="1800" b="1">
                <a:solidFill>
                  <a:srgbClr val="000000"/>
                </a:solidFill>
                <a:latin typeface="나눔고딕" pitchFamily="50" charset="-127"/>
                <a:ea typeface="나눔고딕" pitchFamily="50" charset="-127"/>
              </a:rPr>
              <a:t>) 3</a:t>
            </a:r>
            <a:r>
              <a:rPr lang="ko-KR" altLang="en-US" sz="1800" b="1">
                <a:solidFill>
                  <a:srgbClr val="000000"/>
                </a:solidFill>
                <a:latin typeface="나눔고딕" pitchFamily="50" charset="-127"/>
                <a:ea typeface="나눔고딕" pitchFamily="50" charset="-127"/>
              </a:rPr>
              <a:t>년이하 징역이나</a:t>
            </a:r>
            <a:r>
              <a:rPr lang="en-US" altLang="ko-KR" sz="1800" b="1">
                <a:solidFill>
                  <a:srgbClr val="000000"/>
                </a:solidFill>
                <a:latin typeface="나눔고딕" pitchFamily="50" charset="-127"/>
                <a:ea typeface="나눔고딕" pitchFamily="50" charset="-127"/>
              </a:rPr>
              <a:t> 3,000</a:t>
            </a:r>
            <a:r>
              <a:rPr lang="ko-KR" altLang="en-US" sz="1800" b="1">
                <a:solidFill>
                  <a:srgbClr val="000000"/>
                </a:solidFill>
                <a:latin typeface="나눔고딕" pitchFamily="50" charset="-127"/>
                <a:ea typeface="나눔고딕" pitchFamily="50" charset="-127"/>
              </a:rPr>
              <a:t>만원 이하의 벌금 </a:t>
            </a:r>
          </a:p>
          <a:p>
            <a:pPr eaLnBrk="1" hangingPunct="1">
              <a:lnSpc>
                <a:spcPct val="140000"/>
              </a:lnSpc>
              <a:buClrTx/>
              <a:buFontTx/>
              <a:buNone/>
            </a:pPr>
            <a:r>
              <a:rPr lang="ko-KR" altLang="en-US" sz="1000">
                <a:solidFill>
                  <a:srgbClr val="000000"/>
                </a:solidFill>
                <a:latin typeface="HY신명조" panose="02030600000101010101" pitchFamily="18" charset="-127"/>
                <a:ea typeface="HY신명조" panose="02030600000101010101" pitchFamily="18" charset="-127"/>
              </a:rPr>
              <a:t> </a:t>
            </a: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1.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41</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3</a:t>
            </a:r>
            <a:r>
              <a:rPr lang="ko-KR" altLang="en-US" sz="1600">
                <a:solidFill>
                  <a:srgbClr val="000000"/>
                </a:solidFill>
                <a:latin typeface="나눔고딕" pitchFamily="50" charset="-127"/>
                <a:ea typeface="나눔고딕" pitchFamily="50" charset="-127"/>
              </a:rPr>
              <a:t>항을 위반하여 황함유기준을 초과하는 연료를 공급ㆍ판매한 자</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a:extLst>
              <a:ext uri="{FF2B5EF4-FFF2-40B4-BE49-F238E27FC236}">
                <a16:creationId xmlns:a16="http://schemas.microsoft.com/office/drawing/2014/main" id="{3F967919-F8AF-75D4-1982-9DA9007AA199}"/>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42339" name="Rectangle 5">
            <a:extLst>
              <a:ext uri="{FF2B5EF4-FFF2-40B4-BE49-F238E27FC236}">
                <a16:creationId xmlns:a16="http://schemas.microsoft.com/office/drawing/2014/main" id="{C9981127-454F-6E08-B55F-50187881728E}"/>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42340" name="Group 6">
            <a:extLst>
              <a:ext uri="{FF2B5EF4-FFF2-40B4-BE49-F238E27FC236}">
                <a16:creationId xmlns:a16="http://schemas.microsoft.com/office/drawing/2014/main" id="{22817BB1-468E-BD64-0719-53C85C92726E}"/>
              </a:ext>
            </a:extLst>
          </p:cNvPr>
          <p:cNvGrpSpPr>
            <a:grpSpLocks/>
          </p:cNvGrpSpPr>
          <p:nvPr/>
        </p:nvGrpSpPr>
        <p:grpSpPr bwMode="auto">
          <a:xfrm>
            <a:off x="-185738" y="0"/>
            <a:ext cx="9324976" cy="982663"/>
            <a:chOff x="-117" y="0"/>
            <a:chExt cx="5874" cy="619"/>
          </a:xfrm>
        </p:grpSpPr>
        <p:grpSp>
          <p:nvGrpSpPr>
            <p:cNvPr id="142346" name="Group 7">
              <a:extLst>
                <a:ext uri="{FF2B5EF4-FFF2-40B4-BE49-F238E27FC236}">
                  <a16:creationId xmlns:a16="http://schemas.microsoft.com/office/drawing/2014/main" id="{1F1A1BE0-E765-B441-7385-403F6B91B48D}"/>
                </a:ext>
              </a:extLst>
            </p:cNvPr>
            <p:cNvGrpSpPr>
              <a:grpSpLocks/>
            </p:cNvGrpSpPr>
            <p:nvPr/>
          </p:nvGrpSpPr>
          <p:grpSpPr bwMode="auto">
            <a:xfrm>
              <a:off x="-117" y="177"/>
              <a:ext cx="4676" cy="442"/>
              <a:chOff x="-117" y="177"/>
              <a:chExt cx="4676" cy="442"/>
            </a:xfrm>
          </p:grpSpPr>
          <p:pic>
            <p:nvPicPr>
              <p:cNvPr id="142349" name="Picture 8">
                <a:extLst>
                  <a:ext uri="{FF2B5EF4-FFF2-40B4-BE49-F238E27FC236}">
                    <a16:creationId xmlns:a16="http://schemas.microsoft.com/office/drawing/2014/main" id="{9BF5CC4E-4252-5271-C6A6-0F9195202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42350" name="Rectangle 9">
                <a:extLst>
                  <a:ext uri="{FF2B5EF4-FFF2-40B4-BE49-F238E27FC236}">
                    <a16:creationId xmlns:a16="http://schemas.microsoft.com/office/drawing/2014/main" id="{C2FD3916-12C7-B7D3-39AE-96B76B0F4897}"/>
                  </a:ext>
                </a:extLst>
              </p:cNvPr>
              <p:cNvSpPr>
                <a:spLocks noChangeArrowheads="1"/>
              </p:cNvSpPr>
              <p:nvPr/>
            </p:nvSpPr>
            <p:spPr bwMode="white">
              <a:xfrm>
                <a:off x="-117" y="177"/>
                <a:ext cx="355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42347" name="Rectangle 10">
              <a:extLst>
                <a:ext uri="{FF2B5EF4-FFF2-40B4-BE49-F238E27FC236}">
                  <a16:creationId xmlns:a16="http://schemas.microsoft.com/office/drawing/2014/main" id="{B6D177C0-A748-A542-3801-6B537E0EE821}"/>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42348" name="Rectangle 11">
              <a:extLst>
                <a:ext uri="{FF2B5EF4-FFF2-40B4-BE49-F238E27FC236}">
                  <a16:creationId xmlns:a16="http://schemas.microsoft.com/office/drawing/2014/main" id="{A10F68F9-E549-94E7-FD83-F6FBBB73F010}"/>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42341" name="Group 13">
            <a:extLst>
              <a:ext uri="{FF2B5EF4-FFF2-40B4-BE49-F238E27FC236}">
                <a16:creationId xmlns:a16="http://schemas.microsoft.com/office/drawing/2014/main" id="{44923901-C6DD-2465-9DAD-DACE33638E09}"/>
              </a:ext>
            </a:extLst>
          </p:cNvPr>
          <p:cNvGrpSpPr>
            <a:grpSpLocks/>
          </p:cNvGrpSpPr>
          <p:nvPr/>
        </p:nvGrpSpPr>
        <p:grpSpPr bwMode="auto">
          <a:xfrm>
            <a:off x="-7938" y="928688"/>
            <a:ext cx="5584826" cy="657225"/>
            <a:chOff x="-5" y="585"/>
            <a:chExt cx="3518" cy="414"/>
          </a:xfrm>
        </p:grpSpPr>
        <p:pic>
          <p:nvPicPr>
            <p:cNvPr id="142344" name="Picture 14">
              <a:extLst>
                <a:ext uri="{FF2B5EF4-FFF2-40B4-BE49-F238E27FC236}">
                  <a16:creationId xmlns:a16="http://schemas.microsoft.com/office/drawing/2014/main" id="{480443A6-13DF-71D2-9D86-228685236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585"/>
              <a:ext cx="351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5" name="Rectangle 15">
              <a:extLst>
                <a:ext uri="{FF2B5EF4-FFF2-40B4-BE49-F238E27FC236}">
                  <a16:creationId xmlns:a16="http://schemas.microsoft.com/office/drawing/2014/main" id="{93853FA4-B829-5C6A-8B1F-EB9CE1EBF717}"/>
                </a:ext>
              </a:extLst>
            </p:cNvPr>
            <p:cNvSpPr>
              <a:spLocks noChangeArrowheads="1"/>
            </p:cNvSpPr>
            <p:nvPr/>
          </p:nvSpPr>
          <p:spPr bwMode="white">
            <a:xfrm>
              <a:off x="-2" y="623"/>
              <a:ext cx="32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42342" name="Rectangle 16">
            <a:extLst>
              <a:ext uri="{FF2B5EF4-FFF2-40B4-BE49-F238E27FC236}">
                <a16:creationId xmlns:a16="http://schemas.microsoft.com/office/drawing/2014/main" id="{30BCE871-DDC5-6CE5-EADB-2B942B737A34}"/>
              </a:ext>
            </a:extLst>
          </p:cNvPr>
          <p:cNvSpPr>
            <a:spLocks noChangeArrowheads="1"/>
          </p:cNvSpPr>
          <p:nvPr/>
        </p:nvSpPr>
        <p:spPr bwMode="white">
          <a:xfrm>
            <a:off x="0" y="1009650"/>
            <a:ext cx="3905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위반시 조치사항 </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행정벌</a:t>
            </a:r>
            <a:r>
              <a:rPr lang="en-US" altLang="ko-KR" sz="2000" b="1">
                <a:solidFill>
                  <a:srgbClr val="FFFF00"/>
                </a:solidFill>
                <a:latin typeface="나눔고딕 ExtraBold" pitchFamily="50" charset="-127"/>
                <a:ea typeface="나눔고딕 ExtraBold" pitchFamily="50" charset="-127"/>
              </a:rPr>
              <a:t>)</a:t>
            </a:r>
          </a:p>
        </p:txBody>
      </p:sp>
      <p:sp>
        <p:nvSpPr>
          <p:cNvPr id="142343" name="Rectangle 20">
            <a:extLst>
              <a:ext uri="{FF2B5EF4-FFF2-40B4-BE49-F238E27FC236}">
                <a16:creationId xmlns:a16="http://schemas.microsoft.com/office/drawing/2014/main" id="{16ADB1CA-437F-3309-E45A-DBFB7CA18031}"/>
              </a:ext>
            </a:extLst>
          </p:cNvPr>
          <p:cNvSpPr>
            <a:spLocks noChangeArrowheads="1"/>
          </p:cNvSpPr>
          <p:nvPr/>
        </p:nvSpPr>
        <p:spPr bwMode="white">
          <a:xfrm>
            <a:off x="333375" y="1743075"/>
            <a:ext cx="8472488"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40000"/>
              </a:lnSpc>
              <a:buClrTx/>
              <a:buFontTx/>
              <a:buNone/>
            </a:pPr>
            <a:r>
              <a:rPr lang="ko-KR" altLang="en-US" sz="1800" b="1">
                <a:solidFill>
                  <a:srgbClr val="000000"/>
                </a:solidFill>
                <a:latin typeface="나눔고딕" pitchFamily="50" charset="-127"/>
                <a:ea typeface="나눔고딕" pitchFamily="50" charset="-127"/>
              </a:rPr>
              <a:t>제</a:t>
            </a:r>
            <a:r>
              <a:rPr lang="en-US" altLang="ko-KR" sz="1800" b="1">
                <a:solidFill>
                  <a:srgbClr val="000000"/>
                </a:solidFill>
                <a:latin typeface="나눔고딕" pitchFamily="50" charset="-127"/>
                <a:ea typeface="나눔고딕" pitchFamily="50" charset="-127"/>
              </a:rPr>
              <a:t>92</a:t>
            </a:r>
            <a:r>
              <a:rPr lang="ko-KR" altLang="en-US" sz="1800" b="1">
                <a:solidFill>
                  <a:srgbClr val="000000"/>
                </a:solidFill>
                <a:latin typeface="나눔고딕" pitchFamily="50" charset="-127"/>
                <a:ea typeface="나눔고딕" pitchFamily="50" charset="-127"/>
              </a:rPr>
              <a:t>조</a:t>
            </a:r>
            <a:r>
              <a:rPr lang="en-US" altLang="ko-KR" sz="1800" b="1">
                <a:solidFill>
                  <a:srgbClr val="000000"/>
                </a:solidFill>
                <a:latin typeface="나눔고딕" pitchFamily="50" charset="-127"/>
                <a:ea typeface="나눔고딕" pitchFamily="50" charset="-127"/>
              </a:rPr>
              <a:t>(</a:t>
            </a:r>
            <a:r>
              <a:rPr lang="ko-KR" altLang="en-US" sz="1800" b="1">
                <a:solidFill>
                  <a:srgbClr val="000000"/>
                </a:solidFill>
                <a:latin typeface="나눔고딕" pitchFamily="50" charset="-127"/>
                <a:ea typeface="나눔고딕" pitchFamily="50" charset="-127"/>
              </a:rPr>
              <a:t>벌칙</a:t>
            </a:r>
            <a:r>
              <a:rPr lang="en-US" altLang="ko-KR" sz="1800" b="1">
                <a:solidFill>
                  <a:srgbClr val="000000"/>
                </a:solidFill>
                <a:latin typeface="나눔고딕" pitchFamily="50" charset="-127"/>
                <a:ea typeface="나눔고딕" pitchFamily="50" charset="-127"/>
              </a:rPr>
              <a:t>)  300</a:t>
            </a:r>
            <a:r>
              <a:rPr lang="ko-KR" altLang="en-US" sz="1800" b="1">
                <a:solidFill>
                  <a:srgbClr val="000000"/>
                </a:solidFill>
                <a:latin typeface="나눔고딕" pitchFamily="50" charset="-127"/>
                <a:ea typeface="나눔고딕" pitchFamily="50" charset="-127"/>
              </a:rPr>
              <a:t>만원 이하의 벌금</a:t>
            </a:r>
            <a:r>
              <a:rPr lang="ko-KR" altLang="en-US" sz="1800">
                <a:solidFill>
                  <a:srgbClr val="000000"/>
                </a:solidFill>
                <a:latin typeface="나눔고딕" pitchFamily="50" charset="-127"/>
                <a:ea typeface="나눔고딕" pitchFamily="50" charset="-127"/>
              </a:rPr>
              <a:t> </a:t>
            </a:r>
            <a:r>
              <a:rPr lang="en-US" altLang="ko-KR" sz="1600">
                <a:solidFill>
                  <a:srgbClr val="0000FF"/>
                </a:solidFill>
                <a:latin typeface="나눔고딕" pitchFamily="50" charset="-127"/>
                <a:ea typeface="나눔고딕" pitchFamily="50" charset="-127"/>
              </a:rPr>
              <a:t>&lt;</a:t>
            </a:r>
            <a:r>
              <a:rPr lang="ko-KR" altLang="en-US" sz="1600">
                <a:solidFill>
                  <a:srgbClr val="0000FF"/>
                </a:solidFill>
                <a:latin typeface="나눔고딕" pitchFamily="50" charset="-127"/>
                <a:ea typeface="나눔고딕" pitchFamily="50" charset="-127"/>
              </a:rPr>
              <a:t>개정 </a:t>
            </a:r>
            <a:r>
              <a:rPr lang="en-US" altLang="ko-KR" sz="1600">
                <a:solidFill>
                  <a:srgbClr val="0000FF"/>
                </a:solidFill>
                <a:latin typeface="나눔고딕" pitchFamily="50" charset="-127"/>
                <a:ea typeface="나눔고딕" pitchFamily="50" charset="-127"/>
              </a:rPr>
              <a:t>2020.12.29&gt;</a:t>
            </a:r>
          </a:p>
          <a:p>
            <a:pPr>
              <a:buFont typeface="Arial" panose="020B0604020202020204" pitchFamily="34" charset="0"/>
              <a:buNone/>
            </a:pPr>
            <a:r>
              <a:rPr lang="en-US" altLang="ko-KR" sz="1600">
                <a:latin typeface="나눔고딕" pitchFamily="50" charset="-127"/>
                <a:ea typeface="나눔고딕" pitchFamily="50" charset="-127"/>
              </a:rPr>
              <a:t> 1. 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8</a:t>
            </a:r>
            <a:r>
              <a:rPr lang="ko-KR" altLang="en-US" sz="1600" u="sng">
                <a:latin typeface="나눔고딕" pitchFamily="50" charset="-127"/>
                <a:ea typeface="나눔고딕" pitchFamily="50" charset="-127"/>
              </a:rPr>
              <a:t>조제</a:t>
            </a:r>
            <a:r>
              <a:rPr lang="en-US" altLang="ko-KR" sz="1600" u="sng">
                <a:latin typeface="나눔고딕" pitchFamily="50" charset="-127"/>
                <a:ea typeface="나눔고딕" pitchFamily="50" charset="-127"/>
              </a:rPr>
              <a:t>3</a:t>
            </a:r>
            <a:r>
              <a:rPr lang="ko-KR" altLang="en-US" sz="1600" u="sng">
                <a:latin typeface="나눔고딕" pitchFamily="50" charset="-127"/>
                <a:ea typeface="나눔고딕" pitchFamily="50" charset="-127"/>
              </a:rPr>
              <a:t>항</a:t>
            </a:r>
            <a:r>
              <a:rPr lang="ko-KR" altLang="en-US" sz="1600">
                <a:latin typeface="나눔고딕" pitchFamily="50" charset="-127"/>
                <a:ea typeface="나눔고딕" pitchFamily="50" charset="-127"/>
              </a:rPr>
              <a:t>에 따른 명령을 정당한 사유 없이 위반한 자</a:t>
            </a:r>
          </a:p>
          <a:p>
            <a:pPr>
              <a:buFont typeface="Arial" panose="020B0604020202020204" pitchFamily="34" charset="0"/>
              <a:buNone/>
            </a:pPr>
            <a:r>
              <a:rPr lang="en-US" altLang="ko-KR" sz="1600">
                <a:latin typeface="나눔고딕" pitchFamily="50" charset="-127"/>
                <a:ea typeface="나눔고딕" pitchFamily="50" charset="-127"/>
              </a:rPr>
              <a:t> 2. 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32</a:t>
            </a:r>
            <a:r>
              <a:rPr lang="ko-KR" altLang="en-US" sz="1600" u="sng">
                <a:latin typeface="나눔고딕" pitchFamily="50" charset="-127"/>
                <a:ea typeface="나눔고딕" pitchFamily="50" charset="-127"/>
              </a:rPr>
              <a:t>조제</a:t>
            </a:r>
            <a:r>
              <a:rPr lang="en-US" altLang="ko-KR" sz="1600" u="sng">
                <a:latin typeface="나눔고딕" pitchFamily="50" charset="-127"/>
                <a:ea typeface="나눔고딕" pitchFamily="50" charset="-127"/>
              </a:rPr>
              <a:t>5</a:t>
            </a:r>
            <a:r>
              <a:rPr lang="ko-KR" altLang="en-US" sz="1600" u="sng">
                <a:latin typeface="나눔고딕" pitchFamily="50" charset="-127"/>
                <a:ea typeface="나눔고딕" pitchFamily="50" charset="-127"/>
              </a:rPr>
              <a:t>항</a:t>
            </a:r>
            <a:r>
              <a:rPr lang="ko-KR" altLang="en-US" sz="1600">
                <a:latin typeface="나눔고딕" pitchFamily="50" charset="-127"/>
                <a:ea typeface="나눔고딕" pitchFamily="50" charset="-127"/>
              </a:rPr>
              <a:t>에 따른 조치명령을 이행하지 아니한 자</a:t>
            </a:r>
          </a:p>
          <a:p>
            <a:pPr>
              <a:buFont typeface="Arial" panose="020B0604020202020204" pitchFamily="34" charset="0"/>
              <a:buNone/>
            </a:pPr>
            <a:r>
              <a:rPr lang="en-US" altLang="ko-KR" sz="1600">
                <a:latin typeface="나눔고딕" pitchFamily="50" charset="-127"/>
                <a:ea typeface="나눔고딕" pitchFamily="50" charset="-127"/>
              </a:rPr>
              <a:t> 3. 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38</a:t>
            </a:r>
            <a:r>
              <a:rPr lang="ko-KR" altLang="en-US" sz="1600" u="sng">
                <a:latin typeface="나눔고딕" pitchFamily="50" charset="-127"/>
                <a:ea typeface="나눔고딕" pitchFamily="50" charset="-127"/>
              </a:rPr>
              <a:t>조의</a:t>
            </a:r>
            <a:r>
              <a:rPr lang="en-US" altLang="ko-KR" sz="1600" u="sng">
                <a:latin typeface="나눔고딕" pitchFamily="50" charset="-127"/>
                <a:ea typeface="나눔고딕" pitchFamily="50" charset="-127"/>
              </a:rPr>
              <a:t>2</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1</a:t>
            </a:r>
            <a:r>
              <a:rPr lang="ko-KR" altLang="en-US" sz="1600" u="sng">
                <a:latin typeface="나눔고딕" pitchFamily="50" charset="-127"/>
                <a:ea typeface="나눔고딕" pitchFamily="50" charset="-127"/>
              </a:rPr>
              <a:t>항</a:t>
            </a:r>
            <a:r>
              <a:rPr lang="ko-KR" altLang="en-US" sz="1600">
                <a:latin typeface="나눔고딕" pitchFamily="50" charset="-127"/>
                <a:ea typeface="나눔고딕" pitchFamily="50" charset="-127"/>
              </a:rPr>
              <a:t>에 따른 신고를 하지 아니하고 시설을 설치ㆍ운영한 자</a:t>
            </a:r>
          </a:p>
          <a:p>
            <a:pPr>
              <a:buFont typeface="Arial" panose="020B0604020202020204" pitchFamily="34" charset="0"/>
              <a:buNone/>
            </a:pPr>
            <a:r>
              <a:rPr lang="en-US" altLang="ko-KR" sz="1600">
                <a:latin typeface="나눔고딕" pitchFamily="50" charset="-127"/>
                <a:ea typeface="나눔고딕" pitchFamily="50" charset="-127"/>
              </a:rPr>
              <a:t> 3</a:t>
            </a:r>
            <a:r>
              <a:rPr lang="ko-KR" altLang="en-US" sz="1600">
                <a:latin typeface="나눔고딕" pitchFamily="50" charset="-127"/>
                <a:ea typeface="나눔고딕" pitchFamily="50" charset="-127"/>
              </a:rPr>
              <a:t>의</a:t>
            </a:r>
            <a:r>
              <a:rPr lang="en-US" altLang="ko-KR" sz="1600">
                <a:latin typeface="나눔고딕" pitchFamily="50" charset="-127"/>
                <a:ea typeface="나눔고딕" pitchFamily="50" charset="-127"/>
              </a:rPr>
              <a:t>2. 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38</a:t>
            </a:r>
            <a:r>
              <a:rPr lang="ko-KR" altLang="en-US" sz="1600" u="sng">
                <a:latin typeface="나눔고딕" pitchFamily="50" charset="-127"/>
                <a:ea typeface="나눔고딕" pitchFamily="50" charset="-127"/>
              </a:rPr>
              <a:t>조의</a:t>
            </a:r>
            <a:r>
              <a:rPr lang="en-US" altLang="ko-KR" sz="1600" u="sng">
                <a:latin typeface="나눔고딕" pitchFamily="50" charset="-127"/>
                <a:ea typeface="나눔고딕" pitchFamily="50" charset="-127"/>
              </a:rPr>
              <a:t>2</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6</a:t>
            </a:r>
            <a:r>
              <a:rPr lang="ko-KR" altLang="en-US" sz="1600" u="sng">
                <a:latin typeface="나눔고딕" pitchFamily="50" charset="-127"/>
                <a:ea typeface="나눔고딕" pitchFamily="50" charset="-127"/>
              </a:rPr>
              <a:t>항</a:t>
            </a:r>
            <a:r>
              <a:rPr lang="ko-KR" altLang="en-US" sz="1600">
                <a:latin typeface="나눔고딕" pitchFamily="50" charset="-127"/>
                <a:ea typeface="나눔고딕" pitchFamily="50" charset="-127"/>
              </a:rPr>
              <a:t>에 따른 정기점검을 받지 아니한 자</a:t>
            </a:r>
          </a:p>
          <a:p>
            <a:pPr>
              <a:buFont typeface="Arial" panose="020B0604020202020204" pitchFamily="34" charset="0"/>
              <a:buNone/>
            </a:pPr>
            <a:r>
              <a:rPr lang="en-US" altLang="ko-KR" sz="1600">
                <a:latin typeface="나눔고딕" pitchFamily="50" charset="-127"/>
                <a:ea typeface="나눔고딕" pitchFamily="50" charset="-127"/>
              </a:rPr>
              <a:t> 4. 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42</a:t>
            </a:r>
            <a:r>
              <a:rPr lang="ko-KR" altLang="en-US" sz="1600" u="sng">
                <a:latin typeface="나눔고딕" pitchFamily="50" charset="-127"/>
                <a:ea typeface="나눔고딕" pitchFamily="50" charset="-127"/>
              </a:rPr>
              <a:t>조</a:t>
            </a:r>
            <a:r>
              <a:rPr lang="ko-KR" altLang="en-US" sz="1600">
                <a:latin typeface="나눔고딕" pitchFamily="50" charset="-127"/>
                <a:ea typeface="나눔고딕" pitchFamily="50" charset="-127"/>
              </a:rPr>
              <a:t>에 따른 연료사용 제한조치 등의 명령을 위반한 자</a:t>
            </a:r>
          </a:p>
          <a:p>
            <a:pPr>
              <a:buFont typeface="Arial" panose="020B0604020202020204" pitchFamily="34" charset="0"/>
              <a:buNone/>
            </a:pPr>
            <a:r>
              <a:rPr lang="en-US" altLang="ko-KR" sz="1600">
                <a:latin typeface="나눔고딕" pitchFamily="50" charset="-127"/>
                <a:ea typeface="나눔고딕" pitchFamily="50" charset="-127"/>
              </a:rPr>
              <a:t> 4</a:t>
            </a:r>
            <a:r>
              <a:rPr lang="ko-KR" altLang="en-US" sz="1600">
                <a:latin typeface="나눔고딕" pitchFamily="50" charset="-127"/>
                <a:ea typeface="나눔고딕" pitchFamily="50" charset="-127"/>
              </a:rPr>
              <a:t>의</a:t>
            </a:r>
            <a:r>
              <a:rPr lang="en-US" altLang="ko-KR" sz="1600">
                <a:latin typeface="나눔고딕" pitchFamily="50" charset="-127"/>
                <a:ea typeface="나눔고딕" pitchFamily="50" charset="-127"/>
              </a:rPr>
              <a:t>2. 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43</a:t>
            </a:r>
            <a:r>
              <a:rPr lang="ko-KR" altLang="en-US" sz="1600" u="sng">
                <a:latin typeface="나눔고딕" pitchFamily="50" charset="-127"/>
                <a:ea typeface="나눔고딕" pitchFamily="50" charset="-127"/>
              </a:rPr>
              <a:t>조제</a:t>
            </a:r>
            <a:r>
              <a:rPr lang="en-US" altLang="ko-KR" sz="1600" u="sng">
                <a:latin typeface="나눔고딕" pitchFamily="50" charset="-127"/>
                <a:ea typeface="나눔고딕" pitchFamily="50" charset="-127"/>
              </a:rPr>
              <a:t>1</a:t>
            </a:r>
            <a:r>
              <a:rPr lang="ko-KR" altLang="en-US" sz="1600" u="sng">
                <a:latin typeface="나눔고딕" pitchFamily="50" charset="-127"/>
                <a:ea typeface="나눔고딕" pitchFamily="50" charset="-127"/>
              </a:rPr>
              <a:t>항</a:t>
            </a:r>
            <a:r>
              <a:rPr lang="ko-KR" altLang="en-US" sz="1600">
                <a:latin typeface="나눔고딕" pitchFamily="50" charset="-127"/>
                <a:ea typeface="나눔고딕" pitchFamily="50" charset="-127"/>
              </a:rPr>
              <a:t> 전단에 따른 신고를 하지 아니한 자</a:t>
            </a:r>
          </a:p>
          <a:p>
            <a:pPr>
              <a:buFont typeface="Arial" panose="020B0604020202020204" pitchFamily="34" charset="0"/>
              <a:buNone/>
            </a:pPr>
            <a:r>
              <a:rPr lang="en-US" altLang="ko-KR" sz="1600">
                <a:latin typeface="나눔고딕" pitchFamily="50" charset="-127"/>
                <a:ea typeface="나눔고딕" pitchFamily="50" charset="-127"/>
              </a:rPr>
              <a:t> 5. 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43</a:t>
            </a:r>
            <a:r>
              <a:rPr lang="ko-KR" altLang="en-US" sz="1600" u="sng">
                <a:latin typeface="나눔고딕" pitchFamily="50" charset="-127"/>
                <a:ea typeface="나눔고딕" pitchFamily="50" charset="-127"/>
              </a:rPr>
              <a:t>조제</a:t>
            </a:r>
            <a:r>
              <a:rPr lang="en-US" altLang="ko-KR" sz="1600" u="sng">
                <a:latin typeface="나눔고딕" pitchFamily="50" charset="-127"/>
                <a:ea typeface="나눔고딕" pitchFamily="50" charset="-127"/>
              </a:rPr>
              <a:t>1</a:t>
            </a:r>
            <a:r>
              <a:rPr lang="ko-KR" altLang="en-US" sz="1600" u="sng">
                <a:latin typeface="나눔고딕" pitchFamily="50" charset="-127"/>
                <a:ea typeface="나눔고딕" pitchFamily="50" charset="-127"/>
              </a:rPr>
              <a:t>항</a:t>
            </a:r>
            <a:r>
              <a:rPr lang="ko-KR" altLang="en-US" sz="1600">
                <a:latin typeface="나눔고딕" pitchFamily="50" charset="-127"/>
                <a:ea typeface="나눔고딕" pitchFamily="50" charset="-127"/>
              </a:rPr>
              <a:t> 전단 또는 후단을 위반하여 비산먼지의 발생을 억제하기 위한 시설을 설치하지 </a:t>
            </a:r>
            <a:endParaRPr lang="en-US" altLang="ko-KR" sz="1600">
              <a:latin typeface="나눔고딕" pitchFamily="50" charset="-127"/>
              <a:ea typeface="나눔고딕" pitchFamily="50" charset="-127"/>
            </a:endParaRPr>
          </a:p>
          <a:p>
            <a:pPr>
              <a:buFont typeface="Arial" panose="020B0604020202020204" pitchFamily="34" charset="0"/>
              <a:buNone/>
            </a:pPr>
            <a:r>
              <a:rPr lang="en-US" altLang="ko-KR" sz="1600">
                <a:latin typeface="나눔고딕" pitchFamily="50" charset="-127"/>
                <a:ea typeface="나눔고딕" pitchFamily="50" charset="-127"/>
              </a:rPr>
              <a:t>    </a:t>
            </a:r>
            <a:r>
              <a:rPr lang="ko-KR" altLang="en-US" sz="1600">
                <a:latin typeface="나눔고딕" pitchFamily="50" charset="-127"/>
                <a:ea typeface="나눔고딕" pitchFamily="50" charset="-127"/>
              </a:rPr>
              <a:t>아니하거나 필요한 조치를 하지 아니한 자</a:t>
            </a:r>
            <a:r>
              <a:rPr lang="en-US" altLang="ko-KR" sz="1600">
                <a:latin typeface="나눔고딕" pitchFamily="50" charset="-127"/>
                <a:ea typeface="나눔고딕" pitchFamily="50" charset="-127"/>
              </a:rPr>
              <a:t>. </a:t>
            </a:r>
            <a:r>
              <a:rPr lang="ko-KR" altLang="en-US" sz="1600">
                <a:latin typeface="나눔고딕" pitchFamily="50" charset="-127"/>
                <a:ea typeface="나눔고딕" pitchFamily="50" charset="-127"/>
              </a:rPr>
              <a:t>다만</a:t>
            </a:r>
            <a:r>
              <a:rPr lang="en-US" altLang="ko-KR" sz="1600">
                <a:latin typeface="나눔고딕" pitchFamily="50" charset="-127"/>
                <a:ea typeface="나눔고딕" pitchFamily="50" charset="-127"/>
              </a:rPr>
              <a:t>, </a:t>
            </a:r>
            <a:r>
              <a:rPr lang="ko-KR" altLang="en-US" sz="1600">
                <a:latin typeface="나눔고딕" pitchFamily="50" charset="-127"/>
                <a:ea typeface="나눔고딕" pitchFamily="50" charset="-127"/>
              </a:rPr>
              <a:t>시멘트ㆍ석탄ㆍ토사ㆍ사료ㆍ곡물 및 고철의 </a:t>
            </a:r>
            <a:endParaRPr lang="en-US" altLang="ko-KR" sz="1600">
              <a:latin typeface="나눔고딕" pitchFamily="50" charset="-127"/>
              <a:ea typeface="나눔고딕" pitchFamily="50" charset="-127"/>
            </a:endParaRPr>
          </a:p>
          <a:p>
            <a:pPr>
              <a:buFont typeface="Arial" panose="020B0604020202020204" pitchFamily="34" charset="0"/>
              <a:buNone/>
            </a:pPr>
            <a:r>
              <a:rPr lang="en-US" altLang="ko-KR" sz="1600">
                <a:latin typeface="나눔고딕" pitchFamily="50" charset="-127"/>
                <a:ea typeface="나눔고딕" pitchFamily="50" charset="-127"/>
              </a:rPr>
              <a:t>    </a:t>
            </a:r>
            <a:r>
              <a:rPr lang="ko-KR" altLang="en-US" sz="1600">
                <a:latin typeface="나눔고딕" pitchFamily="50" charset="-127"/>
                <a:ea typeface="나눔고딕" pitchFamily="50" charset="-127"/>
              </a:rPr>
              <a:t>분체상</a:t>
            </a:r>
            <a:r>
              <a:rPr lang="en-US" altLang="ko-KR" sz="1600">
                <a:latin typeface="나눔고딕" pitchFamily="50" charset="-127"/>
                <a:ea typeface="나눔고딕" pitchFamily="50" charset="-127"/>
              </a:rPr>
              <a:t>(</a:t>
            </a:r>
            <a:r>
              <a:rPr lang="ko-KR" altLang="en-US" sz="1600">
                <a:latin typeface="나눔고딕" pitchFamily="50" charset="-127"/>
                <a:ea typeface="나눔고딕" pitchFamily="50" charset="-127"/>
              </a:rPr>
              <a:t>粉體狀</a:t>
            </a:r>
            <a:r>
              <a:rPr lang="en-US" altLang="ko-KR" sz="1600">
                <a:latin typeface="나눔고딕" pitchFamily="50" charset="-127"/>
                <a:ea typeface="나눔고딕" pitchFamily="50" charset="-127"/>
              </a:rPr>
              <a:t>) </a:t>
            </a:r>
            <a:r>
              <a:rPr lang="ko-KR" altLang="en-US" sz="1600">
                <a:latin typeface="나눔고딕" pitchFamily="50" charset="-127"/>
                <a:ea typeface="나눔고딕" pitchFamily="50" charset="-127"/>
              </a:rPr>
              <a:t>물질을 운송한 자는 제외한다</a:t>
            </a:r>
            <a:r>
              <a:rPr lang="en-US" altLang="ko-KR" sz="1600">
                <a:latin typeface="나눔고딕" pitchFamily="50" charset="-127"/>
                <a:ea typeface="나눔고딕" pitchFamily="50" charset="-127"/>
              </a:rPr>
              <a:t>.</a:t>
            </a:r>
          </a:p>
          <a:p>
            <a:pPr>
              <a:buFont typeface="Arial" panose="020B0604020202020204" pitchFamily="34" charset="0"/>
              <a:buNone/>
            </a:pPr>
            <a:r>
              <a:rPr lang="en-US" altLang="ko-KR" sz="1600">
                <a:latin typeface="나눔고딕" pitchFamily="50" charset="-127"/>
                <a:ea typeface="나눔고딕" pitchFamily="50" charset="-127"/>
              </a:rPr>
              <a:t> 6. </a:t>
            </a:r>
            <a:r>
              <a:rPr lang="ko-KR" altLang="en-US" sz="1600" u="sng">
                <a:solidFill>
                  <a:srgbClr val="FF0000"/>
                </a:solidFill>
                <a:latin typeface="나눔고딕" pitchFamily="50" charset="-127"/>
                <a:ea typeface="나눔고딕" pitchFamily="50" charset="-127"/>
              </a:rPr>
              <a:t>제</a:t>
            </a:r>
            <a:r>
              <a:rPr lang="en-US" altLang="ko-KR" sz="1600" u="sng">
                <a:solidFill>
                  <a:srgbClr val="FF0000"/>
                </a:solidFill>
                <a:latin typeface="나눔고딕" pitchFamily="50" charset="-127"/>
                <a:ea typeface="나눔고딕" pitchFamily="50" charset="-127"/>
              </a:rPr>
              <a:t>43</a:t>
            </a:r>
            <a:r>
              <a:rPr lang="ko-KR" altLang="en-US" sz="1600" u="sng">
                <a:solidFill>
                  <a:srgbClr val="FF0000"/>
                </a:solidFill>
                <a:latin typeface="나눔고딕" pitchFamily="50" charset="-127"/>
                <a:ea typeface="나눔고딕" pitchFamily="50" charset="-127"/>
              </a:rPr>
              <a:t>조제</a:t>
            </a:r>
            <a:r>
              <a:rPr lang="en-US" altLang="ko-KR" sz="1600" u="sng">
                <a:solidFill>
                  <a:srgbClr val="FF0000"/>
                </a:solidFill>
                <a:latin typeface="나눔고딕" pitchFamily="50" charset="-127"/>
                <a:ea typeface="나눔고딕" pitchFamily="50" charset="-127"/>
              </a:rPr>
              <a:t>4</a:t>
            </a:r>
            <a:r>
              <a:rPr lang="ko-KR" altLang="en-US" sz="1600" u="sng">
                <a:solidFill>
                  <a:srgbClr val="FF0000"/>
                </a:solidFill>
                <a:latin typeface="나눔고딕" pitchFamily="50" charset="-127"/>
                <a:ea typeface="나눔고딕" pitchFamily="50" charset="-127"/>
              </a:rPr>
              <a:t>항</a:t>
            </a:r>
            <a:r>
              <a:rPr lang="ko-KR" altLang="en-US" sz="1600">
                <a:latin typeface="나눔고딕" pitchFamily="50" charset="-127"/>
                <a:ea typeface="나눔고딕" pitchFamily="50" charset="-127"/>
              </a:rPr>
              <a:t>을 위반하여 비산먼지의 발생을 억제하기 위한 시설의 설치나 조치의 이행 또는     </a:t>
            </a:r>
            <a:endParaRPr lang="en-US" altLang="ko-KR" sz="1600">
              <a:latin typeface="나눔고딕" pitchFamily="50" charset="-127"/>
              <a:ea typeface="나눔고딕" pitchFamily="50" charset="-127"/>
            </a:endParaRPr>
          </a:p>
          <a:p>
            <a:pPr>
              <a:buFont typeface="Arial" panose="020B0604020202020204" pitchFamily="34" charset="0"/>
              <a:buNone/>
            </a:pPr>
            <a:r>
              <a:rPr lang="en-US" altLang="ko-KR" sz="1600">
                <a:latin typeface="나눔고딕" pitchFamily="50" charset="-127"/>
                <a:ea typeface="나눔고딕" pitchFamily="50" charset="-127"/>
              </a:rPr>
              <a:t>     </a:t>
            </a:r>
            <a:r>
              <a:rPr lang="ko-KR" altLang="en-US" sz="1600">
                <a:latin typeface="나눔고딕" pitchFamily="50" charset="-127"/>
                <a:ea typeface="나눔고딕" pitchFamily="50" charset="-127"/>
              </a:rPr>
              <a:t>개선명령을 이행하지 아니한 자</a:t>
            </a:r>
          </a:p>
          <a:p>
            <a:pPr>
              <a:buFont typeface="Arial" panose="020B0604020202020204" pitchFamily="34" charset="0"/>
              <a:buNone/>
            </a:pPr>
            <a:r>
              <a:rPr lang="en-US" altLang="ko-KR" sz="1600">
                <a:latin typeface="나눔고딕" pitchFamily="50" charset="-127"/>
                <a:ea typeface="나눔고딕" pitchFamily="50" charset="-127"/>
              </a:rPr>
              <a:t> 7. 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44</a:t>
            </a:r>
            <a:r>
              <a:rPr lang="ko-KR" altLang="en-US" sz="1600" u="sng">
                <a:latin typeface="나눔고딕" pitchFamily="50" charset="-127"/>
                <a:ea typeface="나눔고딕" pitchFamily="50" charset="-127"/>
              </a:rPr>
              <a:t>조제</a:t>
            </a:r>
            <a:r>
              <a:rPr lang="en-US" altLang="ko-KR" sz="1600" u="sng">
                <a:latin typeface="나눔고딕" pitchFamily="50" charset="-127"/>
                <a:ea typeface="나눔고딕" pitchFamily="50" charset="-127"/>
              </a:rPr>
              <a:t>1</a:t>
            </a:r>
            <a:r>
              <a:rPr lang="ko-KR" altLang="en-US" sz="1600" u="sng">
                <a:latin typeface="나눔고딕" pitchFamily="50" charset="-127"/>
                <a:ea typeface="나눔고딕" pitchFamily="50" charset="-127"/>
              </a:rPr>
              <a:t>항</a:t>
            </a:r>
            <a:r>
              <a:rPr lang="en-US" altLang="ko-KR" sz="1600">
                <a:latin typeface="나눔고딕" pitchFamily="50" charset="-127"/>
                <a:ea typeface="나눔고딕" pitchFamily="50" charset="-127"/>
              </a:rPr>
              <a:t>,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45</a:t>
            </a:r>
            <a:r>
              <a:rPr lang="ko-KR" altLang="en-US" sz="1600" u="sng">
                <a:latin typeface="나눔고딕" pitchFamily="50" charset="-127"/>
                <a:ea typeface="나눔고딕" pitchFamily="50" charset="-127"/>
              </a:rPr>
              <a:t>조제</a:t>
            </a:r>
            <a:r>
              <a:rPr lang="en-US" altLang="ko-KR" sz="1600" u="sng">
                <a:latin typeface="나눔고딕" pitchFamily="50" charset="-127"/>
                <a:ea typeface="나눔고딕" pitchFamily="50" charset="-127"/>
              </a:rPr>
              <a:t>1</a:t>
            </a:r>
            <a:r>
              <a:rPr lang="ko-KR" altLang="en-US" sz="1600" u="sng">
                <a:latin typeface="나눔고딕" pitchFamily="50" charset="-127"/>
                <a:ea typeface="나눔고딕" pitchFamily="50" charset="-127"/>
              </a:rPr>
              <a:t>항</a:t>
            </a:r>
            <a:r>
              <a:rPr lang="ko-KR" altLang="en-US" sz="1600">
                <a:latin typeface="나눔고딕" pitchFamily="50" charset="-127"/>
                <a:ea typeface="나눔고딕" pitchFamily="50" charset="-127"/>
              </a:rPr>
              <a:t> 또는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2</a:t>
            </a:r>
            <a:r>
              <a:rPr lang="ko-KR" altLang="en-US" sz="1600" u="sng">
                <a:latin typeface="나눔고딕" pitchFamily="50" charset="-127"/>
                <a:ea typeface="나눔고딕" pitchFamily="50" charset="-127"/>
              </a:rPr>
              <a:t>항</a:t>
            </a:r>
            <a:r>
              <a:rPr lang="ko-KR" altLang="en-US" sz="1600">
                <a:latin typeface="나눔고딕" pitchFamily="50" charset="-127"/>
                <a:ea typeface="나눔고딕" pitchFamily="50" charset="-127"/>
              </a:rPr>
              <a:t>에 따른 신고를 하지 아니하고 시설을 설치하거나 운영</a:t>
            </a:r>
            <a:endParaRPr lang="en-US" altLang="ko-KR" sz="1600">
              <a:latin typeface="나눔고딕" pitchFamily="50" charset="-127"/>
              <a:ea typeface="나눔고딕" pitchFamily="50" charset="-127"/>
            </a:endParaRPr>
          </a:p>
          <a:p>
            <a:pPr>
              <a:buFont typeface="Arial" panose="020B0604020202020204" pitchFamily="34" charset="0"/>
              <a:buNone/>
            </a:pPr>
            <a:r>
              <a:rPr lang="en-US" altLang="ko-KR" sz="1600">
                <a:latin typeface="나눔고딕" pitchFamily="50" charset="-127"/>
                <a:ea typeface="나눔고딕" pitchFamily="50" charset="-127"/>
              </a:rPr>
              <a:t>     </a:t>
            </a:r>
            <a:r>
              <a:rPr lang="ko-KR" altLang="en-US" sz="1600">
                <a:latin typeface="나눔고딕" pitchFamily="50" charset="-127"/>
                <a:ea typeface="나눔고딕" pitchFamily="50" charset="-127"/>
              </a:rPr>
              <a:t>한 자</a:t>
            </a:r>
          </a:p>
          <a:p>
            <a:pPr>
              <a:buFont typeface="Arial" panose="020B0604020202020204" pitchFamily="34" charset="0"/>
              <a:buNone/>
            </a:pPr>
            <a:r>
              <a:rPr lang="en-US" altLang="ko-KR" sz="1600">
                <a:latin typeface="나눔고딕" pitchFamily="50" charset="-127"/>
                <a:ea typeface="나눔고딕" pitchFamily="50" charset="-127"/>
              </a:rPr>
              <a:t> 8. 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44</a:t>
            </a:r>
            <a:r>
              <a:rPr lang="ko-KR" altLang="en-US" sz="1600" u="sng">
                <a:latin typeface="나눔고딕" pitchFamily="50" charset="-127"/>
                <a:ea typeface="나눔고딕" pitchFamily="50" charset="-127"/>
              </a:rPr>
              <a:t>조제</a:t>
            </a:r>
            <a:r>
              <a:rPr lang="en-US" altLang="ko-KR" sz="1600" u="sng">
                <a:latin typeface="나눔고딕" pitchFamily="50" charset="-127"/>
                <a:ea typeface="나눔고딕" pitchFamily="50" charset="-127"/>
              </a:rPr>
              <a:t>5</a:t>
            </a:r>
            <a:r>
              <a:rPr lang="ko-KR" altLang="en-US" sz="1600" u="sng">
                <a:latin typeface="나눔고딕" pitchFamily="50" charset="-127"/>
                <a:ea typeface="나눔고딕" pitchFamily="50" charset="-127"/>
              </a:rPr>
              <a:t>항</a:t>
            </a:r>
            <a:r>
              <a:rPr lang="ko-KR" altLang="en-US" sz="1600">
                <a:latin typeface="나눔고딕" pitchFamily="50" charset="-127"/>
                <a:ea typeface="나눔고딕" pitchFamily="50" charset="-127"/>
              </a:rPr>
              <a:t>에 따른 조치를 하지 아니한 자</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4">
            <a:extLst>
              <a:ext uri="{FF2B5EF4-FFF2-40B4-BE49-F238E27FC236}">
                <a16:creationId xmlns:a16="http://schemas.microsoft.com/office/drawing/2014/main" id="{E587234F-D059-06CC-34BD-92BA22ACF415}"/>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44387" name="Rectangle 5">
            <a:extLst>
              <a:ext uri="{FF2B5EF4-FFF2-40B4-BE49-F238E27FC236}">
                <a16:creationId xmlns:a16="http://schemas.microsoft.com/office/drawing/2014/main" id="{63761802-E9A4-CB87-2A86-757F5DAE5E9D}"/>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44388" name="Group 6">
            <a:extLst>
              <a:ext uri="{FF2B5EF4-FFF2-40B4-BE49-F238E27FC236}">
                <a16:creationId xmlns:a16="http://schemas.microsoft.com/office/drawing/2014/main" id="{8558A270-0AC3-49F8-E40B-A0681D7B03A2}"/>
              </a:ext>
            </a:extLst>
          </p:cNvPr>
          <p:cNvGrpSpPr>
            <a:grpSpLocks/>
          </p:cNvGrpSpPr>
          <p:nvPr/>
        </p:nvGrpSpPr>
        <p:grpSpPr bwMode="auto">
          <a:xfrm>
            <a:off x="-185738" y="0"/>
            <a:ext cx="9324976" cy="982663"/>
            <a:chOff x="-117" y="0"/>
            <a:chExt cx="5874" cy="619"/>
          </a:xfrm>
        </p:grpSpPr>
        <p:grpSp>
          <p:nvGrpSpPr>
            <p:cNvPr id="144395" name="Group 7">
              <a:extLst>
                <a:ext uri="{FF2B5EF4-FFF2-40B4-BE49-F238E27FC236}">
                  <a16:creationId xmlns:a16="http://schemas.microsoft.com/office/drawing/2014/main" id="{12BFA63E-590B-3D73-4FF0-A716B05AD68C}"/>
                </a:ext>
              </a:extLst>
            </p:cNvPr>
            <p:cNvGrpSpPr>
              <a:grpSpLocks/>
            </p:cNvGrpSpPr>
            <p:nvPr/>
          </p:nvGrpSpPr>
          <p:grpSpPr bwMode="auto">
            <a:xfrm>
              <a:off x="-117" y="177"/>
              <a:ext cx="4676" cy="442"/>
              <a:chOff x="-117" y="177"/>
              <a:chExt cx="4676" cy="442"/>
            </a:xfrm>
          </p:grpSpPr>
          <p:pic>
            <p:nvPicPr>
              <p:cNvPr id="144398" name="Picture 8">
                <a:extLst>
                  <a:ext uri="{FF2B5EF4-FFF2-40B4-BE49-F238E27FC236}">
                    <a16:creationId xmlns:a16="http://schemas.microsoft.com/office/drawing/2014/main" id="{D41A186F-68F3-C78D-D051-C5E3EB56E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44399" name="Rectangle 9">
                <a:extLst>
                  <a:ext uri="{FF2B5EF4-FFF2-40B4-BE49-F238E27FC236}">
                    <a16:creationId xmlns:a16="http://schemas.microsoft.com/office/drawing/2014/main" id="{E9DAD59F-FFD1-3522-2379-963C4CB1F160}"/>
                  </a:ext>
                </a:extLst>
              </p:cNvPr>
              <p:cNvSpPr>
                <a:spLocks noChangeArrowheads="1"/>
              </p:cNvSpPr>
              <p:nvPr/>
            </p:nvSpPr>
            <p:spPr bwMode="white">
              <a:xfrm>
                <a:off x="-117" y="177"/>
                <a:ext cx="355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44396" name="Rectangle 10">
              <a:extLst>
                <a:ext uri="{FF2B5EF4-FFF2-40B4-BE49-F238E27FC236}">
                  <a16:creationId xmlns:a16="http://schemas.microsoft.com/office/drawing/2014/main" id="{B48FBE64-3F8E-7C6B-DD89-D363DB78EE1B}"/>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44397" name="Rectangle 11">
              <a:extLst>
                <a:ext uri="{FF2B5EF4-FFF2-40B4-BE49-F238E27FC236}">
                  <a16:creationId xmlns:a16="http://schemas.microsoft.com/office/drawing/2014/main" id="{5F6F4127-F16D-2B8F-3829-B11CBD7B779F}"/>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44389" name="Group 13">
            <a:extLst>
              <a:ext uri="{FF2B5EF4-FFF2-40B4-BE49-F238E27FC236}">
                <a16:creationId xmlns:a16="http://schemas.microsoft.com/office/drawing/2014/main" id="{E5B02C75-6406-03AF-F986-9EBDB8EEA2C7}"/>
              </a:ext>
            </a:extLst>
          </p:cNvPr>
          <p:cNvGrpSpPr>
            <a:grpSpLocks/>
          </p:cNvGrpSpPr>
          <p:nvPr/>
        </p:nvGrpSpPr>
        <p:grpSpPr bwMode="auto">
          <a:xfrm>
            <a:off x="-7938" y="928688"/>
            <a:ext cx="5584826" cy="657225"/>
            <a:chOff x="-5" y="585"/>
            <a:chExt cx="3518" cy="414"/>
          </a:xfrm>
        </p:grpSpPr>
        <p:pic>
          <p:nvPicPr>
            <p:cNvPr id="144393" name="Picture 14">
              <a:extLst>
                <a:ext uri="{FF2B5EF4-FFF2-40B4-BE49-F238E27FC236}">
                  <a16:creationId xmlns:a16="http://schemas.microsoft.com/office/drawing/2014/main" id="{3EEF627F-41CA-8CB9-5D6E-03602DB30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585"/>
              <a:ext cx="351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4" name="Rectangle 15">
              <a:extLst>
                <a:ext uri="{FF2B5EF4-FFF2-40B4-BE49-F238E27FC236}">
                  <a16:creationId xmlns:a16="http://schemas.microsoft.com/office/drawing/2014/main" id="{A22E3A21-B332-8706-52A5-17113514AABD}"/>
                </a:ext>
              </a:extLst>
            </p:cNvPr>
            <p:cNvSpPr>
              <a:spLocks noChangeArrowheads="1"/>
            </p:cNvSpPr>
            <p:nvPr/>
          </p:nvSpPr>
          <p:spPr bwMode="white">
            <a:xfrm>
              <a:off x="-2" y="623"/>
              <a:ext cx="32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44390" name="Rectangle 16">
            <a:extLst>
              <a:ext uri="{FF2B5EF4-FFF2-40B4-BE49-F238E27FC236}">
                <a16:creationId xmlns:a16="http://schemas.microsoft.com/office/drawing/2014/main" id="{2939C83E-5DEE-BF41-EB99-6CE54FADEF1B}"/>
              </a:ext>
            </a:extLst>
          </p:cNvPr>
          <p:cNvSpPr>
            <a:spLocks noChangeArrowheads="1"/>
          </p:cNvSpPr>
          <p:nvPr/>
        </p:nvSpPr>
        <p:spPr bwMode="white">
          <a:xfrm>
            <a:off x="0" y="1019175"/>
            <a:ext cx="3905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위반시 조치사항 </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행정벌</a:t>
            </a:r>
            <a:r>
              <a:rPr lang="en-US" altLang="ko-KR" sz="2000" b="1">
                <a:solidFill>
                  <a:srgbClr val="FFFF00"/>
                </a:solidFill>
                <a:latin typeface="나눔고딕 ExtraBold" pitchFamily="50" charset="-127"/>
                <a:ea typeface="나눔고딕 ExtraBold" pitchFamily="50" charset="-127"/>
              </a:rPr>
              <a:t>, </a:t>
            </a:r>
            <a:r>
              <a:rPr lang="ko-KR" altLang="en-US" sz="2000" b="1">
                <a:solidFill>
                  <a:srgbClr val="FFFF00"/>
                </a:solidFill>
                <a:latin typeface="나눔고딕 ExtraBold" pitchFamily="50" charset="-127"/>
                <a:ea typeface="나눔고딕 ExtraBold" pitchFamily="50" charset="-127"/>
              </a:rPr>
              <a:t>과태료</a:t>
            </a:r>
            <a:r>
              <a:rPr lang="en-US" altLang="ko-KR" sz="2000" b="1">
                <a:solidFill>
                  <a:srgbClr val="FFFF00"/>
                </a:solidFill>
                <a:latin typeface="나눔고딕 ExtraBold" pitchFamily="50" charset="-127"/>
                <a:ea typeface="나눔고딕 ExtraBold" pitchFamily="50" charset="-127"/>
              </a:rPr>
              <a:t>)</a:t>
            </a:r>
          </a:p>
        </p:txBody>
      </p:sp>
      <p:sp>
        <p:nvSpPr>
          <p:cNvPr id="144391" name="Rectangle 20">
            <a:extLst>
              <a:ext uri="{FF2B5EF4-FFF2-40B4-BE49-F238E27FC236}">
                <a16:creationId xmlns:a16="http://schemas.microsoft.com/office/drawing/2014/main" id="{5775AE3D-7FF2-21B8-51F8-D19241E6BF89}"/>
              </a:ext>
            </a:extLst>
          </p:cNvPr>
          <p:cNvSpPr>
            <a:spLocks noChangeArrowheads="1"/>
          </p:cNvSpPr>
          <p:nvPr/>
        </p:nvSpPr>
        <p:spPr bwMode="white">
          <a:xfrm>
            <a:off x="333375" y="1622425"/>
            <a:ext cx="84724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40000"/>
              </a:lnSpc>
              <a:buClrTx/>
              <a:buFontTx/>
              <a:buNone/>
            </a:pPr>
            <a:r>
              <a:rPr lang="ko-KR" altLang="en-US" sz="1800" b="1">
                <a:solidFill>
                  <a:srgbClr val="000000"/>
                </a:solidFill>
                <a:latin typeface="나눔고딕" pitchFamily="50" charset="-127"/>
                <a:ea typeface="나눔고딕" pitchFamily="50" charset="-127"/>
              </a:rPr>
              <a:t>제</a:t>
            </a:r>
            <a:r>
              <a:rPr lang="en-US" altLang="ko-KR" sz="1800" b="1">
                <a:solidFill>
                  <a:srgbClr val="000000"/>
                </a:solidFill>
                <a:latin typeface="나눔고딕" pitchFamily="50" charset="-127"/>
                <a:ea typeface="나눔고딕" pitchFamily="50" charset="-127"/>
              </a:rPr>
              <a:t>93</a:t>
            </a:r>
            <a:r>
              <a:rPr lang="ko-KR" altLang="en-US" sz="1800" b="1">
                <a:solidFill>
                  <a:srgbClr val="000000"/>
                </a:solidFill>
                <a:latin typeface="나눔고딕" pitchFamily="50" charset="-127"/>
                <a:ea typeface="나눔고딕" pitchFamily="50" charset="-127"/>
              </a:rPr>
              <a:t>조</a:t>
            </a:r>
            <a:r>
              <a:rPr lang="en-US" altLang="ko-KR" sz="1800" b="1">
                <a:solidFill>
                  <a:srgbClr val="000000"/>
                </a:solidFill>
                <a:latin typeface="나눔고딕" pitchFamily="50" charset="-127"/>
                <a:ea typeface="나눔고딕" pitchFamily="50" charset="-127"/>
              </a:rPr>
              <a:t>(</a:t>
            </a:r>
            <a:r>
              <a:rPr lang="ko-KR" altLang="en-US" sz="1800" b="1">
                <a:solidFill>
                  <a:srgbClr val="000000"/>
                </a:solidFill>
                <a:latin typeface="나눔고딕" pitchFamily="50" charset="-127"/>
                <a:ea typeface="나눔고딕" pitchFamily="50" charset="-127"/>
              </a:rPr>
              <a:t>벌칙</a:t>
            </a:r>
            <a:r>
              <a:rPr lang="en-US" altLang="ko-KR" sz="1800" b="1">
                <a:solidFill>
                  <a:srgbClr val="000000"/>
                </a:solidFill>
                <a:latin typeface="나눔고딕" pitchFamily="50" charset="-127"/>
                <a:ea typeface="나눔고딕" pitchFamily="50" charset="-127"/>
              </a:rPr>
              <a:t>)  200</a:t>
            </a:r>
            <a:r>
              <a:rPr lang="ko-KR" altLang="en-US" sz="1800" b="1">
                <a:solidFill>
                  <a:srgbClr val="000000"/>
                </a:solidFill>
                <a:latin typeface="나눔고딕" pitchFamily="50" charset="-127"/>
                <a:ea typeface="나눔고딕" pitchFamily="50" charset="-127"/>
              </a:rPr>
              <a:t>만원 이하의 벌금 </a:t>
            </a:r>
          </a:p>
          <a:p>
            <a:pPr eaLnBrk="1" hangingPunct="1">
              <a:lnSpc>
                <a:spcPct val="140000"/>
              </a:lnSpc>
              <a:buClrTx/>
              <a:buFontTx/>
              <a:buNone/>
            </a:pPr>
            <a:r>
              <a:rPr lang="ko-KR" altLang="en-US" sz="1000">
                <a:solidFill>
                  <a:srgbClr val="000000"/>
                </a:solidFill>
                <a:latin typeface="HY신명조" panose="02030600000101010101" pitchFamily="18" charset="-127"/>
                <a:ea typeface="HY신명조" panose="02030600000101010101" pitchFamily="18" charset="-127"/>
              </a:rPr>
              <a:t> </a:t>
            </a: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1.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40</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4</a:t>
            </a:r>
            <a:r>
              <a:rPr lang="ko-KR" altLang="en-US" sz="1600">
                <a:solidFill>
                  <a:srgbClr val="000000"/>
                </a:solidFill>
                <a:latin typeface="나눔고딕" pitchFamily="50" charset="-127"/>
                <a:ea typeface="나눔고딕" pitchFamily="50" charset="-127"/>
              </a:rPr>
              <a:t>항에 따른 환경기술인의 업무를 방해하거나 환경기술인의 요청을 정당한 사유 </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없이 거부한 자   </a:t>
            </a:r>
          </a:p>
        </p:txBody>
      </p:sp>
      <p:sp>
        <p:nvSpPr>
          <p:cNvPr id="144392" name="Rectangle 23">
            <a:extLst>
              <a:ext uri="{FF2B5EF4-FFF2-40B4-BE49-F238E27FC236}">
                <a16:creationId xmlns:a16="http://schemas.microsoft.com/office/drawing/2014/main" id="{18C50CA2-98C8-7040-EEF2-84FC30CDED6D}"/>
              </a:ext>
            </a:extLst>
          </p:cNvPr>
          <p:cNvSpPr>
            <a:spLocks noChangeArrowheads="1"/>
          </p:cNvSpPr>
          <p:nvPr/>
        </p:nvSpPr>
        <p:spPr bwMode="white">
          <a:xfrm>
            <a:off x="333375" y="3008313"/>
            <a:ext cx="8472488"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40000"/>
              </a:lnSpc>
              <a:buClrTx/>
              <a:buFontTx/>
              <a:buNone/>
            </a:pPr>
            <a:r>
              <a:rPr lang="ko-KR" altLang="en-US" sz="1800" b="1">
                <a:solidFill>
                  <a:srgbClr val="000000"/>
                </a:solidFill>
                <a:latin typeface="나눔고딕" pitchFamily="50" charset="-127"/>
                <a:ea typeface="나눔고딕" pitchFamily="50" charset="-127"/>
              </a:rPr>
              <a:t>제</a:t>
            </a:r>
            <a:r>
              <a:rPr lang="en-US" altLang="ko-KR" sz="1800" b="1">
                <a:solidFill>
                  <a:srgbClr val="000000"/>
                </a:solidFill>
                <a:latin typeface="나눔고딕" pitchFamily="50" charset="-127"/>
                <a:ea typeface="나눔고딕" pitchFamily="50" charset="-127"/>
              </a:rPr>
              <a:t>94</a:t>
            </a:r>
            <a:r>
              <a:rPr lang="ko-KR" altLang="en-US" sz="1800" b="1">
                <a:solidFill>
                  <a:srgbClr val="000000"/>
                </a:solidFill>
                <a:latin typeface="나눔고딕" pitchFamily="50" charset="-127"/>
                <a:ea typeface="나눔고딕" pitchFamily="50" charset="-127"/>
              </a:rPr>
              <a:t>조</a:t>
            </a:r>
            <a:r>
              <a:rPr lang="en-US" altLang="ko-KR" sz="1800" b="1">
                <a:solidFill>
                  <a:srgbClr val="000000"/>
                </a:solidFill>
                <a:latin typeface="나눔고딕" pitchFamily="50" charset="-127"/>
                <a:ea typeface="나눔고딕" pitchFamily="50" charset="-127"/>
              </a:rPr>
              <a:t>(</a:t>
            </a:r>
            <a:r>
              <a:rPr lang="ko-KR" altLang="en-US" sz="1800" b="1">
                <a:solidFill>
                  <a:srgbClr val="000000"/>
                </a:solidFill>
                <a:latin typeface="나눔고딕" pitchFamily="50" charset="-127"/>
                <a:ea typeface="나눔고딕" pitchFamily="50" charset="-127"/>
              </a:rPr>
              <a:t>과태료</a:t>
            </a:r>
            <a:r>
              <a:rPr lang="en-US" altLang="ko-KR" sz="1800" b="1">
                <a:solidFill>
                  <a:srgbClr val="000000"/>
                </a:solidFill>
                <a:latin typeface="나눔고딕" pitchFamily="50" charset="-127"/>
                <a:ea typeface="나눔고딕" pitchFamily="50" charset="-127"/>
              </a:rPr>
              <a:t>) 300</a:t>
            </a:r>
            <a:r>
              <a:rPr lang="ko-KR" altLang="en-US" sz="1800" b="1">
                <a:solidFill>
                  <a:srgbClr val="000000"/>
                </a:solidFill>
                <a:latin typeface="나눔고딕" pitchFamily="50" charset="-127"/>
                <a:ea typeface="나눔고딕" pitchFamily="50" charset="-127"/>
              </a:rPr>
              <a:t>만원 이하의 과태료 </a:t>
            </a:r>
          </a:p>
          <a:p>
            <a:pPr eaLnBrk="1" hangingPunct="1">
              <a:lnSpc>
                <a:spcPct val="140000"/>
              </a:lnSpc>
              <a:buClrTx/>
              <a:buFontTx/>
              <a:buNone/>
            </a:pPr>
            <a:r>
              <a:rPr lang="ko-KR" altLang="en-US" sz="1000">
                <a:solidFill>
                  <a:srgbClr val="000000"/>
                </a:solidFill>
                <a:latin typeface="HY신명조" panose="02030600000101010101" pitchFamily="18" charset="-127"/>
                <a:ea typeface="HY신명조" panose="02030600000101010101" pitchFamily="18" charset="-127"/>
              </a:rPr>
              <a:t> </a:t>
            </a: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1.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31</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2</a:t>
            </a:r>
            <a:r>
              <a:rPr lang="ko-KR" altLang="en-US" sz="1600">
                <a:solidFill>
                  <a:srgbClr val="000000"/>
                </a:solidFill>
                <a:latin typeface="나눔고딕" pitchFamily="50" charset="-127"/>
                <a:ea typeface="나눔고딕" pitchFamily="50" charset="-127"/>
              </a:rPr>
              <a:t>항을 위반하여 배출시설 등의 운영상황을 기록ㆍ보존하지 아니하거나 거짓</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으로 기록한 자</a:t>
            </a:r>
          </a:p>
          <a:p>
            <a:pPr eaLnBrk="1" hangingPunct="1">
              <a:lnSpc>
                <a:spcPct val="140000"/>
              </a:lnSpc>
              <a:buClrTx/>
              <a:buFontTx/>
              <a:buNone/>
            </a:pPr>
            <a:r>
              <a:rPr lang="en-US" altLang="ko-KR" sz="1600">
                <a:solidFill>
                  <a:srgbClr val="000000"/>
                </a:solidFill>
                <a:latin typeface="나눔고딕" pitchFamily="50" charset="-127"/>
                <a:ea typeface="나눔고딕" pitchFamily="50" charset="-127"/>
              </a:rPr>
              <a:t> 1</a:t>
            </a:r>
            <a:r>
              <a:rPr lang="ko-KR" altLang="en-US" sz="1600">
                <a:solidFill>
                  <a:srgbClr val="000000"/>
                </a:solidFill>
                <a:latin typeface="나눔고딕" pitchFamily="50" charset="-127"/>
                <a:ea typeface="나눔고딕" pitchFamily="50" charset="-127"/>
              </a:rPr>
              <a:t>의</a:t>
            </a:r>
            <a:r>
              <a:rPr lang="en-US" altLang="ko-KR" sz="1600">
                <a:solidFill>
                  <a:srgbClr val="000000"/>
                </a:solidFill>
                <a:latin typeface="나눔고딕" pitchFamily="50" charset="-127"/>
                <a:ea typeface="나눔고딕" pitchFamily="50" charset="-127"/>
              </a:rPr>
              <a:t>2. </a:t>
            </a:r>
            <a:r>
              <a:rPr lang="ko-KR" altLang="en-US" sz="1600">
                <a:solidFill>
                  <a:srgbClr val="000000"/>
                </a:solidFill>
                <a:latin typeface="나눔고딕" pitchFamily="50" charset="-127"/>
                <a:ea typeface="나눔고딕" pitchFamily="50" charset="-127"/>
              </a:rPr>
              <a:t>제</a:t>
            </a:r>
            <a:r>
              <a:rPr lang="en-US" altLang="ko-KR" sz="1600">
                <a:solidFill>
                  <a:srgbClr val="000000"/>
                </a:solidFill>
                <a:latin typeface="나눔고딕" pitchFamily="50" charset="-127"/>
                <a:ea typeface="나눔고딕" pitchFamily="50" charset="-127"/>
              </a:rPr>
              <a:t>39</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3</a:t>
            </a:r>
            <a:r>
              <a:rPr lang="ko-KR" altLang="en-US" sz="1600">
                <a:solidFill>
                  <a:srgbClr val="000000"/>
                </a:solidFill>
                <a:latin typeface="나눔고딕" pitchFamily="50" charset="-127"/>
                <a:ea typeface="나눔고딕" pitchFamily="50" charset="-127"/>
              </a:rPr>
              <a:t>항을 위반하여 측정한 결과를 제출하지 아니한 자</a:t>
            </a:r>
          </a:p>
          <a:p>
            <a:pPr eaLnBrk="1" hangingPunct="1">
              <a:lnSpc>
                <a:spcPct val="140000"/>
              </a:lnSpc>
              <a:buClrTx/>
              <a:buFontTx/>
              <a:buNone/>
            </a:pPr>
            <a:r>
              <a:rPr lang="en-US" altLang="ko-KR" sz="1600">
                <a:solidFill>
                  <a:srgbClr val="000000"/>
                </a:solidFill>
                <a:latin typeface="나눔고딕" pitchFamily="50" charset="-127"/>
                <a:ea typeface="나눔고딕" pitchFamily="50" charset="-127"/>
              </a:rPr>
              <a:t> 2. </a:t>
            </a:r>
            <a:r>
              <a:rPr lang="ko-KR" altLang="en-US" sz="1600">
                <a:solidFill>
                  <a:srgbClr val="000000"/>
                </a:solidFill>
                <a:latin typeface="나눔고딕" pitchFamily="50" charset="-127"/>
                <a:ea typeface="나눔고딕" pitchFamily="50" charset="-127"/>
              </a:rPr>
              <a:t>제</a:t>
            </a:r>
            <a:r>
              <a:rPr lang="en-US" altLang="ko-KR" sz="1600">
                <a:solidFill>
                  <a:srgbClr val="000000"/>
                </a:solidFill>
                <a:latin typeface="나눔고딕" pitchFamily="50" charset="-127"/>
                <a:ea typeface="나눔고딕" pitchFamily="50" charset="-127"/>
              </a:rPr>
              <a:t>40</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항을 위반하여 환경기술인을 임명하지 아니한 자</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a:extLst>
              <a:ext uri="{FF2B5EF4-FFF2-40B4-BE49-F238E27FC236}">
                <a16:creationId xmlns:a16="http://schemas.microsoft.com/office/drawing/2014/main" id="{A75C1B74-3D27-A2B4-9E90-F86B38B1337A}"/>
              </a:ext>
            </a:extLst>
          </p:cNvPr>
          <p:cNvGrpSpPr>
            <a:grpSpLocks/>
          </p:cNvGrpSpPr>
          <p:nvPr/>
        </p:nvGrpSpPr>
        <p:grpSpPr bwMode="auto">
          <a:xfrm>
            <a:off x="249238" y="185738"/>
            <a:ext cx="8715375" cy="6410325"/>
            <a:chOff x="333" y="660"/>
            <a:chExt cx="5104" cy="3223"/>
          </a:xfrm>
        </p:grpSpPr>
        <p:sp>
          <p:nvSpPr>
            <p:cNvPr id="17459" name="AutoShape 5">
              <a:extLst>
                <a:ext uri="{FF2B5EF4-FFF2-40B4-BE49-F238E27FC236}">
                  <a16:creationId xmlns:a16="http://schemas.microsoft.com/office/drawing/2014/main" id="{53EF3649-1891-053C-FEA2-8BE21F0281E1}"/>
                </a:ext>
              </a:extLst>
            </p:cNvPr>
            <p:cNvSpPr>
              <a:spLocks noChangeArrowheads="1"/>
            </p:cNvSpPr>
            <p:nvPr/>
          </p:nvSpPr>
          <p:spPr bwMode="auto">
            <a:xfrm>
              <a:off x="333" y="665"/>
              <a:ext cx="5104" cy="3218"/>
            </a:xfrm>
            <a:prstGeom prst="roundRect">
              <a:avLst>
                <a:gd name="adj" fmla="val 2963"/>
              </a:avLst>
            </a:prstGeom>
            <a:solidFill>
              <a:srgbClr val="F2F2F2"/>
            </a:solidFill>
            <a:ln w="25282">
              <a:solidFill>
                <a:srgbClr val="319F3B"/>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buClrTx/>
                <a:buFontTx/>
                <a:buBlip>
                  <a:blip r:embed="rId3"/>
                </a:buBlip>
              </a:pPr>
              <a:endParaRPr lang="en-US" altLang="ko-KR" sz="1400" b="1">
                <a:solidFill>
                  <a:srgbClr val="000000"/>
                </a:solidFill>
                <a:latin typeface="맑은 고딕" panose="020B0503020000020004" pitchFamily="50" charset="-127"/>
                <a:ea typeface="맑은 고딕" panose="020B0503020000020004" pitchFamily="50" charset="-127"/>
              </a:endParaRPr>
            </a:p>
            <a:p>
              <a:pPr eaLnBrk="1" hangingPunct="1">
                <a:buClrTx/>
                <a:buFontTx/>
                <a:buNone/>
              </a:pPr>
              <a:endParaRPr lang="en-US" altLang="ko-KR" sz="1400" b="1">
                <a:solidFill>
                  <a:srgbClr val="000000"/>
                </a:solidFill>
                <a:latin typeface="맑은 고딕" panose="020B0503020000020004" pitchFamily="50" charset="-127"/>
                <a:ea typeface="맑은 고딕" panose="020B0503020000020004" pitchFamily="50" charset="-127"/>
              </a:endParaRPr>
            </a:p>
          </p:txBody>
        </p:sp>
        <p:pic>
          <p:nvPicPr>
            <p:cNvPr id="17460" name="Picture 6">
              <a:extLst>
                <a:ext uri="{FF2B5EF4-FFF2-40B4-BE49-F238E27FC236}">
                  <a16:creationId xmlns:a16="http://schemas.microsoft.com/office/drawing/2014/main" id="{D119B528-599A-0B9A-A1E2-44D5943EE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 y="660"/>
              <a:ext cx="2813"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61" name="Rectangle 7">
              <a:extLst>
                <a:ext uri="{FF2B5EF4-FFF2-40B4-BE49-F238E27FC236}">
                  <a16:creationId xmlns:a16="http://schemas.microsoft.com/office/drawing/2014/main" id="{EB106A32-CF81-A560-49FF-48532565F8E9}"/>
                </a:ext>
              </a:extLst>
            </p:cNvPr>
            <p:cNvSpPr>
              <a:spLocks noChangeArrowheads="1"/>
            </p:cNvSpPr>
            <p:nvPr/>
          </p:nvSpPr>
          <p:spPr bwMode="white">
            <a:xfrm>
              <a:off x="366" y="695"/>
              <a:ext cx="2630"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1-1 </a:t>
              </a:r>
              <a:r>
                <a:rPr lang="ko-KR" altLang="en-US" sz="1800">
                  <a:solidFill>
                    <a:srgbClr val="FFFF00"/>
                  </a:solidFill>
                  <a:latin typeface="나눔고딕 ExtraBold" pitchFamily="50" charset="-127"/>
                  <a:ea typeface="나눔고딕 ExtraBold" pitchFamily="50" charset="-127"/>
                </a:rPr>
                <a:t>대기환경기준</a:t>
              </a:r>
            </a:p>
          </p:txBody>
        </p:sp>
      </p:grpSp>
      <p:sp>
        <p:nvSpPr>
          <p:cNvPr id="17411" name="Rectangle 11">
            <a:extLst>
              <a:ext uri="{FF2B5EF4-FFF2-40B4-BE49-F238E27FC236}">
                <a16:creationId xmlns:a16="http://schemas.microsoft.com/office/drawing/2014/main" id="{69BEE2E5-F18E-BE8D-6D5F-3A312091AEBC}"/>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7412" name="Rectangle 12">
            <a:extLst>
              <a:ext uri="{FF2B5EF4-FFF2-40B4-BE49-F238E27FC236}">
                <a16:creationId xmlns:a16="http://schemas.microsoft.com/office/drawing/2014/main" id="{659070B4-7A23-8B88-23AD-CF78B98F02B5}"/>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aphicFrame>
        <p:nvGraphicFramePr>
          <p:cNvPr id="101389" name="Group 13">
            <a:extLst>
              <a:ext uri="{FF2B5EF4-FFF2-40B4-BE49-F238E27FC236}">
                <a16:creationId xmlns:a16="http://schemas.microsoft.com/office/drawing/2014/main" id="{6AABEC17-867E-7BD7-5F1E-F18D7AF40CBE}"/>
              </a:ext>
            </a:extLst>
          </p:cNvPr>
          <p:cNvGraphicFramePr>
            <a:graphicFrameLocks noGrp="1"/>
          </p:cNvGraphicFramePr>
          <p:nvPr/>
        </p:nvGraphicFramePr>
        <p:xfrm>
          <a:off x="392113" y="690563"/>
          <a:ext cx="8426450" cy="5619750"/>
        </p:xfrm>
        <a:graphic>
          <a:graphicData uri="http://schemas.openxmlformats.org/drawingml/2006/table">
            <a:tbl>
              <a:tblPr/>
              <a:tblGrid>
                <a:gridCol w="1413957">
                  <a:extLst>
                    <a:ext uri="{9D8B030D-6E8A-4147-A177-3AD203B41FA5}">
                      <a16:colId xmlns:a16="http://schemas.microsoft.com/office/drawing/2014/main" val="20000"/>
                    </a:ext>
                  </a:extLst>
                </a:gridCol>
                <a:gridCol w="3058802">
                  <a:extLst>
                    <a:ext uri="{9D8B030D-6E8A-4147-A177-3AD203B41FA5}">
                      <a16:colId xmlns:a16="http://schemas.microsoft.com/office/drawing/2014/main" val="20001"/>
                    </a:ext>
                  </a:extLst>
                </a:gridCol>
                <a:gridCol w="3953691">
                  <a:extLst>
                    <a:ext uri="{9D8B030D-6E8A-4147-A177-3AD203B41FA5}">
                      <a16:colId xmlns:a16="http://schemas.microsoft.com/office/drawing/2014/main" val="20002"/>
                    </a:ext>
                  </a:extLst>
                </a:gridCol>
              </a:tblGrid>
              <a:tr h="373140">
                <a:tc>
                  <a:txBody>
                    <a:bodyPr/>
                    <a:lstStyle/>
                    <a:p>
                      <a:pPr marL="0" marR="0" lvl="0" indent="0" algn="ctr" defTabSz="898525" rtl="0" eaLnBrk="1" fontAlgn="base" latinLnBrk="1" hangingPunct="1">
                        <a:lnSpc>
                          <a:spcPct val="160000"/>
                        </a:lnSpc>
                        <a:spcBef>
                          <a:spcPct val="0"/>
                        </a:spcBef>
                        <a:spcAft>
                          <a:spcPct val="0"/>
                        </a:spcAft>
                        <a:buClrTx/>
                        <a:buSzTx/>
                        <a:buFontTx/>
                        <a:buNone/>
                        <a:tabLst/>
                      </a:pPr>
                      <a:r>
                        <a:rPr kumimoji="1" lang="ko-KR" altLang="en-US" sz="14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항 목</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898525" rtl="0" eaLnBrk="1" fontAlgn="base" latinLnBrk="1" hangingPunct="1">
                        <a:lnSpc>
                          <a:spcPct val="160000"/>
                        </a:lnSpc>
                        <a:spcBef>
                          <a:spcPct val="0"/>
                        </a:spcBef>
                        <a:spcAft>
                          <a:spcPct val="0"/>
                        </a:spcAft>
                        <a:buClrTx/>
                        <a:buSzTx/>
                        <a:buFontTx/>
                        <a:buNone/>
                        <a:tabLst/>
                      </a:pPr>
                      <a:r>
                        <a:rPr kumimoji="1" lang="ko-KR" altLang="en-US" sz="14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기준</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898525" rtl="0" eaLnBrk="1" fontAlgn="base" latinLnBrk="1" hangingPunct="1">
                        <a:lnSpc>
                          <a:spcPct val="160000"/>
                        </a:lnSpc>
                        <a:spcBef>
                          <a:spcPct val="0"/>
                        </a:spcBef>
                        <a:spcAft>
                          <a:spcPct val="0"/>
                        </a:spcAft>
                        <a:buClrTx/>
                        <a:buSzTx/>
                        <a:buFontTx/>
                        <a:buNone/>
                        <a:tabLst/>
                      </a:pPr>
                      <a:r>
                        <a:rPr kumimoji="1" lang="ko-KR" altLang="en-US" sz="1400" b="1"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측정방법</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863840">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아황산가스</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(SO )</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연간평균치 </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0.02ppm </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이하</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24</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시간평균치 </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0.05ppm </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이하</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1</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시간평균치 </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0.15ppm </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이하</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자외선형광법</a:t>
                      </a:r>
                      <a:endPar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endParaRP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(Pulse U.V. Fluorescence Method)</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6488">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일산화탄소</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(CO)</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8</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시간평균치 </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9ppm </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이하</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1</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시간평균치 </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25ppm </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이하</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비분산적외선분석법</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(Non-Dispersive Infrared Method)</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3840">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이산화질소</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(NO )</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연간평균치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0.03ppm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이하</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24</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시간평균치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0.06ppm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이하</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시간평균치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0.10ppm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이하</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화학발광법</a:t>
                      </a:r>
                      <a:endPar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endParaRP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a:t>
                      </a:r>
                      <a:r>
                        <a:rPr kumimoji="1" lang="en-US" altLang="ko-KR"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Chemiluminescent</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Method)</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6488">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미세먼지</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(PM-10)</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연간평균치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50㎍/㎥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이하</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24</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시간평균치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100㎍/㎥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이하</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베타선 </a:t>
                      </a:r>
                      <a:r>
                        <a:rPr kumimoji="1" lang="ko-KR" altLang="en-US"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흡수법</a:t>
                      </a:r>
                      <a:endPar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endParaRP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(ℬ-Ray Absorption Method)</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6488">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미세먼지</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(PM-2.5)</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연간평균치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25㎍/㎥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이하</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24</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시간평균치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50㎍/㎥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이하</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2015</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년 </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1</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월 </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1</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일부터 시행</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a:t>
                      </a:r>
                    </a:p>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중량농도법</a:t>
                      </a: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또는 이에 준하는 측정법</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6488">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오존</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(O )</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8</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시간평균치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0.06ppm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이하</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1</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시간평균치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0.1ppm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이하</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자외선광도법</a:t>
                      </a:r>
                      <a:endPar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endParaRP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(U.V </a:t>
                      </a:r>
                      <a:r>
                        <a:rPr kumimoji="1" lang="en-US" altLang="ko-KR"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photomrtric</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Method)</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6488">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납</a:t>
                      </a: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(Pb)</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연간평균치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0.5㎍/㎥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이하</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원자흡광광도법</a:t>
                      </a:r>
                      <a:endPar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endParaRP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(Atomic Absorption </a:t>
                      </a:r>
                      <a:r>
                        <a:rPr kumimoji="1" lang="en-US" altLang="ko-KR"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Pectrophotometry</a:t>
                      </a: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6488">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벤젠</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연간평균치 </a:t>
                      </a:r>
                      <a:r>
                        <a:rPr kumimoji="1" lang="en-US" altLang="ko-KR"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5㎍/㎥ </a:t>
                      </a:r>
                      <a:r>
                        <a:rPr kumimoji="1" lang="ko-KR" altLang="en-US" sz="14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이하</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4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가스크로마토그래프법</a:t>
                      </a:r>
                      <a:endPar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endParaRPr>
                    </a:p>
                    <a:p>
                      <a:pPr marL="0" marR="0" lvl="0" indent="0" algn="ctr" defTabSz="898525" rtl="0" eaLnBrk="1" fontAlgn="base" latinLnBrk="1" hangingPunct="1">
                        <a:lnSpc>
                          <a:spcPct val="130000"/>
                        </a:lnSpc>
                        <a:spcBef>
                          <a:spcPct val="0"/>
                        </a:spcBef>
                        <a:spcAft>
                          <a:spcPct val="0"/>
                        </a:spcAft>
                        <a:buClrTx/>
                        <a:buSzTx/>
                        <a:buFontTx/>
                        <a:buNone/>
                        <a:tabLst/>
                      </a:pPr>
                      <a:r>
                        <a:rPr kumimoji="1" lang="en-US" altLang="ko-KR"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(Gas Chromatography)</a:t>
                      </a:r>
                    </a:p>
                  </a:txBody>
                  <a:tcPr marL="57591" marR="57591" marT="15892" marB="15892"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pic>
        <p:nvPicPr>
          <p:cNvPr id="17455" name="Picture 128">
            <a:extLst>
              <a:ext uri="{FF2B5EF4-FFF2-40B4-BE49-F238E27FC236}">
                <a16:creationId xmlns:a16="http://schemas.microsoft.com/office/drawing/2014/main" id="{4B4AAE42-D11E-60D9-1B79-4BD51896AA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03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6" name="Picture 132">
            <a:extLst>
              <a:ext uri="{FF2B5EF4-FFF2-40B4-BE49-F238E27FC236}">
                <a16:creationId xmlns:a16="http://schemas.microsoft.com/office/drawing/2014/main" id="{0031A787-9B47-CF4D-B08A-05B4473FC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03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7" name="Picture 133">
            <a:extLst>
              <a:ext uri="{FF2B5EF4-FFF2-40B4-BE49-F238E27FC236}">
                <a16:creationId xmlns:a16="http://schemas.microsoft.com/office/drawing/2014/main" id="{06432C8F-C051-5D11-9BA9-765F3F60A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603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8" name="Rectangle 134">
            <a:extLst>
              <a:ext uri="{FF2B5EF4-FFF2-40B4-BE49-F238E27FC236}">
                <a16:creationId xmlns:a16="http://schemas.microsoft.com/office/drawing/2014/main" id="{6CDE584A-6F6A-3ABC-D376-FF92E72AF314}"/>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4">
            <a:extLst>
              <a:ext uri="{FF2B5EF4-FFF2-40B4-BE49-F238E27FC236}">
                <a16:creationId xmlns:a16="http://schemas.microsoft.com/office/drawing/2014/main" id="{959A1EA7-A6F0-820D-BA7A-42531C6BFCE7}"/>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46435" name="Rectangle 5">
            <a:extLst>
              <a:ext uri="{FF2B5EF4-FFF2-40B4-BE49-F238E27FC236}">
                <a16:creationId xmlns:a16="http://schemas.microsoft.com/office/drawing/2014/main" id="{8899F463-0823-EBB3-270E-E5365B8DD312}"/>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46436" name="Group 6">
            <a:extLst>
              <a:ext uri="{FF2B5EF4-FFF2-40B4-BE49-F238E27FC236}">
                <a16:creationId xmlns:a16="http://schemas.microsoft.com/office/drawing/2014/main" id="{882D41A0-6D84-018D-6B7E-A32B751A27CB}"/>
              </a:ext>
            </a:extLst>
          </p:cNvPr>
          <p:cNvGrpSpPr>
            <a:grpSpLocks/>
          </p:cNvGrpSpPr>
          <p:nvPr/>
        </p:nvGrpSpPr>
        <p:grpSpPr bwMode="auto">
          <a:xfrm>
            <a:off x="-185738" y="0"/>
            <a:ext cx="9324976" cy="982663"/>
            <a:chOff x="-117" y="0"/>
            <a:chExt cx="5874" cy="619"/>
          </a:xfrm>
        </p:grpSpPr>
        <p:grpSp>
          <p:nvGrpSpPr>
            <p:cNvPr id="146442" name="Group 7">
              <a:extLst>
                <a:ext uri="{FF2B5EF4-FFF2-40B4-BE49-F238E27FC236}">
                  <a16:creationId xmlns:a16="http://schemas.microsoft.com/office/drawing/2014/main" id="{0530D72D-4DA2-90DE-23E7-94C67D1BFEB5}"/>
                </a:ext>
              </a:extLst>
            </p:cNvPr>
            <p:cNvGrpSpPr>
              <a:grpSpLocks/>
            </p:cNvGrpSpPr>
            <p:nvPr/>
          </p:nvGrpSpPr>
          <p:grpSpPr bwMode="auto">
            <a:xfrm>
              <a:off x="-117" y="177"/>
              <a:ext cx="4676" cy="442"/>
              <a:chOff x="-117" y="177"/>
              <a:chExt cx="4676" cy="442"/>
            </a:xfrm>
          </p:grpSpPr>
          <p:pic>
            <p:nvPicPr>
              <p:cNvPr id="146445" name="Picture 8">
                <a:extLst>
                  <a:ext uri="{FF2B5EF4-FFF2-40B4-BE49-F238E27FC236}">
                    <a16:creationId xmlns:a16="http://schemas.microsoft.com/office/drawing/2014/main" id="{6E2CDA44-D6EF-5D0D-1F54-17D1F657A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46446" name="Rectangle 9">
                <a:extLst>
                  <a:ext uri="{FF2B5EF4-FFF2-40B4-BE49-F238E27FC236}">
                    <a16:creationId xmlns:a16="http://schemas.microsoft.com/office/drawing/2014/main" id="{6E5C99EC-F9C6-4C38-46FB-EFAF79C61961}"/>
                  </a:ext>
                </a:extLst>
              </p:cNvPr>
              <p:cNvSpPr>
                <a:spLocks noChangeArrowheads="1"/>
              </p:cNvSpPr>
              <p:nvPr/>
            </p:nvSpPr>
            <p:spPr bwMode="white">
              <a:xfrm>
                <a:off x="-117" y="177"/>
                <a:ext cx="355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46443" name="Rectangle 10">
              <a:extLst>
                <a:ext uri="{FF2B5EF4-FFF2-40B4-BE49-F238E27FC236}">
                  <a16:creationId xmlns:a16="http://schemas.microsoft.com/office/drawing/2014/main" id="{3FB36F74-D0B1-1457-FE46-C0DF4E6D929A}"/>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46444" name="Rectangle 11">
              <a:extLst>
                <a:ext uri="{FF2B5EF4-FFF2-40B4-BE49-F238E27FC236}">
                  <a16:creationId xmlns:a16="http://schemas.microsoft.com/office/drawing/2014/main" id="{14062BE6-9650-2960-2965-CF82DBF6708F}"/>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46437" name="Group 13">
            <a:extLst>
              <a:ext uri="{FF2B5EF4-FFF2-40B4-BE49-F238E27FC236}">
                <a16:creationId xmlns:a16="http://schemas.microsoft.com/office/drawing/2014/main" id="{4363427F-B419-3653-5BFC-3C25ED9041F3}"/>
              </a:ext>
            </a:extLst>
          </p:cNvPr>
          <p:cNvGrpSpPr>
            <a:grpSpLocks/>
          </p:cNvGrpSpPr>
          <p:nvPr/>
        </p:nvGrpSpPr>
        <p:grpSpPr bwMode="auto">
          <a:xfrm>
            <a:off x="-7938" y="928688"/>
            <a:ext cx="5584826" cy="657225"/>
            <a:chOff x="-5" y="585"/>
            <a:chExt cx="3518" cy="414"/>
          </a:xfrm>
        </p:grpSpPr>
        <p:pic>
          <p:nvPicPr>
            <p:cNvPr id="146440" name="Picture 14">
              <a:extLst>
                <a:ext uri="{FF2B5EF4-FFF2-40B4-BE49-F238E27FC236}">
                  <a16:creationId xmlns:a16="http://schemas.microsoft.com/office/drawing/2014/main" id="{E61DD2CF-388D-B5A6-5987-76EE7BB53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585"/>
              <a:ext cx="351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1" name="Rectangle 15">
              <a:extLst>
                <a:ext uri="{FF2B5EF4-FFF2-40B4-BE49-F238E27FC236}">
                  <a16:creationId xmlns:a16="http://schemas.microsoft.com/office/drawing/2014/main" id="{DF71E0F4-FE3C-DBDC-E6D6-5F3594084F36}"/>
                </a:ext>
              </a:extLst>
            </p:cNvPr>
            <p:cNvSpPr>
              <a:spLocks noChangeArrowheads="1"/>
            </p:cNvSpPr>
            <p:nvPr/>
          </p:nvSpPr>
          <p:spPr bwMode="white">
            <a:xfrm>
              <a:off x="-2" y="623"/>
              <a:ext cx="32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46438" name="Rectangle 16">
            <a:extLst>
              <a:ext uri="{FF2B5EF4-FFF2-40B4-BE49-F238E27FC236}">
                <a16:creationId xmlns:a16="http://schemas.microsoft.com/office/drawing/2014/main" id="{CD25C115-EE70-B7EE-BD7F-6A70D9A1D73E}"/>
              </a:ext>
            </a:extLst>
          </p:cNvPr>
          <p:cNvSpPr>
            <a:spLocks noChangeArrowheads="1"/>
          </p:cNvSpPr>
          <p:nvPr/>
        </p:nvSpPr>
        <p:spPr bwMode="white">
          <a:xfrm>
            <a:off x="0" y="1019175"/>
            <a:ext cx="3905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위반시 조치사항 </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과태료</a:t>
            </a:r>
            <a:r>
              <a:rPr lang="en-US" altLang="ko-KR" sz="2000" b="1">
                <a:solidFill>
                  <a:srgbClr val="FFFF00"/>
                </a:solidFill>
                <a:latin typeface="나눔고딕 ExtraBold" pitchFamily="50" charset="-127"/>
                <a:ea typeface="나눔고딕 ExtraBold" pitchFamily="50" charset="-127"/>
              </a:rPr>
              <a:t>)</a:t>
            </a:r>
          </a:p>
        </p:txBody>
      </p:sp>
      <p:sp>
        <p:nvSpPr>
          <p:cNvPr id="146439" name="Rectangle 20">
            <a:extLst>
              <a:ext uri="{FF2B5EF4-FFF2-40B4-BE49-F238E27FC236}">
                <a16:creationId xmlns:a16="http://schemas.microsoft.com/office/drawing/2014/main" id="{DBA46E38-3656-3F36-A9F2-CF7D545C30DE}"/>
              </a:ext>
            </a:extLst>
          </p:cNvPr>
          <p:cNvSpPr>
            <a:spLocks noChangeArrowheads="1"/>
          </p:cNvSpPr>
          <p:nvPr/>
        </p:nvSpPr>
        <p:spPr bwMode="white">
          <a:xfrm>
            <a:off x="333375" y="1576388"/>
            <a:ext cx="8472488"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40000"/>
              </a:lnSpc>
              <a:buClrTx/>
              <a:buFontTx/>
              <a:buNone/>
            </a:pPr>
            <a:r>
              <a:rPr lang="ko-KR" altLang="en-US" sz="1800" b="1">
                <a:solidFill>
                  <a:srgbClr val="000000"/>
                </a:solidFill>
                <a:latin typeface="나눔고딕" pitchFamily="50" charset="-127"/>
                <a:ea typeface="나눔고딕" pitchFamily="50" charset="-127"/>
              </a:rPr>
              <a:t>제</a:t>
            </a:r>
            <a:r>
              <a:rPr lang="en-US" altLang="ko-KR" sz="1800" b="1">
                <a:solidFill>
                  <a:srgbClr val="000000"/>
                </a:solidFill>
                <a:latin typeface="나눔고딕" pitchFamily="50" charset="-127"/>
                <a:ea typeface="나눔고딕" pitchFamily="50" charset="-127"/>
              </a:rPr>
              <a:t>94</a:t>
            </a:r>
            <a:r>
              <a:rPr lang="ko-KR" altLang="en-US" sz="1800" b="1">
                <a:solidFill>
                  <a:srgbClr val="000000"/>
                </a:solidFill>
                <a:latin typeface="나눔고딕" pitchFamily="50" charset="-127"/>
                <a:ea typeface="나눔고딕" pitchFamily="50" charset="-127"/>
              </a:rPr>
              <a:t>조</a:t>
            </a:r>
            <a:r>
              <a:rPr lang="en-US" altLang="ko-KR" sz="1800" b="1">
                <a:solidFill>
                  <a:srgbClr val="000000"/>
                </a:solidFill>
                <a:latin typeface="나눔고딕" pitchFamily="50" charset="-127"/>
                <a:ea typeface="나눔고딕" pitchFamily="50" charset="-127"/>
              </a:rPr>
              <a:t>(</a:t>
            </a:r>
            <a:r>
              <a:rPr lang="ko-KR" altLang="en-US" sz="1800" b="1">
                <a:solidFill>
                  <a:srgbClr val="000000"/>
                </a:solidFill>
                <a:latin typeface="나눔고딕" pitchFamily="50" charset="-127"/>
                <a:ea typeface="나눔고딕" pitchFamily="50" charset="-127"/>
              </a:rPr>
              <a:t>과태료</a:t>
            </a:r>
            <a:r>
              <a:rPr lang="en-US" altLang="ko-KR" sz="1800" b="1">
                <a:solidFill>
                  <a:srgbClr val="000000"/>
                </a:solidFill>
                <a:latin typeface="나눔고딕" pitchFamily="50" charset="-127"/>
                <a:ea typeface="나눔고딕" pitchFamily="50" charset="-127"/>
              </a:rPr>
              <a:t>)  200</a:t>
            </a:r>
            <a:r>
              <a:rPr lang="ko-KR" altLang="en-US" sz="1800" b="1">
                <a:solidFill>
                  <a:srgbClr val="000000"/>
                </a:solidFill>
                <a:latin typeface="나눔고딕" pitchFamily="50" charset="-127"/>
                <a:ea typeface="나눔고딕" pitchFamily="50" charset="-127"/>
              </a:rPr>
              <a:t>만원 이하의 과태료 </a:t>
            </a:r>
          </a:p>
          <a:p>
            <a:pPr eaLnBrk="1" hangingPunct="1">
              <a:lnSpc>
                <a:spcPct val="140000"/>
              </a:lnSpc>
              <a:buClrTx/>
              <a:buFontTx/>
              <a:buNone/>
            </a:pPr>
            <a:endParaRPr lang="ko-KR" altLang="en-US" sz="1800" b="1">
              <a:solidFill>
                <a:srgbClr val="000000"/>
              </a:solidFill>
              <a:latin typeface="나눔고딕" pitchFamily="50" charset="-127"/>
              <a:ea typeface="나눔고딕" pitchFamily="50" charset="-127"/>
            </a:endParaRPr>
          </a:p>
          <a:p>
            <a:pPr eaLnBrk="1" hangingPunct="1">
              <a:lnSpc>
                <a:spcPct val="140000"/>
              </a:lnSpc>
              <a:buClrTx/>
              <a:buFontTx/>
              <a:buNone/>
            </a:pPr>
            <a:r>
              <a:rPr lang="ko-KR" altLang="en-US" sz="1000">
                <a:solidFill>
                  <a:srgbClr val="000000"/>
                </a:solidFill>
                <a:latin typeface="HY신명조" panose="02030600000101010101" pitchFamily="18" charset="-127"/>
                <a:ea typeface="HY신명조" panose="02030600000101010101" pitchFamily="18" charset="-127"/>
              </a:rPr>
              <a:t> </a:t>
            </a: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1.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31</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항제</a:t>
            </a:r>
            <a:r>
              <a:rPr lang="en-US" altLang="ko-KR" sz="1600">
                <a:solidFill>
                  <a:srgbClr val="000000"/>
                </a:solidFill>
                <a:latin typeface="나눔고딕" pitchFamily="50" charset="-127"/>
                <a:ea typeface="나눔고딕" pitchFamily="50" charset="-127"/>
              </a:rPr>
              <a:t>3</a:t>
            </a:r>
            <a:r>
              <a:rPr lang="ko-KR" altLang="en-US" sz="1600">
                <a:solidFill>
                  <a:srgbClr val="000000"/>
                </a:solidFill>
                <a:latin typeface="나눔고딕" pitchFamily="50" charset="-127"/>
                <a:ea typeface="나눔고딕" pitchFamily="50" charset="-127"/>
              </a:rPr>
              <a:t>호 또는 제</a:t>
            </a:r>
            <a:r>
              <a:rPr lang="en-US" altLang="ko-KR" sz="1600">
                <a:solidFill>
                  <a:srgbClr val="000000"/>
                </a:solidFill>
                <a:latin typeface="나눔고딕" pitchFamily="50" charset="-127"/>
                <a:ea typeface="나눔고딕" pitchFamily="50" charset="-127"/>
              </a:rPr>
              <a:t>4</a:t>
            </a:r>
            <a:r>
              <a:rPr lang="ko-KR" altLang="en-US" sz="1600">
                <a:solidFill>
                  <a:srgbClr val="000000"/>
                </a:solidFill>
                <a:latin typeface="나눔고딕" pitchFamily="50" charset="-127"/>
                <a:ea typeface="나눔고딕" pitchFamily="50" charset="-127"/>
              </a:rPr>
              <a:t>호에 따른 행위를 한 자</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2.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32</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3</a:t>
            </a:r>
            <a:r>
              <a:rPr lang="ko-KR" altLang="en-US" sz="1600">
                <a:solidFill>
                  <a:srgbClr val="000000"/>
                </a:solidFill>
                <a:latin typeface="나눔고딕" pitchFamily="50" charset="-127"/>
                <a:ea typeface="나눔고딕" pitchFamily="50" charset="-127"/>
              </a:rPr>
              <a:t>항제</a:t>
            </a:r>
            <a:r>
              <a:rPr lang="en-US" altLang="ko-KR" sz="1600">
                <a:solidFill>
                  <a:srgbClr val="000000"/>
                </a:solidFill>
                <a:latin typeface="나눔고딕" pitchFamily="50" charset="-127"/>
                <a:ea typeface="나눔고딕" pitchFamily="50" charset="-127"/>
              </a:rPr>
              <a:t>2</a:t>
            </a:r>
            <a:r>
              <a:rPr lang="ko-KR" altLang="en-US" sz="1600">
                <a:solidFill>
                  <a:srgbClr val="000000"/>
                </a:solidFill>
                <a:latin typeface="나눔고딕" pitchFamily="50" charset="-127"/>
                <a:ea typeface="나눔고딕" pitchFamily="50" charset="-127"/>
              </a:rPr>
              <a:t>호에 해당하는 행위를 한 자</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3.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32</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4</a:t>
            </a:r>
            <a:r>
              <a:rPr lang="ko-KR" altLang="en-US" sz="1600">
                <a:solidFill>
                  <a:srgbClr val="000000"/>
                </a:solidFill>
                <a:latin typeface="나눔고딕" pitchFamily="50" charset="-127"/>
                <a:ea typeface="나눔고딕" pitchFamily="50" charset="-127"/>
              </a:rPr>
              <a:t>항을 위반하여 운영ㆍ관리기준을 지키지 아니한 자</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4.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38</a:t>
            </a:r>
            <a:r>
              <a:rPr lang="ko-KR" altLang="en-US" sz="1600">
                <a:solidFill>
                  <a:srgbClr val="000000"/>
                </a:solidFill>
                <a:latin typeface="나눔고딕" pitchFamily="50" charset="-127"/>
                <a:ea typeface="나눔고딕" pitchFamily="50" charset="-127"/>
              </a:rPr>
              <a:t>조의</a:t>
            </a:r>
            <a:r>
              <a:rPr lang="en-US" altLang="ko-KR" sz="1600">
                <a:solidFill>
                  <a:srgbClr val="000000"/>
                </a:solidFill>
                <a:latin typeface="나눔고딕" pitchFamily="50" charset="-127"/>
                <a:ea typeface="나눔고딕" pitchFamily="50" charset="-127"/>
              </a:rPr>
              <a:t>2</a:t>
            </a:r>
            <a:r>
              <a:rPr lang="ko-KR" altLang="en-US" sz="1600">
                <a:solidFill>
                  <a:srgbClr val="000000"/>
                </a:solidFill>
                <a:latin typeface="나눔고딕" pitchFamily="50" charset="-127"/>
                <a:ea typeface="나눔고딕" pitchFamily="50" charset="-127"/>
              </a:rPr>
              <a:t>제</a:t>
            </a:r>
            <a:r>
              <a:rPr lang="en-US" altLang="ko-KR" sz="1600">
                <a:solidFill>
                  <a:srgbClr val="000000"/>
                </a:solidFill>
                <a:latin typeface="나눔고딕" pitchFamily="50" charset="-127"/>
                <a:ea typeface="나눔고딕" pitchFamily="50" charset="-127"/>
              </a:rPr>
              <a:t>2</a:t>
            </a:r>
            <a:r>
              <a:rPr lang="ko-KR" altLang="en-US" sz="1600">
                <a:solidFill>
                  <a:srgbClr val="000000"/>
                </a:solidFill>
                <a:latin typeface="나눔고딕" pitchFamily="50" charset="-127"/>
                <a:ea typeface="나눔고딕" pitchFamily="50" charset="-127"/>
              </a:rPr>
              <a:t>항에 따른 변경신고를 하지 아니한 자</a:t>
            </a:r>
            <a:endParaRPr lang="en-US" altLang="ko-KR" sz="1600">
              <a:solidFill>
                <a:srgbClr val="000000"/>
              </a:solidFill>
              <a:latin typeface="나눔고딕" pitchFamily="50" charset="-127"/>
              <a:ea typeface="나눔고딕" pitchFamily="50" charset="-127"/>
            </a:endParaRPr>
          </a:p>
          <a:p>
            <a:pPr>
              <a:buFont typeface="Arial" panose="020B0604020202020204" pitchFamily="34" charset="0"/>
              <a:buNone/>
            </a:pPr>
            <a:r>
              <a:rPr lang="en-US" altLang="ko-KR" sz="1600">
                <a:latin typeface="나눔고딕" pitchFamily="50" charset="-127"/>
                <a:ea typeface="나눔고딕" pitchFamily="50" charset="-127"/>
              </a:rPr>
              <a:t>  4</a:t>
            </a:r>
            <a:r>
              <a:rPr lang="ko-KR" altLang="en-US" sz="1600">
                <a:latin typeface="나눔고딕" pitchFamily="50" charset="-127"/>
                <a:ea typeface="나눔고딕" pitchFamily="50" charset="-127"/>
              </a:rPr>
              <a:t>의</a:t>
            </a:r>
            <a:r>
              <a:rPr lang="en-US" altLang="ko-KR" sz="1600">
                <a:latin typeface="나눔고딕" pitchFamily="50" charset="-127"/>
                <a:ea typeface="나눔고딕" pitchFamily="50" charset="-127"/>
              </a:rPr>
              <a:t>2. </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32</a:t>
            </a:r>
            <a:r>
              <a:rPr lang="ko-KR" altLang="en-US" sz="1600" u="sng">
                <a:latin typeface="나눔고딕" pitchFamily="50" charset="-127"/>
                <a:ea typeface="나눔고딕" pitchFamily="50" charset="-127"/>
              </a:rPr>
              <a:t>조의</a:t>
            </a:r>
            <a:r>
              <a:rPr lang="en-US" altLang="ko-KR" sz="1600" u="sng">
                <a:latin typeface="나눔고딕" pitchFamily="50" charset="-127"/>
                <a:ea typeface="나눔고딕" pitchFamily="50" charset="-127"/>
              </a:rPr>
              <a:t>2</a:t>
            </a:r>
            <a:r>
              <a:rPr lang="ko-KR" altLang="en-US" sz="1600" u="sng">
                <a:latin typeface="나눔고딕" pitchFamily="50" charset="-127"/>
                <a:ea typeface="나눔고딕" pitchFamily="50" charset="-127"/>
              </a:rPr>
              <a:t>제</a:t>
            </a:r>
            <a:r>
              <a:rPr lang="en-US" altLang="ko-KR" sz="1600" u="sng">
                <a:latin typeface="나눔고딕" pitchFamily="50" charset="-127"/>
                <a:ea typeface="나눔고딕" pitchFamily="50" charset="-127"/>
              </a:rPr>
              <a:t>5</a:t>
            </a:r>
            <a:r>
              <a:rPr lang="ko-KR" altLang="en-US" sz="1600" u="sng">
                <a:latin typeface="나눔고딕" pitchFamily="50" charset="-127"/>
                <a:ea typeface="나눔고딕" pitchFamily="50" charset="-127"/>
              </a:rPr>
              <a:t>항</a:t>
            </a:r>
            <a:r>
              <a:rPr lang="ko-KR" altLang="en-US" sz="1600">
                <a:latin typeface="나눔고딕" pitchFamily="50" charset="-127"/>
                <a:ea typeface="나눔고딕" pitchFamily="50" charset="-127"/>
              </a:rPr>
              <a:t>을 위반하여 관리기준을 지키지 아니한 자</a:t>
            </a:r>
            <a:endParaRPr lang="ko-KR" altLang="en-US" sz="1600">
              <a:solidFill>
                <a:srgbClr val="000000"/>
              </a:solidFill>
              <a:latin typeface="나눔고딕" pitchFamily="50" charset="-127"/>
              <a:ea typeface="나눔고딕" pitchFamily="50" charset="-127"/>
            </a:endParaRP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5.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43</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항에 따른 비산먼지의 발생 억제 시설의 설치 및 필요한 조치를 하지 아니하고 </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시멘트ㆍ석탄ㆍ토사 등 분체상 물질을 운송한 자</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6.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44</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2</a:t>
            </a:r>
            <a:r>
              <a:rPr lang="ko-KR" altLang="en-US" sz="1600">
                <a:solidFill>
                  <a:srgbClr val="000000"/>
                </a:solidFill>
                <a:latin typeface="나눔고딕" pitchFamily="50" charset="-127"/>
                <a:ea typeface="나눔고딕" pitchFamily="50" charset="-127"/>
              </a:rPr>
              <a:t>항 또는 제</a:t>
            </a:r>
            <a:r>
              <a:rPr lang="en-US" altLang="ko-KR" sz="1600">
                <a:solidFill>
                  <a:srgbClr val="000000"/>
                </a:solidFill>
                <a:latin typeface="나눔고딕" pitchFamily="50" charset="-127"/>
                <a:ea typeface="나눔고딕" pitchFamily="50" charset="-127"/>
              </a:rPr>
              <a:t>45</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3</a:t>
            </a:r>
            <a:r>
              <a:rPr lang="ko-KR" altLang="en-US" sz="1600">
                <a:solidFill>
                  <a:srgbClr val="000000"/>
                </a:solidFill>
                <a:latin typeface="나눔고딕" pitchFamily="50" charset="-127"/>
                <a:ea typeface="나눔고딕" pitchFamily="50" charset="-127"/>
              </a:rPr>
              <a:t>항에 따른 휘발성유기화합물 배출시설의 변경신고를 하지</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아니한 자</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7.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44</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10</a:t>
            </a:r>
            <a:r>
              <a:rPr lang="ko-KR" altLang="en-US" sz="1600">
                <a:solidFill>
                  <a:srgbClr val="000000"/>
                </a:solidFill>
                <a:latin typeface="나눔고딕" pitchFamily="50" charset="-127"/>
                <a:ea typeface="나눔고딕" pitchFamily="50" charset="-127"/>
              </a:rPr>
              <a:t>항을 위반하여 검사ㆍ측정을 하지 아니한 자 또는 검사ㆍ측정 결과를 기록ㆍ</a:t>
            </a:r>
          </a:p>
          <a:p>
            <a:pPr eaLnBrk="1" hangingPunct="1">
              <a:lnSpc>
                <a:spcPct val="140000"/>
              </a:lnSpc>
              <a:buClrTx/>
              <a:buFontTx/>
              <a:buNone/>
            </a:pPr>
            <a:r>
              <a:rPr lang="ko-KR" altLang="en-US" sz="1600">
                <a:solidFill>
                  <a:srgbClr val="000000"/>
                </a:solidFill>
                <a:latin typeface="나눔고딕" pitchFamily="50" charset="-127"/>
                <a:ea typeface="나눔고딕" pitchFamily="50" charset="-127"/>
              </a:rPr>
              <a:t>      보존하지 아니하거나 거짓으로 기록ㆍ보존한 자</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4">
            <a:extLst>
              <a:ext uri="{FF2B5EF4-FFF2-40B4-BE49-F238E27FC236}">
                <a16:creationId xmlns:a16="http://schemas.microsoft.com/office/drawing/2014/main" id="{29AF2A1F-1316-A1E6-6AC4-1493A5FE7B41}"/>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48483" name="Rectangle 5">
            <a:extLst>
              <a:ext uri="{FF2B5EF4-FFF2-40B4-BE49-F238E27FC236}">
                <a16:creationId xmlns:a16="http://schemas.microsoft.com/office/drawing/2014/main" id="{6E54327A-4019-2DC8-6EEA-C340DD632A7B}"/>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nvGrpSpPr>
          <p:cNvPr id="148484" name="Group 6">
            <a:extLst>
              <a:ext uri="{FF2B5EF4-FFF2-40B4-BE49-F238E27FC236}">
                <a16:creationId xmlns:a16="http://schemas.microsoft.com/office/drawing/2014/main" id="{9C6291D7-CD86-B01E-F0A8-D1B8084C27E4}"/>
              </a:ext>
            </a:extLst>
          </p:cNvPr>
          <p:cNvGrpSpPr>
            <a:grpSpLocks/>
          </p:cNvGrpSpPr>
          <p:nvPr/>
        </p:nvGrpSpPr>
        <p:grpSpPr bwMode="auto">
          <a:xfrm>
            <a:off x="-185738" y="0"/>
            <a:ext cx="9324976" cy="982663"/>
            <a:chOff x="-117" y="0"/>
            <a:chExt cx="5874" cy="619"/>
          </a:xfrm>
        </p:grpSpPr>
        <p:grpSp>
          <p:nvGrpSpPr>
            <p:cNvPr id="148490" name="Group 7">
              <a:extLst>
                <a:ext uri="{FF2B5EF4-FFF2-40B4-BE49-F238E27FC236}">
                  <a16:creationId xmlns:a16="http://schemas.microsoft.com/office/drawing/2014/main" id="{D3C4730E-8439-DB16-A60A-3995E01EB700}"/>
                </a:ext>
              </a:extLst>
            </p:cNvPr>
            <p:cNvGrpSpPr>
              <a:grpSpLocks/>
            </p:cNvGrpSpPr>
            <p:nvPr/>
          </p:nvGrpSpPr>
          <p:grpSpPr bwMode="auto">
            <a:xfrm>
              <a:off x="-117" y="177"/>
              <a:ext cx="4676" cy="442"/>
              <a:chOff x="-117" y="177"/>
              <a:chExt cx="4676" cy="442"/>
            </a:xfrm>
          </p:grpSpPr>
          <p:pic>
            <p:nvPicPr>
              <p:cNvPr id="148493" name="Picture 8">
                <a:extLst>
                  <a:ext uri="{FF2B5EF4-FFF2-40B4-BE49-F238E27FC236}">
                    <a16:creationId xmlns:a16="http://schemas.microsoft.com/office/drawing/2014/main" id="{05110894-DA8E-7FBF-B298-4F294BD31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7"/>
                <a:ext cx="45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48494" name="Rectangle 9">
                <a:extLst>
                  <a:ext uri="{FF2B5EF4-FFF2-40B4-BE49-F238E27FC236}">
                    <a16:creationId xmlns:a16="http://schemas.microsoft.com/office/drawing/2014/main" id="{2EE753EA-6B5C-BC0C-9E88-483D1B18C3FF}"/>
                  </a:ext>
                </a:extLst>
              </p:cNvPr>
              <p:cNvSpPr>
                <a:spLocks noChangeArrowheads="1"/>
              </p:cNvSpPr>
              <p:nvPr/>
            </p:nvSpPr>
            <p:spPr bwMode="white">
              <a:xfrm>
                <a:off x="-117" y="177"/>
                <a:ext cx="3551"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37" tIns="32146" rIns="64237" bIns="32146">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대기배출시설 및 방지시설의 운영</a:t>
                </a:r>
              </a:p>
            </p:txBody>
          </p:sp>
        </p:grpSp>
        <p:sp>
          <p:nvSpPr>
            <p:cNvPr id="148491" name="Rectangle 10">
              <a:extLst>
                <a:ext uri="{FF2B5EF4-FFF2-40B4-BE49-F238E27FC236}">
                  <a16:creationId xmlns:a16="http://schemas.microsoft.com/office/drawing/2014/main" id="{39AE4B45-2B50-DC58-565D-7BB931354F51}"/>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48492" name="Rectangle 11">
              <a:extLst>
                <a:ext uri="{FF2B5EF4-FFF2-40B4-BE49-F238E27FC236}">
                  <a16:creationId xmlns:a16="http://schemas.microsoft.com/office/drawing/2014/main" id="{5B7568D5-8D2C-9D6F-B06B-D58FB75DFA1F}"/>
                </a:ext>
              </a:extLst>
            </p:cNvPr>
            <p:cNvSpPr>
              <a:spLocks noChangeArrowheads="1"/>
            </p:cNvSpPr>
            <p:nvPr/>
          </p:nvSpPr>
          <p:spPr bwMode="auto">
            <a:xfrm>
              <a:off x="0" y="0"/>
              <a:ext cx="575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grpSp>
        <p:nvGrpSpPr>
          <p:cNvPr id="148485" name="Group 13">
            <a:extLst>
              <a:ext uri="{FF2B5EF4-FFF2-40B4-BE49-F238E27FC236}">
                <a16:creationId xmlns:a16="http://schemas.microsoft.com/office/drawing/2014/main" id="{E5B1F787-B35B-B10A-71A4-D8E49CC4F6E0}"/>
              </a:ext>
            </a:extLst>
          </p:cNvPr>
          <p:cNvGrpSpPr>
            <a:grpSpLocks/>
          </p:cNvGrpSpPr>
          <p:nvPr/>
        </p:nvGrpSpPr>
        <p:grpSpPr bwMode="auto">
          <a:xfrm>
            <a:off x="-7938" y="928688"/>
            <a:ext cx="5584826" cy="657225"/>
            <a:chOff x="-5" y="585"/>
            <a:chExt cx="3518" cy="414"/>
          </a:xfrm>
        </p:grpSpPr>
        <p:pic>
          <p:nvPicPr>
            <p:cNvPr id="148488" name="Picture 14">
              <a:extLst>
                <a:ext uri="{FF2B5EF4-FFF2-40B4-BE49-F238E27FC236}">
                  <a16:creationId xmlns:a16="http://schemas.microsoft.com/office/drawing/2014/main" id="{0A478C7E-9385-A9AF-6AB0-B8BE4565F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585"/>
              <a:ext cx="351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9" name="Rectangle 15">
              <a:extLst>
                <a:ext uri="{FF2B5EF4-FFF2-40B4-BE49-F238E27FC236}">
                  <a16:creationId xmlns:a16="http://schemas.microsoft.com/office/drawing/2014/main" id="{7BD1C6D5-22E6-A7C2-E5A7-C272C3A5868B}"/>
                </a:ext>
              </a:extLst>
            </p:cNvPr>
            <p:cNvSpPr>
              <a:spLocks noChangeArrowheads="1"/>
            </p:cNvSpPr>
            <p:nvPr/>
          </p:nvSpPr>
          <p:spPr bwMode="white">
            <a:xfrm>
              <a:off x="-2" y="623"/>
              <a:ext cx="32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400">
                  <a:solidFill>
                    <a:srgbClr val="FFFF00"/>
                  </a:solidFill>
                  <a:latin typeface="나눔고딕 ExtraBold" pitchFamily="50" charset="-127"/>
                  <a:ea typeface="나눔고딕 ExtraBold" pitchFamily="50" charset="-127"/>
                </a:rPr>
                <a:t>   </a:t>
              </a:r>
            </a:p>
          </p:txBody>
        </p:sp>
      </p:grpSp>
      <p:sp>
        <p:nvSpPr>
          <p:cNvPr id="148486" name="Rectangle 16">
            <a:extLst>
              <a:ext uri="{FF2B5EF4-FFF2-40B4-BE49-F238E27FC236}">
                <a16:creationId xmlns:a16="http://schemas.microsoft.com/office/drawing/2014/main" id="{00AFF7E0-A21B-7702-C004-A1044FF71D4E}"/>
              </a:ext>
            </a:extLst>
          </p:cNvPr>
          <p:cNvSpPr>
            <a:spLocks noChangeArrowheads="1"/>
          </p:cNvSpPr>
          <p:nvPr/>
        </p:nvSpPr>
        <p:spPr bwMode="white">
          <a:xfrm>
            <a:off x="0" y="1019175"/>
            <a:ext cx="3905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ko-KR" altLang="en-US" sz="2000" b="1">
                <a:solidFill>
                  <a:srgbClr val="FFFF00"/>
                </a:solidFill>
                <a:latin typeface="나눔고딕 ExtraBold" pitchFamily="50" charset="-127"/>
                <a:ea typeface="나눔고딕 ExtraBold" pitchFamily="50" charset="-127"/>
              </a:rPr>
              <a:t>위반시 조치사항 </a:t>
            </a:r>
            <a:r>
              <a:rPr lang="en-US" altLang="ko-KR" sz="2000" b="1">
                <a:solidFill>
                  <a:srgbClr val="FFFF00"/>
                </a:solidFill>
                <a:latin typeface="나눔고딕 ExtraBold" pitchFamily="50" charset="-127"/>
                <a:ea typeface="나눔고딕 ExtraBold" pitchFamily="50" charset="-127"/>
              </a:rPr>
              <a:t>(</a:t>
            </a:r>
            <a:r>
              <a:rPr lang="ko-KR" altLang="en-US" sz="2000" b="1">
                <a:solidFill>
                  <a:srgbClr val="FFFF00"/>
                </a:solidFill>
                <a:latin typeface="나눔고딕 ExtraBold" pitchFamily="50" charset="-127"/>
                <a:ea typeface="나눔고딕 ExtraBold" pitchFamily="50" charset="-127"/>
              </a:rPr>
              <a:t>과태료</a:t>
            </a:r>
            <a:r>
              <a:rPr lang="en-US" altLang="ko-KR" sz="2000" b="1">
                <a:solidFill>
                  <a:srgbClr val="FFFF00"/>
                </a:solidFill>
                <a:latin typeface="나눔고딕 ExtraBold" pitchFamily="50" charset="-127"/>
                <a:ea typeface="나눔고딕 ExtraBold" pitchFamily="50" charset="-127"/>
              </a:rPr>
              <a:t>)</a:t>
            </a:r>
          </a:p>
        </p:txBody>
      </p:sp>
      <p:sp>
        <p:nvSpPr>
          <p:cNvPr id="148487" name="Rectangle 20">
            <a:extLst>
              <a:ext uri="{FF2B5EF4-FFF2-40B4-BE49-F238E27FC236}">
                <a16:creationId xmlns:a16="http://schemas.microsoft.com/office/drawing/2014/main" id="{A18A56DE-15FB-C902-7109-814D7B0F317D}"/>
              </a:ext>
            </a:extLst>
          </p:cNvPr>
          <p:cNvSpPr>
            <a:spLocks noChangeArrowheads="1"/>
          </p:cNvSpPr>
          <p:nvPr/>
        </p:nvSpPr>
        <p:spPr bwMode="white">
          <a:xfrm>
            <a:off x="333375" y="1681163"/>
            <a:ext cx="8472488"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ctr">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40000"/>
              </a:lnSpc>
              <a:buClrTx/>
              <a:buFontTx/>
              <a:buNone/>
            </a:pPr>
            <a:r>
              <a:rPr lang="ko-KR" altLang="en-US" sz="1800" b="1">
                <a:solidFill>
                  <a:srgbClr val="000000"/>
                </a:solidFill>
                <a:latin typeface="나눔고딕" pitchFamily="50" charset="-127"/>
                <a:ea typeface="나눔고딕" pitchFamily="50" charset="-127"/>
              </a:rPr>
              <a:t>제</a:t>
            </a:r>
            <a:r>
              <a:rPr lang="en-US" altLang="ko-KR" sz="1800" b="1">
                <a:solidFill>
                  <a:srgbClr val="000000"/>
                </a:solidFill>
                <a:latin typeface="나눔고딕" pitchFamily="50" charset="-127"/>
                <a:ea typeface="나눔고딕" pitchFamily="50" charset="-127"/>
              </a:rPr>
              <a:t>94</a:t>
            </a:r>
            <a:r>
              <a:rPr lang="ko-KR" altLang="en-US" sz="1800" b="1">
                <a:solidFill>
                  <a:srgbClr val="000000"/>
                </a:solidFill>
                <a:latin typeface="나눔고딕" pitchFamily="50" charset="-127"/>
                <a:ea typeface="나눔고딕" pitchFamily="50" charset="-127"/>
              </a:rPr>
              <a:t>조</a:t>
            </a:r>
            <a:r>
              <a:rPr lang="en-US" altLang="ko-KR" sz="1800" b="1">
                <a:solidFill>
                  <a:srgbClr val="000000"/>
                </a:solidFill>
                <a:latin typeface="나눔고딕" pitchFamily="50" charset="-127"/>
                <a:ea typeface="나눔고딕" pitchFamily="50" charset="-127"/>
              </a:rPr>
              <a:t>(</a:t>
            </a:r>
            <a:r>
              <a:rPr lang="ko-KR" altLang="en-US" sz="1800" b="1">
                <a:solidFill>
                  <a:srgbClr val="000000"/>
                </a:solidFill>
                <a:latin typeface="나눔고딕" pitchFamily="50" charset="-127"/>
                <a:ea typeface="나눔고딕" pitchFamily="50" charset="-127"/>
              </a:rPr>
              <a:t>과태료</a:t>
            </a:r>
            <a:r>
              <a:rPr lang="en-US" altLang="ko-KR" sz="1800" b="1">
                <a:solidFill>
                  <a:srgbClr val="000000"/>
                </a:solidFill>
                <a:latin typeface="나눔고딕" pitchFamily="50" charset="-127"/>
                <a:ea typeface="나눔고딕" pitchFamily="50" charset="-127"/>
              </a:rPr>
              <a:t>)  100</a:t>
            </a:r>
            <a:r>
              <a:rPr lang="ko-KR" altLang="en-US" sz="1800" b="1">
                <a:solidFill>
                  <a:srgbClr val="000000"/>
                </a:solidFill>
                <a:latin typeface="나눔고딕" pitchFamily="50" charset="-127"/>
                <a:ea typeface="나눔고딕" pitchFamily="50" charset="-127"/>
              </a:rPr>
              <a:t>만원 이하의 과태료 </a:t>
            </a:r>
          </a:p>
          <a:p>
            <a:pPr eaLnBrk="1" hangingPunct="1">
              <a:lnSpc>
                <a:spcPct val="140000"/>
              </a:lnSpc>
              <a:buClrTx/>
              <a:buFontTx/>
              <a:buNone/>
            </a:pPr>
            <a:endParaRPr lang="ko-KR" altLang="en-US" sz="1800" b="1">
              <a:solidFill>
                <a:srgbClr val="000000"/>
              </a:solidFill>
              <a:latin typeface="나눔고딕" pitchFamily="50" charset="-127"/>
              <a:ea typeface="나눔고딕" pitchFamily="50" charset="-127"/>
            </a:endParaRPr>
          </a:p>
          <a:p>
            <a:pPr eaLnBrk="1" hangingPunct="1">
              <a:lnSpc>
                <a:spcPct val="180000"/>
              </a:lnSpc>
              <a:buClrTx/>
              <a:buFontTx/>
              <a:buNone/>
            </a:pPr>
            <a:r>
              <a:rPr lang="ko-KR" altLang="en-US" sz="1000">
                <a:solidFill>
                  <a:srgbClr val="000000"/>
                </a:solidFill>
                <a:latin typeface="HY신명조" panose="02030600000101010101" pitchFamily="18" charset="-127"/>
                <a:ea typeface="HY신명조" panose="02030600000101010101" pitchFamily="18" charset="-127"/>
              </a:rPr>
              <a:t> </a:t>
            </a: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의</a:t>
            </a:r>
            <a:r>
              <a:rPr lang="en-US" altLang="ko-KR" sz="1600">
                <a:solidFill>
                  <a:srgbClr val="000000"/>
                </a:solidFill>
                <a:latin typeface="나눔고딕" pitchFamily="50" charset="-127"/>
                <a:ea typeface="나눔고딕" pitchFamily="50" charset="-127"/>
              </a:rPr>
              <a:t>2.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23</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2</a:t>
            </a:r>
            <a:r>
              <a:rPr lang="ko-KR" altLang="en-US" sz="1600">
                <a:solidFill>
                  <a:srgbClr val="000000"/>
                </a:solidFill>
                <a:latin typeface="나눔고딕" pitchFamily="50" charset="-127"/>
                <a:ea typeface="나눔고딕" pitchFamily="50" charset="-127"/>
              </a:rPr>
              <a:t>항이나 제</a:t>
            </a:r>
            <a:r>
              <a:rPr lang="en-US" altLang="ko-KR" sz="1600">
                <a:solidFill>
                  <a:srgbClr val="000000"/>
                </a:solidFill>
                <a:latin typeface="나눔고딕" pitchFamily="50" charset="-127"/>
                <a:ea typeface="나눔고딕" pitchFamily="50" charset="-127"/>
              </a:rPr>
              <a:t>3</a:t>
            </a:r>
            <a:r>
              <a:rPr lang="ko-KR" altLang="en-US" sz="1600">
                <a:solidFill>
                  <a:srgbClr val="000000"/>
                </a:solidFill>
                <a:latin typeface="나눔고딕" pitchFamily="50" charset="-127"/>
                <a:ea typeface="나눔고딕" pitchFamily="50" charset="-127"/>
              </a:rPr>
              <a:t>항에 따른 변경신고를 하지 아니한 자</a:t>
            </a:r>
          </a:p>
          <a:p>
            <a:pPr eaLnBrk="1" hangingPunct="1">
              <a:lnSpc>
                <a:spcPct val="18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2.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40</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2</a:t>
            </a:r>
            <a:r>
              <a:rPr lang="ko-KR" altLang="en-US" sz="1600">
                <a:solidFill>
                  <a:srgbClr val="000000"/>
                </a:solidFill>
                <a:latin typeface="나눔고딕" pitchFamily="50" charset="-127"/>
                <a:ea typeface="나눔고딕" pitchFamily="50" charset="-127"/>
              </a:rPr>
              <a:t>항에 따른 환경기술인의 준수사항을 지키지 아니한 자</a:t>
            </a:r>
          </a:p>
          <a:p>
            <a:pPr eaLnBrk="1" hangingPunct="1">
              <a:lnSpc>
                <a:spcPct val="18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3.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43</a:t>
            </a:r>
            <a:r>
              <a:rPr lang="ko-KR" altLang="en-US" sz="1600">
                <a:solidFill>
                  <a:srgbClr val="000000"/>
                </a:solidFill>
                <a:latin typeface="나눔고딕" pitchFamily="50" charset="-127"/>
                <a:ea typeface="나눔고딕" pitchFamily="50" charset="-127"/>
              </a:rPr>
              <a:t>조제</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항 후단에 따른 변경신고를 하지 아니한 자</a:t>
            </a:r>
          </a:p>
          <a:p>
            <a:pPr eaLnBrk="1" hangingPunct="1">
              <a:lnSpc>
                <a:spcPct val="18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8.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77</a:t>
            </a:r>
            <a:r>
              <a:rPr lang="ko-KR" altLang="en-US" sz="1600">
                <a:solidFill>
                  <a:srgbClr val="000000"/>
                </a:solidFill>
                <a:latin typeface="나눔고딕" pitchFamily="50" charset="-127"/>
                <a:ea typeface="나눔고딕" pitchFamily="50" charset="-127"/>
              </a:rPr>
              <a:t>조를 위반하여 환경기술인 등의 교육을 받게 하지 아니한 자</a:t>
            </a:r>
          </a:p>
          <a:p>
            <a:pPr eaLnBrk="1" hangingPunct="1">
              <a:lnSpc>
                <a:spcPct val="180000"/>
              </a:lnSpc>
              <a:buClrTx/>
              <a:buFontTx/>
              <a:buNone/>
            </a:pPr>
            <a:r>
              <a:rPr lang="ko-KR" altLang="en-US" sz="1600">
                <a:solidFill>
                  <a:srgbClr val="000000"/>
                </a:solidFill>
                <a:latin typeface="나눔고딕" pitchFamily="50" charset="-127"/>
                <a:ea typeface="나눔고딕" pitchFamily="50" charset="-127"/>
              </a:rPr>
              <a:t>  </a:t>
            </a:r>
            <a:r>
              <a:rPr lang="en-US" altLang="ko-KR" sz="1600">
                <a:solidFill>
                  <a:srgbClr val="000000"/>
                </a:solidFill>
                <a:latin typeface="나눔고딕" pitchFamily="50" charset="-127"/>
                <a:ea typeface="나눔고딕" pitchFamily="50" charset="-127"/>
              </a:rPr>
              <a:t>9. </a:t>
            </a:r>
            <a:r>
              <a:rPr lang="ko-KR" altLang="en-US" sz="1600">
                <a:solidFill>
                  <a:srgbClr val="000000"/>
                </a:solidFill>
                <a:latin typeface="나눔고딕" pitchFamily="50" charset="-127"/>
                <a:ea typeface="나눔고딕" pitchFamily="50" charset="-127"/>
              </a:rPr>
              <a:t>법 제</a:t>
            </a:r>
            <a:r>
              <a:rPr lang="en-US" altLang="ko-KR" sz="1600">
                <a:solidFill>
                  <a:srgbClr val="000000"/>
                </a:solidFill>
                <a:latin typeface="나눔고딕" pitchFamily="50" charset="-127"/>
                <a:ea typeface="나눔고딕" pitchFamily="50" charset="-127"/>
              </a:rPr>
              <a:t>82</a:t>
            </a:r>
            <a:r>
              <a:rPr lang="ko-KR" altLang="en-US" sz="1600">
                <a:solidFill>
                  <a:srgbClr val="000000"/>
                </a:solidFill>
                <a:latin typeface="나눔고딕" pitchFamily="50" charset="-127"/>
                <a:ea typeface="나눔고딕" pitchFamily="50" charset="-127"/>
              </a:rPr>
              <a:t>조 제</a:t>
            </a:r>
            <a:r>
              <a:rPr lang="en-US" altLang="ko-KR" sz="1600">
                <a:solidFill>
                  <a:srgbClr val="000000"/>
                </a:solidFill>
                <a:latin typeface="나눔고딕" pitchFamily="50" charset="-127"/>
                <a:ea typeface="나눔고딕" pitchFamily="50" charset="-127"/>
              </a:rPr>
              <a:t>1</a:t>
            </a:r>
            <a:r>
              <a:rPr lang="ko-KR" altLang="en-US" sz="1600">
                <a:solidFill>
                  <a:srgbClr val="000000"/>
                </a:solidFill>
                <a:latin typeface="나눔고딕" pitchFamily="50" charset="-127"/>
                <a:ea typeface="나눔고딕" pitchFamily="50" charset="-127"/>
              </a:rPr>
              <a:t>항에 따른 보고를 하지 아니하거나 거짓으로 보고한 자 또는 자료를 제출하지</a:t>
            </a:r>
          </a:p>
          <a:p>
            <a:pPr eaLnBrk="1" hangingPunct="1">
              <a:lnSpc>
                <a:spcPct val="180000"/>
              </a:lnSpc>
              <a:buClrTx/>
              <a:buFontTx/>
              <a:buNone/>
            </a:pPr>
            <a:r>
              <a:rPr lang="ko-KR" altLang="en-US" sz="1600">
                <a:solidFill>
                  <a:srgbClr val="000000"/>
                </a:solidFill>
                <a:latin typeface="나눔고딕" pitchFamily="50" charset="-127"/>
                <a:ea typeface="나눔고딕" pitchFamily="50" charset="-127"/>
              </a:rPr>
              <a:t>      아니하거나 거짓으로 제출한 자</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Group 4">
            <a:extLst>
              <a:ext uri="{FF2B5EF4-FFF2-40B4-BE49-F238E27FC236}">
                <a16:creationId xmlns:a16="http://schemas.microsoft.com/office/drawing/2014/main" id="{F05459EB-8396-BA8C-9B92-1D10B2CF8685}"/>
              </a:ext>
            </a:extLst>
          </p:cNvPr>
          <p:cNvGrpSpPr>
            <a:grpSpLocks/>
          </p:cNvGrpSpPr>
          <p:nvPr/>
        </p:nvGrpSpPr>
        <p:grpSpPr bwMode="auto">
          <a:xfrm>
            <a:off x="1290638" y="2797175"/>
            <a:ext cx="7269162" cy="661988"/>
            <a:chOff x="813" y="1762"/>
            <a:chExt cx="4579" cy="417"/>
          </a:xfrm>
        </p:grpSpPr>
        <p:grpSp>
          <p:nvGrpSpPr>
            <p:cNvPr id="150532" name="Group 5">
              <a:extLst>
                <a:ext uri="{FF2B5EF4-FFF2-40B4-BE49-F238E27FC236}">
                  <a16:creationId xmlns:a16="http://schemas.microsoft.com/office/drawing/2014/main" id="{0210A8E1-3954-1425-D5A2-5A5ADDF632BA}"/>
                </a:ext>
              </a:extLst>
            </p:cNvPr>
            <p:cNvGrpSpPr>
              <a:grpSpLocks/>
            </p:cNvGrpSpPr>
            <p:nvPr/>
          </p:nvGrpSpPr>
          <p:grpSpPr bwMode="auto">
            <a:xfrm>
              <a:off x="813" y="1762"/>
              <a:ext cx="480" cy="417"/>
              <a:chOff x="813" y="1762"/>
              <a:chExt cx="480" cy="417"/>
            </a:xfrm>
          </p:grpSpPr>
          <p:sp>
            <p:nvSpPr>
              <p:cNvPr id="150535" name="AutoShape 6">
                <a:extLst>
                  <a:ext uri="{FF2B5EF4-FFF2-40B4-BE49-F238E27FC236}">
                    <a16:creationId xmlns:a16="http://schemas.microsoft.com/office/drawing/2014/main" id="{E9A8A80B-9590-20CB-C420-260B3843A602}"/>
                  </a:ext>
                </a:extLst>
              </p:cNvPr>
              <p:cNvSpPr>
                <a:spLocks noChangeArrowheads="1"/>
              </p:cNvSpPr>
              <p:nvPr/>
            </p:nvSpPr>
            <p:spPr bwMode="auto">
              <a:xfrm>
                <a:off x="817" y="1769"/>
                <a:ext cx="476" cy="411"/>
              </a:xfrm>
              <a:prstGeom prst="hexagon">
                <a:avLst>
                  <a:gd name="adj" fmla="val 28970"/>
                  <a:gd name="vf" fmla="val 115470"/>
                </a:avLst>
              </a:prstGeom>
              <a:solidFill>
                <a:srgbClr val="808080"/>
              </a:solidFill>
              <a:ln>
                <a:noFill/>
              </a:ln>
              <a:extLs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50536" name="AutoShape 7">
                <a:extLst>
                  <a:ext uri="{FF2B5EF4-FFF2-40B4-BE49-F238E27FC236}">
                    <a16:creationId xmlns:a16="http://schemas.microsoft.com/office/drawing/2014/main" id="{7CB6A15A-74A8-A5E9-FC10-E250FE06598A}"/>
                  </a:ext>
                </a:extLst>
              </p:cNvPr>
              <p:cNvSpPr>
                <a:spLocks noChangeArrowheads="1"/>
              </p:cNvSpPr>
              <p:nvPr/>
            </p:nvSpPr>
            <p:spPr bwMode="auto">
              <a:xfrm>
                <a:off x="813" y="1762"/>
                <a:ext cx="476" cy="411"/>
              </a:xfrm>
              <a:prstGeom prst="hexagon">
                <a:avLst>
                  <a:gd name="adj" fmla="val 28970"/>
                  <a:gd name="vf" fmla="val 115470"/>
                </a:avLst>
              </a:prstGeom>
              <a:blipFill dpi="0" rotWithShape="0">
                <a:blip r:embed="rId3"/>
                <a:srcRect/>
                <a:stretch>
                  <a:fillRect/>
                </a:stretch>
              </a:blipFill>
              <a:ln w="9431">
                <a:solidFill>
                  <a:srgbClr val="C0C0C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50537" name="AutoShape 8">
                <a:extLst>
                  <a:ext uri="{FF2B5EF4-FFF2-40B4-BE49-F238E27FC236}">
                    <a16:creationId xmlns:a16="http://schemas.microsoft.com/office/drawing/2014/main" id="{BDE94B0A-2DEA-F240-B857-9AEAA554BF69}"/>
                  </a:ext>
                </a:extLst>
              </p:cNvPr>
              <p:cNvSpPr>
                <a:spLocks noChangeArrowheads="1"/>
              </p:cNvSpPr>
              <p:nvPr/>
            </p:nvSpPr>
            <p:spPr bwMode="auto">
              <a:xfrm>
                <a:off x="841" y="1786"/>
                <a:ext cx="418" cy="362"/>
              </a:xfrm>
              <a:prstGeom prst="hexagon">
                <a:avLst>
                  <a:gd name="adj" fmla="val 28889"/>
                  <a:gd name="vf" fmla="val 115470"/>
                </a:avLst>
              </a:prstGeom>
              <a:blipFill dpi="0" rotWithShape="0">
                <a:blip r:embed="rId4"/>
                <a:srcRect/>
                <a:stretch>
                  <a:fillRect/>
                </a:stretch>
              </a:blipFill>
              <a:ln w="9431">
                <a:solidFill>
                  <a:srgbClr val="00000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150533" name="Rectangle 9">
              <a:extLst>
                <a:ext uri="{FF2B5EF4-FFF2-40B4-BE49-F238E27FC236}">
                  <a16:creationId xmlns:a16="http://schemas.microsoft.com/office/drawing/2014/main" id="{246BC7CF-1979-A457-0165-CFE0FDAC41C9}"/>
                </a:ext>
              </a:extLst>
            </p:cNvPr>
            <p:cNvSpPr>
              <a:spLocks noChangeArrowheads="1"/>
            </p:cNvSpPr>
            <p:nvPr/>
          </p:nvSpPr>
          <p:spPr bwMode="auto">
            <a:xfrm>
              <a:off x="1433" y="1774"/>
              <a:ext cx="395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a:solidFill>
                    <a:srgbClr val="1F497D"/>
                  </a:solidFill>
                </a:rPr>
                <a:t>2022 </a:t>
              </a:r>
              <a:r>
                <a:rPr lang="ko-KR" altLang="en-US">
                  <a:solidFill>
                    <a:srgbClr val="1F497D"/>
                  </a:solidFill>
                </a:rPr>
                <a:t>광주광역시 지도점검 방향</a:t>
              </a:r>
            </a:p>
          </p:txBody>
        </p:sp>
        <p:sp>
          <p:nvSpPr>
            <p:cNvPr id="150534" name="Rectangle 10">
              <a:extLst>
                <a:ext uri="{FF2B5EF4-FFF2-40B4-BE49-F238E27FC236}">
                  <a16:creationId xmlns:a16="http://schemas.microsoft.com/office/drawing/2014/main" id="{0ADE41DF-30E8-3610-BEDA-47E6E05B3FD8}"/>
                </a:ext>
              </a:extLst>
            </p:cNvPr>
            <p:cNvSpPr>
              <a:spLocks noChangeArrowheads="1"/>
            </p:cNvSpPr>
            <p:nvPr/>
          </p:nvSpPr>
          <p:spPr bwMode="auto">
            <a:xfrm>
              <a:off x="883" y="1796"/>
              <a:ext cx="33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r>
                <a:rPr lang="en-US" altLang="ko-KR" sz="2400" b="1">
                  <a:solidFill>
                    <a:srgbClr val="FFFFFF"/>
                  </a:solidFill>
                  <a:latin typeface="HY견고딕" panose="02030600000101010101" pitchFamily="18" charset="-127"/>
                  <a:ea typeface="HY견고딕" panose="02030600000101010101" pitchFamily="18" charset="-127"/>
                </a:rPr>
                <a:t>3</a:t>
              </a:r>
            </a:p>
          </p:txBody>
        </p:sp>
      </p:grpSp>
      <p:sp>
        <p:nvSpPr>
          <p:cNvPr id="150531" name="Rectangle 11">
            <a:extLst>
              <a:ext uri="{FF2B5EF4-FFF2-40B4-BE49-F238E27FC236}">
                <a16:creationId xmlns:a16="http://schemas.microsoft.com/office/drawing/2014/main" id="{FE5A10E5-755D-13E9-3745-376999933334}"/>
              </a:ext>
            </a:extLst>
          </p:cNvPr>
          <p:cNvSpPr>
            <a:spLocks noChangeArrowheads="1"/>
          </p:cNvSpPr>
          <p:nvPr/>
        </p:nvSpPr>
        <p:spPr bwMode="auto">
          <a:xfrm>
            <a:off x="6550025" y="6353175"/>
            <a:ext cx="2132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282">
                <a:solidFill>
                  <a:srgbClr val="000000"/>
                </a:solidFill>
                <a:miter lim="800000"/>
                <a:headEnd/>
                <a:tailEnd/>
              </a14:hiddenLine>
            </a:ext>
          </a:extLst>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r" eaLnBrk="1" hangingPunct="1">
              <a:lnSpc>
                <a:spcPct val="100000"/>
              </a:lnSpc>
              <a:buClrTx/>
              <a:buFontTx/>
              <a:buNone/>
            </a:pPr>
            <a:r>
              <a:rPr lang="en-US" altLang="ko-KR" sz="1200">
                <a:solidFill>
                  <a:srgbClr val="8C8C8C"/>
                </a:solidFill>
                <a:latin typeface="맑은 고딕" panose="020B0503020000020004" pitchFamily="50" charset="-127"/>
                <a:ea typeface="맑은 고딕" panose="020B0503020000020004" pitchFamily="50" charset="-127"/>
              </a:rPr>
              <a:t>107</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8" name="Group 4">
            <a:extLst>
              <a:ext uri="{FF2B5EF4-FFF2-40B4-BE49-F238E27FC236}">
                <a16:creationId xmlns:a16="http://schemas.microsoft.com/office/drawing/2014/main" id="{B7412536-0CCF-49CE-294D-73DD413AC7D8}"/>
              </a:ext>
            </a:extLst>
          </p:cNvPr>
          <p:cNvGrpSpPr>
            <a:grpSpLocks/>
          </p:cNvGrpSpPr>
          <p:nvPr/>
        </p:nvGrpSpPr>
        <p:grpSpPr bwMode="auto">
          <a:xfrm>
            <a:off x="0" y="0"/>
            <a:ext cx="7413625" cy="701675"/>
            <a:chOff x="-114" y="176"/>
            <a:chExt cx="4670" cy="442"/>
          </a:xfrm>
        </p:grpSpPr>
        <p:pic>
          <p:nvPicPr>
            <p:cNvPr id="152586" name="Picture 5">
              <a:extLst>
                <a:ext uri="{FF2B5EF4-FFF2-40B4-BE49-F238E27FC236}">
                  <a16:creationId xmlns:a16="http://schemas.microsoft.com/office/drawing/2014/main" id="{CD0B4E8A-6F38-A4A4-9899-FD78432CF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52587" name="Rectangle 6">
              <a:extLst>
                <a:ext uri="{FF2B5EF4-FFF2-40B4-BE49-F238E27FC236}">
                  <a16:creationId xmlns:a16="http://schemas.microsoft.com/office/drawing/2014/main" id="{C7D17707-B031-9105-8942-D45B37A1965F}"/>
                </a:ext>
              </a:extLst>
            </p:cNvPr>
            <p:cNvSpPr>
              <a:spLocks noChangeArrowheads="1"/>
            </p:cNvSpPr>
            <p:nvPr/>
          </p:nvSpPr>
          <p:spPr bwMode="auto">
            <a:xfrm>
              <a:off x="-114" y="176"/>
              <a:ext cx="2292"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400">
                  <a:solidFill>
                    <a:srgbClr val="FFFFFF"/>
                  </a:solidFill>
                  <a:latin typeface="나눔고딕 ExtraBold" pitchFamily="50" charset="-127"/>
                  <a:ea typeface="나눔고딕 ExtraBold" pitchFamily="50" charset="-127"/>
                  <a:cs typeface="Arial" panose="020B0604020202020204" pitchFamily="34" charset="0"/>
                </a:rPr>
                <a:t>3.  2022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52579" name="AutoShape 7">
            <a:extLst>
              <a:ext uri="{FF2B5EF4-FFF2-40B4-BE49-F238E27FC236}">
                <a16:creationId xmlns:a16="http://schemas.microsoft.com/office/drawing/2014/main" id="{D76408C0-82EA-696D-D027-2F894A178198}"/>
              </a:ext>
            </a:extLst>
          </p:cNvPr>
          <p:cNvSpPr>
            <a:spLocks noChangeArrowheads="1"/>
          </p:cNvSpPr>
          <p:nvPr/>
        </p:nvSpPr>
        <p:spPr bwMode="auto">
          <a:xfrm>
            <a:off x="165100" y="1050925"/>
            <a:ext cx="8655050" cy="5430838"/>
          </a:xfrm>
          <a:prstGeom prst="roundRect">
            <a:avLst>
              <a:gd name="adj" fmla="val 1569"/>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52580" name="Rectangle 8">
            <a:extLst>
              <a:ext uri="{FF2B5EF4-FFF2-40B4-BE49-F238E27FC236}">
                <a16:creationId xmlns:a16="http://schemas.microsoft.com/office/drawing/2014/main" id="{3179629F-0AD4-A7FA-9FD4-E91B93B96AAA}"/>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52581" name="Rectangle 725">
            <a:extLst>
              <a:ext uri="{FF2B5EF4-FFF2-40B4-BE49-F238E27FC236}">
                <a16:creationId xmlns:a16="http://schemas.microsoft.com/office/drawing/2014/main" id="{EFBF851B-FFE1-3F9E-19B9-C86DB81390AA}"/>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52582" name="Picture 726">
            <a:extLst>
              <a:ext uri="{FF2B5EF4-FFF2-40B4-BE49-F238E27FC236}">
                <a16:creationId xmlns:a16="http://schemas.microsoft.com/office/drawing/2014/main" id="{C811EFE8-63BE-73ED-9A4C-3034CBC55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546100"/>
            <a:ext cx="36036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6439" name="Rectangle 727">
            <a:extLst>
              <a:ext uri="{FF2B5EF4-FFF2-40B4-BE49-F238E27FC236}">
                <a16:creationId xmlns:a16="http://schemas.microsoft.com/office/drawing/2014/main" id="{9F9454A4-53BF-DAAF-95F4-DC5459C0D44F}"/>
              </a:ext>
            </a:extLst>
          </p:cNvPr>
          <p:cNvSpPr>
            <a:spLocks noChangeArrowheads="1"/>
          </p:cNvSpPr>
          <p:nvPr/>
        </p:nvSpPr>
        <p:spPr bwMode="auto">
          <a:xfrm>
            <a:off x="106363" y="604838"/>
            <a:ext cx="3095625" cy="373062"/>
          </a:xfrm>
          <a:prstGeom prst="rect">
            <a:avLst/>
          </a:prstGeom>
          <a:noFill/>
          <a:ln w="25282" cmpd="sng">
            <a:noFill/>
            <a:miter lim="800000"/>
            <a:headEnd/>
            <a:tailEnd/>
          </a:ln>
          <a:effectLst/>
        </p:spPr>
        <p:txBody>
          <a:bodyPr lIns="91361" tIns="45708" rIns="91361" bIns="45708">
            <a:spAutoFit/>
          </a:bodyPr>
          <a:lstStyle/>
          <a:p>
            <a:pPr defTabSz="8096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지도점검 대상 사업장 현황</a:t>
            </a:r>
          </a:p>
        </p:txBody>
      </p:sp>
      <p:sp>
        <p:nvSpPr>
          <p:cNvPr id="152584" name="Rectangle 728">
            <a:extLst>
              <a:ext uri="{FF2B5EF4-FFF2-40B4-BE49-F238E27FC236}">
                <a16:creationId xmlns:a16="http://schemas.microsoft.com/office/drawing/2014/main" id="{5576FE08-DE48-D253-888E-3A0FAA0DF79C}"/>
              </a:ext>
            </a:extLst>
          </p:cNvPr>
          <p:cNvSpPr>
            <a:spLocks noChangeArrowheads="1"/>
          </p:cNvSpPr>
          <p:nvPr/>
        </p:nvSpPr>
        <p:spPr bwMode="auto">
          <a:xfrm>
            <a:off x="6550025" y="6353175"/>
            <a:ext cx="2132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282">
                <a:solidFill>
                  <a:srgbClr val="000000"/>
                </a:solidFill>
                <a:miter lim="800000"/>
                <a:headEnd/>
                <a:tailEnd/>
              </a14:hiddenLine>
            </a:ext>
          </a:extLst>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r" eaLnBrk="1" hangingPunct="1">
              <a:lnSpc>
                <a:spcPct val="100000"/>
              </a:lnSpc>
              <a:buClrTx/>
              <a:buFontTx/>
              <a:buNone/>
            </a:pPr>
            <a:r>
              <a:rPr lang="en-US" altLang="ko-KR" sz="1200">
                <a:solidFill>
                  <a:srgbClr val="8C8C8C"/>
                </a:solidFill>
                <a:latin typeface="맑은 고딕" panose="020B0503020000020004" pitchFamily="50" charset="-127"/>
                <a:ea typeface="맑은 고딕" panose="020B0503020000020004" pitchFamily="50" charset="-127"/>
              </a:rPr>
              <a:t>108</a:t>
            </a:r>
          </a:p>
        </p:txBody>
      </p:sp>
      <p:pic>
        <p:nvPicPr>
          <p:cNvPr id="152585" name="그림 1">
            <a:extLst>
              <a:ext uri="{FF2B5EF4-FFF2-40B4-BE49-F238E27FC236}">
                <a16:creationId xmlns:a16="http://schemas.microsoft.com/office/drawing/2014/main" id="{6D956AE0-A1F0-0A09-2F54-C8F929C212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213" y="1062038"/>
            <a:ext cx="8643937"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Group 260">
            <a:extLst>
              <a:ext uri="{FF2B5EF4-FFF2-40B4-BE49-F238E27FC236}">
                <a16:creationId xmlns:a16="http://schemas.microsoft.com/office/drawing/2014/main" id="{F93518FF-2D58-E12E-7B93-589F1879A2AF}"/>
              </a:ext>
            </a:extLst>
          </p:cNvPr>
          <p:cNvGrpSpPr>
            <a:grpSpLocks/>
          </p:cNvGrpSpPr>
          <p:nvPr/>
        </p:nvGrpSpPr>
        <p:grpSpPr bwMode="auto">
          <a:xfrm>
            <a:off x="342900" y="619125"/>
            <a:ext cx="8405813" cy="1936750"/>
            <a:chOff x="312" y="606"/>
            <a:chExt cx="5295" cy="1220"/>
          </a:xfrm>
        </p:grpSpPr>
        <p:sp>
          <p:nvSpPr>
            <p:cNvPr id="154638" name="AutoShape 517">
              <a:extLst>
                <a:ext uri="{FF2B5EF4-FFF2-40B4-BE49-F238E27FC236}">
                  <a16:creationId xmlns:a16="http://schemas.microsoft.com/office/drawing/2014/main" id="{3F8002E4-57FB-47A5-467B-ACF81B146986}"/>
                </a:ext>
              </a:extLst>
            </p:cNvPr>
            <p:cNvSpPr>
              <a:spLocks noChangeArrowheads="1"/>
            </p:cNvSpPr>
            <p:nvPr/>
          </p:nvSpPr>
          <p:spPr bwMode="auto">
            <a:xfrm>
              <a:off x="389" y="606"/>
              <a:ext cx="5218" cy="1220"/>
            </a:xfrm>
            <a:prstGeom prst="roundRect">
              <a:avLst>
                <a:gd name="adj" fmla="val 306"/>
              </a:avLst>
            </a:prstGeom>
            <a:solidFill>
              <a:srgbClr val="F2F2F2"/>
            </a:solidFill>
            <a:ln w="25170">
              <a:solidFill>
                <a:srgbClr val="319F3B"/>
              </a:solidFill>
              <a:round/>
              <a:headEnd/>
              <a:tailEnd/>
            </a:ln>
          </p:spPr>
          <p:txBody>
            <a:bodyPr lIns="91361" tIns="45708" rIns="91361" bIns="45708" anchor="ct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buClrTx/>
                <a:buFontTx/>
                <a:buBlip>
                  <a:blip r:embed="rId3"/>
                </a:buBlip>
              </a:pPr>
              <a:endParaRPr lang="en-US" altLang="ko-KR" sz="1400" b="1">
                <a:solidFill>
                  <a:srgbClr val="000000"/>
                </a:solidFill>
                <a:latin typeface="맑은 고딕" panose="020B0503020000020004" pitchFamily="50" charset="-127"/>
                <a:ea typeface="맑은 고딕" panose="020B0503020000020004" pitchFamily="50" charset="-127"/>
              </a:endParaRPr>
            </a:p>
            <a:p>
              <a:pPr eaLnBrk="1" hangingPunct="1">
                <a:buClrTx/>
                <a:buFontTx/>
                <a:buBlip>
                  <a:blip r:embed="rId3"/>
                </a:buBlip>
              </a:pPr>
              <a:endParaRPr lang="en-US" altLang="ko-KR" sz="1400" b="1">
                <a:solidFill>
                  <a:srgbClr val="000000"/>
                </a:solidFill>
                <a:latin typeface="맑은 고딕" panose="020B0503020000020004" pitchFamily="50" charset="-127"/>
                <a:ea typeface="맑은 고딕" panose="020B0503020000020004" pitchFamily="50" charset="-127"/>
              </a:endParaRPr>
            </a:p>
            <a:p>
              <a:pPr eaLnBrk="1" hangingPunct="1">
                <a:lnSpc>
                  <a:spcPct val="150000"/>
                </a:lnSpc>
                <a:buClrTx/>
                <a:buFontTx/>
                <a:buBlip>
                  <a:blip r:embed="rId3"/>
                </a:buBlip>
              </a:pPr>
              <a:r>
                <a:rPr lang="en-US" altLang="ko-KR" sz="1400" b="1">
                  <a:solidFill>
                    <a:srgbClr val="000000"/>
                  </a:solidFill>
                  <a:latin typeface="맑은 고딕" panose="020B0503020000020004" pitchFamily="50" charset="-127"/>
                  <a:ea typeface="맑은 고딕" panose="020B0503020000020004" pitchFamily="50" charset="-127"/>
                </a:rPr>
                <a:t> </a:t>
              </a:r>
              <a:r>
                <a:rPr lang="ko-KR" altLang="en-US" sz="1600" b="1">
                  <a:solidFill>
                    <a:srgbClr val="000000"/>
                  </a:solidFill>
                  <a:latin typeface="맑은 고딕" panose="020B0503020000020004" pitchFamily="50" charset="-127"/>
                  <a:ea typeface="맑은 고딕" panose="020B0503020000020004" pitchFamily="50" charset="-127"/>
                </a:rPr>
                <a:t>정기 점검업소 </a:t>
              </a:r>
              <a:r>
                <a:rPr lang="en-US" altLang="ko-KR" sz="1600" b="1">
                  <a:solidFill>
                    <a:srgbClr val="000000"/>
                  </a:solidFill>
                  <a:latin typeface="맑은 고딕" panose="020B0503020000020004" pitchFamily="50" charset="-127"/>
                  <a:ea typeface="맑은 고딕" panose="020B0503020000020004" pitchFamily="50" charset="-127"/>
                </a:rPr>
                <a:t>: 767</a:t>
              </a:r>
              <a:r>
                <a:rPr lang="ko-KR" altLang="en-US" sz="1600" b="1">
                  <a:solidFill>
                    <a:srgbClr val="000000"/>
                  </a:solidFill>
                  <a:latin typeface="맑은 고딕" panose="020B0503020000020004" pitchFamily="50" charset="-127"/>
                  <a:ea typeface="맑은 고딕" panose="020B0503020000020004" pitchFamily="50" charset="-127"/>
                </a:rPr>
                <a:t>개소</a:t>
              </a:r>
            </a:p>
            <a:p>
              <a:pPr eaLnBrk="1" hangingPunct="1">
                <a:lnSpc>
                  <a:spcPct val="150000"/>
                </a:lnSpc>
                <a:buClrTx/>
                <a:buFontTx/>
                <a:buNone/>
              </a:pPr>
              <a:r>
                <a:rPr lang="ko-KR" altLang="en-US" sz="1400" b="1">
                  <a:solidFill>
                    <a:srgbClr val="000000"/>
                  </a:solidFill>
                  <a:latin typeface="맑은 고딕" panose="020B0503020000020004" pitchFamily="50" charset="-127"/>
                  <a:ea typeface="맑은 고딕" panose="020B0503020000020004" pitchFamily="50" charset="-127"/>
                </a:rPr>
                <a:t>  </a:t>
              </a:r>
              <a:r>
                <a:rPr lang="en-US" altLang="ko-KR" sz="1400" b="1">
                  <a:solidFill>
                    <a:srgbClr val="000000"/>
                  </a:solidFill>
                  <a:latin typeface="맑은 고딕" panose="020B0503020000020004" pitchFamily="50" charset="-127"/>
                  <a:ea typeface="맑은 고딕" panose="020B0503020000020004" pitchFamily="50" charset="-127"/>
                </a:rPr>
                <a:t>- </a:t>
              </a:r>
              <a:r>
                <a:rPr lang="ko-KR" altLang="en-US" sz="1400" b="1">
                  <a:solidFill>
                    <a:srgbClr val="000000"/>
                  </a:solidFill>
                  <a:latin typeface="맑은 고딕" panose="020B0503020000020004" pitchFamily="50" charset="-127"/>
                  <a:ea typeface="맑은 고딕" panose="020B0503020000020004" pitchFamily="50" charset="-127"/>
                </a:rPr>
                <a:t>대기 </a:t>
              </a:r>
              <a:r>
                <a:rPr lang="en-US" altLang="ko-KR" sz="1400" b="1">
                  <a:solidFill>
                    <a:srgbClr val="000000"/>
                  </a:solidFill>
                  <a:latin typeface="맑은 고딕" panose="020B0503020000020004" pitchFamily="50" charset="-127"/>
                  <a:ea typeface="맑은 고딕" panose="020B0503020000020004" pitchFamily="50" charset="-127"/>
                </a:rPr>
                <a:t>266, </a:t>
              </a:r>
              <a:r>
                <a:rPr lang="ko-KR" altLang="en-US" sz="1400" b="1">
                  <a:solidFill>
                    <a:srgbClr val="000000"/>
                  </a:solidFill>
                  <a:latin typeface="맑은 고딕" panose="020B0503020000020004" pitchFamily="50" charset="-127"/>
                  <a:ea typeface="맑은 고딕" panose="020B0503020000020004" pitchFamily="50" charset="-127"/>
                </a:rPr>
                <a:t>수질 </a:t>
              </a:r>
              <a:r>
                <a:rPr lang="en-US" altLang="ko-KR" sz="1400" b="1">
                  <a:solidFill>
                    <a:srgbClr val="000000"/>
                  </a:solidFill>
                  <a:latin typeface="맑은 고딕" panose="020B0503020000020004" pitchFamily="50" charset="-127"/>
                  <a:ea typeface="맑은 고딕" panose="020B0503020000020004" pitchFamily="50" charset="-127"/>
                </a:rPr>
                <a:t>344, </a:t>
              </a:r>
              <a:r>
                <a:rPr lang="ko-KR" altLang="en-US" sz="1400" b="1">
                  <a:solidFill>
                    <a:srgbClr val="000000"/>
                  </a:solidFill>
                  <a:latin typeface="맑은 고딕" panose="020B0503020000020004" pitchFamily="50" charset="-127"/>
                  <a:ea typeface="맑은 고딕" panose="020B0503020000020004" pitchFamily="50" charset="-127"/>
                </a:rPr>
                <a:t>공통 </a:t>
              </a:r>
              <a:r>
                <a:rPr lang="en-US" altLang="ko-KR" sz="1400" b="1">
                  <a:solidFill>
                    <a:srgbClr val="000000"/>
                  </a:solidFill>
                  <a:latin typeface="맑은 고딕" panose="020B0503020000020004" pitchFamily="50" charset="-127"/>
                  <a:ea typeface="맑은 고딕" panose="020B0503020000020004" pitchFamily="50" charset="-127"/>
                </a:rPr>
                <a:t>157</a:t>
              </a:r>
            </a:p>
            <a:p>
              <a:pPr eaLnBrk="1" hangingPunct="1">
                <a:lnSpc>
                  <a:spcPct val="150000"/>
                </a:lnSpc>
                <a:buClrTx/>
                <a:buFontTx/>
                <a:buBlip>
                  <a:blip r:embed="rId3"/>
                </a:buBlip>
              </a:pPr>
              <a:r>
                <a:rPr lang="en-US" altLang="ko-KR" sz="1400" b="1">
                  <a:solidFill>
                    <a:srgbClr val="FF0000"/>
                  </a:solidFill>
                  <a:latin typeface="맑은 고딕" panose="020B0503020000020004" pitchFamily="50" charset="-127"/>
                  <a:ea typeface="맑은 고딕" panose="020B0503020000020004" pitchFamily="50" charset="-127"/>
                </a:rPr>
                <a:t> </a:t>
              </a:r>
              <a:r>
                <a:rPr lang="ko-KR" altLang="en-US" sz="1600" b="1">
                  <a:solidFill>
                    <a:srgbClr val="000000"/>
                  </a:solidFill>
                  <a:latin typeface="맑은 고딕" panose="020B0503020000020004" pitchFamily="50" charset="-127"/>
                  <a:ea typeface="맑은 고딕" panose="020B0503020000020004" pitchFamily="50" charset="-127"/>
                </a:rPr>
                <a:t>정기 점검횟수 </a:t>
              </a:r>
              <a:r>
                <a:rPr lang="en-US" altLang="ko-KR" sz="1600" b="1">
                  <a:solidFill>
                    <a:srgbClr val="000000"/>
                  </a:solidFill>
                  <a:latin typeface="맑은 고딕" panose="020B0503020000020004" pitchFamily="50" charset="-127"/>
                  <a:ea typeface="맑은 고딕" panose="020B0503020000020004" pitchFamily="50" charset="-127"/>
                </a:rPr>
                <a:t>: 992</a:t>
              </a:r>
              <a:r>
                <a:rPr lang="ko-KR" altLang="en-US" sz="1600" b="1">
                  <a:solidFill>
                    <a:srgbClr val="000000"/>
                  </a:solidFill>
                  <a:latin typeface="맑은 고딕" panose="020B0503020000020004" pitchFamily="50" charset="-127"/>
                  <a:ea typeface="맑은 고딕" panose="020B0503020000020004" pitchFamily="50" charset="-127"/>
                </a:rPr>
                <a:t>회 </a:t>
              </a:r>
              <a:r>
                <a:rPr lang="en-US" altLang="ko-KR" sz="1600" b="1">
                  <a:solidFill>
                    <a:srgbClr val="000000"/>
                  </a:solidFill>
                  <a:latin typeface="맑은 고딕" panose="020B0503020000020004" pitchFamily="50" charset="-127"/>
                  <a:ea typeface="맑은 고딕" panose="020B0503020000020004" pitchFamily="50" charset="-127"/>
                </a:rPr>
                <a:t>(</a:t>
              </a:r>
              <a:r>
                <a:rPr lang="ko-KR" altLang="en-US" sz="1600" b="1">
                  <a:solidFill>
                    <a:srgbClr val="000000"/>
                  </a:solidFill>
                  <a:latin typeface="맑은 고딕" panose="020B0503020000020004" pitchFamily="50" charset="-127"/>
                  <a:ea typeface="맑은 고딕" panose="020B0503020000020004" pitchFamily="50" charset="-127"/>
                </a:rPr>
                <a:t>대기 </a:t>
              </a:r>
              <a:r>
                <a:rPr lang="en-US" altLang="ko-KR" sz="1600" b="1">
                  <a:solidFill>
                    <a:srgbClr val="000000"/>
                  </a:solidFill>
                  <a:latin typeface="맑은 고딕" panose="020B0503020000020004" pitchFamily="50" charset="-127"/>
                  <a:ea typeface="맑은 고딕" panose="020B0503020000020004" pitchFamily="50" charset="-127"/>
                </a:rPr>
                <a:t>676</a:t>
              </a:r>
              <a:r>
                <a:rPr lang="ko-KR" altLang="en-US" sz="1600" b="1">
                  <a:solidFill>
                    <a:srgbClr val="000000"/>
                  </a:solidFill>
                  <a:latin typeface="맑은 고딕" panose="020B0503020000020004" pitchFamily="50" charset="-127"/>
                  <a:ea typeface="맑은 고딕" panose="020B0503020000020004" pitchFamily="50" charset="-127"/>
                </a:rPr>
                <a:t>회</a:t>
              </a:r>
              <a:r>
                <a:rPr lang="en-US" altLang="ko-KR" sz="1600" b="1">
                  <a:solidFill>
                    <a:srgbClr val="000000"/>
                  </a:solidFill>
                  <a:latin typeface="맑은 고딕" panose="020B0503020000020004" pitchFamily="50" charset="-127"/>
                  <a:ea typeface="맑은 고딕" panose="020B0503020000020004" pitchFamily="50" charset="-127"/>
                </a:rPr>
                <a:t>, </a:t>
              </a:r>
              <a:r>
                <a:rPr lang="ko-KR" altLang="en-US" sz="1600" b="1">
                  <a:solidFill>
                    <a:srgbClr val="000000"/>
                  </a:solidFill>
                  <a:latin typeface="맑은 고딕" panose="020B0503020000020004" pitchFamily="50" charset="-127"/>
                  <a:ea typeface="맑은 고딕" panose="020B0503020000020004" pitchFamily="50" charset="-127"/>
                </a:rPr>
                <a:t>수질 </a:t>
              </a:r>
              <a:r>
                <a:rPr lang="en-US" altLang="ko-KR" sz="1600" b="1">
                  <a:solidFill>
                    <a:srgbClr val="000000"/>
                  </a:solidFill>
                  <a:latin typeface="맑은 고딕" panose="020B0503020000020004" pitchFamily="50" charset="-127"/>
                  <a:ea typeface="맑은 고딕" panose="020B0503020000020004" pitchFamily="50" charset="-127"/>
                </a:rPr>
                <a:t>316</a:t>
              </a:r>
              <a:r>
                <a:rPr lang="ko-KR" altLang="en-US" sz="1600" b="1">
                  <a:solidFill>
                    <a:srgbClr val="000000"/>
                  </a:solidFill>
                  <a:latin typeface="맑은 고딕" panose="020B0503020000020004" pitchFamily="50" charset="-127"/>
                  <a:ea typeface="맑은 고딕" panose="020B0503020000020004" pitchFamily="50" charset="-127"/>
                </a:rPr>
                <a:t>회</a:t>
              </a:r>
              <a:r>
                <a:rPr lang="en-US" altLang="ko-KR" sz="1600" b="1">
                  <a:solidFill>
                    <a:srgbClr val="000000"/>
                  </a:solidFill>
                  <a:latin typeface="맑은 고딕" panose="020B0503020000020004" pitchFamily="50" charset="-127"/>
                  <a:ea typeface="맑은 고딕" panose="020B0503020000020004" pitchFamily="50" charset="-127"/>
                </a:rPr>
                <a:t>)</a:t>
              </a:r>
              <a:r>
                <a:rPr lang="en-US" altLang="ko-KR" sz="1400" b="1">
                  <a:solidFill>
                    <a:srgbClr val="000000"/>
                  </a:solidFill>
                  <a:latin typeface="맑은 고딕" panose="020B0503020000020004" pitchFamily="50" charset="-127"/>
                  <a:ea typeface="맑은 고딕" panose="020B0503020000020004" pitchFamily="50" charset="-127"/>
                </a:rPr>
                <a:t>  </a:t>
              </a:r>
            </a:p>
          </p:txBody>
        </p:sp>
        <p:pic>
          <p:nvPicPr>
            <p:cNvPr id="154639" name="Picture 518">
              <a:extLst>
                <a:ext uri="{FF2B5EF4-FFF2-40B4-BE49-F238E27FC236}">
                  <a16:creationId xmlns:a16="http://schemas.microsoft.com/office/drawing/2014/main" id="{D36DF79A-B0D2-3A2F-AD51-CD3ADD001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 y="606"/>
              <a:ext cx="229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7255" name="Rectangle 519">
              <a:extLst>
                <a:ext uri="{FF2B5EF4-FFF2-40B4-BE49-F238E27FC236}">
                  <a16:creationId xmlns:a16="http://schemas.microsoft.com/office/drawing/2014/main" id="{E8B4018D-3378-4824-7CFB-27193CED3DA3}"/>
                </a:ext>
              </a:extLst>
            </p:cNvPr>
            <p:cNvSpPr>
              <a:spLocks noChangeArrowheads="1"/>
            </p:cNvSpPr>
            <p:nvPr/>
          </p:nvSpPr>
          <p:spPr bwMode="auto">
            <a:xfrm>
              <a:off x="330" y="618"/>
              <a:ext cx="2709" cy="232"/>
            </a:xfrm>
            <a:prstGeom prst="rect">
              <a:avLst/>
            </a:prstGeom>
            <a:noFill/>
            <a:ln w="25282" cmpd="sng">
              <a:noFill/>
              <a:miter lim="800000"/>
              <a:headEnd/>
              <a:tailEnd/>
            </a:ln>
            <a:effectLst/>
          </p:spPr>
          <p:txBody>
            <a:bodyPr lIns="91361" tIns="45708" rIns="91361" bIns="45708">
              <a:spAutoFit/>
            </a:bodyPr>
            <a:lstStyle/>
            <a:p>
              <a:pPr defTabSz="809625" eaLnBrk="1" latinLnBrk="1" hangingPunct="1">
                <a:defRPr/>
              </a:pPr>
              <a:r>
                <a:rPr lang="ko-KR" altLang="en-US" sz="180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정기 지도</a:t>
              </a:r>
              <a:r>
                <a:rPr lang="en-US" altLang="ko-KR" sz="1800">
                  <a:solidFill>
                    <a:srgbClr val="FFFF00"/>
                  </a:solidFill>
                  <a:effectLst>
                    <a:outerShdw blurRad="38100" dist="38100" dir="2700000" algn="tl">
                      <a:srgbClr val="C0C0C0"/>
                    </a:outerShdw>
                  </a:effectLst>
                  <a:latin typeface="바탕" pitchFamily="18" charset="-127"/>
                  <a:ea typeface="나눔고딕 ExtraBold" pitchFamily="50" charset="-127"/>
                  <a:cs typeface="Arial" pitchFamily="34" charset="0"/>
                </a:rPr>
                <a:t>·</a:t>
              </a:r>
              <a:r>
                <a:rPr lang="ko-KR" altLang="en-US" sz="180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점검 사업장</a:t>
              </a:r>
            </a:p>
          </p:txBody>
        </p:sp>
      </p:grpSp>
      <p:sp>
        <p:nvSpPr>
          <p:cNvPr id="154627" name="AutoShape 520">
            <a:extLst>
              <a:ext uri="{FF2B5EF4-FFF2-40B4-BE49-F238E27FC236}">
                <a16:creationId xmlns:a16="http://schemas.microsoft.com/office/drawing/2014/main" id="{B7C1B5E2-06BF-601E-CC5D-C1AFE2608D66}"/>
              </a:ext>
            </a:extLst>
          </p:cNvPr>
          <p:cNvSpPr>
            <a:spLocks noChangeArrowheads="1"/>
          </p:cNvSpPr>
          <p:nvPr/>
        </p:nvSpPr>
        <p:spPr bwMode="auto">
          <a:xfrm>
            <a:off x="465138" y="2706688"/>
            <a:ext cx="8283575" cy="3817937"/>
          </a:xfrm>
          <a:prstGeom prst="roundRect">
            <a:avLst>
              <a:gd name="adj" fmla="val 782"/>
            </a:avLst>
          </a:prstGeom>
          <a:solidFill>
            <a:srgbClr val="F2F2F2"/>
          </a:solidFill>
          <a:ln w="25170">
            <a:solidFill>
              <a:srgbClr val="9C58D4"/>
            </a:solidFill>
            <a:round/>
            <a:headEnd/>
            <a:tailEnd/>
          </a:ln>
        </p:spPr>
        <p:txBody>
          <a:bodyPr lIns="91361" tIns="45708" rIns="91361" bIns="45708" anchor="ct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30000"/>
              </a:lnSpc>
              <a:buClrTx/>
              <a:buFontTx/>
              <a:buBlip>
                <a:blip r:embed="rId3"/>
              </a:buBlip>
            </a:pPr>
            <a:endParaRPr lang="en-US" altLang="ko-KR" sz="1600" b="1">
              <a:solidFill>
                <a:srgbClr val="000000"/>
              </a:solidFill>
              <a:latin typeface="맑은 고딕" panose="020B0503020000020004" pitchFamily="50" charset="-127"/>
              <a:ea typeface="맑은 고딕" panose="020B0503020000020004" pitchFamily="50" charset="-127"/>
            </a:endParaRPr>
          </a:p>
          <a:p>
            <a:pPr eaLnBrk="1" hangingPunct="1">
              <a:lnSpc>
                <a:spcPct val="130000"/>
              </a:lnSpc>
              <a:buClrTx/>
              <a:buFontTx/>
              <a:buBlip>
                <a:blip r:embed="rId3"/>
              </a:buBlip>
            </a:pPr>
            <a:endParaRPr lang="en-US" altLang="ko-KR" sz="1600" b="1">
              <a:solidFill>
                <a:srgbClr val="000000"/>
              </a:solidFill>
              <a:latin typeface="맑은 고딕" panose="020B0503020000020004" pitchFamily="50" charset="-127"/>
              <a:ea typeface="맑은 고딕" panose="020B0503020000020004" pitchFamily="50" charset="-127"/>
            </a:endParaRPr>
          </a:p>
        </p:txBody>
      </p:sp>
      <p:sp>
        <p:nvSpPr>
          <p:cNvPr id="154628" name="Rectangle 1191">
            <a:extLst>
              <a:ext uri="{FF2B5EF4-FFF2-40B4-BE49-F238E27FC236}">
                <a16:creationId xmlns:a16="http://schemas.microsoft.com/office/drawing/2014/main" id="{E3B6C3D8-ACF8-2EA9-5B97-F9B01E83CC5C}"/>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54629" name="Picture 1192">
            <a:extLst>
              <a:ext uri="{FF2B5EF4-FFF2-40B4-BE49-F238E27FC236}">
                <a16:creationId xmlns:a16="http://schemas.microsoft.com/office/drawing/2014/main" id="{66FAADDB-83C9-4722-A04C-59677CEDF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38" y="2706688"/>
            <a:ext cx="360362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7929" name="Rectangle 1193">
            <a:extLst>
              <a:ext uri="{FF2B5EF4-FFF2-40B4-BE49-F238E27FC236}">
                <a16:creationId xmlns:a16="http://schemas.microsoft.com/office/drawing/2014/main" id="{F5428A09-5591-9B44-7A5D-7CC93130A803}"/>
              </a:ext>
            </a:extLst>
          </p:cNvPr>
          <p:cNvSpPr>
            <a:spLocks noChangeArrowheads="1"/>
          </p:cNvSpPr>
          <p:nvPr/>
        </p:nvSpPr>
        <p:spPr bwMode="auto">
          <a:xfrm>
            <a:off x="392113" y="2706688"/>
            <a:ext cx="3321050" cy="371475"/>
          </a:xfrm>
          <a:prstGeom prst="rect">
            <a:avLst/>
          </a:prstGeom>
          <a:noFill/>
          <a:ln w="25282" cmpd="sng">
            <a:noFill/>
            <a:miter lim="800000"/>
            <a:headEnd/>
            <a:tailEnd/>
          </a:ln>
          <a:effectLst/>
        </p:spPr>
        <p:txBody>
          <a:bodyPr wrap="none" lIns="91361" tIns="45708" rIns="91361" bIns="45708">
            <a:spAutoFit/>
          </a:bodyPr>
          <a:lstStyle/>
          <a:p>
            <a:pPr defTabSz="809625" eaLnBrk="1" latinLnBrk="1" hangingPunct="1">
              <a:defRPr/>
            </a:pPr>
            <a:r>
              <a:rPr lang="en-US" altLang="ko-KR"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  </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연도별 지도</a:t>
            </a:r>
            <a:r>
              <a:rPr lang="en-US" altLang="ko-KR" sz="1900" dirty="0">
                <a:solidFill>
                  <a:srgbClr val="FFFF00"/>
                </a:solidFill>
                <a:effectLst>
                  <a:outerShdw blurRad="38100" dist="38100" dir="2700000" algn="tl">
                    <a:srgbClr val="C0C0C0"/>
                  </a:outerShdw>
                </a:effectLst>
                <a:latin typeface="바탕" pitchFamily="18" charset="-127"/>
                <a:ea typeface="나눔고딕 ExtraBold" pitchFamily="50" charset="-127"/>
                <a:cs typeface="Arial" pitchFamily="34" charset="0"/>
              </a:rPr>
              <a:t>·</a:t>
            </a:r>
            <a:r>
              <a:rPr lang="ko-KR" altLang="en-US" sz="19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점검 사업장 비교</a:t>
            </a:r>
          </a:p>
        </p:txBody>
      </p:sp>
      <p:grpSp>
        <p:nvGrpSpPr>
          <p:cNvPr id="154631" name="Group 682">
            <a:extLst>
              <a:ext uri="{FF2B5EF4-FFF2-40B4-BE49-F238E27FC236}">
                <a16:creationId xmlns:a16="http://schemas.microsoft.com/office/drawing/2014/main" id="{922FACFF-9838-4F98-E9E6-C71B8D4CE5CF}"/>
              </a:ext>
            </a:extLst>
          </p:cNvPr>
          <p:cNvGrpSpPr>
            <a:grpSpLocks/>
          </p:cNvGrpSpPr>
          <p:nvPr/>
        </p:nvGrpSpPr>
        <p:grpSpPr bwMode="auto">
          <a:xfrm>
            <a:off x="0" y="0"/>
            <a:ext cx="7413625" cy="700088"/>
            <a:chOff x="-113" y="162"/>
            <a:chExt cx="4670" cy="441"/>
          </a:xfrm>
        </p:grpSpPr>
        <p:pic>
          <p:nvPicPr>
            <p:cNvPr id="154636" name="Picture 1195">
              <a:extLst>
                <a:ext uri="{FF2B5EF4-FFF2-40B4-BE49-F238E27FC236}">
                  <a16:creationId xmlns:a16="http://schemas.microsoft.com/office/drawing/2014/main" id="{037F98A7-7AF1-2474-1DDD-6E0AB5ABA7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 y="162"/>
              <a:ext cx="4567"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54637" name="Rectangle 1196">
              <a:extLst>
                <a:ext uri="{FF2B5EF4-FFF2-40B4-BE49-F238E27FC236}">
                  <a16:creationId xmlns:a16="http://schemas.microsoft.com/office/drawing/2014/main" id="{5F03D159-E4BC-D345-3BC1-0356000FD1AF}"/>
                </a:ext>
              </a:extLst>
            </p:cNvPr>
            <p:cNvSpPr>
              <a:spLocks noChangeArrowheads="1"/>
            </p:cNvSpPr>
            <p:nvPr/>
          </p:nvSpPr>
          <p:spPr bwMode="auto">
            <a:xfrm>
              <a:off x="-113" y="162"/>
              <a:ext cx="2253" cy="274"/>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400">
                  <a:solidFill>
                    <a:srgbClr val="FFFFFF"/>
                  </a:solidFill>
                  <a:latin typeface="나눔고딕 ExtraBold" pitchFamily="50" charset="-127"/>
                  <a:ea typeface="나눔고딕 ExtraBold" pitchFamily="50" charset="-127"/>
                  <a:cs typeface="Arial" panose="020B0604020202020204" pitchFamily="34" charset="0"/>
                </a:rPr>
                <a:t>    3.  2022 </a:t>
              </a:r>
              <a:r>
                <a:rPr lang="ko-KR" altLang="en-US" sz="24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54632" name="Rectangle 1197">
            <a:extLst>
              <a:ext uri="{FF2B5EF4-FFF2-40B4-BE49-F238E27FC236}">
                <a16:creationId xmlns:a16="http://schemas.microsoft.com/office/drawing/2014/main" id="{87C6BE5D-961B-0D1A-3F18-D55B9C29843D}"/>
              </a:ext>
            </a:extLst>
          </p:cNvPr>
          <p:cNvSpPr>
            <a:spLocks noChangeArrowheads="1"/>
          </p:cNvSpPr>
          <p:nvPr/>
        </p:nvSpPr>
        <p:spPr bwMode="auto">
          <a:xfrm>
            <a:off x="149225" y="149225"/>
            <a:ext cx="9137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54633" name="Rectangle 1198">
            <a:extLst>
              <a:ext uri="{FF2B5EF4-FFF2-40B4-BE49-F238E27FC236}">
                <a16:creationId xmlns:a16="http://schemas.microsoft.com/office/drawing/2014/main" id="{FA88C8AA-B987-40F7-3811-91C6E003D4EE}"/>
              </a:ext>
            </a:extLst>
          </p:cNvPr>
          <p:cNvSpPr>
            <a:spLocks noChangeArrowheads="1"/>
          </p:cNvSpPr>
          <p:nvPr/>
        </p:nvSpPr>
        <p:spPr bwMode="auto">
          <a:xfrm>
            <a:off x="4763" y="185738"/>
            <a:ext cx="9136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54634" name="Rectangle 1199">
            <a:extLst>
              <a:ext uri="{FF2B5EF4-FFF2-40B4-BE49-F238E27FC236}">
                <a16:creationId xmlns:a16="http://schemas.microsoft.com/office/drawing/2014/main" id="{276C01AA-2F02-6CCB-4466-61334B71C71A}"/>
              </a:ext>
            </a:extLst>
          </p:cNvPr>
          <p:cNvSpPr>
            <a:spLocks noChangeArrowheads="1"/>
          </p:cNvSpPr>
          <p:nvPr/>
        </p:nvSpPr>
        <p:spPr bwMode="auto">
          <a:xfrm>
            <a:off x="6550025" y="6353175"/>
            <a:ext cx="2132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282">
                <a:solidFill>
                  <a:srgbClr val="000000"/>
                </a:solidFill>
                <a:miter lim="800000"/>
                <a:headEnd/>
                <a:tailEnd/>
              </a14:hiddenLine>
            </a:ext>
          </a:extLst>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r" eaLnBrk="1" hangingPunct="1">
              <a:lnSpc>
                <a:spcPct val="100000"/>
              </a:lnSpc>
              <a:buClrTx/>
              <a:buFontTx/>
              <a:buNone/>
            </a:pPr>
            <a:r>
              <a:rPr lang="en-US" altLang="ko-KR" sz="1200">
                <a:solidFill>
                  <a:srgbClr val="8C8C8C"/>
                </a:solidFill>
                <a:latin typeface="맑은 고딕" panose="020B0503020000020004" pitchFamily="50" charset="-127"/>
                <a:ea typeface="맑은 고딕" panose="020B0503020000020004" pitchFamily="50" charset="-127"/>
              </a:rPr>
              <a:t>109</a:t>
            </a:r>
          </a:p>
        </p:txBody>
      </p:sp>
      <p:pic>
        <p:nvPicPr>
          <p:cNvPr id="154635" name="그림 1">
            <a:extLst>
              <a:ext uri="{FF2B5EF4-FFF2-40B4-BE49-F238E27FC236}">
                <a16:creationId xmlns:a16="http://schemas.microsoft.com/office/drawing/2014/main" id="{54F1AB94-CCEC-F816-BD57-7E7C8A15B2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0538" y="3228975"/>
            <a:ext cx="8191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Group 516">
            <a:extLst>
              <a:ext uri="{FF2B5EF4-FFF2-40B4-BE49-F238E27FC236}">
                <a16:creationId xmlns:a16="http://schemas.microsoft.com/office/drawing/2014/main" id="{B4FCD630-AA6A-E58D-D5D0-FB01FCAD3CFD}"/>
              </a:ext>
            </a:extLst>
          </p:cNvPr>
          <p:cNvGrpSpPr>
            <a:grpSpLocks/>
          </p:cNvGrpSpPr>
          <p:nvPr/>
        </p:nvGrpSpPr>
        <p:grpSpPr bwMode="auto">
          <a:xfrm>
            <a:off x="342900" y="1046163"/>
            <a:ext cx="4329113" cy="785812"/>
            <a:chOff x="346" y="659"/>
            <a:chExt cx="2727" cy="417"/>
          </a:xfrm>
        </p:grpSpPr>
        <p:pic>
          <p:nvPicPr>
            <p:cNvPr id="156692" name="Picture 1030">
              <a:extLst>
                <a:ext uri="{FF2B5EF4-FFF2-40B4-BE49-F238E27FC236}">
                  <a16:creationId xmlns:a16="http://schemas.microsoft.com/office/drawing/2014/main" id="{AFD52BA1-1277-4969-266F-C5CDBEE99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 y="659"/>
              <a:ext cx="2290"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8791" name="Rectangle 1031">
              <a:extLst>
                <a:ext uri="{FF2B5EF4-FFF2-40B4-BE49-F238E27FC236}">
                  <a16:creationId xmlns:a16="http://schemas.microsoft.com/office/drawing/2014/main" id="{29FE44AD-618A-C924-648B-D10FA50650E2}"/>
                </a:ext>
              </a:extLst>
            </p:cNvPr>
            <p:cNvSpPr>
              <a:spLocks noChangeArrowheads="1"/>
            </p:cNvSpPr>
            <p:nvPr/>
          </p:nvSpPr>
          <p:spPr bwMode="auto">
            <a:xfrm>
              <a:off x="364" y="693"/>
              <a:ext cx="2709" cy="196"/>
            </a:xfrm>
            <a:prstGeom prst="rect">
              <a:avLst/>
            </a:prstGeom>
            <a:noFill/>
            <a:ln w="25282" cmpd="sng">
              <a:noFill/>
              <a:miter lim="800000"/>
              <a:headEnd/>
              <a:tailEnd/>
            </a:ln>
            <a:effectLst/>
          </p:spPr>
          <p:txBody>
            <a:bodyPr lIns="91361" tIns="45708" rIns="91361" bIns="45708">
              <a:spAutoFit/>
            </a:bodyPr>
            <a:lstStyle/>
            <a:p>
              <a:pPr defTabSz="809625" eaLnBrk="1" latinLnBrk="1" hangingPunct="1">
                <a:defRPr/>
              </a:pPr>
              <a:r>
                <a:rPr lang="ko-KR" altLang="en-US" sz="18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지도</a:t>
              </a:r>
              <a:r>
                <a:rPr lang="en-US" altLang="ko-KR" sz="1800" dirty="0">
                  <a:solidFill>
                    <a:srgbClr val="FFFF00"/>
                  </a:solidFill>
                  <a:effectLst>
                    <a:outerShdw blurRad="38100" dist="38100" dir="2700000" algn="tl">
                      <a:srgbClr val="C0C0C0"/>
                    </a:outerShdw>
                  </a:effectLst>
                  <a:latin typeface="바탕" pitchFamily="18" charset="-127"/>
                  <a:ea typeface="나눔고딕 ExtraBold" pitchFamily="50" charset="-127"/>
                  <a:cs typeface="Arial" pitchFamily="34" charset="0"/>
                </a:rPr>
                <a:t>·</a:t>
              </a:r>
              <a:r>
                <a:rPr lang="ko-KR" altLang="en-US" sz="18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점검 기준</a:t>
              </a:r>
            </a:p>
          </p:txBody>
        </p:sp>
      </p:grpSp>
      <p:grpSp>
        <p:nvGrpSpPr>
          <p:cNvPr id="156675" name="Group 520">
            <a:extLst>
              <a:ext uri="{FF2B5EF4-FFF2-40B4-BE49-F238E27FC236}">
                <a16:creationId xmlns:a16="http://schemas.microsoft.com/office/drawing/2014/main" id="{30D6EC69-06FB-345E-248A-A3DBEFF173C1}"/>
              </a:ext>
            </a:extLst>
          </p:cNvPr>
          <p:cNvGrpSpPr>
            <a:grpSpLocks/>
          </p:cNvGrpSpPr>
          <p:nvPr/>
        </p:nvGrpSpPr>
        <p:grpSpPr bwMode="auto">
          <a:xfrm>
            <a:off x="-180975" y="277813"/>
            <a:ext cx="7413625" cy="703262"/>
            <a:chOff x="-114" y="175"/>
            <a:chExt cx="4670" cy="443"/>
          </a:xfrm>
        </p:grpSpPr>
        <p:pic>
          <p:nvPicPr>
            <p:cNvPr id="156690" name="Picture 1033">
              <a:extLst>
                <a:ext uri="{FF2B5EF4-FFF2-40B4-BE49-F238E27FC236}">
                  <a16:creationId xmlns:a16="http://schemas.microsoft.com/office/drawing/2014/main" id="{416A9C08-0050-544F-7327-3DD2F084C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56691" name="Rectangle 1034">
              <a:extLst>
                <a:ext uri="{FF2B5EF4-FFF2-40B4-BE49-F238E27FC236}">
                  <a16:creationId xmlns:a16="http://schemas.microsoft.com/office/drawing/2014/main" id="{2F604CB5-5088-23AB-1033-21C357F4C38D}"/>
                </a:ext>
              </a:extLst>
            </p:cNvPr>
            <p:cNvSpPr>
              <a:spLocks noChangeArrowheads="1"/>
            </p:cNvSpPr>
            <p:nvPr/>
          </p:nvSpPr>
          <p:spPr bwMode="auto">
            <a:xfrm>
              <a:off x="-114" y="175"/>
              <a:ext cx="2423"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  3.  2022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56676" name="Rectangle 1035">
            <a:extLst>
              <a:ext uri="{FF2B5EF4-FFF2-40B4-BE49-F238E27FC236}">
                <a16:creationId xmlns:a16="http://schemas.microsoft.com/office/drawing/2014/main" id="{A2CEF498-A3BD-4DD3-D034-0079D0C74497}"/>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56677" name="Rectangle 1036">
            <a:extLst>
              <a:ext uri="{FF2B5EF4-FFF2-40B4-BE49-F238E27FC236}">
                <a16:creationId xmlns:a16="http://schemas.microsoft.com/office/drawing/2014/main" id="{1184BB50-6EC6-6682-6C8A-52A894227A22}"/>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56678" name="Rectangle 1037">
            <a:extLst>
              <a:ext uri="{FF2B5EF4-FFF2-40B4-BE49-F238E27FC236}">
                <a16:creationId xmlns:a16="http://schemas.microsoft.com/office/drawing/2014/main" id="{8BDB78D2-AADE-1F48-9243-5917BA4F37F5}"/>
              </a:ext>
            </a:extLst>
          </p:cNvPr>
          <p:cNvSpPr>
            <a:spLocks noChangeArrowheads="1"/>
          </p:cNvSpPr>
          <p:nvPr/>
        </p:nvSpPr>
        <p:spPr bwMode="auto">
          <a:xfrm>
            <a:off x="6550025" y="6353175"/>
            <a:ext cx="2132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282">
                <a:solidFill>
                  <a:srgbClr val="000000"/>
                </a:solidFill>
                <a:miter lim="800000"/>
                <a:headEnd/>
                <a:tailEnd/>
              </a14:hiddenLine>
            </a:ext>
          </a:extLst>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r" eaLnBrk="1" hangingPunct="1">
              <a:lnSpc>
                <a:spcPct val="100000"/>
              </a:lnSpc>
              <a:buClrTx/>
              <a:buFontTx/>
              <a:buNone/>
            </a:pPr>
            <a:r>
              <a:rPr lang="en-US" altLang="ko-KR" sz="1200">
                <a:solidFill>
                  <a:srgbClr val="8C8C8C"/>
                </a:solidFill>
                <a:latin typeface="맑은 고딕" panose="020B0503020000020004" pitchFamily="50" charset="-127"/>
                <a:ea typeface="맑은 고딕" panose="020B0503020000020004" pitchFamily="50" charset="-127"/>
              </a:rPr>
              <a:t>110</a:t>
            </a:r>
          </a:p>
        </p:txBody>
      </p:sp>
      <p:sp>
        <p:nvSpPr>
          <p:cNvPr id="12" name="타원 11">
            <a:extLst>
              <a:ext uri="{FF2B5EF4-FFF2-40B4-BE49-F238E27FC236}">
                <a16:creationId xmlns:a16="http://schemas.microsoft.com/office/drawing/2014/main" id="{861A1E3C-90DD-55A6-5985-EFF54854FB4F}"/>
              </a:ext>
            </a:extLst>
          </p:cNvPr>
          <p:cNvSpPr/>
          <p:nvPr/>
        </p:nvSpPr>
        <p:spPr>
          <a:xfrm>
            <a:off x="371475" y="2876550"/>
            <a:ext cx="1893888" cy="171608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r>
              <a:rPr lang="ko-KR" altLang="en-US" sz="2000" b="1" dirty="0">
                <a:solidFill>
                  <a:schemeClr val="tx2"/>
                </a:solidFill>
                <a:latin typeface="경기천년바탕 Regular"/>
                <a:ea typeface="경기천년바탕 Regular"/>
              </a:rPr>
              <a:t>감시체계</a:t>
            </a:r>
          </a:p>
        </p:txBody>
      </p:sp>
      <p:sp>
        <p:nvSpPr>
          <p:cNvPr id="13" name="모서리가 둥근 직사각형 12">
            <a:extLst>
              <a:ext uri="{FF2B5EF4-FFF2-40B4-BE49-F238E27FC236}">
                <a16:creationId xmlns:a16="http://schemas.microsoft.com/office/drawing/2014/main" id="{5DA4B235-0596-8DA5-E058-73FEE4576EBB}"/>
              </a:ext>
            </a:extLst>
          </p:cNvPr>
          <p:cNvSpPr/>
          <p:nvPr/>
        </p:nvSpPr>
        <p:spPr>
          <a:xfrm>
            <a:off x="3022600" y="1831975"/>
            <a:ext cx="5543550" cy="576263"/>
          </a:xfrm>
          <a:prstGeom prst="roundRect">
            <a:avLst>
              <a:gd name="adj" fmla="val 1666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defRPr lang="ko-KR" altLang="en-US"/>
            </a:pPr>
            <a:r>
              <a:rPr lang="ko-KR" altLang="en-US" b="1" dirty="0">
                <a:solidFill>
                  <a:schemeClr val="tx2"/>
                </a:solidFill>
                <a:latin typeface="경기천년바탕 Regular"/>
                <a:ea typeface="경기천년바탕 Regular"/>
              </a:rPr>
              <a:t>입체과학적 환경관리로 감시 효과 및 대응능력 제고</a:t>
            </a:r>
          </a:p>
        </p:txBody>
      </p:sp>
      <p:sp>
        <p:nvSpPr>
          <p:cNvPr id="14" name="모서리가 둥근 직사각형 13">
            <a:extLst>
              <a:ext uri="{FF2B5EF4-FFF2-40B4-BE49-F238E27FC236}">
                <a16:creationId xmlns:a16="http://schemas.microsoft.com/office/drawing/2014/main" id="{42789F14-B987-9926-5BEA-6AC00087A334}"/>
              </a:ext>
            </a:extLst>
          </p:cNvPr>
          <p:cNvSpPr/>
          <p:nvPr/>
        </p:nvSpPr>
        <p:spPr>
          <a:xfrm>
            <a:off x="3022600" y="2744788"/>
            <a:ext cx="5543550" cy="576262"/>
          </a:xfrm>
          <a:prstGeom prst="roundRect">
            <a:avLst>
              <a:gd name="adj" fmla="val 1666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defRPr lang="ko-KR" altLang="en-US"/>
            </a:pPr>
            <a:r>
              <a:rPr lang="ko-KR" altLang="en-US" b="1" dirty="0">
                <a:solidFill>
                  <a:schemeClr val="tx2"/>
                </a:solidFill>
                <a:latin typeface="경기천년바탕 Regular"/>
                <a:ea typeface="경기천년바탕 Regular"/>
              </a:rPr>
              <a:t>지역주민</a:t>
            </a:r>
            <a:r>
              <a:rPr lang="en-US" altLang="ko-KR" b="1" dirty="0">
                <a:solidFill>
                  <a:schemeClr val="tx2"/>
                </a:solidFill>
                <a:latin typeface="경기천년바탕 Regular"/>
                <a:ea typeface="경기천년바탕 Regular"/>
              </a:rPr>
              <a:t>, </a:t>
            </a:r>
            <a:r>
              <a:rPr lang="ko-KR" altLang="en-US" b="1" dirty="0">
                <a:solidFill>
                  <a:schemeClr val="tx2"/>
                </a:solidFill>
                <a:latin typeface="경기천년바탕 Regular"/>
                <a:ea typeface="경기천년바탕 Regular"/>
              </a:rPr>
              <a:t>시민단체 등 민간 환경감시 참여 활성화</a:t>
            </a:r>
          </a:p>
        </p:txBody>
      </p:sp>
      <p:sp>
        <p:nvSpPr>
          <p:cNvPr id="15" name="모서리가 둥근 직사각형 14">
            <a:extLst>
              <a:ext uri="{FF2B5EF4-FFF2-40B4-BE49-F238E27FC236}">
                <a16:creationId xmlns:a16="http://schemas.microsoft.com/office/drawing/2014/main" id="{1F8F020C-EA33-20E3-DFBE-46AE9A744DF0}"/>
              </a:ext>
            </a:extLst>
          </p:cNvPr>
          <p:cNvSpPr/>
          <p:nvPr/>
        </p:nvSpPr>
        <p:spPr>
          <a:xfrm>
            <a:off x="3022600" y="3668713"/>
            <a:ext cx="5543550" cy="576262"/>
          </a:xfrm>
          <a:prstGeom prst="roundRect">
            <a:avLst>
              <a:gd name="adj" fmla="val 1666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defRPr lang="ko-KR" altLang="en-US"/>
            </a:pPr>
            <a:r>
              <a:rPr lang="ko-KR" altLang="en-US" b="1" dirty="0">
                <a:solidFill>
                  <a:schemeClr val="tx2"/>
                </a:solidFill>
                <a:latin typeface="경기천년바탕 Regular"/>
                <a:ea typeface="경기천년바탕 Regular"/>
              </a:rPr>
              <a:t>취약기간 배출사업장 밀착 관리</a:t>
            </a:r>
          </a:p>
        </p:txBody>
      </p:sp>
      <p:sp>
        <p:nvSpPr>
          <p:cNvPr id="16" name="모서리가 둥근 직사각형 15">
            <a:extLst>
              <a:ext uri="{FF2B5EF4-FFF2-40B4-BE49-F238E27FC236}">
                <a16:creationId xmlns:a16="http://schemas.microsoft.com/office/drawing/2014/main" id="{4CF15DF0-1476-5594-1CF6-28A3414CD59D}"/>
              </a:ext>
            </a:extLst>
          </p:cNvPr>
          <p:cNvSpPr/>
          <p:nvPr/>
        </p:nvSpPr>
        <p:spPr>
          <a:xfrm>
            <a:off x="3022600" y="4592638"/>
            <a:ext cx="5543550" cy="576262"/>
          </a:xfrm>
          <a:prstGeom prst="roundRect">
            <a:avLst>
              <a:gd name="adj" fmla="val 1666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defRPr lang="ko-KR" altLang="en-US"/>
            </a:pPr>
            <a:r>
              <a:rPr lang="ko-KR" altLang="en-US" b="1" dirty="0">
                <a:solidFill>
                  <a:schemeClr val="tx2"/>
                </a:solidFill>
                <a:latin typeface="경기천년바탕 Regular"/>
                <a:ea typeface="경기천년바탕 Regular"/>
              </a:rPr>
              <a:t>기업의 자율관리</a:t>
            </a:r>
            <a:r>
              <a:rPr lang="en-US" altLang="ko-KR" b="1" dirty="0">
                <a:solidFill>
                  <a:schemeClr val="tx2"/>
                </a:solidFill>
                <a:latin typeface="경기천년바탕 Regular"/>
                <a:ea typeface="경기천년바탕 Regular"/>
              </a:rPr>
              <a:t>, </a:t>
            </a:r>
            <a:r>
              <a:rPr lang="ko-KR" altLang="en-US" b="1" dirty="0">
                <a:solidFill>
                  <a:schemeClr val="tx2"/>
                </a:solidFill>
                <a:latin typeface="경기천년바탕 Regular"/>
                <a:ea typeface="경기천년바탕 Regular"/>
              </a:rPr>
              <a:t>자발적 환경오염저감 풍토 조성</a:t>
            </a:r>
          </a:p>
        </p:txBody>
      </p:sp>
      <p:sp>
        <p:nvSpPr>
          <p:cNvPr id="17" name="모서리가 둥근 직사각형 16">
            <a:extLst>
              <a:ext uri="{FF2B5EF4-FFF2-40B4-BE49-F238E27FC236}">
                <a16:creationId xmlns:a16="http://schemas.microsoft.com/office/drawing/2014/main" id="{487C53CB-6764-3150-F613-E38B5176C23F}"/>
              </a:ext>
            </a:extLst>
          </p:cNvPr>
          <p:cNvSpPr/>
          <p:nvPr/>
        </p:nvSpPr>
        <p:spPr>
          <a:xfrm>
            <a:off x="3022600" y="5516563"/>
            <a:ext cx="5543550" cy="576262"/>
          </a:xfrm>
          <a:prstGeom prst="roundRect">
            <a:avLst>
              <a:gd name="adj" fmla="val 1666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defRPr lang="ko-KR" altLang="en-US"/>
            </a:pPr>
            <a:r>
              <a:rPr lang="ko-KR" altLang="en-US" b="1" dirty="0">
                <a:solidFill>
                  <a:schemeClr val="tx2"/>
                </a:solidFill>
                <a:latin typeface="경기천년바탕 Regular"/>
                <a:ea typeface="경기천년바탕 Regular"/>
              </a:rPr>
              <a:t>관계기관 합동점검으로 </a:t>
            </a:r>
            <a:r>
              <a:rPr lang="ko-KR" altLang="en-US" b="1" dirty="0" err="1">
                <a:solidFill>
                  <a:schemeClr val="tx2"/>
                </a:solidFill>
                <a:latin typeface="경기천년바탕 Regular"/>
                <a:ea typeface="경기천년바탕 Regular"/>
              </a:rPr>
              <a:t>유기적공조</a:t>
            </a:r>
            <a:r>
              <a:rPr lang="ko-KR" altLang="en-US" b="1" dirty="0">
                <a:solidFill>
                  <a:schemeClr val="tx2"/>
                </a:solidFill>
                <a:latin typeface="경기천년바탕 Regular"/>
                <a:ea typeface="경기천년바탕 Regular"/>
              </a:rPr>
              <a:t> 및 협업 구축</a:t>
            </a:r>
          </a:p>
        </p:txBody>
      </p:sp>
      <p:cxnSp>
        <p:nvCxnSpPr>
          <p:cNvPr id="18" name="직선 연결선 17">
            <a:extLst>
              <a:ext uri="{FF2B5EF4-FFF2-40B4-BE49-F238E27FC236}">
                <a16:creationId xmlns:a16="http://schemas.microsoft.com/office/drawing/2014/main" id="{298620FF-241E-2E0C-43F8-728427556553}"/>
              </a:ext>
            </a:extLst>
          </p:cNvPr>
          <p:cNvCxnSpPr>
            <a:cxnSpLocks/>
            <a:stCxn id="12" idx="6"/>
            <a:endCxn id="13" idx="1"/>
          </p:cNvCxnSpPr>
          <p:nvPr/>
        </p:nvCxnSpPr>
        <p:spPr>
          <a:xfrm flipV="1">
            <a:off x="2265363" y="2119313"/>
            <a:ext cx="757237" cy="1614487"/>
          </a:xfrm>
          <a:prstGeom prst="line">
            <a:avLst/>
          </a:prstGeom>
          <a:ln w="9525" cap="flat" cmpd="sng" algn="ctr">
            <a:solidFill>
              <a:schemeClr val="accent5"/>
            </a:solidFill>
            <a:prstDash val="dash"/>
            <a:round/>
          </a:ln>
        </p:spPr>
        <p:style>
          <a:lnRef idx="0">
            <a:scrgbClr r="0" g="0" b="0"/>
          </a:lnRef>
          <a:fillRef idx="0">
            <a:scrgbClr r="0" g="0" b="0"/>
          </a:fillRef>
          <a:effectRef idx="0">
            <a:scrgbClr r="0" g="0" b="0"/>
          </a:effectRef>
          <a:fontRef idx="minor">
            <a:schemeClr val="tx1"/>
          </a:fontRef>
        </p:style>
      </p:cxnSp>
      <p:cxnSp>
        <p:nvCxnSpPr>
          <p:cNvPr id="19" name="직선 연결선 18">
            <a:extLst>
              <a:ext uri="{FF2B5EF4-FFF2-40B4-BE49-F238E27FC236}">
                <a16:creationId xmlns:a16="http://schemas.microsoft.com/office/drawing/2014/main" id="{BBD31027-F7CD-6F18-3627-4ED477E205CE}"/>
              </a:ext>
            </a:extLst>
          </p:cNvPr>
          <p:cNvCxnSpPr>
            <a:cxnSpLocks/>
            <a:stCxn id="12" idx="6"/>
            <a:endCxn id="14" idx="1"/>
          </p:cNvCxnSpPr>
          <p:nvPr/>
        </p:nvCxnSpPr>
        <p:spPr>
          <a:xfrm flipV="1">
            <a:off x="2265363" y="3032125"/>
            <a:ext cx="757237" cy="701675"/>
          </a:xfrm>
          <a:prstGeom prst="line">
            <a:avLst/>
          </a:prstGeom>
          <a:ln w="9525" cap="flat" cmpd="sng" algn="ctr">
            <a:solidFill>
              <a:schemeClr val="accent5"/>
            </a:solidFill>
            <a:prstDash val="dash"/>
            <a:round/>
          </a:ln>
        </p:spPr>
        <p:style>
          <a:lnRef idx="0">
            <a:scrgbClr r="0" g="0" b="0"/>
          </a:lnRef>
          <a:fillRef idx="0">
            <a:scrgbClr r="0" g="0" b="0"/>
          </a:fillRef>
          <a:effectRef idx="0">
            <a:scrgbClr r="0" g="0" b="0"/>
          </a:effectRef>
          <a:fontRef idx="minor">
            <a:schemeClr val="tx1"/>
          </a:fontRef>
        </p:style>
      </p:cxnSp>
      <p:cxnSp>
        <p:nvCxnSpPr>
          <p:cNvPr id="20" name="직선 연결선 19">
            <a:extLst>
              <a:ext uri="{FF2B5EF4-FFF2-40B4-BE49-F238E27FC236}">
                <a16:creationId xmlns:a16="http://schemas.microsoft.com/office/drawing/2014/main" id="{A445B647-5920-888E-A590-F467077D272D}"/>
              </a:ext>
            </a:extLst>
          </p:cNvPr>
          <p:cNvCxnSpPr>
            <a:cxnSpLocks/>
            <a:stCxn id="12" idx="6"/>
          </p:cNvCxnSpPr>
          <p:nvPr/>
        </p:nvCxnSpPr>
        <p:spPr>
          <a:xfrm>
            <a:off x="2265363" y="3733800"/>
            <a:ext cx="757237" cy="215900"/>
          </a:xfrm>
          <a:prstGeom prst="line">
            <a:avLst/>
          </a:prstGeom>
          <a:ln w="9525" cap="flat" cmpd="sng" algn="ctr">
            <a:solidFill>
              <a:schemeClr val="accent5"/>
            </a:solidFill>
            <a:prstDash val="dash"/>
            <a:round/>
          </a:ln>
        </p:spPr>
        <p:style>
          <a:lnRef idx="0">
            <a:scrgbClr r="0" g="0" b="0"/>
          </a:lnRef>
          <a:fillRef idx="0">
            <a:scrgbClr r="0" g="0" b="0"/>
          </a:fillRef>
          <a:effectRef idx="0">
            <a:scrgbClr r="0" g="0" b="0"/>
          </a:effectRef>
          <a:fontRef idx="minor">
            <a:schemeClr val="tx1"/>
          </a:fontRef>
        </p:style>
      </p:cxnSp>
      <p:cxnSp>
        <p:nvCxnSpPr>
          <p:cNvPr id="21" name="직선 연결선 20">
            <a:extLst>
              <a:ext uri="{FF2B5EF4-FFF2-40B4-BE49-F238E27FC236}">
                <a16:creationId xmlns:a16="http://schemas.microsoft.com/office/drawing/2014/main" id="{96C5E3CB-E02D-6994-7064-241AF0C71A1E}"/>
              </a:ext>
            </a:extLst>
          </p:cNvPr>
          <p:cNvCxnSpPr>
            <a:cxnSpLocks/>
            <a:stCxn id="12" idx="6"/>
          </p:cNvCxnSpPr>
          <p:nvPr/>
        </p:nvCxnSpPr>
        <p:spPr>
          <a:xfrm>
            <a:off x="2265363" y="3733800"/>
            <a:ext cx="757237" cy="1157288"/>
          </a:xfrm>
          <a:prstGeom prst="line">
            <a:avLst/>
          </a:prstGeom>
          <a:ln w="9525" cap="flat" cmpd="sng" algn="ctr">
            <a:solidFill>
              <a:schemeClr val="accent5"/>
            </a:solidFill>
            <a:prstDash val="dash"/>
            <a:round/>
          </a:ln>
        </p:spPr>
        <p:style>
          <a:lnRef idx="0">
            <a:scrgbClr r="0" g="0" b="0"/>
          </a:lnRef>
          <a:fillRef idx="0">
            <a:scrgbClr r="0" g="0" b="0"/>
          </a:fillRef>
          <a:effectRef idx="0">
            <a:scrgbClr r="0" g="0" b="0"/>
          </a:effectRef>
          <a:fontRef idx="minor">
            <a:schemeClr val="tx1"/>
          </a:fontRef>
        </p:style>
      </p:cxnSp>
      <p:cxnSp>
        <p:nvCxnSpPr>
          <p:cNvPr id="22" name="직선 연결선 21">
            <a:extLst>
              <a:ext uri="{FF2B5EF4-FFF2-40B4-BE49-F238E27FC236}">
                <a16:creationId xmlns:a16="http://schemas.microsoft.com/office/drawing/2014/main" id="{45162F7D-BF6D-E808-3F8B-3F838A4808E1}"/>
              </a:ext>
            </a:extLst>
          </p:cNvPr>
          <p:cNvCxnSpPr>
            <a:cxnSpLocks/>
            <a:stCxn id="12" idx="6"/>
          </p:cNvCxnSpPr>
          <p:nvPr/>
        </p:nvCxnSpPr>
        <p:spPr>
          <a:xfrm>
            <a:off x="2265363" y="3733800"/>
            <a:ext cx="757237" cy="2108200"/>
          </a:xfrm>
          <a:prstGeom prst="line">
            <a:avLst/>
          </a:prstGeom>
          <a:ln w="9525" cap="flat" cmpd="sng" algn="ctr">
            <a:solidFill>
              <a:schemeClr val="accent5"/>
            </a:solidFill>
            <a:prstDash val="dash"/>
            <a:roun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Group 516">
            <a:extLst>
              <a:ext uri="{FF2B5EF4-FFF2-40B4-BE49-F238E27FC236}">
                <a16:creationId xmlns:a16="http://schemas.microsoft.com/office/drawing/2014/main" id="{6BBB8BAC-9D35-77DE-B6BB-81C2BEDC6EB7}"/>
              </a:ext>
            </a:extLst>
          </p:cNvPr>
          <p:cNvGrpSpPr>
            <a:grpSpLocks/>
          </p:cNvGrpSpPr>
          <p:nvPr/>
        </p:nvGrpSpPr>
        <p:grpSpPr bwMode="auto">
          <a:xfrm>
            <a:off x="342900" y="1046163"/>
            <a:ext cx="4329113" cy="785812"/>
            <a:chOff x="346" y="659"/>
            <a:chExt cx="2727" cy="417"/>
          </a:xfrm>
        </p:grpSpPr>
        <p:pic>
          <p:nvPicPr>
            <p:cNvPr id="158752" name="Picture 1030">
              <a:extLst>
                <a:ext uri="{FF2B5EF4-FFF2-40B4-BE49-F238E27FC236}">
                  <a16:creationId xmlns:a16="http://schemas.microsoft.com/office/drawing/2014/main" id="{FD16058C-B224-5A8A-AFFE-DC8735AA6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 y="659"/>
              <a:ext cx="2290"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18791" name="Rectangle 1031">
              <a:extLst>
                <a:ext uri="{FF2B5EF4-FFF2-40B4-BE49-F238E27FC236}">
                  <a16:creationId xmlns:a16="http://schemas.microsoft.com/office/drawing/2014/main" id="{BBD47847-9377-9707-AF17-E731D2A35ECD}"/>
                </a:ext>
              </a:extLst>
            </p:cNvPr>
            <p:cNvSpPr>
              <a:spLocks noChangeArrowheads="1"/>
            </p:cNvSpPr>
            <p:nvPr/>
          </p:nvSpPr>
          <p:spPr bwMode="auto">
            <a:xfrm>
              <a:off x="364" y="693"/>
              <a:ext cx="2709" cy="196"/>
            </a:xfrm>
            <a:prstGeom prst="rect">
              <a:avLst/>
            </a:prstGeom>
            <a:noFill/>
            <a:ln w="25282" cmpd="sng">
              <a:noFill/>
              <a:miter lim="800000"/>
              <a:headEnd/>
              <a:tailEnd/>
            </a:ln>
            <a:effectLst/>
          </p:spPr>
          <p:txBody>
            <a:bodyPr lIns="91361" tIns="45708" rIns="91361" bIns="45708">
              <a:spAutoFit/>
            </a:bodyPr>
            <a:lstStyle/>
            <a:p>
              <a:pPr defTabSz="809625" eaLnBrk="1" latinLnBrk="1" hangingPunct="1">
                <a:defRPr/>
              </a:pPr>
              <a:r>
                <a:rPr lang="ko-KR" altLang="en-US" sz="18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수시 지도</a:t>
              </a:r>
              <a:r>
                <a:rPr lang="en-US" altLang="ko-KR" sz="1800" dirty="0">
                  <a:solidFill>
                    <a:srgbClr val="FFFF00"/>
                  </a:solidFill>
                  <a:effectLst>
                    <a:outerShdw blurRad="38100" dist="38100" dir="2700000" algn="tl">
                      <a:srgbClr val="C0C0C0"/>
                    </a:outerShdw>
                  </a:effectLst>
                  <a:latin typeface="바탕" pitchFamily="18" charset="-127"/>
                  <a:ea typeface="나눔고딕 ExtraBold" pitchFamily="50" charset="-127"/>
                  <a:cs typeface="Arial" pitchFamily="34" charset="0"/>
                </a:rPr>
                <a:t>·</a:t>
              </a:r>
              <a:r>
                <a:rPr lang="ko-KR" altLang="en-US" sz="1800" dirty="0">
                  <a:solidFill>
                    <a:srgbClr val="FFFF00"/>
                  </a:solidFill>
                  <a:effectLst>
                    <a:outerShdw blurRad="38100" dist="38100" dir="2700000" algn="tl">
                      <a:srgbClr val="C0C0C0"/>
                    </a:outerShdw>
                  </a:effectLst>
                  <a:latin typeface="나눔고딕 ExtraBold" pitchFamily="50" charset="-127"/>
                  <a:ea typeface="나눔고딕 ExtraBold" pitchFamily="50" charset="-127"/>
                  <a:cs typeface="Arial" pitchFamily="34" charset="0"/>
                </a:rPr>
                <a:t>점검 방향</a:t>
              </a:r>
            </a:p>
          </p:txBody>
        </p:sp>
      </p:grpSp>
      <p:grpSp>
        <p:nvGrpSpPr>
          <p:cNvPr id="158723" name="Group 520">
            <a:extLst>
              <a:ext uri="{FF2B5EF4-FFF2-40B4-BE49-F238E27FC236}">
                <a16:creationId xmlns:a16="http://schemas.microsoft.com/office/drawing/2014/main" id="{4177D6B1-D7B3-1485-4475-2378A0DB8DDE}"/>
              </a:ext>
            </a:extLst>
          </p:cNvPr>
          <p:cNvGrpSpPr>
            <a:grpSpLocks/>
          </p:cNvGrpSpPr>
          <p:nvPr/>
        </p:nvGrpSpPr>
        <p:grpSpPr bwMode="auto">
          <a:xfrm>
            <a:off x="-180975" y="277813"/>
            <a:ext cx="7413625" cy="703262"/>
            <a:chOff x="-114" y="175"/>
            <a:chExt cx="4670" cy="443"/>
          </a:xfrm>
        </p:grpSpPr>
        <p:pic>
          <p:nvPicPr>
            <p:cNvPr id="158750" name="Picture 1033">
              <a:extLst>
                <a:ext uri="{FF2B5EF4-FFF2-40B4-BE49-F238E27FC236}">
                  <a16:creationId xmlns:a16="http://schemas.microsoft.com/office/drawing/2014/main" id="{C50A9FFD-4A06-2BD6-54DF-5C5118240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58751" name="Rectangle 1034">
              <a:extLst>
                <a:ext uri="{FF2B5EF4-FFF2-40B4-BE49-F238E27FC236}">
                  <a16:creationId xmlns:a16="http://schemas.microsoft.com/office/drawing/2014/main" id="{65DEBEFE-9B6F-F004-ECA9-68B677E05BC5}"/>
                </a:ext>
              </a:extLst>
            </p:cNvPr>
            <p:cNvSpPr>
              <a:spLocks noChangeArrowheads="1"/>
            </p:cNvSpPr>
            <p:nvPr/>
          </p:nvSpPr>
          <p:spPr bwMode="auto">
            <a:xfrm>
              <a:off x="-114" y="175"/>
              <a:ext cx="2423" cy="2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2600">
                  <a:solidFill>
                    <a:srgbClr val="FFFFFF"/>
                  </a:solidFill>
                  <a:latin typeface="나눔고딕 ExtraBold" pitchFamily="50" charset="-127"/>
                  <a:ea typeface="나눔고딕 ExtraBold" pitchFamily="50" charset="-127"/>
                  <a:cs typeface="Arial" panose="020B0604020202020204" pitchFamily="34" charset="0"/>
                </a:rPr>
                <a:t>  3.  2022 </a:t>
              </a:r>
              <a:r>
                <a:rPr lang="ko-KR" altLang="en-US" sz="26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58724" name="Rectangle 1035">
            <a:extLst>
              <a:ext uri="{FF2B5EF4-FFF2-40B4-BE49-F238E27FC236}">
                <a16:creationId xmlns:a16="http://schemas.microsoft.com/office/drawing/2014/main" id="{A1CCCBF8-E34D-C710-3876-09A6EBB79F0C}"/>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58725" name="Rectangle 1036">
            <a:extLst>
              <a:ext uri="{FF2B5EF4-FFF2-40B4-BE49-F238E27FC236}">
                <a16:creationId xmlns:a16="http://schemas.microsoft.com/office/drawing/2014/main" id="{EB29E90F-CC7C-BED2-88E4-881DE46F572E}"/>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58726" name="Rectangle 1037">
            <a:extLst>
              <a:ext uri="{FF2B5EF4-FFF2-40B4-BE49-F238E27FC236}">
                <a16:creationId xmlns:a16="http://schemas.microsoft.com/office/drawing/2014/main" id="{F1DBCF5E-9297-E685-A466-022FFE43706B}"/>
              </a:ext>
            </a:extLst>
          </p:cNvPr>
          <p:cNvSpPr>
            <a:spLocks noChangeArrowheads="1"/>
          </p:cNvSpPr>
          <p:nvPr/>
        </p:nvSpPr>
        <p:spPr bwMode="auto">
          <a:xfrm>
            <a:off x="6550025" y="6353175"/>
            <a:ext cx="2132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282">
                <a:solidFill>
                  <a:srgbClr val="000000"/>
                </a:solidFill>
                <a:miter lim="800000"/>
                <a:headEnd/>
                <a:tailEnd/>
              </a14:hiddenLine>
            </a:ext>
          </a:extLst>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r" eaLnBrk="1" hangingPunct="1">
              <a:lnSpc>
                <a:spcPct val="100000"/>
              </a:lnSpc>
              <a:buClrTx/>
              <a:buFontTx/>
              <a:buNone/>
            </a:pPr>
            <a:r>
              <a:rPr lang="en-US" altLang="ko-KR" sz="1200">
                <a:solidFill>
                  <a:srgbClr val="8C8C8C"/>
                </a:solidFill>
                <a:latin typeface="맑은 고딕" panose="020B0503020000020004" pitchFamily="50" charset="-127"/>
                <a:ea typeface="맑은 고딕" panose="020B0503020000020004" pitchFamily="50" charset="-127"/>
              </a:rPr>
              <a:t>110</a:t>
            </a:r>
          </a:p>
        </p:txBody>
      </p:sp>
      <p:sp>
        <p:nvSpPr>
          <p:cNvPr id="38" name="타원 37">
            <a:extLst>
              <a:ext uri="{FF2B5EF4-FFF2-40B4-BE49-F238E27FC236}">
                <a16:creationId xmlns:a16="http://schemas.microsoft.com/office/drawing/2014/main" id="{385A917F-ED02-4C4F-4D64-425021139607}"/>
              </a:ext>
            </a:extLst>
          </p:cNvPr>
          <p:cNvSpPr/>
          <p:nvPr/>
        </p:nvSpPr>
        <p:spPr>
          <a:xfrm>
            <a:off x="8362950" y="5856288"/>
            <a:ext cx="144463" cy="1428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latin typeface="나눔고딕"/>
              <a:ea typeface="나눔고딕"/>
            </a:endParaRPr>
          </a:p>
        </p:txBody>
      </p:sp>
      <p:grpSp>
        <p:nvGrpSpPr>
          <p:cNvPr id="158728" name="그룹 12">
            <a:extLst>
              <a:ext uri="{FF2B5EF4-FFF2-40B4-BE49-F238E27FC236}">
                <a16:creationId xmlns:a16="http://schemas.microsoft.com/office/drawing/2014/main" id="{C3E61109-CDE1-4961-789D-340D3DD95F91}"/>
              </a:ext>
            </a:extLst>
          </p:cNvPr>
          <p:cNvGrpSpPr>
            <a:grpSpLocks/>
          </p:cNvGrpSpPr>
          <p:nvPr/>
        </p:nvGrpSpPr>
        <p:grpSpPr bwMode="auto">
          <a:xfrm>
            <a:off x="177800" y="1827213"/>
            <a:ext cx="8151813" cy="1811337"/>
            <a:chOff x="756284" y="1214083"/>
            <a:chExt cx="7631432" cy="1810896"/>
          </a:xfrm>
        </p:grpSpPr>
        <p:grpSp>
          <p:nvGrpSpPr>
            <p:cNvPr id="158743" name="그룹 29">
              <a:extLst>
                <a:ext uri="{FF2B5EF4-FFF2-40B4-BE49-F238E27FC236}">
                  <a16:creationId xmlns:a16="http://schemas.microsoft.com/office/drawing/2014/main" id="{E7F015F1-A848-7A3A-F3CE-4805426C03F1}"/>
                </a:ext>
              </a:extLst>
            </p:cNvPr>
            <p:cNvGrpSpPr>
              <a:grpSpLocks/>
            </p:cNvGrpSpPr>
            <p:nvPr/>
          </p:nvGrpSpPr>
          <p:grpSpPr bwMode="auto">
            <a:xfrm>
              <a:off x="756284" y="1214086"/>
              <a:ext cx="7496070" cy="1810893"/>
              <a:chOff x="748338" y="1214083"/>
              <a:chExt cx="7496070" cy="1944216"/>
            </a:xfrm>
          </p:grpSpPr>
          <p:sp>
            <p:nvSpPr>
              <p:cNvPr id="34" name="양쪽 모서리가 잘린 사각형 33">
                <a:extLst>
                  <a:ext uri="{FF2B5EF4-FFF2-40B4-BE49-F238E27FC236}">
                    <a16:creationId xmlns:a16="http://schemas.microsoft.com/office/drawing/2014/main" id="{F454BF2B-3A76-954D-E6C3-0767D38E8EC6}"/>
                  </a:ext>
                </a:extLst>
              </p:cNvPr>
              <p:cNvSpPr/>
              <p:nvPr/>
            </p:nvSpPr>
            <p:spPr>
              <a:xfrm rot="16200000">
                <a:off x="35563" y="1934286"/>
                <a:ext cx="1944219" cy="503808"/>
              </a:xfrm>
              <a:prstGeom prst="snip2SameRect">
                <a:avLst>
                  <a:gd name="adj1" fmla="val 16667"/>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35" name="직사각형 34">
                <a:extLst>
                  <a:ext uri="{FF2B5EF4-FFF2-40B4-BE49-F238E27FC236}">
                    <a16:creationId xmlns:a16="http://schemas.microsoft.com/office/drawing/2014/main" id="{EE477C11-A832-CE8E-7B7D-532FF5919B6F}"/>
                  </a:ext>
                </a:extLst>
              </p:cNvPr>
              <p:cNvSpPr/>
              <p:nvPr/>
            </p:nvSpPr>
            <p:spPr>
              <a:xfrm>
                <a:off x="1259577" y="1214080"/>
                <a:ext cx="6984952" cy="194421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158749" name="TextBox 54">
                <a:extLst>
                  <a:ext uri="{FF2B5EF4-FFF2-40B4-BE49-F238E27FC236}">
                    <a16:creationId xmlns:a16="http://schemas.microsoft.com/office/drawing/2014/main" id="{8E0CB4E1-0511-90CB-74B3-10B99D8E2522}"/>
                  </a:ext>
                </a:extLst>
              </p:cNvPr>
              <p:cNvSpPr txBox="1">
                <a:spLocks noChangeArrowheads="1"/>
              </p:cNvSpPr>
              <p:nvPr/>
            </p:nvSpPr>
            <p:spPr bwMode="auto">
              <a:xfrm>
                <a:off x="748338" y="1562116"/>
                <a:ext cx="477453" cy="145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a:solidFill>
                      <a:schemeClr val="bg1"/>
                    </a:solidFill>
                    <a:latin typeface="나눔고딕 ExtraBold" pitchFamily="50" charset="-127"/>
                    <a:ea typeface="나눔고딕 ExtraBold" pitchFamily="50" charset="-127"/>
                  </a:rPr>
                  <a:t>연           중</a:t>
                </a:r>
              </a:p>
            </p:txBody>
          </p:sp>
        </p:grpSp>
        <p:sp>
          <p:nvSpPr>
            <p:cNvPr id="31" name="직사각형 30">
              <a:extLst>
                <a:ext uri="{FF2B5EF4-FFF2-40B4-BE49-F238E27FC236}">
                  <a16:creationId xmlns:a16="http://schemas.microsoft.com/office/drawing/2014/main" id="{2CB5654B-2F1D-5961-CA0D-77B7CFCC031F}"/>
                </a:ext>
              </a:extLst>
            </p:cNvPr>
            <p:cNvSpPr/>
            <p:nvPr/>
          </p:nvSpPr>
          <p:spPr>
            <a:xfrm>
              <a:off x="1312108" y="1214083"/>
              <a:ext cx="6940367" cy="517399"/>
            </a:xfrm>
            <a:prstGeom prst="rect">
              <a:avLst/>
            </a:prstGeom>
          </p:spPr>
          <p:txBody>
            <a:bodyP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44154" indent="-344154" algn="just">
                <a:lnSpc>
                  <a:spcPct val="160000"/>
                </a:lnSpc>
                <a:spcBef>
                  <a:spcPts val="300"/>
                </a:spcBef>
                <a:defRPr lang="ko-KR" altLang="en-US"/>
              </a:pPr>
              <a:r>
                <a:rPr lang="en-US" altLang="ko-KR" sz="2000" b="1" kern="0" spc="-60" dirty="0">
                  <a:solidFill>
                    <a:srgbClr val="000000"/>
                  </a:solidFill>
                  <a:latin typeface="경기천년바탕 Regular"/>
                  <a:ea typeface="경기천년바탕 Regular"/>
                </a:rPr>
                <a:t>      </a:t>
              </a:r>
              <a:r>
                <a:rPr lang="ko-KR" altLang="en-US" sz="2000" b="1" kern="0" dirty="0">
                  <a:solidFill>
                    <a:srgbClr val="000000"/>
                  </a:solidFill>
                  <a:latin typeface="경기천년바탕 Regular"/>
                  <a:ea typeface="경기천년바탕 Regular"/>
                </a:rPr>
                <a:t> 환경오염물질 배출사업장 정기 및 수시 지도점검 실시</a:t>
              </a:r>
              <a:endParaRPr lang="en-US" altLang="ko-KR" sz="2000" b="1" kern="0" spc="-60" dirty="0">
                <a:solidFill>
                  <a:srgbClr val="000000"/>
                </a:solidFill>
                <a:latin typeface="경기천년바탕 Regular"/>
                <a:ea typeface="경기천년바탕 Regular"/>
              </a:endParaRPr>
            </a:p>
          </p:txBody>
        </p:sp>
        <p:sp>
          <p:nvSpPr>
            <p:cNvPr id="32" name="Freeform 144">
              <a:extLst>
                <a:ext uri="{FF2B5EF4-FFF2-40B4-BE49-F238E27FC236}">
                  <a16:creationId xmlns:a16="http://schemas.microsoft.com/office/drawing/2014/main" id="{CBEFC20E-B31C-700E-C35E-D9E720E1DC22}"/>
                </a:ext>
              </a:extLst>
            </p:cNvPr>
            <p:cNvSpPr/>
            <p:nvPr/>
          </p:nvSpPr>
          <p:spPr>
            <a:xfrm>
              <a:off x="1520170" y="1390252"/>
              <a:ext cx="273453" cy="312662"/>
            </a:xfrm>
            <a:custGeom>
              <a:avLst/>
              <a:gdLst>
                <a:gd name="T0" fmla="*/ 42 w 338"/>
                <a:gd name="T1" fmla="*/ 145 h 282"/>
                <a:gd name="T2" fmla="*/ 0 w 338"/>
                <a:gd name="T3" fmla="*/ 185 h 282"/>
                <a:gd name="T4" fmla="*/ 98 w 338"/>
                <a:gd name="T5" fmla="*/ 282 h 282"/>
                <a:gd name="T6" fmla="*/ 338 w 338"/>
                <a:gd name="T7" fmla="*/ 40 h 282"/>
                <a:gd name="T8" fmla="*/ 298 w 338"/>
                <a:gd name="T9" fmla="*/ 0 h 282"/>
                <a:gd name="T10" fmla="*/ 98 w 338"/>
                <a:gd name="T11" fmla="*/ 201 h 282"/>
                <a:gd name="T12" fmla="*/ 42 w 338"/>
                <a:gd name="T13" fmla="*/ 145 h 282"/>
              </a:gdLst>
              <a:ahLst/>
              <a:cxnLst>
                <a:cxn ang="0">
                  <a:pos x="T0" y="T1"/>
                </a:cxn>
                <a:cxn ang="0">
                  <a:pos x="T2" y="T3"/>
                </a:cxn>
                <a:cxn ang="0">
                  <a:pos x="T4" y="T5"/>
                </a:cxn>
                <a:cxn ang="0">
                  <a:pos x="T6" y="T7"/>
                </a:cxn>
                <a:cxn ang="0">
                  <a:pos x="T8" y="T9"/>
                </a:cxn>
                <a:cxn ang="0">
                  <a:pos x="T10" y="T11"/>
                </a:cxn>
                <a:cxn ang="0">
                  <a:pos x="T12" y="T13"/>
                </a:cxn>
              </a:cxnLst>
              <a:rect l="0" t="0" r="r" b="b"/>
              <a:pathLst>
                <a:path w="338" h="282">
                  <a:moveTo>
                    <a:pt x="42" y="145"/>
                  </a:moveTo>
                  <a:lnTo>
                    <a:pt x="0" y="185"/>
                  </a:lnTo>
                  <a:lnTo>
                    <a:pt x="98" y="282"/>
                  </a:lnTo>
                  <a:lnTo>
                    <a:pt x="338" y="40"/>
                  </a:lnTo>
                  <a:lnTo>
                    <a:pt x="298" y="0"/>
                  </a:lnTo>
                  <a:lnTo>
                    <a:pt x="98" y="201"/>
                  </a:lnTo>
                  <a:lnTo>
                    <a:pt x="42" y="145"/>
                  </a:lnTo>
                  <a:close/>
                </a:path>
              </a:pathLst>
            </a:custGeom>
            <a:solidFill>
              <a:srgbClr val="FF0000"/>
            </a:solidFill>
            <a:ln>
              <a:noFill/>
            </a:ln>
          </p:spPr>
          <p:txBody>
            <a:bodyPr lIns="102207" tIns="51103" rIns="102207" bIns="51103"/>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959099">
                <a:defRPr lang="ko-KR" altLang="en-US"/>
              </a:pPr>
              <a:endParaRPr lang="ko-KR" altLang="en-US" sz="2000" b="1">
                <a:solidFill>
                  <a:schemeClr val="tx1">
                    <a:lumMod val="65000"/>
                    <a:lumOff val="35000"/>
                  </a:schemeClr>
                </a:solidFill>
                <a:latin typeface="+mj-ea"/>
                <a:ea typeface="+mj-ea"/>
              </a:endParaRPr>
            </a:p>
          </p:txBody>
        </p:sp>
        <p:sp>
          <p:nvSpPr>
            <p:cNvPr id="158746" name="TextBox 20">
              <a:extLst>
                <a:ext uri="{FF2B5EF4-FFF2-40B4-BE49-F238E27FC236}">
                  <a16:creationId xmlns:a16="http://schemas.microsoft.com/office/drawing/2014/main" id="{47291CFA-9DF2-6991-038D-70CAA60C5EA3}"/>
                </a:ext>
              </a:extLst>
            </p:cNvPr>
            <p:cNvSpPr txBox="1">
              <a:spLocks noChangeArrowheads="1"/>
            </p:cNvSpPr>
            <p:nvPr/>
          </p:nvSpPr>
          <p:spPr bwMode="auto">
            <a:xfrm>
              <a:off x="1656416" y="1742958"/>
              <a:ext cx="6731300" cy="100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200000"/>
                </a:lnSpc>
                <a:buClrTx/>
                <a:buFontTx/>
                <a:buChar char="-"/>
              </a:pPr>
              <a:r>
                <a:rPr lang="ko-KR" altLang="en-US" sz="1600">
                  <a:latin typeface="경기천년바탕 Regular"/>
                  <a:ea typeface="경기천년바탕 Regular"/>
                  <a:cs typeface="경기천년바탕 Regular"/>
                </a:rPr>
                <a:t>우수</a:t>
              </a:r>
              <a:r>
                <a:rPr lang="en-US" altLang="ko-KR" sz="1600">
                  <a:latin typeface="경기천년바탕 Regular"/>
                  <a:ea typeface="경기천년바탕 Regular"/>
                  <a:cs typeface="경기천년바탕 Regular"/>
                </a:rPr>
                <a:t>, </a:t>
              </a:r>
              <a:r>
                <a:rPr lang="ko-KR" altLang="en-US" sz="1600">
                  <a:latin typeface="경기천년바탕 Regular"/>
                  <a:ea typeface="경기천년바탕 Regular"/>
                  <a:cs typeface="경기천년바탕 Regular"/>
                </a:rPr>
                <a:t>일반</a:t>
              </a:r>
              <a:r>
                <a:rPr lang="en-US" altLang="ko-KR" sz="1600">
                  <a:latin typeface="경기천년바탕 Regular"/>
                  <a:ea typeface="경기천년바탕 Regular"/>
                  <a:cs typeface="경기천년바탕 Regular"/>
                </a:rPr>
                <a:t>, </a:t>
              </a:r>
              <a:r>
                <a:rPr lang="ko-KR" altLang="en-US" sz="1600">
                  <a:latin typeface="경기천년바탕 Regular"/>
                  <a:ea typeface="경기천년바탕 Regular"/>
                  <a:cs typeface="경기천년바탕 Regular"/>
                </a:rPr>
                <a:t>중점관리 사업장으로 구분하여 차등 점검 실시</a:t>
              </a:r>
              <a:r>
                <a:rPr lang="en-US" altLang="ko-KR" sz="1600">
                  <a:latin typeface="경기천년바탕 Regular"/>
                  <a:ea typeface="경기천년바탕 Regular"/>
                  <a:cs typeface="경기천년바탕 Regular"/>
                </a:rPr>
                <a:t>(1~4</a:t>
              </a:r>
              <a:r>
                <a:rPr lang="ko-KR" altLang="en-US" sz="1600">
                  <a:latin typeface="경기천년바탕 Regular"/>
                  <a:ea typeface="경기천년바탕 Regular"/>
                  <a:cs typeface="경기천년바탕 Regular"/>
                </a:rPr>
                <a:t>회</a:t>
              </a:r>
              <a:r>
                <a:rPr lang="en-US" altLang="ko-KR" sz="1600">
                  <a:latin typeface="경기천년바탕 Regular"/>
                  <a:ea typeface="경기천년바탕 Regular"/>
                  <a:cs typeface="경기천년바탕 Regular"/>
                </a:rPr>
                <a:t>/</a:t>
              </a:r>
              <a:r>
                <a:rPr lang="ko-KR" altLang="en-US" sz="1600">
                  <a:latin typeface="경기천년바탕 Regular"/>
                  <a:ea typeface="경기천년바탕 Regular"/>
                  <a:cs typeface="경기천년바탕 Regular"/>
                </a:rPr>
                <a:t>년</a:t>
              </a:r>
              <a:r>
                <a:rPr lang="en-US" altLang="ko-KR" sz="1600">
                  <a:latin typeface="경기천년바탕 Regular"/>
                  <a:ea typeface="경기천년바탕 Regular"/>
                  <a:cs typeface="경기천년바탕 Regular"/>
                </a:rPr>
                <a:t>)</a:t>
              </a:r>
            </a:p>
            <a:p>
              <a:pPr eaLnBrk="1" hangingPunct="1">
                <a:lnSpc>
                  <a:spcPct val="200000"/>
                </a:lnSpc>
                <a:buClrTx/>
                <a:buFontTx/>
                <a:buChar char="-"/>
              </a:pPr>
              <a:r>
                <a:rPr lang="ko-KR" altLang="en-US" sz="1600">
                  <a:latin typeface="경기천년바탕 Regular"/>
                  <a:ea typeface="경기천년바탕 Regular"/>
                  <a:cs typeface="경기천년바탕 Regular"/>
                </a:rPr>
                <a:t>오염피해 민원 사업장</a:t>
              </a:r>
              <a:r>
                <a:rPr lang="en-US" altLang="ko-KR" sz="1600">
                  <a:latin typeface="경기천년바탕 Regular"/>
                  <a:ea typeface="경기천년바탕 Regular"/>
                  <a:cs typeface="경기천년바탕 Regular"/>
                </a:rPr>
                <a:t>, </a:t>
              </a:r>
              <a:r>
                <a:rPr lang="ko-KR" altLang="en-US" sz="1600">
                  <a:latin typeface="경기천년바탕 Regular"/>
                  <a:ea typeface="경기천년바탕 Regular"/>
                  <a:cs typeface="경기천년바탕 Regular"/>
                </a:rPr>
                <a:t>가뭄</a:t>
              </a:r>
              <a:r>
                <a:rPr lang="en-US" altLang="ko-KR" sz="1600">
                  <a:latin typeface="경기천년바탕 Regular"/>
                  <a:ea typeface="경기천년바탕 Regular"/>
                  <a:cs typeface="경기천년바탕 Regular"/>
                </a:rPr>
                <a:t>, </a:t>
              </a:r>
              <a:r>
                <a:rPr lang="ko-KR" altLang="en-US" sz="1600">
                  <a:latin typeface="경기천년바탕 Regular"/>
                  <a:ea typeface="경기천년바탕 Regular"/>
                  <a:cs typeface="경기천년바탕 Regular"/>
                </a:rPr>
                <a:t>장마철 등 환경오염 취약시기 수시 점검</a:t>
              </a:r>
            </a:p>
          </p:txBody>
        </p:sp>
      </p:grpSp>
      <p:grpSp>
        <p:nvGrpSpPr>
          <p:cNvPr id="158729" name="그룹 13">
            <a:extLst>
              <a:ext uri="{FF2B5EF4-FFF2-40B4-BE49-F238E27FC236}">
                <a16:creationId xmlns:a16="http://schemas.microsoft.com/office/drawing/2014/main" id="{F92FD139-F9D4-6F32-A8C5-433ACABFA99F}"/>
              </a:ext>
            </a:extLst>
          </p:cNvPr>
          <p:cNvGrpSpPr>
            <a:grpSpLocks/>
          </p:cNvGrpSpPr>
          <p:nvPr/>
        </p:nvGrpSpPr>
        <p:grpSpPr bwMode="auto">
          <a:xfrm>
            <a:off x="176213" y="3903663"/>
            <a:ext cx="8788400" cy="2405062"/>
            <a:chOff x="755575" y="3550829"/>
            <a:chExt cx="8041147" cy="2404827"/>
          </a:xfrm>
        </p:grpSpPr>
        <p:grpSp>
          <p:nvGrpSpPr>
            <p:cNvPr id="158730" name="그룹 16">
              <a:extLst>
                <a:ext uri="{FF2B5EF4-FFF2-40B4-BE49-F238E27FC236}">
                  <a16:creationId xmlns:a16="http://schemas.microsoft.com/office/drawing/2014/main" id="{D52F8CB1-D1DB-A6BD-F008-0E01F275AC6D}"/>
                </a:ext>
              </a:extLst>
            </p:cNvPr>
            <p:cNvGrpSpPr>
              <a:grpSpLocks/>
            </p:cNvGrpSpPr>
            <p:nvPr/>
          </p:nvGrpSpPr>
          <p:grpSpPr bwMode="auto">
            <a:xfrm>
              <a:off x="755575" y="3550829"/>
              <a:ext cx="7488832" cy="2404827"/>
              <a:chOff x="755575" y="4062793"/>
              <a:chExt cx="7488832" cy="2404827"/>
            </a:xfrm>
          </p:grpSpPr>
          <p:grpSp>
            <p:nvGrpSpPr>
              <p:cNvPr id="158732" name="그룹 18">
                <a:extLst>
                  <a:ext uri="{FF2B5EF4-FFF2-40B4-BE49-F238E27FC236}">
                    <a16:creationId xmlns:a16="http://schemas.microsoft.com/office/drawing/2014/main" id="{A311DAF2-9803-F9AE-6E1F-A6EAD2B8D8E3}"/>
                  </a:ext>
                </a:extLst>
              </p:cNvPr>
              <p:cNvGrpSpPr>
                <a:grpSpLocks/>
              </p:cNvGrpSpPr>
              <p:nvPr/>
            </p:nvGrpSpPr>
            <p:grpSpPr bwMode="auto">
              <a:xfrm>
                <a:off x="755575" y="4062793"/>
                <a:ext cx="7488832" cy="2404827"/>
                <a:chOff x="755576" y="1214083"/>
                <a:chExt cx="7488832" cy="1955831"/>
              </a:xfrm>
            </p:grpSpPr>
            <p:sp>
              <p:nvSpPr>
                <p:cNvPr id="27" name="양쪽 모서리가 잘린 사각형 26">
                  <a:extLst>
                    <a:ext uri="{FF2B5EF4-FFF2-40B4-BE49-F238E27FC236}">
                      <a16:creationId xmlns:a16="http://schemas.microsoft.com/office/drawing/2014/main" id="{0C5E7D99-A1E3-6AAE-0A15-77EA38FF63E3}"/>
                    </a:ext>
                  </a:extLst>
                </p:cNvPr>
                <p:cNvSpPr/>
                <p:nvPr/>
              </p:nvSpPr>
              <p:spPr>
                <a:xfrm rot="16200000">
                  <a:off x="35481" y="1945796"/>
                  <a:ext cx="1944213" cy="504024"/>
                </a:xfrm>
                <a:prstGeom prst="snip2SameRect">
                  <a:avLst>
                    <a:gd name="adj1" fmla="val 16667"/>
                    <a:gd name="adj2"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28" name="직사각형 27">
                  <a:extLst>
                    <a:ext uri="{FF2B5EF4-FFF2-40B4-BE49-F238E27FC236}">
                      <a16:creationId xmlns:a16="http://schemas.microsoft.com/office/drawing/2014/main" id="{D6AC65BB-B70C-EF11-DD4F-FEC880CE6B04}"/>
                    </a:ext>
                  </a:extLst>
                </p:cNvPr>
                <p:cNvSpPr/>
                <p:nvPr/>
              </p:nvSpPr>
              <p:spPr>
                <a:xfrm>
                  <a:off x="1259600" y="1214083"/>
                  <a:ext cx="6985166" cy="194421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158742" name="TextBox 60">
                  <a:extLst>
                    <a:ext uri="{FF2B5EF4-FFF2-40B4-BE49-F238E27FC236}">
                      <a16:creationId xmlns:a16="http://schemas.microsoft.com/office/drawing/2014/main" id="{21B84C91-9EA0-F4D7-63FA-D23036B1DA53}"/>
                    </a:ext>
                  </a:extLst>
                </p:cNvPr>
                <p:cNvSpPr txBox="1">
                  <a:spLocks noChangeArrowheads="1"/>
                </p:cNvSpPr>
                <p:nvPr/>
              </p:nvSpPr>
              <p:spPr bwMode="auto">
                <a:xfrm>
                  <a:off x="764128" y="1583682"/>
                  <a:ext cx="461663" cy="145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a:solidFill>
                        <a:schemeClr val="bg1"/>
                      </a:solidFill>
                      <a:latin typeface="나눔고딕 ExtraBold" pitchFamily="50" charset="-127"/>
                      <a:ea typeface="나눔고딕 ExtraBold" pitchFamily="50" charset="-127"/>
                    </a:rPr>
                    <a:t>합  동  점  검</a:t>
                  </a:r>
                </a:p>
              </p:txBody>
            </p:sp>
          </p:grpSp>
          <p:sp>
            <p:nvSpPr>
              <p:cNvPr id="20" name="Freeform 144">
                <a:extLst>
                  <a:ext uri="{FF2B5EF4-FFF2-40B4-BE49-F238E27FC236}">
                    <a16:creationId xmlns:a16="http://schemas.microsoft.com/office/drawing/2014/main" id="{EC40203C-CB3B-DA9C-E9C3-71729776C54D}"/>
                  </a:ext>
                </a:extLst>
              </p:cNvPr>
              <p:cNvSpPr/>
              <p:nvPr/>
            </p:nvSpPr>
            <p:spPr>
              <a:xfrm>
                <a:off x="1519600" y="4223114"/>
                <a:ext cx="273074" cy="314294"/>
              </a:xfrm>
              <a:custGeom>
                <a:avLst/>
                <a:gdLst>
                  <a:gd name="T0" fmla="*/ 42 w 338"/>
                  <a:gd name="T1" fmla="*/ 145 h 282"/>
                  <a:gd name="T2" fmla="*/ 0 w 338"/>
                  <a:gd name="T3" fmla="*/ 185 h 282"/>
                  <a:gd name="T4" fmla="*/ 98 w 338"/>
                  <a:gd name="T5" fmla="*/ 282 h 282"/>
                  <a:gd name="T6" fmla="*/ 338 w 338"/>
                  <a:gd name="T7" fmla="*/ 40 h 282"/>
                  <a:gd name="T8" fmla="*/ 298 w 338"/>
                  <a:gd name="T9" fmla="*/ 0 h 282"/>
                  <a:gd name="T10" fmla="*/ 98 w 338"/>
                  <a:gd name="T11" fmla="*/ 201 h 282"/>
                  <a:gd name="T12" fmla="*/ 42 w 338"/>
                  <a:gd name="T13" fmla="*/ 145 h 282"/>
                </a:gdLst>
                <a:ahLst/>
                <a:cxnLst>
                  <a:cxn ang="0">
                    <a:pos x="T0" y="T1"/>
                  </a:cxn>
                  <a:cxn ang="0">
                    <a:pos x="T2" y="T3"/>
                  </a:cxn>
                  <a:cxn ang="0">
                    <a:pos x="T4" y="T5"/>
                  </a:cxn>
                  <a:cxn ang="0">
                    <a:pos x="T6" y="T7"/>
                  </a:cxn>
                  <a:cxn ang="0">
                    <a:pos x="T8" y="T9"/>
                  </a:cxn>
                  <a:cxn ang="0">
                    <a:pos x="T10" y="T11"/>
                  </a:cxn>
                  <a:cxn ang="0">
                    <a:pos x="T12" y="T13"/>
                  </a:cxn>
                </a:cxnLst>
                <a:rect l="0" t="0" r="r" b="b"/>
                <a:pathLst>
                  <a:path w="338" h="282">
                    <a:moveTo>
                      <a:pt x="42" y="145"/>
                    </a:moveTo>
                    <a:lnTo>
                      <a:pt x="0" y="185"/>
                    </a:lnTo>
                    <a:lnTo>
                      <a:pt x="98" y="282"/>
                    </a:lnTo>
                    <a:lnTo>
                      <a:pt x="338" y="40"/>
                    </a:lnTo>
                    <a:lnTo>
                      <a:pt x="298" y="0"/>
                    </a:lnTo>
                    <a:lnTo>
                      <a:pt x="98" y="201"/>
                    </a:lnTo>
                    <a:lnTo>
                      <a:pt x="42" y="145"/>
                    </a:lnTo>
                    <a:close/>
                  </a:path>
                </a:pathLst>
              </a:custGeom>
              <a:solidFill>
                <a:srgbClr val="FF0000"/>
              </a:solidFill>
              <a:ln>
                <a:noFill/>
              </a:ln>
            </p:spPr>
            <p:txBody>
              <a:bodyPr lIns="102207" tIns="51103" rIns="102207" bIns="51103"/>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959099">
                  <a:defRPr lang="ko-KR" altLang="en-US"/>
                </a:pPr>
                <a:endParaRPr lang="ko-KR" altLang="en-US" sz="2000" b="1">
                  <a:solidFill>
                    <a:schemeClr val="tx1">
                      <a:lumMod val="65000"/>
                      <a:lumOff val="35000"/>
                    </a:schemeClr>
                  </a:solidFill>
                  <a:latin typeface="+mj-ea"/>
                  <a:ea typeface="+mj-ea"/>
                </a:endParaRPr>
              </a:p>
            </p:txBody>
          </p:sp>
          <p:sp>
            <p:nvSpPr>
              <p:cNvPr id="21" name="Freeform 144">
                <a:extLst>
                  <a:ext uri="{FF2B5EF4-FFF2-40B4-BE49-F238E27FC236}">
                    <a16:creationId xmlns:a16="http://schemas.microsoft.com/office/drawing/2014/main" id="{84EEF57A-BA5E-79CD-8BF5-6F8EDD0D7A8B}"/>
                  </a:ext>
                </a:extLst>
              </p:cNvPr>
              <p:cNvSpPr/>
              <p:nvPr/>
            </p:nvSpPr>
            <p:spPr>
              <a:xfrm>
                <a:off x="1519600" y="4837417"/>
                <a:ext cx="273074" cy="314294"/>
              </a:xfrm>
              <a:custGeom>
                <a:avLst/>
                <a:gdLst>
                  <a:gd name="T0" fmla="*/ 42 w 338"/>
                  <a:gd name="T1" fmla="*/ 145 h 282"/>
                  <a:gd name="T2" fmla="*/ 0 w 338"/>
                  <a:gd name="T3" fmla="*/ 185 h 282"/>
                  <a:gd name="T4" fmla="*/ 98 w 338"/>
                  <a:gd name="T5" fmla="*/ 282 h 282"/>
                  <a:gd name="T6" fmla="*/ 338 w 338"/>
                  <a:gd name="T7" fmla="*/ 40 h 282"/>
                  <a:gd name="T8" fmla="*/ 298 w 338"/>
                  <a:gd name="T9" fmla="*/ 0 h 282"/>
                  <a:gd name="T10" fmla="*/ 98 w 338"/>
                  <a:gd name="T11" fmla="*/ 201 h 282"/>
                  <a:gd name="T12" fmla="*/ 42 w 338"/>
                  <a:gd name="T13" fmla="*/ 145 h 282"/>
                </a:gdLst>
                <a:ahLst/>
                <a:cxnLst>
                  <a:cxn ang="0">
                    <a:pos x="T0" y="T1"/>
                  </a:cxn>
                  <a:cxn ang="0">
                    <a:pos x="T2" y="T3"/>
                  </a:cxn>
                  <a:cxn ang="0">
                    <a:pos x="T4" y="T5"/>
                  </a:cxn>
                  <a:cxn ang="0">
                    <a:pos x="T6" y="T7"/>
                  </a:cxn>
                  <a:cxn ang="0">
                    <a:pos x="T8" y="T9"/>
                  </a:cxn>
                  <a:cxn ang="0">
                    <a:pos x="T10" y="T11"/>
                  </a:cxn>
                  <a:cxn ang="0">
                    <a:pos x="T12" y="T13"/>
                  </a:cxn>
                </a:cxnLst>
                <a:rect l="0" t="0" r="r" b="b"/>
                <a:pathLst>
                  <a:path w="338" h="282">
                    <a:moveTo>
                      <a:pt x="42" y="145"/>
                    </a:moveTo>
                    <a:lnTo>
                      <a:pt x="0" y="185"/>
                    </a:lnTo>
                    <a:lnTo>
                      <a:pt x="98" y="282"/>
                    </a:lnTo>
                    <a:lnTo>
                      <a:pt x="338" y="40"/>
                    </a:lnTo>
                    <a:lnTo>
                      <a:pt x="298" y="0"/>
                    </a:lnTo>
                    <a:lnTo>
                      <a:pt x="98" y="201"/>
                    </a:lnTo>
                    <a:lnTo>
                      <a:pt x="42" y="145"/>
                    </a:lnTo>
                    <a:close/>
                  </a:path>
                </a:pathLst>
              </a:custGeom>
              <a:solidFill>
                <a:srgbClr val="FF0000"/>
              </a:solidFill>
              <a:ln>
                <a:noFill/>
              </a:ln>
            </p:spPr>
            <p:txBody>
              <a:bodyPr lIns="102207" tIns="51103" rIns="102207" bIns="51103"/>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959099">
                  <a:defRPr lang="ko-KR" altLang="en-US"/>
                </a:pPr>
                <a:endParaRPr lang="ko-KR" altLang="en-US" sz="2000" b="1">
                  <a:solidFill>
                    <a:schemeClr val="tx1">
                      <a:lumMod val="65000"/>
                      <a:lumOff val="35000"/>
                    </a:schemeClr>
                  </a:solidFill>
                  <a:latin typeface="+mj-ea"/>
                  <a:ea typeface="+mj-ea"/>
                </a:endParaRPr>
              </a:p>
            </p:txBody>
          </p:sp>
          <p:sp>
            <p:nvSpPr>
              <p:cNvPr id="22" name="Freeform 144">
                <a:extLst>
                  <a:ext uri="{FF2B5EF4-FFF2-40B4-BE49-F238E27FC236}">
                    <a16:creationId xmlns:a16="http://schemas.microsoft.com/office/drawing/2014/main" id="{F68BA343-32C7-1E00-EFCE-9386E4001F1B}"/>
                  </a:ext>
                </a:extLst>
              </p:cNvPr>
              <p:cNvSpPr/>
              <p:nvPr/>
            </p:nvSpPr>
            <p:spPr>
              <a:xfrm>
                <a:off x="1519600" y="5375527"/>
                <a:ext cx="273074" cy="314294"/>
              </a:xfrm>
              <a:custGeom>
                <a:avLst/>
                <a:gdLst>
                  <a:gd name="T0" fmla="*/ 42 w 338"/>
                  <a:gd name="T1" fmla="*/ 145 h 282"/>
                  <a:gd name="T2" fmla="*/ 0 w 338"/>
                  <a:gd name="T3" fmla="*/ 185 h 282"/>
                  <a:gd name="T4" fmla="*/ 98 w 338"/>
                  <a:gd name="T5" fmla="*/ 282 h 282"/>
                  <a:gd name="T6" fmla="*/ 338 w 338"/>
                  <a:gd name="T7" fmla="*/ 40 h 282"/>
                  <a:gd name="T8" fmla="*/ 298 w 338"/>
                  <a:gd name="T9" fmla="*/ 0 h 282"/>
                  <a:gd name="T10" fmla="*/ 98 w 338"/>
                  <a:gd name="T11" fmla="*/ 201 h 282"/>
                  <a:gd name="T12" fmla="*/ 42 w 338"/>
                  <a:gd name="T13" fmla="*/ 145 h 282"/>
                </a:gdLst>
                <a:ahLst/>
                <a:cxnLst>
                  <a:cxn ang="0">
                    <a:pos x="T0" y="T1"/>
                  </a:cxn>
                  <a:cxn ang="0">
                    <a:pos x="T2" y="T3"/>
                  </a:cxn>
                  <a:cxn ang="0">
                    <a:pos x="T4" y="T5"/>
                  </a:cxn>
                  <a:cxn ang="0">
                    <a:pos x="T6" y="T7"/>
                  </a:cxn>
                  <a:cxn ang="0">
                    <a:pos x="T8" y="T9"/>
                  </a:cxn>
                  <a:cxn ang="0">
                    <a:pos x="T10" y="T11"/>
                  </a:cxn>
                  <a:cxn ang="0">
                    <a:pos x="T12" y="T13"/>
                  </a:cxn>
                </a:cxnLst>
                <a:rect l="0" t="0" r="r" b="b"/>
                <a:pathLst>
                  <a:path w="338" h="282">
                    <a:moveTo>
                      <a:pt x="42" y="145"/>
                    </a:moveTo>
                    <a:lnTo>
                      <a:pt x="0" y="185"/>
                    </a:lnTo>
                    <a:lnTo>
                      <a:pt x="98" y="282"/>
                    </a:lnTo>
                    <a:lnTo>
                      <a:pt x="338" y="40"/>
                    </a:lnTo>
                    <a:lnTo>
                      <a:pt x="298" y="0"/>
                    </a:lnTo>
                    <a:lnTo>
                      <a:pt x="98" y="201"/>
                    </a:lnTo>
                    <a:lnTo>
                      <a:pt x="42" y="145"/>
                    </a:lnTo>
                    <a:close/>
                  </a:path>
                </a:pathLst>
              </a:custGeom>
              <a:solidFill>
                <a:srgbClr val="FF0000"/>
              </a:solidFill>
              <a:ln>
                <a:noFill/>
              </a:ln>
            </p:spPr>
            <p:txBody>
              <a:bodyPr lIns="102207" tIns="51103" rIns="102207" bIns="51103"/>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959099">
                  <a:defRPr lang="ko-KR" altLang="en-US"/>
                </a:pPr>
                <a:endParaRPr lang="ko-KR" altLang="en-US" sz="2000" b="1">
                  <a:solidFill>
                    <a:schemeClr val="tx1">
                      <a:lumMod val="65000"/>
                      <a:lumOff val="35000"/>
                    </a:schemeClr>
                  </a:solidFill>
                  <a:latin typeface="+mj-ea"/>
                  <a:ea typeface="+mj-ea"/>
                </a:endParaRPr>
              </a:p>
            </p:txBody>
          </p:sp>
          <p:sp>
            <p:nvSpPr>
              <p:cNvPr id="23" name="Freeform 144">
                <a:extLst>
                  <a:ext uri="{FF2B5EF4-FFF2-40B4-BE49-F238E27FC236}">
                    <a16:creationId xmlns:a16="http://schemas.microsoft.com/office/drawing/2014/main" id="{57450064-9537-E2EE-DD63-6294337A40BD}"/>
                  </a:ext>
                </a:extLst>
              </p:cNvPr>
              <p:cNvSpPr/>
              <p:nvPr/>
            </p:nvSpPr>
            <p:spPr>
              <a:xfrm>
                <a:off x="1519600" y="5905700"/>
                <a:ext cx="273074" cy="312707"/>
              </a:xfrm>
              <a:custGeom>
                <a:avLst/>
                <a:gdLst>
                  <a:gd name="T0" fmla="*/ 42 w 338"/>
                  <a:gd name="T1" fmla="*/ 145 h 282"/>
                  <a:gd name="T2" fmla="*/ 0 w 338"/>
                  <a:gd name="T3" fmla="*/ 185 h 282"/>
                  <a:gd name="T4" fmla="*/ 98 w 338"/>
                  <a:gd name="T5" fmla="*/ 282 h 282"/>
                  <a:gd name="T6" fmla="*/ 338 w 338"/>
                  <a:gd name="T7" fmla="*/ 40 h 282"/>
                  <a:gd name="T8" fmla="*/ 298 w 338"/>
                  <a:gd name="T9" fmla="*/ 0 h 282"/>
                  <a:gd name="T10" fmla="*/ 98 w 338"/>
                  <a:gd name="T11" fmla="*/ 201 h 282"/>
                  <a:gd name="T12" fmla="*/ 42 w 338"/>
                  <a:gd name="T13" fmla="*/ 145 h 282"/>
                </a:gdLst>
                <a:ahLst/>
                <a:cxnLst>
                  <a:cxn ang="0">
                    <a:pos x="T0" y="T1"/>
                  </a:cxn>
                  <a:cxn ang="0">
                    <a:pos x="T2" y="T3"/>
                  </a:cxn>
                  <a:cxn ang="0">
                    <a:pos x="T4" y="T5"/>
                  </a:cxn>
                  <a:cxn ang="0">
                    <a:pos x="T6" y="T7"/>
                  </a:cxn>
                  <a:cxn ang="0">
                    <a:pos x="T8" y="T9"/>
                  </a:cxn>
                  <a:cxn ang="0">
                    <a:pos x="T10" y="T11"/>
                  </a:cxn>
                  <a:cxn ang="0">
                    <a:pos x="T12" y="T13"/>
                  </a:cxn>
                </a:cxnLst>
                <a:rect l="0" t="0" r="r" b="b"/>
                <a:pathLst>
                  <a:path w="338" h="282">
                    <a:moveTo>
                      <a:pt x="42" y="145"/>
                    </a:moveTo>
                    <a:lnTo>
                      <a:pt x="0" y="185"/>
                    </a:lnTo>
                    <a:lnTo>
                      <a:pt x="98" y="282"/>
                    </a:lnTo>
                    <a:lnTo>
                      <a:pt x="338" y="40"/>
                    </a:lnTo>
                    <a:lnTo>
                      <a:pt x="298" y="0"/>
                    </a:lnTo>
                    <a:lnTo>
                      <a:pt x="98" y="201"/>
                    </a:lnTo>
                    <a:lnTo>
                      <a:pt x="42" y="145"/>
                    </a:lnTo>
                    <a:close/>
                  </a:path>
                </a:pathLst>
              </a:custGeom>
              <a:solidFill>
                <a:srgbClr val="FF0000"/>
              </a:solidFill>
              <a:ln>
                <a:noFill/>
              </a:ln>
            </p:spPr>
            <p:txBody>
              <a:bodyPr lIns="102207" tIns="51103" rIns="102207" bIns="51103"/>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959099">
                  <a:defRPr lang="ko-KR" altLang="en-US"/>
                </a:pPr>
                <a:endParaRPr lang="ko-KR" altLang="en-US" sz="2000" b="1">
                  <a:solidFill>
                    <a:schemeClr val="tx1">
                      <a:lumMod val="65000"/>
                      <a:lumOff val="35000"/>
                    </a:schemeClr>
                  </a:solidFill>
                  <a:latin typeface="+mj-ea"/>
                  <a:ea typeface="+mj-ea"/>
                </a:endParaRPr>
              </a:p>
            </p:txBody>
          </p:sp>
          <p:sp>
            <p:nvSpPr>
              <p:cNvPr id="24" name="직사각형 23">
                <a:extLst>
                  <a:ext uri="{FF2B5EF4-FFF2-40B4-BE49-F238E27FC236}">
                    <a16:creationId xmlns:a16="http://schemas.microsoft.com/office/drawing/2014/main" id="{5DA6E505-1FB0-0D4E-C8AA-83B998162E53}"/>
                  </a:ext>
                </a:extLst>
              </p:cNvPr>
              <p:cNvSpPr/>
              <p:nvPr/>
            </p:nvSpPr>
            <p:spPr>
              <a:xfrm>
                <a:off x="1275577" y="4062793"/>
                <a:ext cx="6941590" cy="571444"/>
              </a:xfrm>
              <a:prstGeom prst="rect">
                <a:avLst/>
              </a:prstGeom>
            </p:spPr>
            <p:txBody>
              <a:bodyP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44154" indent="-344154" algn="just">
                  <a:lnSpc>
                    <a:spcPct val="160000"/>
                  </a:lnSpc>
                  <a:spcBef>
                    <a:spcPts val="300"/>
                  </a:spcBef>
                  <a:defRPr lang="ko-KR" altLang="en-US"/>
                </a:pPr>
                <a:r>
                  <a:rPr lang="en-US" altLang="ko-KR" sz="2000" b="1" kern="0" spc="-60" dirty="0">
                    <a:solidFill>
                      <a:srgbClr val="000000"/>
                    </a:solidFill>
                    <a:latin typeface="경기천년바탕 Regular"/>
                    <a:ea typeface="경기천년바탕 Regular"/>
                  </a:rPr>
                  <a:t>      </a:t>
                </a:r>
                <a:r>
                  <a:rPr lang="ko-KR" altLang="en-US" sz="2000" b="1" kern="0" dirty="0">
                    <a:solidFill>
                      <a:srgbClr val="000000"/>
                    </a:solidFill>
                    <a:latin typeface="경기천년바탕 Regular"/>
                    <a:ea typeface="경기천년바탕 Regular"/>
                  </a:rPr>
                  <a:t>  민</a:t>
                </a:r>
                <a:r>
                  <a:rPr lang="en-US" altLang="ko-KR" sz="2000" b="1" kern="0" dirty="0">
                    <a:solidFill>
                      <a:srgbClr val="000000"/>
                    </a:solidFill>
                    <a:latin typeface="경기천년바탕 Regular"/>
                    <a:ea typeface="경기천년바탕 Regular"/>
                  </a:rPr>
                  <a:t>·</a:t>
                </a:r>
                <a:r>
                  <a:rPr lang="ko-KR" altLang="en-US" sz="2000" b="1" kern="0" dirty="0">
                    <a:solidFill>
                      <a:srgbClr val="000000"/>
                    </a:solidFill>
                    <a:latin typeface="경기천년바탕 Regular"/>
                    <a:ea typeface="경기천년바탕 Regular"/>
                  </a:rPr>
                  <a:t>관 합동점검</a:t>
                </a:r>
                <a:r>
                  <a:rPr lang="en-US" altLang="ko-KR" sz="2000" b="1" kern="0" dirty="0">
                    <a:solidFill>
                      <a:srgbClr val="000000"/>
                    </a:solidFill>
                    <a:latin typeface="경기천년바탕 Regular"/>
                    <a:ea typeface="경기천년바탕 Regular"/>
                  </a:rPr>
                  <a:t>(</a:t>
                </a:r>
                <a:r>
                  <a:rPr lang="ko-KR" altLang="en-US" sz="2000" b="1" kern="0" dirty="0">
                    <a:solidFill>
                      <a:srgbClr val="000000"/>
                    </a:solidFill>
                    <a:latin typeface="경기천년바탕 Regular"/>
                    <a:ea typeface="경기천년바탕 Regular"/>
                  </a:rPr>
                  <a:t>민간자율환경감시단</a:t>
                </a:r>
                <a:r>
                  <a:rPr lang="en-US" altLang="ko-KR" sz="2000" b="1" kern="0" dirty="0">
                    <a:solidFill>
                      <a:srgbClr val="000000"/>
                    </a:solidFill>
                    <a:latin typeface="경기천년바탕 Regular"/>
                    <a:ea typeface="경기천년바탕 Regular"/>
                  </a:rPr>
                  <a:t>)</a:t>
                </a:r>
                <a:endParaRPr lang="en-US" altLang="ko-KR" sz="2000" b="1" kern="0" spc="-60" dirty="0">
                  <a:solidFill>
                    <a:srgbClr val="000000"/>
                  </a:solidFill>
                  <a:latin typeface="경기천년바탕 Regular"/>
                  <a:ea typeface="경기천년바탕 Regular"/>
                </a:endParaRPr>
              </a:p>
            </p:txBody>
          </p:sp>
          <p:sp>
            <p:nvSpPr>
              <p:cNvPr id="25" name="직사각형 24">
                <a:extLst>
                  <a:ext uri="{FF2B5EF4-FFF2-40B4-BE49-F238E27FC236}">
                    <a16:creationId xmlns:a16="http://schemas.microsoft.com/office/drawing/2014/main" id="{32D9268F-40EE-EDD7-D3BD-D639D9CAF4D2}"/>
                  </a:ext>
                </a:extLst>
              </p:cNvPr>
              <p:cNvSpPr/>
              <p:nvPr/>
            </p:nvSpPr>
            <p:spPr>
              <a:xfrm>
                <a:off x="1303174" y="4646936"/>
                <a:ext cx="6913992" cy="568269"/>
              </a:xfrm>
              <a:prstGeom prst="rect">
                <a:avLst/>
              </a:prstGeom>
            </p:spPr>
            <p:txBody>
              <a:bodyP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44154" indent="-344154" algn="just">
                  <a:lnSpc>
                    <a:spcPct val="160000"/>
                  </a:lnSpc>
                  <a:spcBef>
                    <a:spcPts val="300"/>
                  </a:spcBef>
                  <a:defRPr lang="ko-KR" altLang="en-US"/>
                </a:pPr>
                <a:r>
                  <a:rPr lang="en-US" altLang="ko-KR" sz="2000" b="1" kern="0" spc="-60" dirty="0">
                    <a:solidFill>
                      <a:srgbClr val="000000"/>
                    </a:solidFill>
                    <a:latin typeface="경기천년바탕 Regular"/>
                    <a:ea typeface="경기천년바탕 Regular"/>
                  </a:rPr>
                  <a:t>      </a:t>
                </a:r>
                <a:r>
                  <a:rPr lang="ko-KR" altLang="en-US" sz="2000" b="1" kern="0" dirty="0">
                    <a:solidFill>
                      <a:srgbClr val="000000"/>
                    </a:solidFill>
                    <a:latin typeface="경기천년바탕 Regular"/>
                    <a:ea typeface="경기천년바탕 Regular"/>
                  </a:rPr>
                  <a:t>  시</a:t>
                </a:r>
                <a:r>
                  <a:rPr lang="en-US" altLang="ko-KR" sz="2000" b="1" kern="0" dirty="0">
                    <a:solidFill>
                      <a:srgbClr val="000000"/>
                    </a:solidFill>
                    <a:latin typeface="경기천년바탕 Regular"/>
                    <a:ea typeface="경기천년바탕 Regular"/>
                  </a:rPr>
                  <a:t>·</a:t>
                </a:r>
                <a:r>
                  <a:rPr lang="ko-KR" altLang="en-US" sz="2000" b="1" kern="0" dirty="0">
                    <a:solidFill>
                      <a:srgbClr val="000000"/>
                    </a:solidFill>
                    <a:latin typeface="경기천년바탕 Regular"/>
                    <a:ea typeface="경기천년바탕 Regular"/>
                  </a:rPr>
                  <a:t>구 합동점검</a:t>
                </a:r>
                <a:r>
                  <a:rPr lang="en-US" altLang="ko-KR" sz="2000" b="1" kern="0" dirty="0">
                    <a:solidFill>
                      <a:srgbClr val="000000"/>
                    </a:solidFill>
                    <a:latin typeface="경기천년바탕 Regular"/>
                    <a:ea typeface="경기천년바탕 Regular"/>
                  </a:rPr>
                  <a:t>(</a:t>
                </a:r>
                <a:r>
                  <a:rPr lang="ko-KR" altLang="en-US" sz="2000" b="1" kern="0" dirty="0">
                    <a:solidFill>
                      <a:srgbClr val="000000"/>
                    </a:solidFill>
                    <a:latin typeface="경기천년바탕 Regular"/>
                    <a:ea typeface="경기천년바탕 Regular"/>
                  </a:rPr>
                  <a:t>민생사법경찰과 소속 및 </a:t>
                </a:r>
                <a:r>
                  <a:rPr lang="ko-KR" altLang="en-US" sz="2000" b="1" kern="0" dirty="0" err="1">
                    <a:solidFill>
                      <a:srgbClr val="000000"/>
                    </a:solidFill>
                    <a:latin typeface="경기천년바탕 Regular"/>
                    <a:ea typeface="경기천년바탕 Regular"/>
                  </a:rPr>
                  <a:t>환경특사경</a:t>
                </a:r>
                <a:r>
                  <a:rPr lang="ko-KR" altLang="en-US" sz="2000" b="1" kern="0" dirty="0">
                    <a:solidFill>
                      <a:srgbClr val="000000"/>
                    </a:solidFill>
                    <a:latin typeface="경기천년바탕 Regular"/>
                    <a:ea typeface="경기천년바탕 Regular"/>
                  </a:rPr>
                  <a:t> 포함</a:t>
                </a:r>
                <a:r>
                  <a:rPr lang="en-US" altLang="ko-KR" sz="2000" b="1" kern="0" dirty="0">
                    <a:solidFill>
                      <a:srgbClr val="000000"/>
                    </a:solidFill>
                    <a:latin typeface="경기천년바탕 Regular"/>
                    <a:ea typeface="경기천년바탕 Regular"/>
                  </a:rPr>
                  <a:t>)</a:t>
                </a:r>
                <a:endParaRPr lang="en-US" altLang="ko-KR" sz="2000" b="1" kern="0" spc="-60" dirty="0">
                  <a:solidFill>
                    <a:srgbClr val="000000"/>
                  </a:solidFill>
                  <a:latin typeface="경기천년바탕 Regular"/>
                  <a:ea typeface="경기천년바탕 Regular"/>
                </a:endParaRPr>
              </a:p>
            </p:txBody>
          </p:sp>
          <p:sp>
            <p:nvSpPr>
              <p:cNvPr id="26" name="직사각형 25">
                <a:extLst>
                  <a:ext uri="{FF2B5EF4-FFF2-40B4-BE49-F238E27FC236}">
                    <a16:creationId xmlns:a16="http://schemas.microsoft.com/office/drawing/2014/main" id="{4E65CCA3-95F4-4AF0-F74E-17689383814A}"/>
                  </a:ext>
                </a:extLst>
              </p:cNvPr>
              <p:cNvSpPr/>
              <p:nvPr/>
            </p:nvSpPr>
            <p:spPr>
              <a:xfrm>
                <a:off x="1275577" y="5210443"/>
                <a:ext cx="6941590" cy="576207"/>
              </a:xfrm>
              <a:prstGeom prst="rect">
                <a:avLst/>
              </a:prstGeom>
            </p:spPr>
            <p:txBody>
              <a:bodyP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44154" indent="-344154" algn="just">
                  <a:lnSpc>
                    <a:spcPct val="160000"/>
                  </a:lnSpc>
                  <a:spcBef>
                    <a:spcPts val="300"/>
                  </a:spcBef>
                  <a:defRPr lang="ko-KR" altLang="en-US"/>
                </a:pPr>
                <a:r>
                  <a:rPr lang="en-US" altLang="ko-KR" sz="2000" b="1" kern="0" spc="-60" dirty="0">
                    <a:solidFill>
                      <a:srgbClr val="000000"/>
                    </a:solidFill>
                    <a:latin typeface="경기천년바탕 Regular"/>
                    <a:ea typeface="경기천년바탕 Regular"/>
                  </a:rPr>
                  <a:t>      </a:t>
                </a:r>
                <a:r>
                  <a:rPr lang="ko-KR" altLang="en-US" sz="2000" b="1" kern="0" dirty="0">
                    <a:solidFill>
                      <a:srgbClr val="000000"/>
                    </a:solidFill>
                    <a:latin typeface="경기천년바탕 Regular"/>
                    <a:ea typeface="경기천년바탕 Regular"/>
                  </a:rPr>
                  <a:t>  검찰</a:t>
                </a:r>
                <a:r>
                  <a:rPr lang="en-US" altLang="ko-KR" sz="2000" b="1" kern="0" dirty="0">
                    <a:solidFill>
                      <a:srgbClr val="000000"/>
                    </a:solidFill>
                    <a:latin typeface="경기천년바탕 Regular"/>
                    <a:ea typeface="경기천년바탕 Regular"/>
                  </a:rPr>
                  <a:t>, </a:t>
                </a:r>
                <a:r>
                  <a:rPr lang="ko-KR" altLang="en-US" sz="2000" b="1" kern="0" dirty="0" err="1">
                    <a:solidFill>
                      <a:srgbClr val="000000"/>
                    </a:solidFill>
                    <a:latin typeface="경기천년바탕 Regular"/>
                    <a:ea typeface="경기천년바탕 Regular"/>
                  </a:rPr>
                  <a:t>영산강유역환경청</a:t>
                </a:r>
                <a:r>
                  <a:rPr lang="ko-KR" altLang="en-US" sz="2000" b="1" kern="0" dirty="0">
                    <a:solidFill>
                      <a:srgbClr val="000000"/>
                    </a:solidFill>
                    <a:latin typeface="경기천년바탕 Regular"/>
                    <a:ea typeface="경기천년바탕 Regular"/>
                  </a:rPr>
                  <a:t> 등 유관기관 합동점검 추진</a:t>
                </a:r>
                <a:endParaRPr lang="en-US" altLang="ko-KR" sz="2000" b="1" kern="0" spc="-60" dirty="0">
                  <a:solidFill>
                    <a:srgbClr val="000000"/>
                  </a:solidFill>
                  <a:latin typeface="경기천년바탕 Regular"/>
                  <a:ea typeface="경기천년바탕 Regular"/>
                </a:endParaRPr>
              </a:p>
            </p:txBody>
          </p:sp>
        </p:grpSp>
        <p:sp>
          <p:nvSpPr>
            <p:cNvPr id="18" name="직사각형 17">
              <a:extLst>
                <a:ext uri="{FF2B5EF4-FFF2-40B4-BE49-F238E27FC236}">
                  <a16:creationId xmlns:a16="http://schemas.microsoft.com/office/drawing/2014/main" id="{0DAAF411-78E2-4855-AB63-3B45A9E71C75}"/>
                </a:ext>
              </a:extLst>
            </p:cNvPr>
            <p:cNvSpPr/>
            <p:nvPr/>
          </p:nvSpPr>
          <p:spPr>
            <a:xfrm>
              <a:off x="1856585" y="5228652"/>
              <a:ext cx="6940137" cy="569857"/>
            </a:xfrm>
            <a:prstGeom prst="rect">
              <a:avLst/>
            </a:prstGeom>
          </p:spPr>
          <p:txBody>
            <a:bodyP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44154" indent="-344154" algn="just">
                <a:lnSpc>
                  <a:spcPct val="160000"/>
                </a:lnSpc>
                <a:spcBef>
                  <a:spcPts val="300"/>
                </a:spcBef>
                <a:defRPr lang="ko-KR" altLang="en-US"/>
              </a:pPr>
              <a:r>
                <a:rPr lang="ko-KR" altLang="en-US" sz="2000" b="1" kern="0" spc="-150">
                  <a:solidFill>
                    <a:srgbClr val="000000"/>
                  </a:solidFill>
                  <a:latin typeface="경기천년바탕 Regular"/>
                  <a:ea typeface="경기천년바탕 Regular"/>
                </a:rPr>
                <a:t>오염물질 현장측정 강화를 위한 합동 시료채취</a:t>
              </a:r>
              <a:r>
                <a:rPr lang="en-US" altLang="ko-KR" sz="2000" b="1" kern="0" spc="-150">
                  <a:solidFill>
                    <a:srgbClr val="000000"/>
                  </a:solidFill>
                  <a:latin typeface="경기천년바탕 Regular"/>
                  <a:ea typeface="경기천년바탕 Regular"/>
                </a:rPr>
                <a:t>(</a:t>
              </a:r>
              <a:r>
                <a:rPr lang="ko-KR" altLang="en-US" sz="2000" b="1" kern="0" spc="-150">
                  <a:solidFill>
                    <a:srgbClr val="000000"/>
                  </a:solidFill>
                  <a:latin typeface="경기천년바탕 Regular"/>
                  <a:ea typeface="경기천년바탕 Regular"/>
                </a:rPr>
                <a:t>보건환경연구원</a:t>
              </a:r>
              <a:r>
                <a:rPr lang="en-US" altLang="ko-KR" sz="2000" b="1" kern="0" spc="-150">
                  <a:solidFill>
                    <a:srgbClr val="000000"/>
                  </a:solidFill>
                  <a:latin typeface="경기천년바탕 Regular"/>
                  <a:ea typeface="경기천년바탕 Regular"/>
                </a:rPr>
                <a:t>)</a:t>
              </a: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031">
            <a:extLst>
              <a:ext uri="{FF2B5EF4-FFF2-40B4-BE49-F238E27FC236}">
                <a16:creationId xmlns:a16="http://schemas.microsoft.com/office/drawing/2014/main" id="{4D056E99-4371-E5AF-82E3-581218A2184A}"/>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60771" name="Rectangle 1032">
            <a:extLst>
              <a:ext uri="{FF2B5EF4-FFF2-40B4-BE49-F238E27FC236}">
                <a16:creationId xmlns:a16="http://schemas.microsoft.com/office/drawing/2014/main" id="{28F3FBF7-DFF4-9DED-EDAE-B9EB9955EA28}"/>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60772" name="Rectangle 1033">
            <a:extLst>
              <a:ext uri="{FF2B5EF4-FFF2-40B4-BE49-F238E27FC236}">
                <a16:creationId xmlns:a16="http://schemas.microsoft.com/office/drawing/2014/main" id="{24809657-F169-C570-4793-71F3C28EEF31}"/>
              </a:ext>
            </a:extLst>
          </p:cNvPr>
          <p:cNvSpPr>
            <a:spLocks noChangeArrowheads="1"/>
          </p:cNvSpPr>
          <p:nvPr/>
        </p:nvSpPr>
        <p:spPr bwMode="auto">
          <a:xfrm>
            <a:off x="2209800" y="1177925"/>
            <a:ext cx="5381625" cy="461963"/>
          </a:xfrm>
          <a:prstGeom prst="rect">
            <a:avLst/>
          </a:prstGeom>
          <a:noFill/>
          <a:ln>
            <a:noFill/>
          </a:ln>
          <a:effectLst>
            <a:outerShdw dist="28378" dir="3809185"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2400">
                <a:solidFill>
                  <a:srgbClr val="FF3300"/>
                </a:solidFill>
                <a:cs typeface="Arial" panose="020B0604020202020204" pitchFamily="34" charset="0"/>
              </a:rPr>
              <a:t>불법 환경오염행위 감시체계 확립</a:t>
            </a:r>
          </a:p>
        </p:txBody>
      </p:sp>
      <p:grpSp>
        <p:nvGrpSpPr>
          <p:cNvPr id="160773" name="Group 522">
            <a:extLst>
              <a:ext uri="{FF2B5EF4-FFF2-40B4-BE49-F238E27FC236}">
                <a16:creationId xmlns:a16="http://schemas.microsoft.com/office/drawing/2014/main" id="{160D1766-60D2-8B44-74D4-007ECD1CF073}"/>
              </a:ext>
            </a:extLst>
          </p:cNvPr>
          <p:cNvGrpSpPr>
            <a:grpSpLocks/>
          </p:cNvGrpSpPr>
          <p:nvPr/>
        </p:nvGrpSpPr>
        <p:grpSpPr bwMode="auto">
          <a:xfrm>
            <a:off x="1031875" y="1851025"/>
            <a:ext cx="7212013" cy="676275"/>
            <a:chOff x="650" y="1166"/>
            <a:chExt cx="4543" cy="426"/>
          </a:xfrm>
        </p:grpSpPr>
        <p:pic>
          <p:nvPicPr>
            <p:cNvPr id="160787" name="Picture 1035">
              <a:extLst>
                <a:ext uri="{FF2B5EF4-FFF2-40B4-BE49-F238E27FC236}">
                  <a16:creationId xmlns:a16="http://schemas.microsoft.com/office/drawing/2014/main" id="{41DE99C8-7AD6-D9AC-A3F1-F44D731B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 y="1166"/>
              <a:ext cx="4543"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60788" name="Rectangle 1036">
              <a:extLst>
                <a:ext uri="{FF2B5EF4-FFF2-40B4-BE49-F238E27FC236}">
                  <a16:creationId xmlns:a16="http://schemas.microsoft.com/office/drawing/2014/main" id="{B5F7CF10-3726-3AC5-7985-5EEEA2CC586A}"/>
                </a:ext>
              </a:extLst>
            </p:cNvPr>
            <p:cNvSpPr>
              <a:spLocks noChangeArrowheads="1"/>
            </p:cNvSpPr>
            <p:nvPr/>
          </p:nvSpPr>
          <p:spPr bwMode="auto">
            <a:xfrm>
              <a:off x="662" y="1252"/>
              <a:ext cx="41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lIns="91417" tIns="45708" rIns="91417" bIns="45708" anchor="ct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000">
                  <a:solidFill>
                    <a:srgbClr val="FFFFFF"/>
                  </a:solidFill>
                  <a:latin typeface="HY견고딕" panose="02030600000101010101" pitchFamily="18" charset="-127"/>
                  <a:ea typeface="HY견고딕" panose="02030600000101010101" pitchFamily="18" charset="-127"/>
                </a:rPr>
                <a:t>  </a:t>
              </a:r>
              <a:r>
                <a:rPr lang="ko-KR" altLang="en-US" sz="2000">
                  <a:solidFill>
                    <a:srgbClr val="FFFFFF"/>
                  </a:solidFill>
                  <a:latin typeface="HY견고딕" panose="02030600000101010101" pitchFamily="18" charset="-127"/>
                  <a:ea typeface="HY견고딕" panose="02030600000101010101" pitchFamily="18" charset="-127"/>
                </a:rPr>
                <a:t>국민의 생활환경을 위협하는 환경현안 집중단속</a:t>
              </a:r>
            </a:p>
          </p:txBody>
        </p:sp>
      </p:grpSp>
      <p:grpSp>
        <p:nvGrpSpPr>
          <p:cNvPr id="160774" name="Group 525">
            <a:extLst>
              <a:ext uri="{FF2B5EF4-FFF2-40B4-BE49-F238E27FC236}">
                <a16:creationId xmlns:a16="http://schemas.microsoft.com/office/drawing/2014/main" id="{8D150EAC-BF39-AFAE-05CA-5F04D14548B0}"/>
              </a:ext>
            </a:extLst>
          </p:cNvPr>
          <p:cNvGrpSpPr>
            <a:grpSpLocks/>
          </p:cNvGrpSpPr>
          <p:nvPr/>
        </p:nvGrpSpPr>
        <p:grpSpPr bwMode="auto">
          <a:xfrm>
            <a:off x="1031875" y="2706688"/>
            <a:ext cx="7212013" cy="676275"/>
            <a:chOff x="650" y="1705"/>
            <a:chExt cx="4543" cy="426"/>
          </a:xfrm>
        </p:grpSpPr>
        <p:pic>
          <p:nvPicPr>
            <p:cNvPr id="160785" name="Picture 1038">
              <a:extLst>
                <a:ext uri="{FF2B5EF4-FFF2-40B4-BE49-F238E27FC236}">
                  <a16:creationId xmlns:a16="http://schemas.microsoft.com/office/drawing/2014/main" id="{7011F856-E951-765E-BC35-8639FA380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 y="1705"/>
              <a:ext cx="4543"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60786" name="Rectangle 1039">
              <a:extLst>
                <a:ext uri="{FF2B5EF4-FFF2-40B4-BE49-F238E27FC236}">
                  <a16:creationId xmlns:a16="http://schemas.microsoft.com/office/drawing/2014/main" id="{B4A1B46D-5C71-477B-D515-EADA918861B3}"/>
                </a:ext>
              </a:extLst>
            </p:cNvPr>
            <p:cNvSpPr>
              <a:spLocks noChangeArrowheads="1"/>
            </p:cNvSpPr>
            <p:nvPr/>
          </p:nvSpPr>
          <p:spPr bwMode="auto">
            <a:xfrm>
              <a:off x="662" y="1792"/>
              <a:ext cx="43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lIns="91417" tIns="45708" rIns="91417" bIns="45708" anchor="ct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000">
                  <a:solidFill>
                    <a:srgbClr val="FFFFFF"/>
                  </a:solidFill>
                  <a:latin typeface="HY견고딕" panose="02030600000101010101" pitchFamily="18" charset="-127"/>
                  <a:ea typeface="HY견고딕" panose="02030600000101010101" pitchFamily="18" charset="-127"/>
                </a:rPr>
                <a:t>  </a:t>
              </a:r>
              <a:r>
                <a:rPr lang="ko-KR" altLang="en-US" sz="2000">
                  <a:solidFill>
                    <a:srgbClr val="FFFFFF"/>
                  </a:solidFill>
                  <a:latin typeface="HY견고딕" panose="02030600000101010101" pitchFamily="18" charset="-127"/>
                  <a:ea typeface="HY견고딕" panose="02030600000101010101" pitchFamily="18" charset="-127"/>
                </a:rPr>
                <a:t>코로나</a:t>
              </a:r>
              <a:r>
                <a:rPr lang="en-US" altLang="ko-KR" sz="2000">
                  <a:solidFill>
                    <a:srgbClr val="FFFFFF"/>
                  </a:solidFill>
                  <a:latin typeface="HY견고딕" panose="02030600000101010101" pitchFamily="18" charset="-127"/>
                  <a:ea typeface="HY견고딕" panose="02030600000101010101" pitchFamily="18" charset="-127"/>
                </a:rPr>
                <a:t>19 </a:t>
              </a:r>
              <a:r>
                <a:rPr lang="ko-KR" altLang="en-US" sz="2000">
                  <a:solidFill>
                    <a:srgbClr val="FFFFFF"/>
                  </a:solidFill>
                  <a:latin typeface="HY견고딕" panose="02030600000101010101" pitchFamily="18" charset="-127"/>
                  <a:ea typeface="HY견고딕" panose="02030600000101010101" pitchFamily="18" charset="-127"/>
                </a:rPr>
                <a:t>장기화에 따른 사업장 체계적 관리</a:t>
              </a:r>
            </a:p>
          </p:txBody>
        </p:sp>
      </p:grpSp>
      <p:grpSp>
        <p:nvGrpSpPr>
          <p:cNvPr id="160775" name="Group 528">
            <a:extLst>
              <a:ext uri="{FF2B5EF4-FFF2-40B4-BE49-F238E27FC236}">
                <a16:creationId xmlns:a16="http://schemas.microsoft.com/office/drawing/2014/main" id="{12AA6A82-B559-92B0-0AB7-AEA0C13A9CE2}"/>
              </a:ext>
            </a:extLst>
          </p:cNvPr>
          <p:cNvGrpSpPr>
            <a:grpSpLocks/>
          </p:cNvGrpSpPr>
          <p:nvPr/>
        </p:nvGrpSpPr>
        <p:grpSpPr bwMode="auto">
          <a:xfrm>
            <a:off x="1031875" y="3597275"/>
            <a:ext cx="7212013" cy="676275"/>
            <a:chOff x="650" y="2266"/>
            <a:chExt cx="4543" cy="426"/>
          </a:xfrm>
        </p:grpSpPr>
        <p:pic>
          <p:nvPicPr>
            <p:cNvPr id="160783" name="Picture 1044">
              <a:extLst>
                <a:ext uri="{FF2B5EF4-FFF2-40B4-BE49-F238E27FC236}">
                  <a16:creationId xmlns:a16="http://schemas.microsoft.com/office/drawing/2014/main" id="{28206BED-CD90-0743-F82E-6D5226E7F8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 y="2266"/>
              <a:ext cx="4543"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60784" name="Rectangle 1045">
              <a:extLst>
                <a:ext uri="{FF2B5EF4-FFF2-40B4-BE49-F238E27FC236}">
                  <a16:creationId xmlns:a16="http://schemas.microsoft.com/office/drawing/2014/main" id="{BD834664-F215-43C3-E871-B6DA7658631D}"/>
                </a:ext>
              </a:extLst>
            </p:cNvPr>
            <p:cNvSpPr>
              <a:spLocks noChangeArrowheads="1"/>
            </p:cNvSpPr>
            <p:nvPr/>
          </p:nvSpPr>
          <p:spPr bwMode="auto">
            <a:xfrm>
              <a:off x="662" y="2354"/>
              <a:ext cx="43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lIns="91417" tIns="45708" rIns="91417" bIns="45708" anchor="ct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000">
                  <a:solidFill>
                    <a:srgbClr val="FFFFFF"/>
                  </a:solidFill>
                  <a:latin typeface="HY견고딕" panose="02030600000101010101" pitchFamily="18" charset="-127"/>
                  <a:ea typeface="HY견고딕" panose="02030600000101010101" pitchFamily="18" charset="-127"/>
                </a:rPr>
                <a:t>  </a:t>
              </a:r>
              <a:r>
                <a:rPr lang="ko-KR" altLang="en-US" sz="2000">
                  <a:solidFill>
                    <a:srgbClr val="FFFFFF"/>
                  </a:solidFill>
                  <a:latin typeface="HY견고딕" panose="02030600000101010101" pitchFamily="18" charset="-127"/>
                  <a:ea typeface="HY견고딕" panose="02030600000101010101" pitchFamily="18" charset="-127"/>
                </a:rPr>
                <a:t>전년도 미점검업소 및 방지시설 부실운영 사업장 관리</a:t>
              </a:r>
            </a:p>
          </p:txBody>
        </p:sp>
      </p:grpSp>
      <p:grpSp>
        <p:nvGrpSpPr>
          <p:cNvPr id="160776" name="Group 534">
            <a:extLst>
              <a:ext uri="{FF2B5EF4-FFF2-40B4-BE49-F238E27FC236}">
                <a16:creationId xmlns:a16="http://schemas.microsoft.com/office/drawing/2014/main" id="{2BF7AF14-9343-9452-8506-9055D55D85ED}"/>
              </a:ext>
            </a:extLst>
          </p:cNvPr>
          <p:cNvGrpSpPr>
            <a:grpSpLocks/>
          </p:cNvGrpSpPr>
          <p:nvPr/>
        </p:nvGrpSpPr>
        <p:grpSpPr bwMode="auto">
          <a:xfrm>
            <a:off x="1031875" y="4478338"/>
            <a:ext cx="7212013" cy="676275"/>
            <a:chOff x="650" y="2821"/>
            <a:chExt cx="4543" cy="426"/>
          </a:xfrm>
        </p:grpSpPr>
        <p:pic>
          <p:nvPicPr>
            <p:cNvPr id="160781" name="Picture 1047">
              <a:extLst>
                <a:ext uri="{FF2B5EF4-FFF2-40B4-BE49-F238E27FC236}">
                  <a16:creationId xmlns:a16="http://schemas.microsoft.com/office/drawing/2014/main" id="{65BE7D1A-CFFA-0D62-1274-6AB9153DEF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 y="2821"/>
              <a:ext cx="4543"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60782" name="Rectangle 1048">
              <a:extLst>
                <a:ext uri="{FF2B5EF4-FFF2-40B4-BE49-F238E27FC236}">
                  <a16:creationId xmlns:a16="http://schemas.microsoft.com/office/drawing/2014/main" id="{6A7DE7F4-44A9-1299-1E87-695C84BCA18D}"/>
                </a:ext>
              </a:extLst>
            </p:cNvPr>
            <p:cNvSpPr>
              <a:spLocks noChangeArrowheads="1"/>
            </p:cNvSpPr>
            <p:nvPr/>
          </p:nvSpPr>
          <p:spPr bwMode="auto">
            <a:xfrm>
              <a:off x="662" y="2906"/>
              <a:ext cx="314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lIns="91417" tIns="45708" rIns="91417" bIns="45708" anchor="ct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000">
                  <a:solidFill>
                    <a:srgbClr val="FFFFFF"/>
                  </a:solidFill>
                  <a:latin typeface="HY견고딕" panose="02030600000101010101" pitchFamily="18" charset="-127"/>
                  <a:ea typeface="HY견고딕" panose="02030600000101010101" pitchFamily="18" charset="-127"/>
                </a:rPr>
                <a:t>  </a:t>
              </a:r>
              <a:r>
                <a:rPr lang="ko-KR" altLang="en-US" sz="2000">
                  <a:solidFill>
                    <a:srgbClr val="FFFFFF"/>
                  </a:solidFill>
                  <a:latin typeface="HY견고딕" panose="02030600000101010101" pitchFamily="18" charset="-127"/>
                  <a:ea typeface="HY견고딕" panose="02030600000101010101" pitchFamily="18" charset="-127"/>
                </a:rPr>
                <a:t>대기 및 폐수방지시설 부실운영 사업장 관리</a:t>
              </a:r>
            </a:p>
          </p:txBody>
        </p:sp>
      </p:grpSp>
      <p:grpSp>
        <p:nvGrpSpPr>
          <p:cNvPr id="160777" name="Group 537">
            <a:extLst>
              <a:ext uri="{FF2B5EF4-FFF2-40B4-BE49-F238E27FC236}">
                <a16:creationId xmlns:a16="http://schemas.microsoft.com/office/drawing/2014/main" id="{68CEE5A7-E811-CD90-0E68-2A9DEB01A6A6}"/>
              </a:ext>
            </a:extLst>
          </p:cNvPr>
          <p:cNvGrpSpPr>
            <a:grpSpLocks/>
          </p:cNvGrpSpPr>
          <p:nvPr/>
        </p:nvGrpSpPr>
        <p:grpSpPr bwMode="auto">
          <a:xfrm>
            <a:off x="1031875" y="5307013"/>
            <a:ext cx="7212013" cy="676275"/>
            <a:chOff x="650" y="3343"/>
            <a:chExt cx="4543" cy="426"/>
          </a:xfrm>
        </p:grpSpPr>
        <p:pic>
          <p:nvPicPr>
            <p:cNvPr id="160779" name="Picture 1050">
              <a:extLst>
                <a:ext uri="{FF2B5EF4-FFF2-40B4-BE49-F238E27FC236}">
                  <a16:creationId xmlns:a16="http://schemas.microsoft.com/office/drawing/2014/main" id="{6AA40819-44D8-56D1-B84F-C4BBF3637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 y="3343"/>
              <a:ext cx="4543"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60780" name="Rectangle 1051">
              <a:extLst>
                <a:ext uri="{FF2B5EF4-FFF2-40B4-BE49-F238E27FC236}">
                  <a16:creationId xmlns:a16="http://schemas.microsoft.com/office/drawing/2014/main" id="{28124F3D-2BBF-DA97-1AC9-63563ABE6F14}"/>
                </a:ext>
              </a:extLst>
            </p:cNvPr>
            <p:cNvSpPr>
              <a:spLocks noChangeArrowheads="1"/>
            </p:cNvSpPr>
            <p:nvPr/>
          </p:nvSpPr>
          <p:spPr bwMode="auto">
            <a:xfrm>
              <a:off x="662" y="3428"/>
              <a:ext cx="43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lIns="91417" tIns="45708" rIns="91417" bIns="45708" anchor="ct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000">
                  <a:solidFill>
                    <a:srgbClr val="FFFFFF"/>
                  </a:solidFill>
                  <a:latin typeface="HY견고딕" panose="02030600000101010101" pitchFamily="18" charset="-127"/>
                  <a:ea typeface="HY견고딕" panose="02030600000101010101" pitchFamily="18" charset="-127"/>
                </a:rPr>
                <a:t>  </a:t>
              </a:r>
              <a:r>
                <a:rPr lang="ko-KR" altLang="en-US" sz="2000">
                  <a:solidFill>
                    <a:srgbClr val="FFFFFF"/>
                  </a:solidFill>
                  <a:latin typeface="HY견고딕" panose="02030600000101010101" pitchFamily="18" charset="-127"/>
                  <a:ea typeface="HY견고딕" panose="02030600000101010101" pitchFamily="18" charset="-127"/>
                </a:rPr>
                <a:t>무허가</a:t>
              </a:r>
              <a:r>
                <a:rPr lang="en-US" altLang="ko-KR" sz="2000">
                  <a:solidFill>
                    <a:srgbClr val="FFFFFF"/>
                  </a:solidFill>
                  <a:latin typeface="HY견고딕" panose="02030600000101010101" pitchFamily="18" charset="-127"/>
                  <a:ea typeface="HY견고딕" panose="02030600000101010101" pitchFamily="18" charset="-127"/>
                </a:rPr>
                <a:t>(</a:t>
              </a:r>
              <a:r>
                <a:rPr lang="ko-KR" altLang="en-US" sz="2000">
                  <a:solidFill>
                    <a:srgbClr val="FFFFFF"/>
                  </a:solidFill>
                  <a:latin typeface="HY견고딕" panose="02030600000101010101" pitchFamily="18" charset="-127"/>
                  <a:ea typeface="HY견고딕" panose="02030600000101010101" pitchFamily="18" charset="-127"/>
                </a:rPr>
                <a:t>미신고</a:t>
              </a:r>
              <a:r>
                <a:rPr lang="en-US" altLang="ko-KR" sz="2000">
                  <a:solidFill>
                    <a:srgbClr val="FFFFFF"/>
                  </a:solidFill>
                  <a:latin typeface="HY견고딕" panose="02030600000101010101" pitchFamily="18" charset="-127"/>
                  <a:ea typeface="HY견고딕" panose="02030600000101010101" pitchFamily="18" charset="-127"/>
                </a:rPr>
                <a:t>)</a:t>
              </a:r>
              <a:r>
                <a:rPr lang="ko-KR" altLang="en-US" sz="2000">
                  <a:solidFill>
                    <a:srgbClr val="FFFFFF"/>
                  </a:solidFill>
                  <a:latin typeface="HY견고딕" panose="02030600000101010101" pitchFamily="18" charset="-127"/>
                  <a:ea typeface="HY견고딕" panose="02030600000101010101" pitchFamily="18" charset="-127"/>
                </a:rPr>
                <a:t>시설 적발 및 근절대책</a:t>
              </a:r>
            </a:p>
          </p:txBody>
        </p:sp>
      </p:grpSp>
      <p:sp>
        <p:nvSpPr>
          <p:cNvPr id="160778" name="Rectangle 1052">
            <a:extLst>
              <a:ext uri="{FF2B5EF4-FFF2-40B4-BE49-F238E27FC236}">
                <a16:creationId xmlns:a16="http://schemas.microsoft.com/office/drawing/2014/main" id="{9AE64A94-7409-5D87-D624-208105C6D898}"/>
              </a:ext>
            </a:extLst>
          </p:cNvPr>
          <p:cNvSpPr>
            <a:spLocks noChangeArrowheads="1"/>
          </p:cNvSpPr>
          <p:nvPr/>
        </p:nvSpPr>
        <p:spPr bwMode="auto">
          <a:xfrm>
            <a:off x="6550025" y="6353175"/>
            <a:ext cx="2132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282">
                <a:solidFill>
                  <a:srgbClr val="000000"/>
                </a:solidFill>
                <a:miter lim="800000"/>
                <a:headEnd/>
                <a:tailEnd/>
              </a14:hiddenLine>
            </a:ext>
          </a:extLst>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r" eaLnBrk="1" hangingPunct="1">
              <a:lnSpc>
                <a:spcPct val="100000"/>
              </a:lnSpc>
              <a:buClrTx/>
              <a:buFontTx/>
              <a:buNone/>
            </a:pPr>
            <a:r>
              <a:rPr lang="en-US" altLang="ko-KR" sz="1200">
                <a:solidFill>
                  <a:srgbClr val="8C8C8C"/>
                </a:solidFill>
                <a:latin typeface="맑은 고딕" panose="020B0503020000020004" pitchFamily="50" charset="-127"/>
                <a:ea typeface="맑은 고딕" panose="020B0503020000020004" pitchFamily="50" charset="-127"/>
              </a:rPr>
              <a:t>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8" name="Group 516">
            <a:extLst>
              <a:ext uri="{FF2B5EF4-FFF2-40B4-BE49-F238E27FC236}">
                <a16:creationId xmlns:a16="http://schemas.microsoft.com/office/drawing/2014/main" id="{B81B7ED0-3AE3-F45B-7485-261264740FB0}"/>
              </a:ext>
            </a:extLst>
          </p:cNvPr>
          <p:cNvGrpSpPr>
            <a:grpSpLocks/>
          </p:cNvGrpSpPr>
          <p:nvPr/>
        </p:nvGrpSpPr>
        <p:grpSpPr bwMode="auto">
          <a:xfrm>
            <a:off x="-180975" y="279400"/>
            <a:ext cx="7413625" cy="941388"/>
            <a:chOff x="-114" y="176"/>
            <a:chExt cx="4670" cy="593"/>
          </a:xfrm>
        </p:grpSpPr>
        <p:pic>
          <p:nvPicPr>
            <p:cNvPr id="162838" name="Picture 1029">
              <a:extLst>
                <a:ext uri="{FF2B5EF4-FFF2-40B4-BE49-F238E27FC236}">
                  <a16:creationId xmlns:a16="http://schemas.microsoft.com/office/drawing/2014/main" id="{E5BD3CD9-13E5-0062-2737-8C29CD58B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2839" name="Rectangle 1030">
              <a:extLst>
                <a:ext uri="{FF2B5EF4-FFF2-40B4-BE49-F238E27FC236}">
                  <a16:creationId xmlns:a16="http://schemas.microsoft.com/office/drawing/2014/main" id="{57FD69C2-E9E2-0B55-7DC2-A794D68B1AE6}"/>
                </a:ext>
              </a:extLst>
            </p:cNvPr>
            <p:cNvSpPr>
              <a:spLocks noChangeArrowheads="1"/>
            </p:cNvSpPr>
            <p:nvPr/>
          </p:nvSpPr>
          <p:spPr bwMode="auto">
            <a:xfrm>
              <a:off x="-114" y="176"/>
              <a:ext cx="1740" cy="59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 3.  2022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a:p>
              <a:pPr eaLnBrk="1" hangingPunct="1">
                <a:lnSpc>
                  <a:spcPct val="100000"/>
                </a:lnSpc>
                <a:spcBef>
                  <a:spcPct val="50000"/>
                </a:spcBef>
                <a:buClrTx/>
                <a:buFontTx/>
                <a:buNone/>
              </a:pPr>
              <a:endParaRPr lang="en-US" altLang="ko-KR" sz="2600">
                <a:solidFill>
                  <a:srgbClr val="FFFFFF"/>
                </a:solidFill>
                <a:latin typeface="나눔고딕 ExtraBold" pitchFamily="50" charset="-127"/>
                <a:ea typeface="나눔고딕 ExtraBold" pitchFamily="50" charset="-127"/>
                <a:cs typeface="Arial" panose="020B0604020202020204" pitchFamily="34" charset="0"/>
              </a:endParaRPr>
            </a:p>
          </p:txBody>
        </p:sp>
      </p:grpSp>
      <p:sp>
        <p:nvSpPr>
          <p:cNvPr id="162819" name="AutoShape 1031">
            <a:extLst>
              <a:ext uri="{FF2B5EF4-FFF2-40B4-BE49-F238E27FC236}">
                <a16:creationId xmlns:a16="http://schemas.microsoft.com/office/drawing/2014/main" id="{CABDFD2F-D769-3EDB-1516-5C1B6F260B83}"/>
              </a:ext>
            </a:extLst>
          </p:cNvPr>
          <p:cNvSpPr>
            <a:spLocks noChangeArrowheads="1"/>
          </p:cNvSpPr>
          <p:nvPr/>
        </p:nvSpPr>
        <p:spPr bwMode="auto">
          <a:xfrm>
            <a:off x="230188" y="903288"/>
            <a:ext cx="8670925" cy="5678487"/>
          </a:xfrm>
          <a:prstGeom prst="roundRect">
            <a:avLst>
              <a:gd name="adj" fmla="val 1606"/>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62820" name="Picture 1032">
            <a:extLst>
              <a:ext uri="{FF2B5EF4-FFF2-40B4-BE49-F238E27FC236}">
                <a16:creationId xmlns:a16="http://schemas.microsoft.com/office/drawing/2014/main" id="{AF685917-89B1-8BCF-C7E9-FD3DA1C6C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 y="896938"/>
            <a:ext cx="66849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62821" name="Rectangle 1033">
            <a:extLst>
              <a:ext uri="{FF2B5EF4-FFF2-40B4-BE49-F238E27FC236}">
                <a16:creationId xmlns:a16="http://schemas.microsoft.com/office/drawing/2014/main" id="{C224A194-5BF4-6985-385C-5CCE3242EC2C}"/>
              </a:ext>
            </a:extLst>
          </p:cNvPr>
          <p:cNvSpPr>
            <a:spLocks noChangeArrowheads="1"/>
          </p:cNvSpPr>
          <p:nvPr/>
        </p:nvSpPr>
        <p:spPr bwMode="auto">
          <a:xfrm>
            <a:off x="215900" y="952500"/>
            <a:ext cx="6799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국민의 생활환경을 위협하는 환경현안 집중단속</a:t>
            </a:r>
          </a:p>
        </p:txBody>
      </p:sp>
      <p:pic>
        <p:nvPicPr>
          <p:cNvPr id="162822" name="Picture 1034">
            <a:extLst>
              <a:ext uri="{FF2B5EF4-FFF2-40B4-BE49-F238E27FC236}">
                <a16:creationId xmlns:a16="http://schemas.microsoft.com/office/drawing/2014/main" id="{AC6664D3-C1FE-58B2-83DD-2BAFF230B4DC}"/>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04813" y="1649413"/>
            <a:ext cx="830262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62823" name="Picture 1035">
            <a:extLst>
              <a:ext uri="{FF2B5EF4-FFF2-40B4-BE49-F238E27FC236}">
                <a16:creationId xmlns:a16="http://schemas.microsoft.com/office/drawing/2014/main" id="{0500620D-354F-459F-F6D9-4BF9860E9D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113" y="1630363"/>
            <a:ext cx="38782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2824" name="Rectangle 1036">
            <a:extLst>
              <a:ext uri="{FF2B5EF4-FFF2-40B4-BE49-F238E27FC236}">
                <a16:creationId xmlns:a16="http://schemas.microsoft.com/office/drawing/2014/main" id="{2CF4ECA1-FE3A-4D02-6B71-29A3ABB1CE2A}"/>
              </a:ext>
            </a:extLst>
          </p:cNvPr>
          <p:cNvSpPr>
            <a:spLocks noChangeArrowheads="1"/>
          </p:cNvSpPr>
          <p:nvPr/>
        </p:nvSpPr>
        <p:spPr bwMode="auto">
          <a:xfrm>
            <a:off x="320675" y="1700213"/>
            <a:ext cx="3479800"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먼지 및 휘발성물질 배출원</a:t>
            </a:r>
          </a:p>
        </p:txBody>
      </p:sp>
      <p:sp>
        <p:nvSpPr>
          <p:cNvPr id="162825" name="Rectangle 1037">
            <a:extLst>
              <a:ext uri="{FF2B5EF4-FFF2-40B4-BE49-F238E27FC236}">
                <a16:creationId xmlns:a16="http://schemas.microsoft.com/office/drawing/2014/main" id="{B64CEFE4-A02C-F4B4-875A-C6C918D645FE}"/>
              </a:ext>
            </a:extLst>
          </p:cNvPr>
          <p:cNvSpPr>
            <a:spLocks noChangeArrowheads="1"/>
          </p:cNvSpPr>
          <p:nvPr/>
        </p:nvSpPr>
        <p:spPr bwMode="auto">
          <a:xfrm>
            <a:off x="3994150" y="1698625"/>
            <a:ext cx="3057525" cy="369888"/>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b="1">
                <a:solidFill>
                  <a:srgbClr val="0000FF"/>
                </a:solidFill>
                <a:cs typeface="Arial" panose="020B0604020202020204" pitchFamily="34" charset="0"/>
              </a:rPr>
              <a:t>주조시설</a:t>
            </a:r>
            <a:r>
              <a:rPr lang="en-US" altLang="ko-KR" sz="1800" b="1">
                <a:solidFill>
                  <a:srgbClr val="0000FF"/>
                </a:solidFill>
                <a:cs typeface="Arial" panose="020B0604020202020204" pitchFamily="34" charset="0"/>
              </a:rPr>
              <a:t>, </a:t>
            </a:r>
            <a:r>
              <a:rPr lang="ko-KR" altLang="en-US" sz="1800" b="1">
                <a:solidFill>
                  <a:srgbClr val="0000FF"/>
                </a:solidFill>
                <a:cs typeface="Arial" panose="020B0604020202020204" pitchFamily="34" charset="0"/>
              </a:rPr>
              <a:t>도장시설</a:t>
            </a:r>
          </a:p>
        </p:txBody>
      </p:sp>
      <p:sp>
        <p:nvSpPr>
          <p:cNvPr id="162826" name="Rectangle 1038">
            <a:extLst>
              <a:ext uri="{FF2B5EF4-FFF2-40B4-BE49-F238E27FC236}">
                <a16:creationId xmlns:a16="http://schemas.microsoft.com/office/drawing/2014/main" id="{D8015495-5A0D-9B98-C478-59C232A97BBA}"/>
              </a:ext>
            </a:extLst>
          </p:cNvPr>
          <p:cNvSpPr>
            <a:spLocks noChangeArrowheads="1"/>
          </p:cNvSpPr>
          <p:nvPr/>
        </p:nvSpPr>
        <p:spPr bwMode="auto">
          <a:xfrm>
            <a:off x="836613" y="2243138"/>
            <a:ext cx="77803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시기별 집중단속</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오염도검사 포함</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미세먼지 발생시기</a:t>
            </a:r>
            <a:r>
              <a:rPr lang="en-US" altLang="ko-KR" sz="1600" b="1">
                <a:solidFill>
                  <a:srgbClr val="000000"/>
                </a:solidFill>
                <a:latin typeface="나눔고딕" pitchFamily="50" charset="-127"/>
                <a:ea typeface="나눔고딕" pitchFamily="50" charset="-127"/>
              </a:rPr>
              <a:t>(11</a:t>
            </a:r>
            <a:r>
              <a:rPr lang="ko-KR" altLang="en-US" sz="1600" b="1">
                <a:solidFill>
                  <a:srgbClr val="000000"/>
                </a:solidFill>
                <a:latin typeface="나눔고딕" pitchFamily="50" charset="-127"/>
                <a:ea typeface="나눔고딕" pitchFamily="50" charset="-127"/>
              </a:rPr>
              <a:t>월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익년 </a:t>
            </a:r>
            <a:r>
              <a:rPr lang="en-US" altLang="ko-KR" sz="1600" b="1">
                <a:solidFill>
                  <a:srgbClr val="000000"/>
                </a:solidFill>
                <a:latin typeface="나눔고딕" pitchFamily="50" charset="-127"/>
                <a:ea typeface="나눔고딕" pitchFamily="50" charset="-127"/>
              </a:rPr>
              <a:t>3</a:t>
            </a:r>
            <a:r>
              <a:rPr lang="ko-KR" altLang="en-US" sz="1600" b="1">
                <a:solidFill>
                  <a:srgbClr val="000000"/>
                </a:solidFill>
                <a:latin typeface="나눔고딕" pitchFamily="50" charset="-127"/>
                <a:ea typeface="나눔고딕" pitchFamily="50" charset="-127"/>
              </a:rPr>
              <a:t>월</a:t>
            </a:r>
            <a:r>
              <a:rPr lang="en-US" altLang="ko-KR" sz="1600" b="1">
                <a:solidFill>
                  <a:srgbClr val="000000"/>
                </a:solidFill>
                <a:latin typeface="나눔고딕" pitchFamily="50" charset="-127"/>
                <a:ea typeface="나눔고딕" pitchFamily="50" charset="-127"/>
              </a:rPr>
              <a:t>)</a:t>
            </a:r>
            <a:endParaRPr lang="ko-KR" altLang="en-US" sz="1600" b="1">
              <a:solidFill>
                <a:srgbClr val="000000"/>
              </a:solidFill>
              <a:latin typeface="나눔고딕" pitchFamily="50" charset="-127"/>
              <a:ea typeface="나눔고딕" pitchFamily="50" charset="-127"/>
            </a:endParaRPr>
          </a:p>
        </p:txBody>
      </p:sp>
      <p:sp>
        <p:nvSpPr>
          <p:cNvPr id="162827" name="Rectangle 1039">
            <a:extLst>
              <a:ext uri="{FF2B5EF4-FFF2-40B4-BE49-F238E27FC236}">
                <a16:creationId xmlns:a16="http://schemas.microsoft.com/office/drawing/2014/main" id="{7A210124-A06D-E7E2-1BBC-AAC98F892638}"/>
              </a:ext>
            </a:extLst>
          </p:cNvPr>
          <p:cNvSpPr>
            <a:spLocks noChangeArrowheads="1"/>
          </p:cNvSpPr>
          <p:nvPr/>
        </p:nvSpPr>
        <p:spPr bwMode="auto">
          <a:xfrm>
            <a:off x="836613" y="2636838"/>
            <a:ext cx="787082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공기희석 및 비밀 배출구 운영 여부</a:t>
            </a:r>
          </a:p>
        </p:txBody>
      </p:sp>
      <p:sp>
        <p:nvSpPr>
          <p:cNvPr id="162828" name="Freeform 1040">
            <a:extLst>
              <a:ext uri="{FF2B5EF4-FFF2-40B4-BE49-F238E27FC236}">
                <a16:creationId xmlns:a16="http://schemas.microsoft.com/office/drawing/2014/main" id="{C70EC261-61C9-E2F7-F7A7-C59C6EED4CE7}"/>
              </a:ext>
            </a:extLst>
          </p:cNvPr>
          <p:cNvSpPr>
            <a:spLocks noChangeArrowheads="1"/>
          </p:cNvSpPr>
          <p:nvPr/>
        </p:nvSpPr>
        <p:spPr bwMode="auto">
          <a:xfrm>
            <a:off x="611188" y="2349500"/>
            <a:ext cx="163512" cy="160338"/>
          </a:xfrm>
          <a:custGeom>
            <a:avLst/>
            <a:gdLst>
              <a:gd name="T0" fmla="*/ 2147483646 w 103"/>
              <a:gd name="T1" fmla="*/ 2147483646 h 101"/>
              <a:gd name="T2" fmla="*/ 0 w 103"/>
              <a:gd name="T3" fmla="*/ 2147483646 h 101"/>
              <a:gd name="T4" fmla="*/ 2147483646 w 103"/>
              <a:gd name="T5" fmla="*/ 2147483646 h 101"/>
              <a:gd name="T6" fmla="*/ 2147483646 w 103"/>
              <a:gd name="T7" fmla="*/ 0 h 101"/>
              <a:gd name="T8" fmla="*/ 2147483646 w 103"/>
              <a:gd name="T9" fmla="*/ 2147483646 h 101"/>
              <a:gd name="T10" fmla="*/ 2147483646 w 103"/>
              <a:gd name="T11" fmla="*/ 2147483646 h 101"/>
              <a:gd name="T12" fmla="*/ 2147483646 w 103"/>
              <a:gd name="T13" fmla="*/ 2147483646 h 101"/>
              <a:gd name="T14" fmla="*/ 2147483646 w 103"/>
              <a:gd name="T15" fmla="*/ 2147483646 h 101"/>
              <a:gd name="T16" fmla="*/ 2147483646 w 103"/>
              <a:gd name="T17" fmla="*/ 2147483646 h 101"/>
              <a:gd name="T18" fmla="*/ 2147483646 w 103"/>
              <a:gd name="T19" fmla="*/ 2147483646 h 101"/>
              <a:gd name="T20" fmla="*/ 2147483646 w 103"/>
              <a:gd name="T21" fmla="*/ 2147483646 h 101"/>
              <a:gd name="T22" fmla="*/ 2147483646 w 103"/>
              <a:gd name="T23" fmla="*/ 2147483646 h 101"/>
              <a:gd name="T24" fmla="*/ 2147483646 w 103"/>
              <a:gd name="T25" fmla="*/ 2147483646 h 101"/>
              <a:gd name="T26" fmla="*/ 2147483646 w 103"/>
              <a:gd name="T27" fmla="*/ 2147483646 h 101"/>
              <a:gd name="T28" fmla="*/ 2147483646 w 103"/>
              <a:gd name="T29" fmla="*/ 2147483646 h 101"/>
              <a:gd name="T30" fmla="*/ 2147483646 w 103"/>
              <a:gd name="T31" fmla="*/ 2147483646 h 101"/>
              <a:gd name="T32" fmla="*/ 2147483646 w 103"/>
              <a:gd name="T33" fmla="*/ 2147483646 h 101"/>
              <a:gd name="T34" fmla="*/ 2147483646 w 103"/>
              <a:gd name="T35" fmla="*/ 2147483646 h 101"/>
              <a:gd name="T36" fmla="*/ 2147483646 w 103"/>
              <a:gd name="T37" fmla="*/ 2147483646 h 101"/>
              <a:gd name="T38" fmla="*/ 2147483646 w 103"/>
              <a:gd name="T39" fmla="*/ 2147483646 h 101"/>
              <a:gd name="T40" fmla="*/ 2147483646 w 103"/>
              <a:gd name="T41" fmla="*/ 2147483646 h 101"/>
              <a:gd name="T42" fmla="*/ 2147483646 w 103"/>
              <a:gd name="T43" fmla="*/ 2147483646 h 101"/>
              <a:gd name="T44" fmla="*/ 2147483646 w 103"/>
              <a:gd name="T45" fmla="*/ 2147483646 h 101"/>
              <a:gd name="T46" fmla="*/ 2147483646 w 103"/>
              <a:gd name="T47" fmla="*/ 2147483646 h 101"/>
              <a:gd name="T48" fmla="*/ 2147483646 w 103"/>
              <a:gd name="T49" fmla="*/ 2147483646 h 101"/>
              <a:gd name="T50" fmla="*/ 2147483646 w 103"/>
              <a:gd name="T51" fmla="*/ 2147483646 h 101"/>
              <a:gd name="T52" fmla="*/ 2147483646 w 103"/>
              <a:gd name="T53" fmla="*/ 2147483646 h 101"/>
              <a:gd name="T54" fmla="*/ 2147483646 w 103"/>
              <a:gd name="T55" fmla="*/ 2147483646 h 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1"/>
              <a:gd name="T86" fmla="*/ 103 w 103"/>
              <a:gd name="T87" fmla="*/ 101 h 10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1">
                <a:moveTo>
                  <a:pt x="15" y="87"/>
                </a:moveTo>
                <a:cubicBezTo>
                  <a:pt x="5" y="77"/>
                  <a:pt x="0" y="65"/>
                  <a:pt x="0" y="51"/>
                </a:cubicBezTo>
                <a:cubicBezTo>
                  <a:pt x="0" y="36"/>
                  <a:pt x="5" y="25"/>
                  <a:pt x="15" y="15"/>
                </a:cubicBezTo>
                <a:cubicBezTo>
                  <a:pt x="25" y="4"/>
                  <a:pt x="37" y="0"/>
                  <a:pt x="52" y="0"/>
                </a:cubicBezTo>
                <a:cubicBezTo>
                  <a:pt x="66" y="0"/>
                  <a:pt x="78" y="4"/>
                  <a:pt x="88" y="15"/>
                </a:cubicBezTo>
                <a:cubicBezTo>
                  <a:pt x="98" y="25"/>
                  <a:pt x="103" y="36"/>
                  <a:pt x="103" y="51"/>
                </a:cubicBezTo>
                <a:cubicBezTo>
                  <a:pt x="103" y="65"/>
                  <a:pt x="98" y="77"/>
                  <a:pt x="88" y="87"/>
                </a:cubicBezTo>
                <a:cubicBezTo>
                  <a:pt x="78" y="97"/>
                  <a:pt x="66" y="101"/>
                  <a:pt x="52" y="101"/>
                </a:cubicBezTo>
                <a:cubicBezTo>
                  <a:pt x="37" y="101"/>
                  <a:pt x="25" y="97"/>
                  <a:pt x="15" y="87"/>
                </a:cubicBezTo>
                <a:close/>
                <a:moveTo>
                  <a:pt x="29" y="79"/>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79"/>
                </a:lnTo>
                <a:close/>
                <a:moveTo>
                  <a:pt x="79" y="51"/>
                </a:moveTo>
                <a:lnTo>
                  <a:pt x="35" y="77"/>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62829" name="Freeform 1044">
            <a:extLst>
              <a:ext uri="{FF2B5EF4-FFF2-40B4-BE49-F238E27FC236}">
                <a16:creationId xmlns:a16="http://schemas.microsoft.com/office/drawing/2014/main" id="{94AD8609-75C7-2393-D22E-7C4F6FAB2B29}"/>
              </a:ext>
            </a:extLst>
          </p:cNvPr>
          <p:cNvSpPr>
            <a:spLocks noChangeArrowheads="1"/>
          </p:cNvSpPr>
          <p:nvPr/>
        </p:nvSpPr>
        <p:spPr bwMode="auto">
          <a:xfrm>
            <a:off x="622300" y="2798763"/>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62830" name="Picture 1045">
            <a:extLst>
              <a:ext uri="{FF2B5EF4-FFF2-40B4-BE49-F238E27FC236}">
                <a16:creationId xmlns:a16="http://schemas.microsoft.com/office/drawing/2014/main" id="{17A1B932-0D0D-90C3-4738-43E021CA6CD7}"/>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2113" y="3463925"/>
            <a:ext cx="83185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62831" name="Picture 1046">
            <a:extLst>
              <a:ext uri="{FF2B5EF4-FFF2-40B4-BE49-F238E27FC236}">
                <a16:creationId xmlns:a16="http://schemas.microsoft.com/office/drawing/2014/main" id="{972F8245-2D4B-C3BE-4266-72B1EF423C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138" y="3519488"/>
            <a:ext cx="36734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2832" name="Rectangle 1047">
            <a:extLst>
              <a:ext uri="{FF2B5EF4-FFF2-40B4-BE49-F238E27FC236}">
                <a16:creationId xmlns:a16="http://schemas.microsoft.com/office/drawing/2014/main" id="{46DFE3B2-A11B-46D2-9BE7-E874CA42F909}"/>
              </a:ext>
            </a:extLst>
          </p:cNvPr>
          <p:cNvSpPr>
            <a:spLocks noChangeArrowheads="1"/>
          </p:cNvSpPr>
          <p:nvPr/>
        </p:nvSpPr>
        <p:spPr bwMode="auto">
          <a:xfrm>
            <a:off x="457200" y="3665538"/>
            <a:ext cx="3321050" cy="33813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관내 악성폐수 배출원</a:t>
            </a:r>
          </a:p>
        </p:txBody>
      </p:sp>
      <p:sp>
        <p:nvSpPr>
          <p:cNvPr id="162833" name="Rectangle 1048">
            <a:extLst>
              <a:ext uri="{FF2B5EF4-FFF2-40B4-BE49-F238E27FC236}">
                <a16:creationId xmlns:a16="http://schemas.microsoft.com/office/drawing/2014/main" id="{56C1DDAF-45FE-B59C-3D64-985FB8959198}"/>
              </a:ext>
            </a:extLst>
          </p:cNvPr>
          <p:cNvSpPr>
            <a:spLocks noChangeArrowheads="1"/>
          </p:cNvSpPr>
          <p:nvPr/>
        </p:nvSpPr>
        <p:spPr bwMode="auto">
          <a:xfrm>
            <a:off x="3706813" y="3581400"/>
            <a:ext cx="4849812" cy="369888"/>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b="1">
                <a:solidFill>
                  <a:srgbClr val="0000FF"/>
                </a:solidFill>
                <a:cs typeface="Arial" panose="020B0604020202020204" pitchFamily="34" charset="0"/>
              </a:rPr>
              <a:t>염색 도금폐수</a:t>
            </a:r>
            <a:r>
              <a:rPr lang="en-US" altLang="ko-KR" sz="1800" b="1">
                <a:solidFill>
                  <a:srgbClr val="0000FF"/>
                </a:solidFill>
                <a:cs typeface="Arial" panose="020B0604020202020204" pitchFamily="34" charset="0"/>
              </a:rPr>
              <a:t>, </a:t>
            </a:r>
            <a:r>
              <a:rPr lang="ko-KR" altLang="en-US" sz="1800" b="1">
                <a:solidFill>
                  <a:srgbClr val="0000FF"/>
                </a:solidFill>
                <a:cs typeface="Arial" panose="020B0604020202020204" pitchFamily="34" charset="0"/>
              </a:rPr>
              <a:t>폐수다량배출업소</a:t>
            </a:r>
            <a:r>
              <a:rPr lang="en-US" altLang="ko-KR" sz="1800" b="1">
                <a:solidFill>
                  <a:srgbClr val="0000FF"/>
                </a:solidFill>
                <a:cs typeface="Arial" panose="020B0604020202020204" pitchFamily="34" charset="0"/>
              </a:rPr>
              <a:t>(1~2</a:t>
            </a:r>
            <a:r>
              <a:rPr lang="ko-KR" altLang="en-US" sz="1800" b="1">
                <a:solidFill>
                  <a:srgbClr val="0000FF"/>
                </a:solidFill>
                <a:cs typeface="Arial" panose="020B0604020202020204" pitchFamily="34" charset="0"/>
              </a:rPr>
              <a:t>종</a:t>
            </a:r>
            <a:r>
              <a:rPr lang="en-US" altLang="ko-KR" sz="1800" b="1">
                <a:solidFill>
                  <a:srgbClr val="0000FF"/>
                </a:solidFill>
                <a:cs typeface="Arial" panose="020B0604020202020204" pitchFamily="34" charset="0"/>
              </a:rPr>
              <a:t>)</a:t>
            </a:r>
            <a:endParaRPr lang="ko-KR" altLang="en-US" sz="1800" b="1">
              <a:solidFill>
                <a:srgbClr val="0000FF"/>
              </a:solidFill>
              <a:cs typeface="Arial" panose="020B0604020202020204" pitchFamily="34" charset="0"/>
            </a:endParaRPr>
          </a:p>
        </p:txBody>
      </p:sp>
      <p:sp>
        <p:nvSpPr>
          <p:cNvPr id="162834" name="Rectangle 1049">
            <a:extLst>
              <a:ext uri="{FF2B5EF4-FFF2-40B4-BE49-F238E27FC236}">
                <a16:creationId xmlns:a16="http://schemas.microsoft.com/office/drawing/2014/main" id="{FE38839B-1B56-01A5-1485-D829F3E0CC5E}"/>
              </a:ext>
            </a:extLst>
          </p:cNvPr>
          <p:cNvSpPr>
            <a:spLocks noChangeArrowheads="1"/>
          </p:cNvSpPr>
          <p:nvPr/>
        </p:nvSpPr>
        <p:spPr bwMode="auto">
          <a:xfrm>
            <a:off x="849313" y="4765675"/>
            <a:ext cx="780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무허가 배출시설 운영 여부</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배출시설 가동시 방지시설 미 운영 여부 등</a:t>
            </a:r>
          </a:p>
        </p:txBody>
      </p:sp>
      <p:sp>
        <p:nvSpPr>
          <p:cNvPr id="162835" name="Freeform 1050">
            <a:extLst>
              <a:ext uri="{FF2B5EF4-FFF2-40B4-BE49-F238E27FC236}">
                <a16:creationId xmlns:a16="http://schemas.microsoft.com/office/drawing/2014/main" id="{5A847F19-A7CD-6252-EB04-B758DA249F4E}"/>
              </a:ext>
            </a:extLst>
          </p:cNvPr>
          <p:cNvSpPr>
            <a:spLocks noChangeArrowheads="1"/>
          </p:cNvSpPr>
          <p:nvPr/>
        </p:nvSpPr>
        <p:spPr bwMode="auto">
          <a:xfrm>
            <a:off x="660400" y="4864100"/>
            <a:ext cx="165100" cy="147638"/>
          </a:xfrm>
          <a:custGeom>
            <a:avLst/>
            <a:gdLst>
              <a:gd name="T0" fmla="*/ 2147483646 w 104"/>
              <a:gd name="T1" fmla="*/ 2147483646 h 93"/>
              <a:gd name="T2" fmla="*/ 0 w 104"/>
              <a:gd name="T3" fmla="*/ 2147483646 h 93"/>
              <a:gd name="T4" fmla="*/ 2147483646 w 104"/>
              <a:gd name="T5" fmla="*/ 2147483646 h 93"/>
              <a:gd name="T6" fmla="*/ 2147483646 w 104"/>
              <a:gd name="T7" fmla="*/ 0 h 93"/>
              <a:gd name="T8" fmla="*/ 2147483646 w 104"/>
              <a:gd name="T9" fmla="*/ 2147483646 h 93"/>
              <a:gd name="T10" fmla="*/ 2147483646 w 104"/>
              <a:gd name="T11" fmla="*/ 2147483646 h 93"/>
              <a:gd name="T12" fmla="*/ 2147483646 w 104"/>
              <a:gd name="T13" fmla="*/ 2147483646 h 93"/>
              <a:gd name="T14" fmla="*/ 2147483646 w 104"/>
              <a:gd name="T15" fmla="*/ 2147483646 h 93"/>
              <a:gd name="T16" fmla="*/ 2147483646 w 104"/>
              <a:gd name="T17" fmla="*/ 2147483646 h 93"/>
              <a:gd name="T18" fmla="*/ 2147483646 w 104"/>
              <a:gd name="T19" fmla="*/ 2147483646 h 93"/>
              <a:gd name="T20" fmla="*/ 2147483646 w 104"/>
              <a:gd name="T21" fmla="*/ 2147483646 h 93"/>
              <a:gd name="T22" fmla="*/ 2147483646 w 104"/>
              <a:gd name="T23" fmla="*/ 2147483646 h 93"/>
              <a:gd name="T24" fmla="*/ 2147483646 w 104"/>
              <a:gd name="T25" fmla="*/ 2147483646 h 93"/>
              <a:gd name="T26" fmla="*/ 2147483646 w 104"/>
              <a:gd name="T27" fmla="*/ 2147483646 h 93"/>
              <a:gd name="T28" fmla="*/ 2147483646 w 104"/>
              <a:gd name="T29" fmla="*/ 2147483646 h 93"/>
              <a:gd name="T30" fmla="*/ 2147483646 w 104"/>
              <a:gd name="T31" fmla="*/ 2147483646 h 93"/>
              <a:gd name="T32" fmla="*/ 2147483646 w 104"/>
              <a:gd name="T33" fmla="*/ 2147483646 h 93"/>
              <a:gd name="T34" fmla="*/ 2147483646 w 104"/>
              <a:gd name="T35" fmla="*/ 2147483646 h 93"/>
              <a:gd name="T36" fmla="*/ 2147483646 w 104"/>
              <a:gd name="T37" fmla="*/ 2147483646 h 93"/>
              <a:gd name="T38" fmla="*/ 2147483646 w 104"/>
              <a:gd name="T39" fmla="*/ 2147483646 h 93"/>
              <a:gd name="T40" fmla="*/ 2147483646 w 104"/>
              <a:gd name="T41" fmla="*/ 2147483646 h 93"/>
              <a:gd name="T42" fmla="*/ 2147483646 w 104"/>
              <a:gd name="T43" fmla="*/ 2147483646 h 93"/>
              <a:gd name="T44" fmla="*/ 2147483646 w 104"/>
              <a:gd name="T45" fmla="*/ 2147483646 h 93"/>
              <a:gd name="T46" fmla="*/ 2147483646 w 104"/>
              <a:gd name="T47" fmla="*/ 2147483646 h 93"/>
              <a:gd name="T48" fmla="*/ 2147483646 w 104"/>
              <a:gd name="T49" fmla="*/ 2147483646 h 93"/>
              <a:gd name="T50" fmla="*/ 2147483646 w 104"/>
              <a:gd name="T51" fmla="*/ 2147483646 h 93"/>
              <a:gd name="T52" fmla="*/ 2147483646 w 104"/>
              <a:gd name="T53" fmla="*/ 2147483646 h 93"/>
              <a:gd name="T54" fmla="*/ 2147483646 w 104"/>
              <a:gd name="T55" fmla="*/ 2147483646 h 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3"/>
              <a:gd name="T86" fmla="*/ 104 w 104"/>
              <a:gd name="T87" fmla="*/ 93 h 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3">
                <a:moveTo>
                  <a:pt x="15" y="79"/>
                </a:moveTo>
                <a:cubicBezTo>
                  <a:pt x="5" y="70"/>
                  <a:pt x="0" y="59"/>
                  <a:pt x="0" y="46"/>
                </a:cubicBezTo>
                <a:cubicBezTo>
                  <a:pt x="0" y="33"/>
                  <a:pt x="5" y="23"/>
                  <a:pt x="15" y="14"/>
                </a:cubicBezTo>
                <a:cubicBezTo>
                  <a:pt x="25" y="4"/>
                  <a:pt x="37" y="0"/>
                  <a:pt x="52" y="0"/>
                </a:cubicBezTo>
                <a:cubicBezTo>
                  <a:pt x="67" y="0"/>
                  <a:pt x="79" y="4"/>
                  <a:pt x="89" y="14"/>
                </a:cubicBezTo>
                <a:cubicBezTo>
                  <a:pt x="99" y="23"/>
                  <a:pt x="104" y="33"/>
                  <a:pt x="104" y="46"/>
                </a:cubicBezTo>
                <a:cubicBezTo>
                  <a:pt x="104" y="59"/>
                  <a:pt x="99" y="70"/>
                  <a:pt x="89" y="79"/>
                </a:cubicBezTo>
                <a:cubicBezTo>
                  <a:pt x="79" y="88"/>
                  <a:pt x="67" y="93"/>
                  <a:pt x="52" y="93"/>
                </a:cubicBezTo>
                <a:cubicBezTo>
                  <a:pt x="37" y="93"/>
                  <a:pt x="25" y="88"/>
                  <a:pt x="15" y="79"/>
                </a:cubicBezTo>
                <a:close/>
                <a:moveTo>
                  <a:pt x="29" y="72"/>
                </a:moveTo>
                <a:cubicBezTo>
                  <a:pt x="29" y="74"/>
                  <a:pt x="30" y="76"/>
                  <a:pt x="31" y="76"/>
                </a:cubicBezTo>
                <a:cubicBezTo>
                  <a:pt x="33" y="76"/>
                  <a:pt x="34" y="76"/>
                  <a:pt x="36" y="76"/>
                </a:cubicBezTo>
                <a:lnTo>
                  <a:pt x="84" y="50"/>
                </a:lnTo>
                <a:cubicBezTo>
                  <a:pt x="85" y="50"/>
                  <a:pt x="86" y="49"/>
                  <a:pt x="86" y="49"/>
                </a:cubicBezTo>
                <a:cubicBezTo>
                  <a:pt x="86" y="48"/>
                  <a:pt x="87" y="47"/>
                  <a:pt x="87" y="46"/>
                </a:cubicBezTo>
                <a:cubicBezTo>
                  <a:pt x="87" y="45"/>
                  <a:pt x="86" y="45"/>
                  <a:pt x="86" y="44"/>
                </a:cubicBezTo>
                <a:cubicBezTo>
                  <a:pt x="86" y="44"/>
                  <a:pt x="85" y="43"/>
                  <a:pt x="84" y="43"/>
                </a:cubicBezTo>
                <a:lnTo>
                  <a:pt x="36" y="17"/>
                </a:lnTo>
                <a:cubicBezTo>
                  <a:pt x="35" y="16"/>
                  <a:pt x="33" y="16"/>
                  <a:pt x="31" y="17"/>
                </a:cubicBezTo>
                <a:cubicBezTo>
                  <a:pt x="30" y="17"/>
                  <a:pt x="29" y="18"/>
                  <a:pt x="29" y="20"/>
                </a:cubicBezTo>
                <a:lnTo>
                  <a:pt x="29" y="72"/>
                </a:lnTo>
                <a:close/>
                <a:moveTo>
                  <a:pt x="80" y="46"/>
                </a:moveTo>
                <a:lnTo>
                  <a:pt x="35" y="71"/>
                </a:lnTo>
                <a:lnTo>
                  <a:pt x="35" y="22"/>
                </a:lnTo>
                <a:lnTo>
                  <a:pt x="80" y="46"/>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62836" name="Rectangle 1051">
            <a:extLst>
              <a:ext uri="{FF2B5EF4-FFF2-40B4-BE49-F238E27FC236}">
                <a16:creationId xmlns:a16="http://schemas.microsoft.com/office/drawing/2014/main" id="{3E797589-9DAC-9F16-5323-4BAB2B025FCC}"/>
              </a:ext>
            </a:extLst>
          </p:cNvPr>
          <p:cNvSpPr>
            <a:spLocks noChangeArrowheads="1"/>
          </p:cNvSpPr>
          <p:nvPr/>
        </p:nvSpPr>
        <p:spPr bwMode="auto">
          <a:xfrm>
            <a:off x="841375" y="4194175"/>
            <a:ext cx="8137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갈수기 및 하절기 폐수배출업소 점검</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취약시기</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주말</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연휴</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야간 등</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점검</a:t>
            </a:r>
          </a:p>
        </p:txBody>
      </p:sp>
      <p:sp>
        <p:nvSpPr>
          <p:cNvPr id="162837" name="Freeform 1052">
            <a:extLst>
              <a:ext uri="{FF2B5EF4-FFF2-40B4-BE49-F238E27FC236}">
                <a16:creationId xmlns:a16="http://schemas.microsoft.com/office/drawing/2014/main" id="{38AA5576-4F10-5B95-A0D1-4A0290914766}"/>
              </a:ext>
            </a:extLst>
          </p:cNvPr>
          <p:cNvSpPr>
            <a:spLocks noChangeArrowheads="1"/>
          </p:cNvSpPr>
          <p:nvPr/>
        </p:nvSpPr>
        <p:spPr bwMode="auto">
          <a:xfrm>
            <a:off x="636588" y="4310063"/>
            <a:ext cx="165100" cy="144462"/>
          </a:xfrm>
          <a:custGeom>
            <a:avLst/>
            <a:gdLst>
              <a:gd name="T0" fmla="*/ 2147483646 w 104"/>
              <a:gd name="T1" fmla="*/ 2147483646 h 91"/>
              <a:gd name="T2" fmla="*/ 0 w 104"/>
              <a:gd name="T3" fmla="*/ 2147483646 h 91"/>
              <a:gd name="T4" fmla="*/ 2147483646 w 104"/>
              <a:gd name="T5" fmla="*/ 2147483646 h 91"/>
              <a:gd name="T6" fmla="*/ 2147483646 w 104"/>
              <a:gd name="T7" fmla="*/ 0 h 91"/>
              <a:gd name="T8" fmla="*/ 2147483646 w 104"/>
              <a:gd name="T9" fmla="*/ 2147483646 h 91"/>
              <a:gd name="T10" fmla="*/ 2147483646 w 104"/>
              <a:gd name="T11" fmla="*/ 2147483646 h 91"/>
              <a:gd name="T12" fmla="*/ 2147483646 w 104"/>
              <a:gd name="T13" fmla="*/ 2147483646 h 91"/>
              <a:gd name="T14" fmla="*/ 2147483646 w 104"/>
              <a:gd name="T15" fmla="*/ 2147483646 h 91"/>
              <a:gd name="T16" fmla="*/ 2147483646 w 104"/>
              <a:gd name="T17" fmla="*/ 2147483646 h 91"/>
              <a:gd name="T18" fmla="*/ 2147483646 w 104"/>
              <a:gd name="T19" fmla="*/ 2147483646 h 91"/>
              <a:gd name="T20" fmla="*/ 2147483646 w 104"/>
              <a:gd name="T21" fmla="*/ 2147483646 h 91"/>
              <a:gd name="T22" fmla="*/ 2147483646 w 104"/>
              <a:gd name="T23" fmla="*/ 2147483646 h 91"/>
              <a:gd name="T24" fmla="*/ 2147483646 w 104"/>
              <a:gd name="T25" fmla="*/ 2147483646 h 91"/>
              <a:gd name="T26" fmla="*/ 2147483646 w 104"/>
              <a:gd name="T27" fmla="*/ 2147483646 h 91"/>
              <a:gd name="T28" fmla="*/ 2147483646 w 104"/>
              <a:gd name="T29" fmla="*/ 2147483646 h 91"/>
              <a:gd name="T30" fmla="*/ 2147483646 w 104"/>
              <a:gd name="T31" fmla="*/ 2147483646 h 91"/>
              <a:gd name="T32" fmla="*/ 2147483646 w 104"/>
              <a:gd name="T33" fmla="*/ 2147483646 h 91"/>
              <a:gd name="T34" fmla="*/ 2147483646 w 104"/>
              <a:gd name="T35" fmla="*/ 2147483646 h 91"/>
              <a:gd name="T36" fmla="*/ 2147483646 w 104"/>
              <a:gd name="T37" fmla="*/ 2147483646 h 91"/>
              <a:gd name="T38" fmla="*/ 2147483646 w 104"/>
              <a:gd name="T39" fmla="*/ 2147483646 h 91"/>
              <a:gd name="T40" fmla="*/ 2147483646 w 104"/>
              <a:gd name="T41" fmla="*/ 2147483646 h 91"/>
              <a:gd name="T42" fmla="*/ 2147483646 w 104"/>
              <a:gd name="T43" fmla="*/ 2147483646 h 91"/>
              <a:gd name="T44" fmla="*/ 2147483646 w 104"/>
              <a:gd name="T45" fmla="*/ 2147483646 h 91"/>
              <a:gd name="T46" fmla="*/ 2147483646 w 104"/>
              <a:gd name="T47" fmla="*/ 2147483646 h 91"/>
              <a:gd name="T48" fmla="*/ 2147483646 w 104"/>
              <a:gd name="T49" fmla="*/ 2147483646 h 91"/>
              <a:gd name="T50" fmla="*/ 2147483646 w 104"/>
              <a:gd name="T51" fmla="*/ 2147483646 h 91"/>
              <a:gd name="T52" fmla="*/ 2147483646 w 104"/>
              <a:gd name="T53" fmla="*/ 2147483646 h 91"/>
              <a:gd name="T54" fmla="*/ 2147483646 w 104"/>
              <a:gd name="T55" fmla="*/ 2147483646 h 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1"/>
              <a:gd name="T86" fmla="*/ 104 w 104"/>
              <a:gd name="T87" fmla="*/ 91 h 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1">
                <a:moveTo>
                  <a:pt x="15" y="78"/>
                </a:moveTo>
                <a:cubicBezTo>
                  <a:pt x="5" y="69"/>
                  <a:pt x="0" y="58"/>
                  <a:pt x="0" y="45"/>
                </a:cubicBezTo>
                <a:cubicBezTo>
                  <a:pt x="0" y="33"/>
                  <a:pt x="5" y="22"/>
                  <a:pt x="15" y="13"/>
                </a:cubicBezTo>
                <a:cubicBezTo>
                  <a:pt x="25" y="4"/>
                  <a:pt x="37" y="0"/>
                  <a:pt x="52" y="0"/>
                </a:cubicBezTo>
                <a:cubicBezTo>
                  <a:pt x="67" y="0"/>
                  <a:pt x="79" y="4"/>
                  <a:pt x="89" y="13"/>
                </a:cubicBezTo>
                <a:cubicBezTo>
                  <a:pt x="99" y="22"/>
                  <a:pt x="104" y="33"/>
                  <a:pt x="104" y="45"/>
                </a:cubicBezTo>
                <a:cubicBezTo>
                  <a:pt x="104" y="58"/>
                  <a:pt x="99" y="69"/>
                  <a:pt x="89" y="78"/>
                </a:cubicBezTo>
                <a:cubicBezTo>
                  <a:pt x="79" y="86"/>
                  <a:pt x="67" y="91"/>
                  <a:pt x="52" y="91"/>
                </a:cubicBezTo>
                <a:cubicBezTo>
                  <a:pt x="37" y="91"/>
                  <a:pt x="25" y="86"/>
                  <a:pt x="15" y="78"/>
                </a:cubicBezTo>
                <a:close/>
                <a:moveTo>
                  <a:pt x="29" y="71"/>
                </a:moveTo>
                <a:cubicBezTo>
                  <a:pt x="29" y="73"/>
                  <a:pt x="30" y="74"/>
                  <a:pt x="31" y="74"/>
                </a:cubicBezTo>
                <a:cubicBezTo>
                  <a:pt x="33" y="75"/>
                  <a:pt x="34" y="75"/>
                  <a:pt x="36" y="74"/>
                </a:cubicBezTo>
                <a:lnTo>
                  <a:pt x="84" y="49"/>
                </a:lnTo>
                <a:cubicBezTo>
                  <a:pt x="85" y="49"/>
                  <a:pt x="86" y="48"/>
                  <a:pt x="86" y="48"/>
                </a:cubicBezTo>
                <a:cubicBezTo>
                  <a:pt x="86" y="47"/>
                  <a:pt x="87" y="46"/>
                  <a:pt x="87" y="45"/>
                </a:cubicBezTo>
                <a:cubicBezTo>
                  <a:pt x="87" y="45"/>
                  <a:pt x="86" y="44"/>
                  <a:pt x="86" y="43"/>
                </a:cubicBezTo>
                <a:cubicBezTo>
                  <a:pt x="86" y="43"/>
                  <a:pt x="85" y="42"/>
                  <a:pt x="84" y="42"/>
                </a:cubicBezTo>
                <a:lnTo>
                  <a:pt x="36" y="16"/>
                </a:lnTo>
                <a:cubicBezTo>
                  <a:pt x="35" y="16"/>
                  <a:pt x="33" y="16"/>
                  <a:pt x="31" y="16"/>
                </a:cubicBezTo>
                <a:cubicBezTo>
                  <a:pt x="30" y="17"/>
                  <a:pt x="29" y="18"/>
                  <a:pt x="29" y="20"/>
                </a:cubicBezTo>
                <a:lnTo>
                  <a:pt x="29" y="71"/>
                </a:lnTo>
                <a:close/>
                <a:moveTo>
                  <a:pt x="80" y="45"/>
                </a:moveTo>
                <a:lnTo>
                  <a:pt x="35" y="69"/>
                </a:lnTo>
                <a:lnTo>
                  <a:pt x="35" y="21"/>
                </a:lnTo>
                <a:lnTo>
                  <a:pt x="80" y="45"/>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6" name="Group 516">
            <a:extLst>
              <a:ext uri="{FF2B5EF4-FFF2-40B4-BE49-F238E27FC236}">
                <a16:creationId xmlns:a16="http://schemas.microsoft.com/office/drawing/2014/main" id="{C04E1289-0A55-C86F-8A0E-63DD5E656373}"/>
              </a:ext>
            </a:extLst>
          </p:cNvPr>
          <p:cNvGrpSpPr>
            <a:grpSpLocks/>
          </p:cNvGrpSpPr>
          <p:nvPr/>
        </p:nvGrpSpPr>
        <p:grpSpPr bwMode="auto">
          <a:xfrm>
            <a:off x="-180975" y="279400"/>
            <a:ext cx="7413625" cy="701675"/>
            <a:chOff x="-114" y="176"/>
            <a:chExt cx="4670" cy="442"/>
          </a:xfrm>
        </p:grpSpPr>
        <p:pic>
          <p:nvPicPr>
            <p:cNvPr id="164897" name="Picture 1029">
              <a:extLst>
                <a:ext uri="{FF2B5EF4-FFF2-40B4-BE49-F238E27FC236}">
                  <a16:creationId xmlns:a16="http://schemas.microsoft.com/office/drawing/2014/main" id="{4E64BE92-5575-7456-8773-E3F3F5D6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4898" name="Rectangle 1030">
              <a:extLst>
                <a:ext uri="{FF2B5EF4-FFF2-40B4-BE49-F238E27FC236}">
                  <a16:creationId xmlns:a16="http://schemas.microsoft.com/office/drawing/2014/main" id="{CFDFED41-2867-B3B4-37DB-CECA5113135D}"/>
                </a:ext>
              </a:extLst>
            </p:cNvPr>
            <p:cNvSpPr>
              <a:spLocks noChangeArrowheads="1"/>
            </p:cNvSpPr>
            <p:nvPr/>
          </p:nvSpPr>
          <p:spPr bwMode="auto">
            <a:xfrm>
              <a:off x="-114" y="176"/>
              <a:ext cx="1743"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3</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64867" name="AutoShape 1031">
            <a:extLst>
              <a:ext uri="{FF2B5EF4-FFF2-40B4-BE49-F238E27FC236}">
                <a16:creationId xmlns:a16="http://schemas.microsoft.com/office/drawing/2014/main" id="{9968ECD7-9949-129E-95EA-E95324062B78}"/>
              </a:ext>
            </a:extLst>
          </p:cNvPr>
          <p:cNvSpPr>
            <a:spLocks noChangeArrowheads="1"/>
          </p:cNvSpPr>
          <p:nvPr/>
        </p:nvSpPr>
        <p:spPr bwMode="auto">
          <a:xfrm>
            <a:off x="319088" y="939800"/>
            <a:ext cx="8424862" cy="5581650"/>
          </a:xfrm>
          <a:prstGeom prst="roundRect">
            <a:avLst>
              <a:gd name="adj" fmla="val 1602"/>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64868" name="Rectangle 1032">
            <a:extLst>
              <a:ext uri="{FF2B5EF4-FFF2-40B4-BE49-F238E27FC236}">
                <a16:creationId xmlns:a16="http://schemas.microsoft.com/office/drawing/2014/main" id="{11D39C1F-0BB2-E65A-42DD-F5D8D2E22F13}"/>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64869" name="Picture 1033">
            <a:extLst>
              <a:ext uri="{FF2B5EF4-FFF2-40B4-BE49-F238E27FC236}">
                <a16:creationId xmlns:a16="http://schemas.microsoft.com/office/drawing/2014/main" id="{B08FC9FD-1A46-9B6D-D43B-67CAE63B2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892175"/>
            <a:ext cx="6156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64870" name="Rectangle 1034">
            <a:extLst>
              <a:ext uri="{FF2B5EF4-FFF2-40B4-BE49-F238E27FC236}">
                <a16:creationId xmlns:a16="http://schemas.microsoft.com/office/drawing/2014/main" id="{3FF97714-4E22-45C5-0A71-D6D7550AFB61}"/>
              </a:ext>
            </a:extLst>
          </p:cNvPr>
          <p:cNvSpPr>
            <a:spLocks noChangeArrowheads="1"/>
          </p:cNvSpPr>
          <p:nvPr/>
        </p:nvSpPr>
        <p:spPr bwMode="auto">
          <a:xfrm>
            <a:off x="390525" y="976313"/>
            <a:ext cx="7196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코로나 </a:t>
            </a:r>
            <a:r>
              <a:rPr lang="en-US" altLang="ko-KR" sz="1800">
                <a:solidFill>
                  <a:srgbClr val="FFFF00"/>
                </a:solidFill>
                <a:latin typeface="나눔고딕 ExtraBold" pitchFamily="50" charset="-127"/>
                <a:ea typeface="나눔고딕 ExtraBold" pitchFamily="50" charset="-127"/>
              </a:rPr>
              <a:t>19 </a:t>
            </a:r>
            <a:r>
              <a:rPr lang="ko-KR" altLang="en-US" sz="1800">
                <a:solidFill>
                  <a:srgbClr val="FFFF00"/>
                </a:solidFill>
                <a:latin typeface="나눔고딕 ExtraBold" pitchFamily="50" charset="-127"/>
                <a:ea typeface="나눔고딕 ExtraBold" pitchFamily="50" charset="-127"/>
              </a:rPr>
              <a:t>장기화에 따른 사업장 관리</a:t>
            </a:r>
          </a:p>
        </p:txBody>
      </p:sp>
      <p:pic>
        <p:nvPicPr>
          <p:cNvPr id="164871" name="Picture 1035">
            <a:extLst>
              <a:ext uri="{FF2B5EF4-FFF2-40B4-BE49-F238E27FC236}">
                <a16:creationId xmlns:a16="http://schemas.microsoft.com/office/drawing/2014/main" id="{3F2CDCDF-6E9F-8E7D-576D-E49E692EA941}"/>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34988" y="5010150"/>
            <a:ext cx="8208962"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64872" name="Picture 1036">
            <a:extLst>
              <a:ext uri="{FF2B5EF4-FFF2-40B4-BE49-F238E27FC236}">
                <a16:creationId xmlns:a16="http://schemas.microsoft.com/office/drawing/2014/main" id="{9E55FAC2-8FF4-52B9-06E3-09499D9C22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813" y="4978400"/>
            <a:ext cx="39671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4873" name="Rectangle 1037">
            <a:extLst>
              <a:ext uri="{FF2B5EF4-FFF2-40B4-BE49-F238E27FC236}">
                <a16:creationId xmlns:a16="http://schemas.microsoft.com/office/drawing/2014/main" id="{AF45381B-9B4B-D656-AE59-5519FCDFAD56}"/>
              </a:ext>
            </a:extLst>
          </p:cNvPr>
          <p:cNvSpPr>
            <a:spLocks noChangeArrowheads="1"/>
          </p:cNvSpPr>
          <p:nvPr/>
        </p:nvSpPr>
        <p:spPr bwMode="auto">
          <a:xfrm>
            <a:off x="439738" y="5083175"/>
            <a:ext cx="3409950"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spcBef>
                <a:spcPct val="50000"/>
              </a:spcBef>
              <a:buClrTx/>
              <a:buFontTx/>
              <a:buNone/>
            </a:pP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중점관리등급 사업장 관리</a:t>
            </a:r>
          </a:p>
        </p:txBody>
      </p:sp>
      <p:sp>
        <p:nvSpPr>
          <p:cNvPr id="164874" name="Rectangle 1038">
            <a:extLst>
              <a:ext uri="{FF2B5EF4-FFF2-40B4-BE49-F238E27FC236}">
                <a16:creationId xmlns:a16="http://schemas.microsoft.com/office/drawing/2014/main" id="{ADA82BFA-6233-DCD5-F211-873FCCDE101F}"/>
              </a:ext>
            </a:extLst>
          </p:cNvPr>
          <p:cNvSpPr>
            <a:spLocks noChangeArrowheads="1"/>
          </p:cNvSpPr>
          <p:nvPr/>
        </p:nvSpPr>
        <p:spPr bwMode="auto">
          <a:xfrm>
            <a:off x="855663" y="5557838"/>
            <a:ext cx="8015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사업자 스스로 배출시설 및 방지시설 정상운영 등 관계법 준수여부 점검</a:t>
            </a:r>
          </a:p>
        </p:txBody>
      </p:sp>
      <p:sp>
        <p:nvSpPr>
          <p:cNvPr id="164875" name="Freeform 1039">
            <a:extLst>
              <a:ext uri="{FF2B5EF4-FFF2-40B4-BE49-F238E27FC236}">
                <a16:creationId xmlns:a16="http://schemas.microsoft.com/office/drawing/2014/main" id="{D7D07273-603F-FE0E-F330-7C1DB8E0223D}"/>
              </a:ext>
            </a:extLst>
          </p:cNvPr>
          <p:cNvSpPr>
            <a:spLocks noChangeArrowheads="1"/>
          </p:cNvSpPr>
          <p:nvPr/>
        </p:nvSpPr>
        <p:spPr bwMode="auto">
          <a:xfrm>
            <a:off x="669925" y="5673725"/>
            <a:ext cx="165100" cy="161925"/>
          </a:xfrm>
          <a:custGeom>
            <a:avLst/>
            <a:gdLst>
              <a:gd name="T0" fmla="*/ 2147483646 w 104"/>
              <a:gd name="T1" fmla="*/ 2147483646 h 102"/>
              <a:gd name="T2" fmla="*/ 0 w 104"/>
              <a:gd name="T3" fmla="*/ 2147483646 h 102"/>
              <a:gd name="T4" fmla="*/ 2147483646 w 104"/>
              <a:gd name="T5" fmla="*/ 2147483646 h 102"/>
              <a:gd name="T6" fmla="*/ 2147483646 w 104"/>
              <a:gd name="T7" fmla="*/ 0 h 102"/>
              <a:gd name="T8" fmla="*/ 2147483646 w 104"/>
              <a:gd name="T9" fmla="*/ 2147483646 h 102"/>
              <a:gd name="T10" fmla="*/ 2147483646 w 104"/>
              <a:gd name="T11" fmla="*/ 2147483646 h 102"/>
              <a:gd name="T12" fmla="*/ 2147483646 w 104"/>
              <a:gd name="T13" fmla="*/ 2147483646 h 102"/>
              <a:gd name="T14" fmla="*/ 2147483646 w 104"/>
              <a:gd name="T15" fmla="*/ 2147483646 h 102"/>
              <a:gd name="T16" fmla="*/ 2147483646 w 104"/>
              <a:gd name="T17" fmla="*/ 2147483646 h 102"/>
              <a:gd name="T18" fmla="*/ 2147483646 w 104"/>
              <a:gd name="T19" fmla="*/ 2147483646 h 102"/>
              <a:gd name="T20" fmla="*/ 2147483646 w 104"/>
              <a:gd name="T21" fmla="*/ 2147483646 h 102"/>
              <a:gd name="T22" fmla="*/ 2147483646 w 104"/>
              <a:gd name="T23" fmla="*/ 2147483646 h 102"/>
              <a:gd name="T24" fmla="*/ 2147483646 w 104"/>
              <a:gd name="T25" fmla="*/ 2147483646 h 102"/>
              <a:gd name="T26" fmla="*/ 2147483646 w 104"/>
              <a:gd name="T27" fmla="*/ 2147483646 h 102"/>
              <a:gd name="T28" fmla="*/ 2147483646 w 104"/>
              <a:gd name="T29" fmla="*/ 2147483646 h 102"/>
              <a:gd name="T30" fmla="*/ 2147483646 w 104"/>
              <a:gd name="T31" fmla="*/ 2147483646 h 102"/>
              <a:gd name="T32" fmla="*/ 2147483646 w 104"/>
              <a:gd name="T33" fmla="*/ 2147483646 h 102"/>
              <a:gd name="T34" fmla="*/ 2147483646 w 104"/>
              <a:gd name="T35" fmla="*/ 2147483646 h 102"/>
              <a:gd name="T36" fmla="*/ 2147483646 w 104"/>
              <a:gd name="T37" fmla="*/ 2147483646 h 102"/>
              <a:gd name="T38" fmla="*/ 2147483646 w 104"/>
              <a:gd name="T39" fmla="*/ 2147483646 h 102"/>
              <a:gd name="T40" fmla="*/ 2147483646 w 104"/>
              <a:gd name="T41" fmla="*/ 2147483646 h 102"/>
              <a:gd name="T42" fmla="*/ 2147483646 w 104"/>
              <a:gd name="T43" fmla="*/ 2147483646 h 102"/>
              <a:gd name="T44" fmla="*/ 2147483646 w 104"/>
              <a:gd name="T45" fmla="*/ 2147483646 h 102"/>
              <a:gd name="T46" fmla="*/ 2147483646 w 104"/>
              <a:gd name="T47" fmla="*/ 2147483646 h 102"/>
              <a:gd name="T48" fmla="*/ 2147483646 w 104"/>
              <a:gd name="T49" fmla="*/ 2147483646 h 102"/>
              <a:gd name="T50" fmla="*/ 2147483646 w 104"/>
              <a:gd name="T51" fmla="*/ 2147483646 h 102"/>
              <a:gd name="T52" fmla="*/ 2147483646 w 104"/>
              <a:gd name="T53" fmla="*/ 2147483646 h 102"/>
              <a:gd name="T54" fmla="*/ 2147483646 w 104"/>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102"/>
              <a:gd name="T86" fmla="*/ 104 w 104"/>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102">
                <a:moveTo>
                  <a:pt x="15" y="88"/>
                </a:moveTo>
                <a:cubicBezTo>
                  <a:pt x="5" y="78"/>
                  <a:pt x="0" y="66"/>
                  <a:pt x="0" y="52"/>
                </a:cubicBezTo>
                <a:cubicBezTo>
                  <a:pt x="0" y="37"/>
                  <a:pt x="5" y="26"/>
                  <a:pt x="15" y="16"/>
                </a:cubicBezTo>
                <a:cubicBezTo>
                  <a:pt x="25" y="5"/>
                  <a:pt x="37" y="0"/>
                  <a:pt x="52" y="0"/>
                </a:cubicBezTo>
                <a:cubicBezTo>
                  <a:pt x="67" y="0"/>
                  <a:pt x="79" y="5"/>
                  <a:pt x="89" y="16"/>
                </a:cubicBezTo>
                <a:cubicBezTo>
                  <a:pt x="99" y="26"/>
                  <a:pt x="104" y="37"/>
                  <a:pt x="104" y="52"/>
                </a:cubicBezTo>
                <a:cubicBezTo>
                  <a:pt x="104" y="66"/>
                  <a:pt x="99" y="78"/>
                  <a:pt x="89" y="88"/>
                </a:cubicBezTo>
                <a:cubicBezTo>
                  <a:pt x="79" y="97"/>
                  <a:pt x="67" y="102"/>
                  <a:pt x="52" y="102"/>
                </a:cubicBezTo>
                <a:cubicBezTo>
                  <a:pt x="37" y="102"/>
                  <a:pt x="25" y="97"/>
                  <a:pt x="15" y="88"/>
                </a:cubicBezTo>
                <a:close/>
                <a:moveTo>
                  <a:pt x="29" y="80"/>
                </a:moveTo>
                <a:cubicBezTo>
                  <a:pt x="29" y="82"/>
                  <a:pt x="30" y="84"/>
                  <a:pt x="31" y="84"/>
                </a:cubicBezTo>
                <a:cubicBezTo>
                  <a:pt x="33" y="85"/>
                  <a:pt x="34" y="85"/>
                  <a:pt x="36" y="84"/>
                </a:cubicBezTo>
                <a:lnTo>
                  <a:pt x="84" y="56"/>
                </a:lnTo>
                <a:cubicBezTo>
                  <a:pt x="85" y="55"/>
                  <a:pt x="86" y="55"/>
                  <a:pt x="86" y="54"/>
                </a:cubicBezTo>
                <a:cubicBezTo>
                  <a:pt x="86" y="53"/>
                  <a:pt x="87" y="53"/>
                  <a:pt x="87" y="52"/>
                </a:cubicBezTo>
                <a:cubicBezTo>
                  <a:pt x="87" y="51"/>
                  <a:pt x="86" y="50"/>
                  <a:pt x="86" y="49"/>
                </a:cubicBezTo>
                <a:cubicBezTo>
                  <a:pt x="86" y="49"/>
                  <a:pt x="85" y="48"/>
                  <a:pt x="84" y="48"/>
                </a:cubicBezTo>
                <a:lnTo>
                  <a:pt x="36" y="19"/>
                </a:lnTo>
                <a:cubicBezTo>
                  <a:pt x="35" y="18"/>
                  <a:pt x="33" y="18"/>
                  <a:pt x="31" y="19"/>
                </a:cubicBezTo>
                <a:cubicBezTo>
                  <a:pt x="30" y="20"/>
                  <a:pt x="29" y="21"/>
                  <a:pt x="29" y="23"/>
                </a:cubicBezTo>
                <a:lnTo>
                  <a:pt x="29" y="80"/>
                </a:lnTo>
                <a:close/>
                <a:moveTo>
                  <a:pt x="80" y="52"/>
                </a:moveTo>
                <a:lnTo>
                  <a:pt x="35" y="78"/>
                </a:lnTo>
                <a:lnTo>
                  <a:pt x="35" y="25"/>
                </a:lnTo>
                <a:lnTo>
                  <a:pt x="80" y="52"/>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64876" name="Picture 1040">
            <a:extLst>
              <a:ext uri="{FF2B5EF4-FFF2-40B4-BE49-F238E27FC236}">
                <a16:creationId xmlns:a16="http://schemas.microsoft.com/office/drawing/2014/main" id="{DE15FE4C-9054-50FD-B970-EEAE8FD480AD}"/>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34988" y="1481138"/>
            <a:ext cx="8208962"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64877" name="Picture 1044">
            <a:extLst>
              <a:ext uri="{FF2B5EF4-FFF2-40B4-BE49-F238E27FC236}">
                <a16:creationId xmlns:a16="http://schemas.microsoft.com/office/drawing/2014/main" id="{335DBD96-8340-59BB-EB29-1EC3306D43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988" y="1481138"/>
            <a:ext cx="30099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4878" name="Rectangle 1045">
            <a:extLst>
              <a:ext uri="{FF2B5EF4-FFF2-40B4-BE49-F238E27FC236}">
                <a16:creationId xmlns:a16="http://schemas.microsoft.com/office/drawing/2014/main" id="{F87FA5B8-8327-4EE9-A13F-5506DCBC6DDD}"/>
              </a:ext>
            </a:extLst>
          </p:cNvPr>
          <p:cNvSpPr>
            <a:spLocks noChangeArrowheads="1"/>
          </p:cNvSpPr>
          <p:nvPr/>
        </p:nvSpPr>
        <p:spPr bwMode="auto">
          <a:xfrm>
            <a:off x="319088" y="1552575"/>
            <a:ext cx="2674937"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비대면 점검 관리</a:t>
            </a:r>
          </a:p>
        </p:txBody>
      </p:sp>
      <p:sp>
        <p:nvSpPr>
          <p:cNvPr id="164879" name="Rectangle 1046">
            <a:extLst>
              <a:ext uri="{FF2B5EF4-FFF2-40B4-BE49-F238E27FC236}">
                <a16:creationId xmlns:a16="http://schemas.microsoft.com/office/drawing/2014/main" id="{286E5941-16DD-16D8-09D2-3BAF0D18FCB1}"/>
              </a:ext>
            </a:extLst>
          </p:cNvPr>
          <p:cNvSpPr>
            <a:spLocks noChangeArrowheads="1"/>
          </p:cNvSpPr>
          <p:nvPr/>
        </p:nvSpPr>
        <p:spPr bwMode="auto">
          <a:xfrm>
            <a:off x="3208338" y="1627188"/>
            <a:ext cx="4857750" cy="369887"/>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b="1">
                <a:solidFill>
                  <a:srgbClr val="0000FF"/>
                </a:solidFill>
                <a:cs typeface="Arial" panose="020B0604020202020204" pitchFamily="34" charset="0"/>
              </a:rPr>
              <a:t>심각단계 해제시 까지 </a:t>
            </a:r>
          </a:p>
        </p:txBody>
      </p:sp>
      <p:sp>
        <p:nvSpPr>
          <p:cNvPr id="164880" name="Rectangle 1047">
            <a:extLst>
              <a:ext uri="{FF2B5EF4-FFF2-40B4-BE49-F238E27FC236}">
                <a16:creationId xmlns:a16="http://schemas.microsoft.com/office/drawing/2014/main" id="{D7A1856B-DCFF-05C0-1598-14DC8D519D33}"/>
              </a:ext>
            </a:extLst>
          </p:cNvPr>
          <p:cNvSpPr>
            <a:spLocks noChangeArrowheads="1"/>
          </p:cNvSpPr>
          <p:nvPr/>
        </p:nvSpPr>
        <p:spPr bwMode="auto">
          <a:xfrm>
            <a:off x="911225" y="2111375"/>
            <a:ext cx="7780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과학적 장비를 활용한 오염원 감시활동 전개</a:t>
            </a:r>
            <a:r>
              <a:rPr lang="en-US" altLang="ko-KR" sz="1600" b="1">
                <a:solidFill>
                  <a:srgbClr val="000000"/>
                </a:solidFill>
                <a:latin typeface="나눔고딕" pitchFamily="50" charset="-127"/>
                <a:ea typeface="나눔고딕" pitchFamily="50" charset="-127"/>
              </a:rPr>
              <a:t>(IoT, </a:t>
            </a:r>
            <a:r>
              <a:rPr lang="ko-KR" altLang="en-US" sz="1600" b="1">
                <a:solidFill>
                  <a:srgbClr val="000000"/>
                </a:solidFill>
                <a:latin typeface="나눔고딕" pitchFamily="50" charset="-127"/>
                <a:ea typeface="나눔고딕" pitchFamily="50" charset="-127"/>
              </a:rPr>
              <a:t>이동측정차량 운영</a:t>
            </a:r>
            <a:r>
              <a:rPr lang="en-US" altLang="ko-KR" sz="1600" b="1">
                <a:solidFill>
                  <a:srgbClr val="000000"/>
                </a:solidFill>
                <a:latin typeface="나눔고딕" pitchFamily="50" charset="-127"/>
                <a:ea typeface="나눔고딕" pitchFamily="50" charset="-127"/>
              </a:rPr>
              <a:t>)</a:t>
            </a:r>
            <a:endParaRPr lang="ko-KR" altLang="en-US" sz="1600" b="1">
              <a:solidFill>
                <a:srgbClr val="000000"/>
              </a:solidFill>
              <a:latin typeface="나눔고딕" pitchFamily="50" charset="-127"/>
              <a:ea typeface="나눔고딕" pitchFamily="50" charset="-127"/>
            </a:endParaRPr>
          </a:p>
        </p:txBody>
      </p:sp>
      <p:sp>
        <p:nvSpPr>
          <p:cNvPr id="164881" name="Rectangle 1048">
            <a:extLst>
              <a:ext uri="{FF2B5EF4-FFF2-40B4-BE49-F238E27FC236}">
                <a16:creationId xmlns:a16="http://schemas.microsoft.com/office/drawing/2014/main" id="{B88EF64A-8BC9-5CC1-B0EF-4122E2FAA2B5}"/>
              </a:ext>
            </a:extLst>
          </p:cNvPr>
          <p:cNvSpPr>
            <a:spLocks noChangeArrowheads="1"/>
          </p:cNvSpPr>
          <p:nvPr/>
        </p:nvSpPr>
        <p:spPr bwMode="auto">
          <a:xfrm>
            <a:off x="911225" y="2519363"/>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중점관리 등급 사업장 관리</a:t>
            </a:r>
            <a:r>
              <a:rPr lang="en-US" altLang="ko-KR" sz="1600" b="1">
                <a:solidFill>
                  <a:srgbClr val="000000"/>
                </a:solidFill>
                <a:latin typeface="나눔고딕" pitchFamily="50" charset="-127"/>
                <a:ea typeface="나눔고딕" pitchFamily="50" charset="-127"/>
              </a:rPr>
              <a:t>(12</a:t>
            </a:r>
            <a:r>
              <a:rPr lang="ko-KR" altLang="en-US" sz="1600" b="1">
                <a:solidFill>
                  <a:srgbClr val="000000"/>
                </a:solidFill>
                <a:latin typeface="나눔고딕" pitchFamily="50" charset="-127"/>
                <a:ea typeface="나눔고딕" pitchFamily="50" charset="-127"/>
              </a:rPr>
              <a:t>개소</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주요하천 순찰 등</a:t>
            </a:r>
          </a:p>
        </p:txBody>
      </p:sp>
      <p:sp>
        <p:nvSpPr>
          <p:cNvPr id="164882" name="Freeform 1049">
            <a:extLst>
              <a:ext uri="{FF2B5EF4-FFF2-40B4-BE49-F238E27FC236}">
                <a16:creationId xmlns:a16="http://schemas.microsoft.com/office/drawing/2014/main" id="{25292504-41BB-54C1-4B2C-EBC4C59B571E}"/>
              </a:ext>
            </a:extLst>
          </p:cNvPr>
          <p:cNvSpPr>
            <a:spLocks noChangeArrowheads="1"/>
          </p:cNvSpPr>
          <p:nvPr/>
        </p:nvSpPr>
        <p:spPr bwMode="auto">
          <a:xfrm>
            <a:off x="685800" y="221773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2" y="0"/>
                </a:cubicBezTo>
                <a:cubicBezTo>
                  <a:pt x="66" y="0"/>
                  <a:pt x="78" y="5"/>
                  <a:pt x="88" y="16"/>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4"/>
                  <a:pt x="31" y="84"/>
                </a:cubicBezTo>
                <a:cubicBezTo>
                  <a:pt x="33" y="85"/>
                  <a:pt x="34" y="85"/>
                  <a:pt x="36" y="84"/>
                </a:cubicBezTo>
                <a:lnTo>
                  <a:pt x="83" y="55"/>
                </a:lnTo>
                <a:cubicBezTo>
                  <a:pt x="84" y="55"/>
                  <a:pt x="85" y="54"/>
                  <a:pt x="85" y="54"/>
                </a:cubicBezTo>
                <a:cubicBezTo>
                  <a:pt x="85" y="53"/>
                  <a:pt x="86" y="52"/>
                  <a:pt x="86" y="51"/>
                </a:cubicBezTo>
                <a:cubicBezTo>
                  <a:pt x="86" y="51"/>
                  <a:pt x="85" y="50"/>
                  <a:pt x="85" y="49"/>
                </a:cubicBezTo>
                <a:cubicBezTo>
                  <a:pt x="85" y="49"/>
                  <a:pt x="84" y="48"/>
                  <a:pt x="83" y="48"/>
                </a:cubicBezTo>
                <a:lnTo>
                  <a:pt x="36" y="19"/>
                </a:lnTo>
                <a:cubicBezTo>
                  <a:pt x="35" y="18"/>
                  <a:pt x="33" y="18"/>
                  <a:pt x="31" y="19"/>
                </a:cubicBezTo>
                <a:cubicBezTo>
                  <a:pt x="30" y="20"/>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64883" name="Freeform 1050">
            <a:extLst>
              <a:ext uri="{FF2B5EF4-FFF2-40B4-BE49-F238E27FC236}">
                <a16:creationId xmlns:a16="http://schemas.microsoft.com/office/drawing/2014/main" id="{53A6230D-37A8-3246-93DF-6CA88FD52831}"/>
              </a:ext>
            </a:extLst>
          </p:cNvPr>
          <p:cNvSpPr>
            <a:spLocks noChangeArrowheads="1"/>
          </p:cNvSpPr>
          <p:nvPr/>
        </p:nvSpPr>
        <p:spPr bwMode="auto">
          <a:xfrm>
            <a:off x="696913" y="263048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6"/>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64884" name="Picture 1051">
            <a:extLst>
              <a:ext uri="{FF2B5EF4-FFF2-40B4-BE49-F238E27FC236}">
                <a16:creationId xmlns:a16="http://schemas.microsoft.com/office/drawing/2014/main" id="{8C91D925-3315-01EA-04EF-5E0B88DA0B28}"/>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47688" y="3081338"/>
            <a:ext cx="819626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64885" name="Picture 1052">
            <a:extLst>
              <a:ext uri="{FF2B5EF4-FFF2-40B4-BE49-F238E27FC236}">
                <a16:creationId xmlns:a16="http://schemas.microsoft.com/office/drawing/2014/main" id="{31F1C9AA-AD12-71CD-09ED-1EBE4CF33B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3065463"/>
            <a:ext cx="2838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4886" name="Rectangle 1053">
            <a:extLst>
              <a:ext uri="{FF2B5EF4-FFF2-40B4-BE49-F238E27FC236}">
                <a16:creationId xmlns:a16="http://schemas.microsoft.com/office/drawing/2014/main" id="{D4811193-4206-9CA9-F38A-E8DA7631EF74}"/>
              </a:ext>
            </a:extLst>
          </p:cNvPr>
          <p:cNvSpPr>
            <a:spLocks noChangeArrowheads="1"/>
          </p:cNvSpPr>
          <p:nvPr/>
        </p:nvSpPr>
        <p:spPr bwMode="auto">
          <a:xfrm>
            <a:off x="531813" y="3228975"/>
            <a:ext cx="2368550" cy="338138"/>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과학적 장비 활용</a:t>
            </a:r>
          </a:p>
        </p:txBody>
      </p:sp>
      <p:sp>
        <p:nvSpPr>
          <p:cNvPr id="164887" name="Rectangle 1054">
            <a:extLst>
              <a:ext uri="{FF2B5EF4-FFF2-40B4-BE49-F238E27FC236}">
                <a16:creationId xmlns:a16="http://schemas.microsoft.com/office/drawing/2014/main" id="{0132173C-375D-ADE6-D8F1-20E6589ED913}"/>
              </a:ext>
            </a:extLst>
          </p:cNvPr>
          <p:cNvSpPr>
            <a:spLocks noChangeArrowheads="1"/>
          </p:cNvSpPr>
          <p:nvPr/>
        </p:nvSpPr>
        <p:spPr bwMode="auto">
          <a:xfrm>
            <a:off x="3067050" y="3209925"/>
            <a:ext cx="4849813" cy="369888"/>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b="1">
                <a:solidFill>
                  <a:srgbClr val="0000FF"/>
                </a:solidFill>
                <a:cs typeface="Arial" panose="020B0604020202020204" pitchFamily="34" charset="0"/>
              </a:rPr>
              <a:t>우심지역 위주</a:t>
            </a:r>
          </a:p>
        </p:txBody>
      </p:sp>
      <p:sp>
        <p:nvSpPr>
          <p:cNvPr id="164888" name="Rectangle 1055">
            <a:extLst>
              <a:ext uri="{FF2B5EF4-FFF2-40B4-BE49-F238E27FC236}">
                <a16:creationId xmlns:a16="http://schemas.microsoft.com/office/drawing/2014/main" id="{E1FC55EC-63B3-3503-F685-B16ADBBC9368}"/>
              </a:ext>
            </a:extLst>
          </p:cNvPr>
          <p:cNvSpPr>
            <a:spLocks noChangeArrowheads="1"/>
          </p:cNvSpPr>
          <p:nvPr/>
        </p:nvSpPr>
        <p:spPr bwMode="auto">
          <a:xfrm>
            <a:off x="923925" y="4102100"/>
            <a:ext cx="780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대기질 측정차량 지원 요청</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보건환경연구원</a:t>
            </a:r>
            <a:r>
              <a:rPr lang="en-US" altLang="ko-KR" sz="1600" b="1">
                <a:solidFill>
                  <a:srgbClr val="000000"/>
                </a:solidFill>
                <a:latin typeface="나눔고딕" pitchFamily="50" charset="-127"/>
                <a:ea typeface="나눔고딕" pitchFamily="50" charset="-127"/>
              </a:rPr>
              <a:t>) : </a:t>
            </a:r>
            <a:r>
              <a:rPr lang="ko-KR" altLang="en-US" sz="1600" b="1">
                <a:solidFill>
                  <a:srgbClr val="000000"/>
                </a:solidFill>
                <a:latin typeface="나눔고딕" pitchFamily="50" charset="-127"/>
                <a:ea typeface="나눔고딕" pitchFamily="50" charset="-127"/>
              </a:rPr>
              <a:t>산단별 주요 배출업소</a:t>
            </a:r>
            <a:endParaRPr lang="en-US" altLang="ko-KR" sz="1600" b="1">
              <a:solidFill>
                <a:srgbClr val="000000"/>
              </a:solidFill>
              <a:latin typeface="나눔고딕" pitchFamily="50" charset="-127"/>
              <a:ea typeface="나눔고딕" pitchFamily="50" charset="-127"/>
            </a:endParaRPr>
          </a:p>
        </p:txBody>
      </p:sp>
      <p:sp>
        <p:nvSpPr>
          <p:cNvPr id="164889" name="Freeform 1056">
            <a:extLst>
              <a:ext uri="{FF2B5EF4-FFF2-40B4-BE49-F238E27FC236}">
                <a16:creationId xmlns:a16="http://schemas.microsoft.com/office/drawing/2014/main" id="{C06093CB-A24A-73AE-3C98-A520EABF11B2}"/>
              </a:ext>
            </a:extLst>
          </p:cNvPr>
          <p:cNvSpPr>
            <a:spLocks noChangeArrowheads="1"/>
          </p:cNvSpPr>
          <p:nvPr/>
        </p:nvSpPr>
        <p:spPr bwMode="auto">
          <a:xfrm>
            <a:off x="717550" y="4198938"/>
            <a:ext cx="165100" cy="147637"/>
          </a:xfrm>
          <a:custGeom>
            <a:avLst/>
            <a:gdLst>
              <a:gd name="T0" fmla="*/ 2147483646 w 104"/>
              <a:gd name="T1" fmla="*/ 2147483646 h 93"/>
              <a:gd name="T2" fmla="*/ 0 w 104"/>
              <a:gd name="T3" fmla="*/ 2147483646 h 93"/>
              <a:gd name="T4" fmla="*/ 2147483646 w 104"/>
              <a:gd name="T5" fmla="*/ 2147483646 h 93"/>
              <a:gd name="T6" fmla="*/ 2147483646 w 104"/>
              <a:gd name="T7" fmla="*/ 0 h 93"/>
              <a:gd name="T8" fmla="*/ 2147483646 w 104"/>
              <a:gd name="T9" fmla="*/ 2147483646 h 93"/>
              <a:gd name="T10" fmla="*/ 2147483646 w 104"/>
              <a:gd name="T11" fmla="*/ 2147483646 h 93"/>
              <a:gd name="T12" fmla="*/ 2147483646 w 104"/>
              <a:gd name="T13" fmla="*/ 2147483646 h 93"/>
              <a:gd name="T14" fmla="*/ 2147483646 w 104"/>
              <a:gd name="T15" fmla="*/ 2147483646 h 93"/>
              <a:gd name="T16" fmla="*/ 2147483646 w 104"/>
              <a:gd name="T17" fmla="*/ 2147483646 h 93"/>
              <a:gd name="T18" fmla="*/ 2147483646 w 104"/>
              <a:gd name="T19" fmla="*/ 2147483646 h 93"/>
              <a:gd name="T20" fmla="*/ 2147483646 w 104"/>
              <a:gd name="T21" fmla="*/ 2147483646 h 93"/>
              <a:gd name="T22" fmla="*/ 2147483646 w 104"/>
              <a:gd name="T23" fmla="*/ 2147483646 h 93"/>
              <a:gd name="T24" fmla="*/ 2147483646 w 104"/>
              <a:gd name="T25" fmla="*/ 2147483646 h 93"/>
              <a:gd name="T26" fmla="*/ 2147483646 w 104"/>
              <a:gd name="T27" fmla="*/ 2147483646 h 93"/>
              <a:gd name="T28" fmla="*/ 2147483646 w 104"/>
              <a:gd name="T29" fmla="*/ 2147483646 h 93"/>
              <a:gd name="T30" fmla="*/ 2147483646 w 104"/>
              <a:gd name="T31" fmla="*/ 2147483646 h 93"/>
              <a:gd name="T32" fmla="*/ 2147483646 w 104"/>
              <a:gd name="T33" fmla="*/ 2147483646 h 93"/>
              <a:gd name="T34" fmla="*/ 2147483646 w 104"/>
              <a:gd name="T35" fmla="*/ 2147483646 h 93"/>
              <a:gd name="T36" fmla="*/ 2147483646 w 104"/>
              <a:gd name="T37" fmla="*/ 2147483646 h 93"/>
              <a:gd name="T38" fmla="*/ 2147483646 w 104"/>
              <a:gd name="T39" fmla="*/ 2147483646 h 93"/>
              <a:gd name="T40" fmla="*/ 2147483646 w 104"/>
              <a:gd name="T41" fmla="*/ 2147483646 h 93"/>
              <a:gd name="T42" fmla="*/ 2147483646 w 104"/>
              <a:gd name="T43" fmla="*/ 2147483646 h 93"/>
              <a:gd name="T44" fmla="*/ 2147483646 w 104"/>
              <a:gd name="T45" fmla="*/ 2147483646 h 93"/>
              <a:gd name="T46" fmla="*/ 2147483646 w 104"/>
              <a:gd name="T47" fmla="*/ 2147483646 h 93"/>
              <a:gd name="T48" fmla="*/ 2147483646 w 104"/>
              <a:gd name="T49" fmla="*/ 2147483646 h 93"/>
              <a:gd name="T50" fmla="*/ 2147483646 w 104"/>
              <a:gd name="T51" fmla="*/ 2147483646 h 93"/>
              <a:gd name="T52" fmla="*/ 2147483646 w 104"/>
              <a:gd name="T53" fmla="*/ 2147483646 h 93"/>
              <a:gd name="T54" fmla="*/ 2147483646 w 104"/>
              <a:gd name="T55" fmla="*/ 2147483646 h 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3"/>
              <a:gd name="T86" fmla="*/ 104 w 104"/>
              <a:gd name="T87" fmla="*/ 93 h 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3">
                <a:moveTo>
                  <a:pt x="15" y="79"/>
                </a:moveTo>
                <a:cubicBezTo>
                  <a:pt x="5" y="70"/>
                  <a:pt x="0" y="60"/>
                  <a:pt x="0" y="47"/>
                </a:cubicBezTo>
                <a:cubicBezTo>
                  <a:pt x="0" y="34"/>
                  <a:pt x="5" y="23"/>
                  <a:pt x="15" y="14"/>
                </a:cubicBezTo>
                <a:cubicBezTo>
                  <a:pt x="25" y="4"/>
                  <a:pt x="37" y="0"/>
                  <a:pt x="52" y="0"/>
                </a:cubicBezTo>
                <a:cubicBezTo>
                  <a:pt x="67" y="0"/>
                  <a:pt x="79" y="4"/>
                  <a:pt x="89" y="14"/>
                </a:cubicBezTo>
                <a:cubicBezTo>
                  <a:pt x="99" y="23"/>
                  <a:pt x="104" y="34"/>
                  <a:pt x="104" y="47"/>
                </a:cubicBezTo>
                <a:cubicBezTo>
                  <a:pt x="104" y="60"/>
                  <a:pt x="99" y="70"/>
                  <a:pt x="89" y="79"/>
                </a:cubicBezTo>
                <a:cubicBezTo>
                  <a:pt x="79" y="88"/>
                  <a:pt x="67" y="93"/>
                  <a:pt x="52" y="93"/>
                </a:cubicBezTo>
                <a:cubicBezTo>
                  <a:pt x="37" y="93"/>
                  <a:pt x="25" y="88"/>
                  <a:pt x="15" y="79"/>
                </a:cubicBezTo>
                <a:close/>
                <a:moveTo>
                  <a:pt x="29" y="73"/>
                </a:moveTo>
                <a:cubicBezTo>
                  <a:pt x="29" y="74"/>
                  <a:pt x="30" y="76"/>
                  <a:pt x="31" y="76"/>
                </a:cubicBezTo>
                <a:cubicBezTo>
                  <a:pt x="33" y="77"/>
                  <a:pt x="34" y="77"/>
                  <a:pt x="36" y="76"/>
                </a:cubicBezTo>
                <a:lnTo>
                  <a:pt x="84" y="50"/>
                </a:lnTo>
                <a:cubicBezTo>
                  <a:pt x="85" y="50"/>
                  <a:pt x="86" y="49"/>
                  <a:pt x="86" y="49"/>
                </a:cubicBezTo>
                <a:cubicBezTo>
                  <a:pt x="86" y="48"/>
                  <a:pt x="87" y="48"/>
                  <a:pt x="87" y="47"/>
                </a:cubicBezTo>
                <a:cubicBezTo>
                  <a:pt x="87" y="46"/>
                  <a:pt x="86" y="45"/>
                  <a:pt x="86" y="44"/>
                </a:cubicBezTo>
                <a:cubicBezTo>
                  <a:pt x="86" y="44"/>
                  <a:pt x="85" y="43"/>
                  <a:pt x="84" y="43"/>
                </a:cubicBezTo>
                <a:lnTo>
                  <a:pt x="36" y="17"/>
                </a:lnTo>
                <a:cubicBezTo>
                  <a:pt x="35" y="16"/>
                  <a:pt x="33" y="16"/>
                  <a:pt x="31" y="17"/>
                </a:cubicBezTo>
                <a:cubicBezTo>
                  <a:pt x="30" y="17"/>
                  <a:pt x="29" y="18"/>
                  <a:pt x="29" y="20"/>
                </a:cubicBezTo>
                <a:lnTo>
                  <a:pt x="29" y="73"/>
                </a:lnTo>
                <a:close/>
                <a:moveTo>
                  <a:pt x="80" y="47"/>
                </a:moveTo>
                <a:lnTo>
                  <a:pt x="35" y="71"/>
                </a:lnTo>
                <a:lnTo>
                  <a:pt x="35" y="22"/>
                </a:lnTo>
                <a:lnTo>
                  <a:pt x="80" y="47"/>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64890" name="Rectangle 1060">
            <a:extLst>
              <a:ext uri="{FF2B5EF4-FFF2-40B4-BE49-F238E27FC236}">
                <a16:creationId xmlns:a16="http://schemas.microsoft.com/office/drawing/2014/main" id="{C6A3B319-E649-4F78-F9AD-3568F524BBF9}"/>
              </a:ext>
            </a:extLst>
          </p:cNvPr>
          <p:cNvSpPr>
            <a:spLocks noChangeArrowheads="1"/>
          </p:cNvSpPr>
          <p:nvPr/>
        </p:nvSpPr>
        <p:spPr bwMode="auto">
          <a:xfrm>
            <a:off x="915988" y="3736975"/>
            <a:ext cx="8137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대기이동 측정차량 운영지원 요청</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영산강유역환경청</a:t>
            </a:r>
            <a:r>
              <a:rPr lang="en-US" altLang="ko-KR" sz="1600" b="1">
                <a:solidFill>
                  <a:srgbClr val="000000"/>
                </a:solidFill>
                <a:latin typeface="나눔고딕" pitchFamily="50" charset="-127"/>
                <a:ea typeface="나눔고딕" pitchFamily="50" charset="-127"/>
              </a:rPr>
              <a:t>) : </a:t>
            </a:r>
            <a:r>
              <a:rPr lang="ko-KR" altLang="en-US" sz="1600" b="1">
                <a:solidFill>
                  <a:srgbClr val="000000"/>
                </a:solidFill>
                <a:latin typeface="나눔고딕" pitchFamily="50" charset="-127"/>
                <a:ea typeface="나눔고딕" pitchFamily="50" charset="-127"/>
              </a:rPr>
              <a:t>하남평동산단</a:t>
            </a:r>
          </a:p>
        </p:txBody>
      </p:sp>
      <p:sp>
        <p:nvSpPr>
          <p:cNvPr id="164891" name="Freeform 1061">
            <a:extLst>
              <a:ext uri="{FF2B5EF4-FFF2-40B4-BE49-F238E27FC236}">
                <a16:creationId xmlns:a16="http://schemas.microsoft.com/office/drawing/2014/main" id="{38AA86E6-880D-C460-A4B4-6C43E85E2D0E}"/>
              </a:ext>
            </a:extLst>
          </p:cNvPr>
          <p:cNvSpPr>
            <a:spLocks noChangeArrowheads="1"/>
          </p:cNvSpPr>
          <p:nvPr/>
        </p:nvSpPr>
        <p:spPr bwMode="auto">
          <a:xfrm>
            <a:off x="711200" y="3843338"/>
            <a:ext cx="165100" cy="144462"/>
          </a:xfrm>
          <a:custGeom>
            <a:avLst/>
            <a:gdLst>
              <a:gd name="T0" fmla="*/ 2147483646 w 104"/>
              <a:gd name="T1" fmla="*/ 2147483646 h 91"/>
              <a:gd name="T2" fmla="*/ 0 w 104"/>
              <a:gd name="T3" fmla="*/ 2147483646 h 91"/>
              <a:gd name="T4" fmla="*/ 2147483646 w 104"/>
              <a:gd name="T5" fmla="*/ 2147483646 h 91"/>
              <a:gd name="T6" fmla="*/ 2147483646 w 104"/>
              <a:gd name="T7" fmla="*/ 0 h 91"/>
              <a:gd name="T8" fmla="*/ 2147483646 w 104"/>
              <a:gd name="T9" fmla="*/ 2147483646 h 91"/>
              <a:gd name="T10" fmla="*/ 2147483646 w 104"/>
              <a:gd name="T11" fmla="*/ 2147483646 h 91"/>
              <a:gd name="T12" fmla="*/ 2147483646 w 104"/>
              <a:gd name="T13" fmla="*/ 2147483646 h 91"/>
              <a:gd name="T14" fmla="*/ 2147483646 w 104"/>
              <a:gd name="T15" fmla="*/ 2147483646 h 91"/>
              <a:gd name="T16" fmla="*/ 2147483646 w 104"/>
              <a:gd name="T17" fmla="*/ 2147483646 h 91"/>
              <a:gd name="T18" fmla="*/ 2147483646 w 104"/>
              <a:gd name="T19" fmla="*/ 2147483646 h 91"/>
              <a:gd name="T20" fmla="*/ 2147483646 w 104"/>
              <a:gd name="T21" fmla="*/ 2147483646 h 91"/>
              <a:gd name="T22" fmla="*/ 2147483646 w 104"/>
              <a:gd name="T23" fmla="*/ 2147483646 h 91"/>
              <a:gd name="T24" fmla="*/ 2147483646 w 104"/>
              <a:gd name="T25" fmla="*/ 2147483646 h 91"/>
              <a:gd name="T26" fmla="*/ 2147483646 w 104"/>
              <a:gd name="T27" fmla="*/ 2147483646 h 91"/>
              <a:gd name="T28" fmla="*/ 2147483646 w 104"/>
              <a:gd name="T29" fmla="*/ 2147483646 h 91"/>
              <a:gd name="T30" fmla="*/ 2147483646 w 104"/>
              <a:gd name="T31" fmla="*/ 2147483646 h 91"/>
              <a:gd name="T32" fmla="*/ 2147483646 w 104"/>
              <a:gd name="T33" fmla="*/ 2147483646 h 91"/>
              <a:gd name="T34" fmla="*/ 2147483646 w 104"/>
              <a:gd name="T35" fmla="*/ 2147483646 h 91"/>
              <a:gd name="T36" fmla="*/ 2147483646 w 104"/>
              <a:gd name="T37" fmla="*/ 2147483646 h 91"/>
              <a:gd name="T38" fmla="*/ 2147483646 w 104"/>
              <a:gd name="T39" fmla="*/ 2147483646 h 91"/>
              <a:gd name="T40" fmla="*/ 2147483646 w 104"/>
              <a:gd name="T41" fmla="*/ 2147483646 h 91"/>
              <a:gd name="T42" fmla="*/ 2147483646 w 104"/>
              <a:gd name="T43" fmla="*/ 2147483646 h 91"/>
              <a:gd name="T44" fmla="*/ 2147483646 w 104"/>
              <a:gd name="T45" fmla="*/ 2147483646 h 91"/>
              <a:gd name="T46" fmla="*/ 2147483646 w 104"/>
              <a:gd name="T47" fmla="*/ 2147483646 h 91"/>
              <a:gd name="T48" fmla="*/ 2147483646 w 104"/>
              <a:gd name="T49" fmla="*/ 2147483646 h 91"/>
              <a:gd name="T50" fmla="*/ 2147483646 w 104"/>
              <a:gd name="T51" fmla="*/ 2147483646 h 91"/>
              <a:gd name="T52" fmla="*/ 2147483646 w 104"/>
              <a:gd name="T53" fmla="*/ 2147483646 h 91"/>
              <a:gd name="T54" fmla="*/ 2147483646 w 104"/>
              <a:gd name="T55" fmla="*/ 2147483646 h 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1"/>
              <a:gd name="T86" fmla="*/ 104 w 104"/>
              <a:gd name="T87" fmla="*/ 91 h 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1">
                <a:moveTo>
                  <a:pt x="15" y="78"/>
                </a:moveTo>
                <a:cubicBezTo>
                  <a:pt x="5" y="69"/>
                  <a:pt x="0" y="58"/>
                  <a:pt x="0" y="46"/>
                </a:cubicBezTo>
                <a:cubicBezTo>
                  <a:pt x="0" y="33"/>
                  <a:pt x="5" y="22"/>
                  <a:pt x="15" y="14"/>
                </a:cubicBezTo>
                <a:cubicBezTo>
                  <a:pt x="25" y="4"/>
                  <a:pt x="37" y="0"/>
                  <a:pt x="52" y="0"/>
                </a:cubicBezTo>
                <a:cubicBezTo>
                  <a:pt x="67" y="0"/>
                  <a:pt x="79" y="4"/>
                  <a:pt x="89" y="14"/>
                </a:cubicBezTo>
                <a:cubicBezTo>
                  <a:pt x="99" y="22"/>
                  <a:pt x="104" y="33"/>
                  <a:pt x="104" y="46"/>
                </a:cubicBezTo>
                <a:cubicBezTo>
                  <a:pt x="104" y="58"/>
                  <a:pt x="99" y="69"/>
                  <a:pt x="89" y="78"/>
                </a:cubicBezTo>
                <a:cubicBezTo>
                  <a:pt x="79" y="87"/>
                  <a:pt x="67" y="91"/>
                  <a:pt x="52" y="91"/>
                </a:cubicBezTo>
                <a:cubicBezTo>
                  <a:pt x="37" y="91"/>
                  <a:pt x="25" y="87"/>
                  <a:pt x="15" y="78"/>
                </a:cubicBezTo>
                <a:close/>
                <a:moveTo>
                  <a:pt x="29" y="71"/>
                </a:moveTo>
                <a:cubicBezTo>
                  <a:pt x="29" y="73"/>
                  <a:pt x="30" y="74"/>
                  <a:pt x="31" y="75"/>
                </a:cubicBezTo>
                <a:cubicBezTo>
                  <a:pt x="33" y="75"/>
                  <a:pt x="34" y="75"/>
                  <a:pt x="36" y="74"/>
                </a:cubicBezTo>
                <a:lnTo>
                  <a:pt x="84" y="49"/>
                </a:lnTo>
                <a:cubicBezTo>
                  <a:pt x="85" y="49"/>
                  <a:pt x="86" y="48"/>
                  <a:pt x="86" y="48"/>
                </a:cubicBezTo>
                <a:cubicBezTo>
                  <a:pt x="86" y="47"/>
                  <a:pt x="87" y="47"/>
                  <a:pt x="87" y="46"/>
                </a:cubicBezTo>
                <a:cubicBezTo>
                  <a:pt x="87" y="45"/>
                  <a:pt x="86" y="44"/>
                  <a:pt x="86" y="44"/>
                </a:cubicBezTo>
                <a:cubicBezTo>
                  <a:pt x="86" y="43"/>
                  <a:pt x="85" y="43"/>
                  <a:pt x="84" y="42"/>
                </a:cubicBezTo>
                <a:lnTo>
                  <a:pt x="36" y="17"/>
                </a:lnTo>
                <a:cubicBezTo>
                  <a:pt x="35" y="16"/>
                  <a:pt x="33" y="16"/>
                  <a:pt x="31" y="17"/>
                </a:cubicBezTo>
                <a:cubicBezTo>
                  <a:pt x="30" y="17"/>
                  <a:pt x="29" y="18"/>
                  <a:pt x="29" y="20"/>
                </a:cubicBezTo>
                <a:lnTo>
                  <a:pt x="29" y="71"/>
                </a:lnTo>
                <a:close/>
                <a:moveTo>
                  <a:pt x="80" y="46"/>
                </a:moveTo>
                <a:lnTo>
                  <a:pt x="35" y="69"/>
                </a:lnTo>
                <a:lnTo>
                  <a:pt x="35" y="22"/>
                </a:lnTo>
                <a:lnTo>
                  <a:pt x="80" y="46"/>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64892" name="Rectangle 1062">
            <a:extLst>
              <a:ext uri="{FF2B5EF4-FFF2-40B4-BE49-F238E27FC236}">
                <a16:creationId xmlns:a16="http://schemas.microsoft.com/office/drawing/2014/main" id="{41EF7892-401C-86E2-0222-8F02922E70E6}"/>
              </a:ext>
            </a:extLst>
          </p:cNvPr>
          <p:cNvSpPr>
            <a:spLocks noChangeArrowheads="1"/>
          </p:cNvSpPr>
          <p:nvPr/>
        </p:nvSpPr>
        <p:spPr bwMode="auto">
          <a:xfrm>
            <a:off x="4043363" y="5095875"/>
            <a:ext cx="4921250" cy="368300"/>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b="1">
                <a:solidFill>
                  <a:srgbClr val="0000FF"/>
                </a:solidFill>
                <a:cs typeface="Arial" panose="020B0604020202020204" pitchFamily="34" charset="0"/>
              </a:rPr>
              <a:t>12</a:t>
            </a:r>
            <a:r>
              <a:rPr lang="ko-KR" altLang="en-US" sz="1800" b="1">
                <a:solidFill>
                  <a:srgbClr val="0000FF"/>
                </a:solidFill>
                <a:cs typeface="Arial" panose="020B0604020202020204" pitchFamily="34" charset="0"/>
              </a:rPr>
              <a:t>개소 위주 단속</a:t>
            </a:r>
          </a:p>
        </p:txBody>
      </p:sp>
      <p:sp>
        <p:nvSpPr>
          <p:cNvPr id="164893" name="Rectangle 1063">
            <a:extLst>
              <a:ext uri="{FF2B5EF4-FFF2-40B4-BE49-F238E27FC236}">
                <a16:creationId xmlns:a16="http://schemas.microsoft.com/office/drawing/2014/main" id="{1096B278-5308-1196-7F6B-558891E44981}"/>
              </a:ext>
            </a:extLst>
          </p:cNvPr>
          <p:cNvSpPr>
            <a:spLocks noChangeArrowheads="1"/>
          </p:cNvSpPr>
          <p:nvPr/>
        </p:nvSpPr>
        <p:spPr bwMode="auto">
          <a:xfrm>
            <a:off x="923925" y="4494213"/>
            <a:ext cx="780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산업단지 주변 하천 순찰</a:t>
            </a:r>
          </a:p>
        </p:txBody>
      </p:sp>
      <p:sp>
        <p:nvSpPr>
          <p:cNvPr id="164894" name="Freeform 1064">
            <a:extLst>
              <a:ext uri="{FF2B5EF4-FFF2-40B4-BE49-F238E27FC236}">
                <a16:creationId xmlns:a16="http://schemas.microsoft.com/office/drawing/2014/main" id="{A8BE4F08-B14F-2311-61F6-55FB6E2663DD}"/>
              </a:ext>
            </a:extLst>
          </p:cNvPr>
          <p:cNvSpPr>
            <a:spLocks noChangeArrowheads="1"/>
          </p:cNvSpPr>
          <p:nvPr/>
        </p:nvSpPr>
        <p:spPr bwMode="auto">
          <a:xfrm>
            <a:off x="717550" y="4591050"/>
            <a:ext cx="165100" cy="147638"/>
          </a:xfrm>
          <a:custGeom>
            <a:avLst/>
            <a:gdLst>
              <a:gd name="T0" fmla="*/ 2147483646 w 104"/>
              <a:gd name="T1" fmla="*/ 2147483646 h 93"/>
              <a:gd name="T2" fmla="*/ 0 w 104"/>
              <a:gd name="T3" fmla="*/ 2147483646 h 93"/>
              <a:gd name="T4" fmla="*/ 2147483646 w 104"/>
              <a:gd name="T5" fmla="*/ 2147483646 h 93"/>
              <a:gd name="T6" fmla="*/ 2147483646 w 104"/>
              <a:gd name="T7" fmla="*/ 0 h 93"/>
              <a:gd name="T8" fmla="*/ 2147483646 w 104"/>
              <a:gd name="T9" fmla="*/ 2147483646 h 93"/>
              <a:gd name="T10" fmla="*/ 2147483646 w 104"/>
              <a:gd name="T11" fmla="*/ 2147483646 h 93"/>
              <a:gd name="T12" fmla="*/ 2147483646 w 104"/>
              <a:gd name="T13" fmla="*/ 2147483646 h 93"/>
              <a:gd name="T14" fmla="*/ 2147483646 w 104"/>
              <a:gd name="T15" fmla="*/ 2147483646 h 93"/>
              <a:gd name="T16" fmla="*/ 2147483646 w 104"/>
              <a:gd name="T17" fmla="*/ 2147483646 h 93"/>
              <a:gd name="T18" fmla="*/ 2147483646 w 104"/>
              <a:gd name="T19" fmla="*/ 2147483646 h 93"/>
              <a:gd name="T20" fmla="*/ 2147483646 w 104"/>
              <a:gd name="T21" fmla="*/ 2147483646 h 93"/>
              <a:gd name="T22" fmla="*/ 2147483646 w 104"/>
              <a:gd name="T23" fmla="*/ 2147483646 h 93"/>
              <a:gd name="T24" fmla="*/ 2147483646 w 104"/>
              <a:gd name="T25" fmla="*/ 2147483646 h 93"/>
              <a:gd name="T26" fmla="*/ 2147483646 w 104"/>
              <a:gd name="T27" fmla="*/ 2147483646 h 93"/>
              <a:gd name="T28" fmla="*/ 2147483646 w 104"/>
              <a:gd name="T29" fmla="*/ 2147483646 h 93"/>
              <a:gd name="T30" fmla="*/ 2147483646 w 104"/>
              <a:gd name="T31" fmla="*/ 2147483646 h 93"/>
              <a:gd name="T32" fmla="*/ 2147483646 w 104"/>
              <a:gd name="T33" fmla="*/ 2147483646 h 93"/>
              <a:gd name="T34" fmla="*/ 2147483646 w 104"/>
              <a:gd name="T35" fmla="*/ 2147483646 h 93"/>
              <a:gd name="T36" fmla="*/ 2147483646 w 104"/>
              <a:gd name="T37" fmla="*/ 2147483646 h 93"/>
              <a:gd name="T38" fmla="*/ 2147483646 w 104"/>
              <a:gd name="T39" fmla="*/ 2147483646 h 93"/>
              <a:gd name="T40" fmla="*/ 2147483646 w 104"/>
              <a:gd name="T41" fmla="*/ 2147483646 h 93"/>
              <a:gd name="T42" fmla="*/ 2147483646 w 104"/>
              <a:gd name="T43" fmla="*/ 2147483646 h 93"/>
              <a:gd name="T44" fmla="*/ 2147483646 w 104"/>
              <a:gd name="T45" fmla="*/ 2147483646 h 93"/>
              <a:gd name="T46" fmla="*/ 2147483646 w 104"/>
              <a:gd name="T47" fmla="*/ 2147483646 h 93"/>
              <a:gd name="T48" fmla="*/ 2147483646 w 104"/>
              <a:gd name="T49" fmla="*/ 2147483646 h 93"/>
              <a:gd name="T50" fmla="*/ 2147483646 w 104"/>
              <a:gd name="T51" fmla="*/ 2147483646 h 93"/>
              <a:gd name="T52" fmla="*/ 2147483646 w 104"/>
              <a:gd name="T53" fmla="*/ 2147483646 h 93"/>
              <a:gd name="T54" fmla="*/ 2147483646 w 104"/>
              <a:gd name="T55" fmla="*/ 2147483646 h 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3"/>
              <a:gd name="T86" fmla="*/ 104 w 104"/>
              <a:gd name="T87" fmla="*/ 93 h 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3">
                <a:moveTo>
                  <a:pt x="15" y="79"/>
                </a:moveTo>
                <a:cubicBezTo>
                  <a:pt x="5" y="70"/>
                  <a:pt x="0" y="59"/>
                  <a:pt x="0" y="46"/>
                </a:cubicBezTo>
                <a:cubicBezTo>
                  <a:pt x="0" y="33"/>
                  <a:pt x="5" y="23"/>
                  <a:pt x="15" y="14"/>
                </a:cubicBezTo>
                <a:cubicBezTo>
                  <a:pt x="25" y="4"/>
                  <a:pt x="37" y="0"/>
                  <a:pt x="52" y="0"/>
                </a:cubicBezTo>
                <a:cubicBezTo>
                  <a:pt x="67" y="0"/>
                  <a:pt x="79" y="4"/>
                  <a:pt x="89" y="14"/>
                </a:cubicBezTo>
                <a:cubicBezTo>
                  <a:pt x="99" y="23"/>
                  <a:pt x="104" y="33"/>
                  <a:pt x="104" y="46"/>
                </a:cubicBezTo>
                <a:cubicBezTo>
                  <a:pt x="104" y="59"/>
                  <a:pt x="99" y="70"/>
                  <a:pt x="89" y="79"/>
                </a:cubicBezTo>
                <a:cubicBezTo>
                  <a:pt x="79" y="88"/>
                  <a:pt x="67" y="93"/>
                  <a:pt x="52" y="93"/>
                </a:cubicBezTo>
                <a:cubicBezTo>
                  <a:pt x="37" y="93"/>
                  <a:pt x="25" y="88"/>
                  <a:pt x="15" y="79"/>
                </a:cubicBezTo>
                <a:close/>
                <a:moveTo>
                  <a:pt x="29" y="72"/>
                </a:moveTo>
                <a:cubicBezTo>
                  <a:pt x="29" y="74"/>
                  <a:pt x="30" y="76"/>
                  <a:pt x="31" y="76"/>
                </a:cubicBezTo>
                <a:cubicBezTo>
                  <a:pt x="33" y="76"/>
                  <a:pt x="34" y="76"/>
                  <a:pt x="36" y="76"/>
                </a:cubicBezTo>
                <a:lnTo>
                  <a:pt x="84" y="50"/>
                </a:lnTo>
                <a:cubicBezTo>
                  <a:pt x="85" y="49"/>
                  <a:pt x="86" y="49"/>
                  <a:pt x="86" y="49"/>
                </a:cubicBezTo>
                <a:cubicBezTo>
                  <a:pt x="86" y="48"/>
                  <a:pt x="87" y="47"/>
                  <a:pt x="87" y="46"/>
                </a:cubicBezTo>
                <a:cubicBezTo>
                  <a:pt x="87" y="45"/>
                  <a:pt x="86" y="45"/>
                  <a:pt x="86" y="44"/>
                </a:cubicBezTo>
                <a:cubicBezTo>
                  <a:pt x="86" y="44"/>
                  <a:pt x="85" y="43"/>
                  <a:pt x="84" y="43"/>
                </a:cubicBezTo>
                <a:lnTo>
                  <a:pt x="36" y="17"/>
                </a:lnTo>
                <a:cubicBezTo>
                  <a:pt x="35" y="16"/>
                  <a:pt x="33" y="16"/>
                  <a:pt x="31" y="17"/>
                </a:cubicBezTo>
                <a:cubicBezTo>
                  <a:pt x="30" y="17"/>
                  <a:pt x="29" y="18"/>
                  <a:pt x="29" y="20"/>
                </a:cubicBezTo>
                <a:lnTo>
                  <a:pt x="29" y="72"/>
                </a:lnTo>
                <a:close/>
                <a:moveTo>
                  <a:pt x="80" y="46"/>
                </a:moveTo>
                <a:lnTo>
                  <a:pt x="35" y="71"/>
                </a:lnTo>
                <a:lnTo>
                  <a:pt x="35" y="22"/>
                </a:lnTo>
                <a:lnTo>
                  <a:pt x="80" y="46"/>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64895" name="Rectangle 1065">
            <a:extLst>
              <a:ext uri="{FF2B5EF4-FFF2-40B4-BE49-F238E27FC236}">
                <a16:creationId xmlns:a16="http://schemas.microsoft.com/office/drawing/2014/main" id="{DE0B9D3C-6DBA-81C3-1EF1-8888CEEC9557}"/>
              </a:ext>
            </a:extLst>
          </p:cNvPr>
          <p:cNvSpPr>
            <a:spLocks noChangeArrowheads="1"/>
          </p:cNvSpPr>
          <p:nvPr/>
        </p:nvSpPr>
        <p:spPr bwMode="auto">
          <a:xfrm>
            <a:off x="855663" y="5951538"/>
            <a:ext cx="8015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통합지도점검규정에 따른 자율점검표 작성 기록</a:t>
            </a:r>
          </a:p>
        </p:txBody>
      </p:sp>
      <p:sp>
        <p:nvSpPr>
          <p:cNvPr id="164896" name="Freeform 1066">
            <a:extLst>
              <a:ext uri="{FF2B5EF4-FFF2-40B4-BE49-F238E27FC236}">
                <a16:creationId xmlns:a16="http://schemas.microsoft.com/office/drawing/2014/main" id="{3BBA40D3-88FB-B7ED-F939-4E0584AE2642}"/>
              </a:ext>
            </a:extLst>
          </p:cNvPr>
          <p:cNvSpPr>
            <a:spLocks noChangeArrowheads="1"/>
          </p:cNvSpPr>
          <p:nvPr/>
        </p:nvSpPr>
        <p:spPr bwMode="auto">
          <a:xfrm>
            <a:off x="669925" y="6056313"/>
            <a:ext cx="165100" cy="161925"/>
          </a:xfrm>
          <a:custGeom>
            <a:avLst/>
            <a:gdLst>
              <a:gd name="T0" fmla="*/ 2147483646 w 104"/>
              <a:gd name="T1" fmla="*/ 2147483646 h 102"/>
              <a:gd name="T2" fmla="*/ 0 w 104"/>
              <a:gd name="T3" fmla="*/ 2147483646 h 102"/>
              <a:gd name="T4" fmla="*/ 2147483646 w 104"/>
              <a:gd name="T5" fmla="*/ 2147483646 h 102"/>
              <a:gd name="T6" fmla="*/ 2147483646 w 104"/>
              <a:gd name="T7" fmla="*/ 0 h 102"/>
              <a:gd name="T8" fmla="*/ 2147483646 w 104"/>
              <a:gd name="T9" fmla="*/ 2147483646 h 102"/>
              <a:gd name="T10" fmla="*/ 2147483646 w 104"/>
              <a:gd name="T11" fmla="*/ 2147483646 h 102"/>
              <a:gd name="T12" fmla="*/ 2147483646 w 104"/>
              <a:gd name="T13" fmla="*/ 2147483646 h 102"/>
              <a:gd name="T14" fmla="*/ 2147483646 w 104"/>
              <a:gd name="T15" fmla="*/ 2147483646 h 102"/>
              <a:gd name="T16" fmla="*/ 2147483646 w 104"/>
              <a:gd name="T17" fmla="*/ 2147483646 h 102"/>
              <a:gd name="T18" fmla="*/ 2147483646 w 104"/>
              <a:gd name="T19" fmla="*/ 2147483646 h 102"/>
              <a:gd name="T20" fmla="*/ 2147483646 w 104"/>
              <a:gd name="T21" fmla="*/ 2147483646 h 102"/>
              <a:gd name="T22" fmla="*/ 2147483646 w 104"/>
              <a:gd name="T23" fmla="*/ 2147483646 h 102"/>
              <a:gd name="T24" fmla="*/ 2147483646 w 104"/>
              <a:gd name="T25" fmla="*/ 2147483646 h 102"/>
              <a:gd name="T26" fmla="*/ 2147483646 w 104"/>
              <a:gd name="T27" fmla="*/ 2147483646 h 102"/>
              <a:gd name="T28" fmla="*/ 2147483646 w 104"/>
              <a:gd name="T29" fmla="*/ 2147483646 h 102"/>
              <a:gd name="T30" fmla="*/ 2147483646 w 104"/>
              <a:gd name="T31" fmla="*/ 2147483646 h 102"/>
              <a:gd name="T32" fmla="*/ 2147483646 w 104"/>
              <a:gd name="T33" fmla="*/ 2147483646 h 102"/>
              <a:gd name="T34" fmla="*/ 2147483646 w 104"/>
              <a:gd name="T35" fmla="*/ 2147483646 h 102"/>
              <a:gd name="T36" fmla="*/ 2147483646 w 104"/>
              <a:gd name="T37" fmla="*/ 2147483646 h 102"/>
              <a:gd name="T38" fmla="*/ 2147483646 w 104"/>
              <a:gd name="T39" fmla="*/ 2147483646 h 102"/>
              <a:gd name="T40" fmla="*/ 2147483646 w 104"/>
              <a:gd name="T41" fmla="*/ 2147483646 h 102"/>
              <a:gd name="T42" fmla="*/ 2147483646 w 104"/>
              <a:gd name="T43" fmla="*/ 2147483646 h 102"/>
              <a:gd name="T44" fmla="*/ 2147483646 w 104"/>
              <a:gd name="T45" fmla="*/ 2147483646 h 102"/>
              <a:gd name="T46" fmla="*/ 2147483646 w 104"/>
              <a:gd name="T47" fmla="*/ 2147483646 h 102"/>
              <a:gd name="T48" fmla="*/ 2147483646 w 104"/>
              <a:gd name="T49" fmla="*/ 2147483646 h 102"/>
              <a:gd name="T50" fmla="*/ 2147483646 w 104"/>
              <a:gd name="T51" fmla="*/ 2147483646 h 102"/>
              <a:gd name="T52" fmla="*/ 2147483646 w 104"/>
              <a:gd name="T53" fmla="*/ 2147483646 h 102"/>
              <a:gd name="T54" fmla="*/ 2147483646 w 104"/>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102"/>
              <a:gd name="T86" fmla="*/ 104 w 104"/>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102">
                <a:moveTo>
                  <a:pt x="15" y="87"/>
                </a:moveTo>
                <a:cubicBezTo>
                  <a:pt x="5" y="78"/>
                  <a:pt x="0" y="66"/>
                  <a:pt x="0" y="51"/>
                </a:cubicBezTo>
                <a:cubicBezTo>
                  <a:pt x="0" y="37"/>
                  <a:pt x="5" y="25"/>
                  <a:pt x="15" y="16"/>
                </a:cubicBezTo>
                <a:cubicBezTo>
                  <a:pt x="25" y="5"/>
                  <a:pt x="37" y="0"/>
                  <a:pt x="52" y="0"/>
                </a:cubicBezTo>
                <a:cubicBezTo>
                  <a:pt x="67" y="0"/>
                  <a:pt x="79" y="5"/>
                  <a:pt x="89" y="16"/>
                </a:cubicBezTo>
                <a:cubicBezTo>
                  <a:pt x="99" y="25"/>
                  <a:pt x="104" y="37"/>
                  <a:pt x="104" y="51"/>
                </a:cubicBezTo>
                <a:cubicBezTo>
                  <a:pt x="104" y="66"/>
                  <a:pt x="99" y="78"/>
                  <a:pt x="89" y="87"/>
                </a:cubicBezTo>
                <a:cubicBezTo>
                  <a:pt x="79" y="97"/>
                  <a:pt x="67" y="102"/>
                  <a:pt x="52" y="102"/>
                </a:cubicBezTo>
                <a:cubicBezTo>
                  <a:pt x="37" y="102"/>
                  <a:pt x="25" y="97"/>
                  <a:pt x="15" y="87"/>
                </a:cubicBezTo>
                <a:close/>
                <a:moveTo>
                  <a:pt x="29" y="80"/>
                </a:moveTo>
                <a:cubicBezTo>
                  <a:pt x="29" y="82"/>
                  <a:pt x="30" y="83"/>
                  <a:pt x="31" y="84"/>
                </a:cubicBezTo>
                <a:cubicBezTo>
                  <a:pt x="33" y="84"/>
                  <a:pt x="34" y="84"/>
                  <a:pt x="36" y="83"/>
                </a:cubicBezTo>
                <a:lnTo>
                  <a:pt x="84" y="55"/>
                </a:lnTo>
                <a:cubicBezTo>
                  <a:pt x="85" y="55"/>
                  <a:pt x="86" y="54"/>
                  <a:pt x="86" y="54"/>
                </a:cubicBezTo>
                <a:cubicBezTo>
                  <a:pt x="86" y="53"/>
                  <a:pt x="87" y="52"/>
                  <a:pt x="87" y="51"/>
                </a:cubicBezTo>
                <a:cubicBezTo>
                  <a:pt x="87" y="51"/>
                  <a:pt x="86" y="50"/>
                  <a:pt x="86" y="49"/>
                </a:cubicBezTo>
                <a:cubicBezTo>
                  <a:pt x="86" y="49"/>
                  <a:pt x="85" y="48"/>
                  <a:pt x="84" y="48"/>
                </a:cubicBezTo>
                <a:lnTo>
                  <a:pt x="36" y="19"/>
                </a:lnTo>
                <a:cubicBezTo>
                  <a:pt x="35" y="18"/>
                  <a:pt x="33" y="18"/>
                  <a:pt x="31" y="19"/>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
            <a:extLst>
              <a:ext uri="{FF2B5EF4-FFF2-40B4-BE49-F238E27FC236}">
                <a16:creationId xmlns:a16="http://schemas.microsoft.com/office/drawing/2014/main" id="{2EC9A5AD-8091-2674-1EAB-91D25D52037F}"/>
              </a:ext>
            </a:extLst>
          </p:cNvPr>
          <p:cNvGrpSpPr>
            <a:grpSpLocks/>
          </p:cNvGrpSpPr>
          <p:nvPr/>
        </p:nvGrpSpPr>
        <p:grpSpPr bwMode="auto">
          <a:xfrm>
            <a:off x="320675" y="0"/>
            <a:ext cx="8499475" cy="6596063"/>
            <a:chOff x="333" y="660"/>
            <a:chExt cx="5104" cy="3223"/>
          </a:xfrm>
        </p:grpSpPr>
        <p:sp>
          <p:nvSpPr>
            <p:cNvPr id="19495" name="AutoShape 5">
              <a:extLst>
                <a:ext uri="{FF2B5EF4-FFF2-40B4-BE49-F238E27FC236}">
                  <a16:creationId xmlns:a16="http://schemas.microsoft.com/office/drawing/2014/main" id="{715E80E7-E7C9-6B27-516B-2E591B4440D0}"/>
                </a:ext>
              </a:extLst>
            </p:cNvPr>
            <p:cNvSpPr>
              <a:spLocks noChangeArrowheads="1"/>
            </p:cNvSpPr>
            <p:nvPr/>
          </p:nvSpPr>
          <p:spPr bwMode="auto">
            <a:xfrm>
              <a:off x="333" y="665"/>
              <a:ext cx="5104" cy="3218"/>
            </a:xfrm>
            <a:prstGeom prst="roundRect">
              <a:avLst>
                <a:gd name="adj" fmla="val 2963"/>
              </a:avLst>
            </a:prstGeom>
            <a:solidFill>
              <a:srgbClr val="F2F2F2"/>
            </a:solidFill>
            <a:ln w="25282">
              <a:solidFill>
                <a:srgbClr val="319F3B"/>
              </a:solidFill>
              <a:round/>
              <a:headEnd/>
              <a:tailEnd/>
            </a:ln>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buClrTx/>
                <a:buFontTx/>
                <a:buBlip>
                  <a:blip r:embed="rId3"/>
                </a:buBlip>
              </a:pPr>
              <a:endParaRPr lang="en-US" altLang="ko-KR" sz="1400" b="1">
                <a:solidFill>
                  <a:srgbClr val="000000"/>
                </a:solidFill>
                <a:latin typeface="맑은 고딕" panose="020B0503020000020004" pitchFamily="50" charset="-127"/>
                <a:ea typeface="맑은 고딕" panose="020B0503020000020004" pitchFamily="50" charset="-127"/>
              </a:endParaRPr>
            </a:p>
            <a:p>
              <a:pPr eaLnBrk="1" hangingPunct="1">
                <a:buClrTx/>
                <a:buFontTx/>
                <a:buNone/>
              </a:pPr>
              <a:endParaRPr lang="en-US" altLang="ko-KR" sz="1400" b="1">
                <a:solidFill>
                  <a:srgbClr val="000000"/>
                </a:solidFill>
                <a:latin typeface="맑은 고딕" panose="020B0503020000020004" pitchFamily="50" charset="-127"/>
                <a:ea typeface="맑은 고딕" panose="020B0503020000020004" pitchFamily="50" charset="-127"/>
              </a:endParaRPr>
            </a:p>
          </p:txBody>
        </p:sp>
        <p:pic>
          <p:nvPicPr>
            <p:cNvPr id="19496" name="Picture 6">
              <a:extLst>
                <a:ext uri="{FF2B5EF4-FFF2-40B4-BE49-F238E27FC236}">
                  <a16:creationId xmlns:a16="http://schemas.microsoft.com/office/drawing/2014/main" id="{2C6AF248-E106-A755-E87B-9EF911E5D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 y="660"/>
              <a:ext cx="2519"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7" name="Rectangle 7">
              <a:extLst>
                <a:ext uri="{FF2B5EF4-FFF2-40B4-BE49-F238E27FC236}">
                  <a16:creationId xmlns:a16="http://schemas.microsoft.com/office/drawing/2014/main" id="{C259E2A5-FE3D-B0A1-41B5-E84E430408B7}"/>
                </a:ext>
              </a:extLst>
            </p:cNvPr>
            <p:cNvSpPr>
              <a:spLocks noChangeArrowheads="1"/>
            </p:cNvSpPr>
            <p:nvPr/>
          </p:nvSpPr>
          <p:spPr bwMode="white">
            <a:xfrm>
              <a:off x="366" y="695"/>
              <a:ext cx="271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FF00"/>
                  </a:solidFill>
                  <a:latin typeface="나눔고딕 ExtraBold" pitchFamily="50" charset="-127"/>
                  <a:ea typeface="나눔고딕 ExtraBold" pitchFamily="50" charset="-127"/>
                </a:rPr>
                <a:t>1-2 </a:t>
              </a:r>
              <a:r>
                <a:rPr lang="ko-KR" altLang="en-US" sz="1800">
                  <a:solidFill>
                    <a:srgbClr val="FFFF00"/>
                  </a:solidFill>
                  <a:latin typeface="나눔고딕 ExtraBold" pitchFamily="50" charset="-127"/>
                  <a:ea typeface="나눔고딕 ExtraBold" pitchFamily="50" charset="-127"/>
                </a:rPr>
                <a:t>특정대기유해물질의 주요독성</a:t>
              </a:r>
              <a:r>
                <a:rPr lang="en-US" altLang="ko-KR" sz="1800">
                  <a:solidFill>
                    <a:srgbClr val="FFFF00"/>
                  </a:solidFill>
                  <a:latin typeface="나눔고딕 ExtraBold" pitchFamily="50" charset="-127"/>
                  <a:ea typeface="나눔고딕 ExtraBold" pitchFamily="50" charset="-127"/>
                </a:rPr>
                <a:t>(</a:t>
              </a:r>
              <a:r>
                <a:rPr lang="ko-KR" altLang="en-US" sz="1800">
                  <a:solidFill>
                    <a:srgbClr val="FFFF00"/>
                  </a:solidFill>
                  <a:latin typeface="나눔고딕 ExtraBold" pitchFamily="50" charset="-127"/>
                  <a:ea typeface="나눔고딕 ExtraBold" pitchFamily="50" charset="-127"/>
                </a:rPr>
                <a:t>가</a:t>
              </a:r>
              <a:r>
                <a:rPr lang="en-US" altLang="ko-KR" sz="1800">
                  <a:solidFill>
                    <a:srgbClr val="FFFF00"/>
                  </a:solidFill>
                  <a:latin typeface="나눔고딕 ExtraBold" pitchFamily="50" charset="-127"/>
                  <a:ea typeface="나눔고딕 ExtraBold" pitchFamily="50" charset="-127"/>
                </a:rPr>
                <a:t>)</a:t>
              </a:r>
            </a:p>
          </p:txBody>
        </p:sp>
      </p:grpSp>
      <p:sp>
        <p:nvSpPr>
          <p:cNvPr id="19459" name="Rectangle 11">
            <a:extLst>
              <a:ext uri="{FF2B5EF4-FFF2-40B4-BE49-F238E27FC236}">
                <a16:creationId xmlns:a16="http://schemas.microsoft.com/office/drawing/2014/main" id="{9DD179AD-FFEA-F534-C89D-63ED5164C0E4}"/>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9460" name="Rectangle 12">
            <a:extLst>
              <a:ext uri="{FF2B5EF4-FFF2-40B4-BE49-F238E27FC236}">
                <a16:creationId xmlns:a16="http://schemas.microsoft.com/office/drawing/2014/main" id="{1D8C1854-79B5-596B-AD1C-73D33B40BC73}"/>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9461" name="Picture 13">
            <a:extLst>
              <a:ext uri="{FF2B5EF4-FFF2-40B4-BE49-F238E27FC236}">
                <a16:creationId xmlns:a16="http://schemas.microsoft.com/office/drawing/2014/main" id="{B25D1232-A443-1A5F-7554-133DEFA77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03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4">
            <a:extLst>
              <a:ext uri="{FF2B5EF4-FFF2-40B4-BE49-F238E27FC236}">
                <a16:creationId xmlns:a16="http://schemas.microsoft.com/office/drawing/2014/main" id="{D8802BA5-BB0C-F796-43B2-9177D6B1C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03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a:extLst>
              <a:ext uri="{FF2B5EF4-FFF2-40B4-BE49-F238E27FC236}">
                <a16:creationId xmlns:a16="http://schemas.microsoft.com/office/drawing/2014/main" id="{23B68599-087F-C8B4-F6AD-75C8D6F21D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603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16">
            <a:extLst>
              <a:ext uri="{FF2B5EF4-FFF2-40B4-BE49-F238E27FC236}">
                <a16:creationId xmlns:a16="http://schemas.microsoft.com/office/drawing/2014/main" id="{BEB664AF-4C08-3ABF-C429-71F7A78FCC7C}"/>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aphicFrame>
        <p:nvGraphicFramePr>
          <p:cNvPr id="102420" name="Group 20">
            <a:extLst>
              <a:ext uri="{FF2B5EF4-FFF2-40B4-BE49-F238E27FC236}">
                <a16:creationId xmlns:a16="http://schemas.microsoft.com/office/drawing/2014/main" id="{1634797B-824D-DA09-4A9A-2C42FCF1441D}"/>
              </a:ext>
            </a:extLst>
          </p:cNvPr>
          <p:cNvGraphicFramePr>
            <a:graphicFrameLocks noGrp="1"/>
          </p:cNvGraphicFramePr>
          <p:nvPr/>
        </p:nvGraphicFramePr>
        <p:xfrm>
          <a:off x="584200" y="931863"/>
          <a:ext cx="7947025" cy="5318125"/>
        </p:xfrm>
        <a:graphic>
          <a:graphicData uri="http://schemas.openxmlformats.org/drawingml/2006/table">
            <a:tbl>
              <a:tblPr/>
              <a:tblGrid>
                <a:gridCol w="1039812">
                  <a:extLst>
                    <a:ext uri="{9D8B030D-6E8A-4147-A177-3AD203B41FA5}">
                      <a16:colId xmlns:a16="http://schemas.microsoft.com/office/drawing/2014/main" val="20000"/>
                    </a:ext>
                  </a:extLst>
                </a:gridCol>
                <a:gridCol w="6907213">
                  <a:extLst>
                    <a:ext uri="{9D8B030D-6E8A-4147-A177-3AD203B41FA5}">
                      <a16:colId xmlns:a16="http://schemas.microsoft.com/office/drawing/2014/main" val="20001"/>
                    </a:ext>
                  </a:extLst>
                </a:gridCol>
              </a:tblGrid>
              <a:tr h="367635">
                <a:tc>
                  <a:txBody>
                    <a:bodyPr/>
                    <a:lstStyle/>
                    <a:p>
                      <a:pPr marL="0" marR="0" lvl="0" indent="0" algn="ctr" defTabSz="898525" rtl="0" eaLnBrk="1" fontAlgn="base" latinLnBrk="1" hangingPunct="1">
                        <a:lnSpc>
                          <a:spcPct val="160000"/>
                        </a:lnSpc>
                        <a:spcBef>
                          <a:spcPct val="0"/>
                        </a:spcBef>
                        <a:spcAft>
                          <a:spcPct val="0"/>
                        </a:spcAft>
                        <a:buClrTx/>
                        <a:buSzTx/>
                        <a:buFontTx/>
                        <a:buNone/>
                        <a:tabLst/>
                      </a:pP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대상물질</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898525" rtl="0" eaLnBrk="1" fontAlgn="base" latinLnBrk="1" hangingPunct="1">
                        <a:lnSpc>
                          <a:spcPct val="160000"/>
                        </a:lnSpc>
                        <a:spcBef>
                          <a:spcPct val="0"/>
                        </a:spcBef>
                        <a:spcAft>
                          <a:spcPct val="0"/>
                        </a:spcAft>
                        <a:buClrTx/>
                        <a:buSzTx/>
                        <a:buFontTx/>
                        <a:buNone/>
                        <a:tabLst/>
                      </a:pPr>
                      <a:r>
                        <a:rPr kumimoji="1" lang="ko-KR" altLang="en-US" sz="14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주요독성</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928334">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벤젠</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대사독성 유발</a:t>
                      </a:r>
                    </a:p>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백혈구 </a:t>
                      </a: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감소증에</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의한 뼈 및 골수조직의 위축</a:t>
                      </a:r>
                    </a:p>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적혈구</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백혈구</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혈소판의 감소</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재생불량성 빈혈 유발</a:t>
                      </a:r>
                    </a:p>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고 노출 근로자들에 대한 백혈병 유발 및 임파암과 </a:t>
                      </a: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혈액암의</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발생률 증가</a:t>
                      </a:r>
                    </a:p>
                    <a:p>
                      <a:pPr marL="0" marR="0" lvl="0" indent="0" algn="l" defTabSz="898525" rtl="0" eaLnBrk="1" fontAlgn="base" latinLnBrk="1" hangingPunct="1">
                        <a:lnSpc>
                          <a:spcPct val="130000"/>
                        </a:lnSpc>
                        <a:spcBef>
                          <a:spcPct val="0"/>
                        </a:spcBef>
                        <a:spcAft>
                          <a:spcPct val="0"/>
                        </a:spcAft>
                        <a:buClrTx/>
                        <a:buSzTx/>
                        <a:buFontTx/>
                        <a:buNone/>
                        <a:tabLst/>
                      </a:pP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 대기환경기준 오염물질</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연간 </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1.5 ppb)</a:t>
                      </a:r>
                    </a:p>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한국산업안전보건공단의 산업안전보건연구원의 조사결과 백혈병 유발인자인 벤젠은</a:t>
                      </a:r>
                      <a:endPar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endParaRPr>
                    </a:p>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조립라인 일부</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공정에서  최대 </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0.00990ppm</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이 발생함</a:t>
                      </a:r>
                    </a:p>
                    <a:p>
                      <a:pPr marL="0" marR="0" lvl="0" indent="0" algn="l" defTabSz="898525" rtl="0" eaLnBrk="1" fontAlgn="base" latinLnBrk="1" hangingPunct="1">
                        <a:lnSpc>
                          <a:spcPct val="130000"/>
                        </a:lnSpc>
                        <a:spcBef>
                          <a:spcPct val="0"/>
                        </a:spcBef>
                        <a:spcAft>
                          <a:spcPct val="0"/>
                        </a:spcAft>
                        <a:buClrTx/>
                        <a:buSzTx/>
                        <a:buFontTx/>
                        <a:buNone/>
                        <a:tabLst/>
                      </a:pP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노출기준</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(1ppm)</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보다는 낫지만 발암성 물질이란 점에 주의가 필요</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3653">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2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수은</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호흡기 및 소화기 경로로 인체에 침입하면 </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80%</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정도가 신장 및 간 등에 </a:t>
                      </a: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축척되어</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소뇌의 기능을 마비</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3711">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200" b="0" i="0" u="none" strike="noStrike" cap="none" normalizeH="0" baseline="0">
                          <a:ln>
                            <a:noFill/>
                          </a:ln>
                          <a:solidFill>
                            <a:srgbClr val="000000"/>
                          </a:solidFill>
                          <a:effectLst/>
                          <a:latin typeface="나눔고딕" pitchFamily="50" charset="-127"/>
                          <a:ea typeface="나눔고딕" pitchFamily="50" charset="-127"/>
                          <a:cs typeface="Arial" pitchFamily="34" charset="0"/>
                        </a:rPr>
                        <a:t>카드뮴</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뼈의 관절부의 이상을 초래</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신경</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간장 호흡기</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순환기 계통 질환을 일으킴</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1757">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2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납</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898525" rtl="0" eaLnBrk="1" fontAlgn="base" latinLnBrk="1" hangingPunct="1">
                        <a:lnSpc>
                          <a:spcPct val="130000"/>
                        </a:lnSpc>
                        <a:spcBef>
                          <a:spcPct val="0"/>
                        </a:spcBef>
                        <a:spcAft>
                          <a:spcPct val="0"/>
                        </a:spcAft>
                        <a:buClrTx/>
                        <a:buSzTx/>
                        <a:buFontTx/>
                        <a:buChar char="-"/>
                        <a:tabLst/>
                      </a:pP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소화기</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호흡기</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음식물</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피부로 흡수</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체내에 축척</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빈혈을 수반</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조혈기관 및 소화기</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중추</a:t>
                      </a:r>
                      <a:endPar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endParaRPr>
                    </a:p>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신경계 장애를 일으킴</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9520">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200" b="0" i="0" u="none" strike="noStrike" cap="none" normalizeH="0" baseline="0">
                          <a:ln>
                            <a:noFill/>
                          </a:ln>
                          <a:solidFill>
                            <a:srgbClr val="000000"/>
                          </a:solidFill>
                          <a:effectLst/>
                          <a:latin typeface="나눔고딕" pitchFamily="50" charset="-127"/>
                          <a:ea typeface="나눔고딕" pitchFamily="50" charset="-127"/>
                          <a:cs typeface="Arial" pitchFamily="34" charset="0"/>
                        </a:rPr>
                        <a:t>크롬</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장시간 흡입 시 </a:t>
                      </a: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비중격</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연골부에</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원형의 천공이 생기는 것이 특이점</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발암물질 중 하나임</a:t>
                      </a:r>
                    </a:p>
                    <a:p>
                      <a:pPr marL="0" marR="0" lvl="0" indent="0" algn="l" defTabSz="898525" rtl="0" eaLnBrk="1" fontAlgn="base" latinLnBrk="1" hangingPunct="1">
                        <a:lnSpc>
                          <a:spcPct val="130000"/>
                        </a:lnSpc>
                        <a:spcBef>
                          <a:spcPct val="0"/>
                        </a:spcBef>
                        <a:spcAft>
                          <a:spcPct val="0"/>
                        </a:spcAft>
                        <a:buClrTx/>
                        <a:buSzTx/>
                        <a:buFontTx/>
                        <a:buChar char="-"/>
                        <a:tabLst/>
                      </a:pP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만성피해</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만성카타르성</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비염</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폐기종</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폐부종</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만성 </a:t>
                      </a: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기관지암</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급성피해</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폐충혈</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기관지</a:t>
                      </a:r>
                      <a:endPar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endParaRPr>
                    </a:p>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염</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폐암 등을 유발</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1757">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200" b="0" i="0" u="none" strike="noStrike" cap="none" normalizeH="0" baseline="0">
                          <a:ln>
                            <a:noFill/>
                          </a:ln>
                          <a:solidFill>
                            <a:srgbClr val="000000"/>
                          </a:solidFill>
                          <a:effectLst/>
                          <a:latin typeface="나눔고딕" pitchFamily="50" charset="-127"/>
                          <a:ea typeface="나눔고딕" pitchFamily="50" charset="-127"/>
                          <a:cs typeface="Arial" pitchFamily="34" charset="0"/>
                        </a:rPr>
                        <a:t>니켈</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폐나 비강의 발암작용 및 접촉성 피부염 유발</a:t>
                      </a:r>
                    </a:p>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정신과민 반응과 독성이 강한 </a:t>
                      </a: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니켈카르보닐의</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증기 흡입으로 인한 호흡기 장애</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1757">
                <a:tc>
                  <a:txBody>
                    <a:bodyPr/>
                    <a:lstStyle/>
                    <a:p>
                      <a:pPr marL="0" marR="0" lvl="0" indent="0" algn="ctr" defTabSz="898525" rtl="0" eaLnBrk="1" fontAlgn="base" latinLnBrk="1" hangingPunct="1">
                        <a:lnSpc>
                          <a:spcPct val="130000"/>
                        </a:lnSpc>
                        <a:spcBef>
                          <a:spcPct val="0"/>
                        </a:spcBef>
                        <a:spcAft>
                          <a:spcPct val="0"/>
                        </a:spcAft>
                        <a:buClrTx/>
                        <a:buSzTx/>
                        <a:buFontTx/>
                        <a:buNone/>
                        <a:tabLst/>
                      </a:pP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폼알데히드</a:t>
                      </a:r>
                      <a:endPar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endParaRP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898525" rtl="0" eaLnBrk="1" fontAlgn="base" latinLnBrk="1" hangingPunct="1">
                        <a:lnSpc>
                          <a:spcPct val="130000"/>
                        </a:lnSpc>
                        <a:spcBef>
                          <a:spcPct val="0"/>
                        </a:spcBef>
                        <a:spcAft>
                          <a:spcPct val="0"/>
                        </a:spcAft>
                        <a:buClrTx/>
                        <a:buSzTx/>
                        <a:buFont typeface="Arial" pitchFamily="34" charset="0"/>
                        <a:buChar char="-"/>
                        <a:tabLst/>
                      </a:pP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err="1">
                          <a:ln>
                            <a:noFill/>
                          </a:ln>
                          <a:solidFill>
                            <a:srgbClr val="000000"/>
                          </a:solidFill>
                          <a:effectLst/>
                          <a:latin typeface="나눔고딕" pitchFamily="50" charset="-127"/>
                          <a:ea typeface="나눔고딕" pitchFamily="50" charset="-127"/>
                          <a:cs typeface="Arial" pitchFamily="34" charset="0"/>
                        </a:rPr>
                        <a:t>폼알데히드는</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흡입하였을 때 또는 피부 점막에 접촉하였을 때 유해한 작용을 나타냄</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p>
                    <a:p>
                      <a:pPr marL="0" marR="0" lvl="0" indent="0" algn="l" defTabSz="898525" rtl="0" eaLnBrk="1" fontAlgn="base" latinLnBrk="1" hangingPunct="1">
                        <a:lnSpc>
                          <a:spcPct val="130000"/>
                        </a:lnSpc>
                        <a:spcBef>
                          <a:spcPct val="0"/>
                        </a:spcBef>
                        <a:spcAft>
                          <a:spcPct val="0"/>
                        </a:spcAft>
                        <a:buClrTx/>
                        <a:buSzTx/>
                        <a:buFontTx/>
                        <a:buNone/>
                        <a:tabLst/>
                      </a:pP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다만</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 </a:t>
                      </a:r>
                      <a:r>
                        <a:rPr kumimoji="1" lang="ko-KR" altLang="en-US"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적절한 작업조건과 합리적인 주의로 이행할 때는 건강장애는 일어나지 않음</a:t>
                      </a:r>
                      <a:r>
                        <a:rPr kumimoji="1" lang="en-US" altLang="ko-KR" sz="1200" b="0" i="0" u="none" strike="noStrike" cap="none" normalizeH="0" baseline="0" dirty="0">
                          <a:ln>
                            <a:noFill/>
                          </a:ln>
                          <a:solidFill>
                            <a:srgbClr val="000000"/>
                          </a:solidFill>
                          <a:effectLst/>
                          <a:latin typeface="나눔고딕" pitchFamily="50" charset="-127"/>
                          <a:ea typeface="나눔고딕" pitchFamily="50" charset="-127"/>
                          <a:cs typeface="Arial" pitchFamily="34" charset="0"/>
                        </a:rPr>
                        <a:t>.</a:t>
                      </a:r>
                    </a:p>
                  </a:txBody>
                  <a:tcPr marL="47494" marR="47494" marT="13116" marB="13116" anchor="ctr" horzOverflow="overflow">
                    <a:lnL w="3516" cap="flat" cmpd="sng" algn="ctr">
                      <a:solidFill>
                        <a:srgbClr val="000000"/>
                      </a:solidFill>
                      <a:prstDash val="solid"/>
                      <a:round/>
                      <a:headEnd type="none" w="med" len="med"/>
                      <a:tailEnd type="none" w="med" len="med"/>
                    </a:lnL>
                    <a:lnR w="3516" cap="flat" cmpd="sng" algn="ctr">
                      <a:solidFill>
                        <a:srgbClr val="000000"/>
                      </a:solidFill>
                      <a:prstDash val="solid"/>
                      <a:round/>
                      <a:headEnd type="none" w="med" len="med"/>
                      <a:tailEnd type="none" w="med" len="med"/>
                    </a:lnR>
                    <a:lnT w="3516" cap="flat" cmpd="sng" algn="ctr">
                      <a:solidFill>
                        <a:srgbClr val="000000"/>
                      </a:solidFill>
                      <a:prstDash val="solid"/>
                      <a:round/>
                      <a:headEnd type="none" w="med" len="med"/>
                      <a:tailEnd type="none" w="med" len="med"/>
                    </a:lnT>
                    <a:lnB w="3516"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9494" name="Rectangle 91">
            <a:extLst>
              <a:ext uri="{FF2B5EF4-FFF2-40B4-BE49-F238E27FC236}">
                <a16:creationId xmlns:a16="http://schemas.microsoft.com/office/drawing/2014/main" id="{850B3410-2111-D733-1C10-554EF54B326A}"/>
              </a:ext>
            </a:extLst>
          </p:cNvPr>
          <p:cNvSpPr>
            <a:spLocks noChangeArrowheads="1"/>
          </p:cNvSpPr>
          <p:nvPr/>
        </p:nvSpPr>
        <p:spPr bwMode="auto">
          <a:xfrm>
            <a:off x="0" y="0"/>
            <a:ext cx="91392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4" name="Group 516">
            <a:extLst>
              <a:ext uri="{FF2B5EF4-FFF2-40B4-BE49-F238E27FC236}">
                <a16:creationId xmlns:a16="http://schemas.microsoft.com/office/drawing/2014/main" id="{5B3172D7-3F32-381F-E510-50158E5A4542}"/>
              </a:ext>
            </a:extLst>
          </p:cNvPr>
          <p:cNvGrpSpPr>
            <a:grpSpLocks/>
          </p:cNvGrpSpPr>
          <p:nvPr/>
        </p:nvGrpSpPr>
        <p:grpSpPr bwMode="auto">
          <a:xfrm>
            <a:off x="-180975" y="279400"/>
            <a:ext cx="7413625" cy="701675"/>
            <a:chOff x="-114" y="176"/>
            <a:chExt cx="4670" cy="442"/>
          </a:xfrm>
        </p:grpSpPr>
        <p:pic>
          <p:nvPicPr>
            <p:cNvPr id="166917" name="Picture 1029">
              <a:extLst>
                <a:ext uri="{FF2B5EF4-FFF2-40B4-BE49-F238E27FC236}">
                  <a16:creationId xmlns:a16="http://schemas.microsoft.com/office/drawing/2014/main" id="{AAF641EE-F788-C969-144A-6E42F2337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6918" name="Rectangle 1030">
              <a:extLst>
                <a:ext uri="{FF2B5EF4-FFF2-40B4-BE49-F238E27FC236}">
                  <a16:creationId xmlns:a16="http://schemas.microsoft.com/office/drawing/2014/main" id="{A7D39F30-8DA2-668C-9885-6CE7139CFE5E}"/>
                </a:ext>
              </a:extLst>
            </p:cNvPr>
            <p:cNvSpPr>
              <a:spLocks noChangeArrowheads="1"/>
            </p:cNvSpPr>
            <p:nvPr/>
          </p:nvSpPr>
          <p:spPr bwMode="auto">
            <a:xfrm>
              <a:off x="-114" y="176"/>
              <a:ext cx="1743"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3</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66915" name="Rectangle 1032">
            <a:extLst>
              <a:ext uri="{FF2B5EF4-FFF2-40B4-BE49-F238E27FC236}">
                <a16:creationId xmlns:a16="http://schemas.microsoft.com/office/drawing/2014/main" id="{51D7D3AF-D872-1EEC-230B-ABA4540FABB8}"/>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66916" name="그림 1">
            <a:extLst>
              <a:ext uri="{FF2B5EF4-FFF2-40B4-BE49-F238E27FC236}">
                <a16:creationId xmlns:a16="http://schemas.microsoft.com/office/drawing/2014/main" id="{41A892EE-10E5-F8BA-349C-E06754738F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8" y="835025"/>
            <a:ext cx="910113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962" name="Group 516">
            <a:extLst>
              <a:ext uri="{FF2B5EF4-FFF2-40B4-BE49-F238E27FC236}">
                <a16:creationId xmlns:a16="http://schemas.microsoft.com/office/drawing/2014/main" id="{B7BE5EC5-B280-3832-47F0-A0DAA26F17D5}"/>
              </a:ext>
            </a:extLst>
          </p:cNvPr>
          <p:cNvGrpSpPr>
            <a:grpSpLocks/>
          </p:cNvGrpSpPr>
          <p:nvPr/>
        </p:nvGrpSpPr>
        <p:grpSpPr bwMode="auto">
          <a:xfrm>
            <a:off x="-180975" y="279400"/>
            <a:ext cx="7413625" cy="701675"/>
            <a:chOff x="-114" y="176"/>
            <a:chExt cx="4670" cy="442"/>
          </a:xfrm>
        </p:grpSpPr>
        <p:pic>
          <p:nvPicPr>
            <p:cNvPr id="168990" name="Picture 1029">
              <a:extLst>
                <a:ext uri="{FF2B5EF4-FFF2-40B4-BE49-F238E27FC236}">
                  <a16:creationId xmlns:a16="http://schemas.microsoft.com/office/drawing/2014/main" id="{EA7A19F9-88FD-601B-FEA8-076157B96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8991" name="Rectangle 1030">
              <a:extLst>
                <a:ext uri="{FF2B5EF4-FFF2-40B4-BE49-F238E27FC236}">
                  <a16:creationId xmlns:a16="http://schemas.microsoft.com/office/drawing/2014/main" id="{4C6ACEB9-CCB9-CB8A-9919-B9D03D3E35F7}"/>
                </a:ext>
              </a:extLst>
            </p:cNvPr>
            <p:cNvSpPr>
              <a:spLocks noChangeArrowheads="1"/>
            </p:cNvSpPr>
            <p:nvPr/>
          </p:nvSpPr>
          <p:spPr bwMode="auto">
            <a:xfrm>
              <a:off x="-114" y="176"/>
              <a:ext cx="1743"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3</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68963" name="AutoShape 1031">
            <a:extLst>
              <a:ext uri="{FF2B5EF4-FFF2-40B4-BE49-F238E27FC236}">
                <a16:creationId xmlns:a16="http://schemas.microsoft.com/office/drawing/2014/main" id="{ED36BBA1-A5FB-B0D5-EA4A-C6848355C2CA}"/>
              </a:ext>
            </a:extLst>
          </p:cNvPr>
          <p:cNvSpPr>
            <a:spLocks noChangeArrowheads="1"/>
          </p:cNvSpPr>
          <p:nvPr/>
        </p:nvSpPr>
        <p:spPr bwMode="auto">
          <a:xfrm>
            <a:off x="319088" y="939800"/>
            <a:ext cx="8424862" cy="5581650"/>
          </a:xfrm>
          <a:prstGeom prst="roundRect">
            <a:avLst>
              <a:gd name="adj" fmla="val 1602"/>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68964" name="Rectangle 1032">
            <a:extLst>
              <a:ext uri="{FF2B5EF4-FFF2-40B4-BE49-F238E27FC236}">
                <a16:creationId xmlns:a16="http://schemas.microsoft.com/office/drawing/2014/main" id="{14045B63-EBD2-98EC-B70E-E9EB4DC7DD7C}"/>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68965" name="Picture 1033">
            <a:extLst>
              <a:ext uri="{FF2B5EF4-FFF2-40B4-BE49-F238E27FC236}">
                <a16:creationId xmlns:a16="http://schemas.microsoft.com/office/drawing/2014/main" id="{8A26CD73-2A55-04B6-19C1-F58F85496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892175"/>
            <a:ext cx="6156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68966" name="Rectangle 1034">
            <a:extLst>
              <a:ext uri="{FF2B5EF4-FFF2-40B4-BE49-F238E27FC236}">
                <a16:creationId xmlns:a16="http://schemas.microsoft.com/office/drawing/2014/main" id="{3D27A23E-968A-5291-9355-0E3B3988E60D}"/>
              </a:ext>
            </a:extLst>
          </p:cNvPr>
          <p:cNvSpPr>
            <a:spLocks noChangeArrowheads="1"/>
          </p:cNvSpPr>
          <p:nvPr/>
        </p:nvSpPr>
        <p:spPr bwMode="auto">
          <a:xfrm>
            <a:off x="390525" y="976313"/>
            <a:ext cx="7196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대기 및 폐수방지시설 부실운영 사업장 중점관리</a:t>
            </a:r>
          </a:p>
        </p:txBody>
      </p:sp>
      <p:pic>
        <p:nvPicPr>
          <p:cNvPr id="168967" name="Picture 1035">
            <a:extLst>
              <a:ext uri="{FF2B5EF4-FFF2-40B4-BE49-F238E27FC236}">
                <a16:creationId xmlns:a16="http://schemas.microsoft.com/office/drawing/2014/main" id="{D5FA8770-3A1E-08E2-FB75-305B04F3C641}"/>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34988" y="5010150"/>
            <a:ext cx="8208962"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68968" name="Picture 1036">
            <a:extLst>
              <a:ext uri="{FF2B5EF4-FFF2-40B4-BE49-F238E27FC236}">
                <a16:creationId xmlns:a16="http://schemas.microsoft.com/office/drawing/2014/main" id="{EEC4FABB-A3F3-71F1-70B8-E4A3B15880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813" y="4978400"/>
            <a:ext cx="48307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8969" name="Rectangle 1037">
            <a:extLst>
              <a:ext uri="{FF2B5EF4-FFF2-40B4-BE49-F238E27FC236}">
                <a16:creationId xmlns:a16="http://schemas.microsoft.com/office/drawing/2014/main" id="{153461AF-D36F-2967-949A-79A65EB048B1}"/>
              </a:ext>
            </a:extLst>
          </p:cNvPr>
          <p:cNvSpPr>
            <a:spLocks noChangeArrowheads="1"/>
          </p:cNvSpPr>
          <p:nvPr/>
        </p:nvSpPr>
        <p:spPr bwMode="auto">
          <a:xfrm>
            <a:off x="439738" y="5083175"/>
            <a:ext cx="4346575"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미점검업소 및 부실사업장관리</a:t>
            </a:r>
          </a:p>
        </p:txBody>
      </p:sp>
      <p:sp>
        <p:nvSpPr>
          <p:cNvPr id="168970" name="Rectangle 1038">
            <a:extLst>
              <a:ext uri="{FF2B5EF4-FFF2-40B4-BE49-F238E27FC236}">
                <a16:creationId xmlns:a16="http://schemas.microsoft.com/office/drawing/2014/main" id="{90748430-9F7B-0216-8742-2C4805208005}"/>
              </a:ext>
            </a:extLst>
          </p:cNvPr>
          <p:cNvSpPr>
            <a:spLocks noChangeArrowheads="1"/>
          </p:cNvSpPr>
          <p:nvPr/>
        </p:nvSpPr>
        <p:spPr bwMode="auto">
          <a:xfrm>
            <a:off x="855663" y="5557838"/>
            <a:ext cx="8015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최근 </a:t>
            </a:r>
            <a:r>
              <a:rPr lang="en-US" altLang="ko-KR" sz="1600" b="1">
                <a:solidFill>
                  <a:srgbClr val="000000"/>
                </a:solidFill>
                <a:latin typeface="나눔고딕" pitchFamily="50" charset="-127"/>
                <a:ea typeface="나눔고딕" pitchFamily="50" charset="-127"/>
              </a:rPr>
              <a:t>2</a:t>
            </a:r>
            <a:r>
              <a:rPr lang="ko-KR" altLang="en-US" sz="1600" b="1">
                <a:solidFill>
                  <a:srgbClr val="000000"/>
                </a:solidFill>
                <a:latin typeface="나눔고딕" pitchFamily="50" charset="-127"/>
                <a:ea typeface="나눔고딕" pitchFamily="50" charset="-127"/>
              </a:rPr>
              <a:t>년간 배출허용기준 초과 사업장</a:t>
            </a:r>
          </a:p>
        </p:txBody>
      </p:sp>
      <p:sp>
        <p:nvSpPr>
          <p:cNvPr id="168971" name="Freeform 1039">
            <a:extLst>
              <a:ext uri="{FF2B5EF4-FFF2-40B4-BE49-F238E27FC236}">
                <a16:creationId xmlns:a16="http://schemas.microsoft.com/office/drawing/2014/main" id="{1C1DD20A-5722-CCAA-543D-7351FBCBD75D}"/>
              </a:ext>
            </a:extLst>
          </p:cNvPr>
          <p:cNvSpPr>
            <a:spLocks noChangeArrowheads="1"/>
          </p:cNvSpPr>
          <p:nvPr/>
        </p:nvSpPr>
        <p:spPr bwMode="auto">
          <a:xfrm>
            <a:off x="669925" y="5673725"/>
            <a:ext cx="165100" cy="161925"/>
          </a:xfrm>
          <a:custGeom>
            <a:avLst/>
            <a:gdLst>
              <a:gd name="T0" fmla="*/ 2147483646 w 104"/>
              <a:gd name="T1" fmla="*/ 2147483646 h 102"/>
              <a:gd name="T2" fmla="*/ 0 w 104"/>
              <a:gd name="T3" fmla="*/ 2147483646 h 102"/>
              <a:gd name="T4" fmla="*/ 2147483646 w 104"/>
              <a:gd name="T5" fmla="*/ 2147483646 h 102"/>
              <a:gd name="T6" fmla="*/ 2147483646 w 104"/>
              <a:gd name="T7" fmla="*/ 0 h 102"/>
              <a:gd name="T8" fmla="*/ 2147483646 w 104"/>
              <a:gd name="T9" fmla="*/ 2147483646 h 102"/>
              <a:gd name="T10" fmla="*/ 2147483646 w 104"/>
              <a:gd name="T11" fmla="*/ 2147483646 h 102"/>
              <a:gd name="T12" fmla="*/ 2147483646 w 104"/>
              <a:gd name="T13" fmla="*/ 2147483646 h 102"/>
              <a:gd name="T14" fmla="*/ 2147483646 w 104"/>
              <a:gd name="T15" fmla="*/ 2147483646 h 102"/>
              <a:gd name="T16" fmla="*/ 2147483646 w 104"/>
              <a:gd name="T17" fmla="*/ 2147483646 h 102"/>
              <a:gd name="T18" fmla="*/ 2147483646 w 104"/>
              <a:gd name="T19" fmla="*/ 2147483646 h 102"/>
              <a:gd name="T20" fmla="*/ 2147483646 w 104"/>
              <a:gd name="T21" fmla="*/ 2147483646 h 102"/>
              <a:gd name="T22" fmla="*/ 2147483646 w 104"/>
              <a:gd name="T23" fmla="*/ 2147483646 h 102"/>
              <a:gd name="T24" fmla="*/ 2147483646 w 104"/>
              <a:gd name="T25" fmla="*/ 2147483646 h 102"/>
              <a:gd name="T26" fmla="*/ 2147483646 w 104"/>
              <a:gd name="T27" fmla="*/ 2147483646 h 102"/>
              <a:gd name="T28" fmla="*/ 2147483646 w 104"/>
              <a:gd name="T29" fmla="*/ 2147483646 h 102"/>
              <a:gd name="T30" fmla="*/ 2147483646 w 104"/>
              <a:gd name="T31" fmla="*/ 2147483646 h 102"/>
              <a:gd name="T32" fmla="*/ 2147483646 w 104"/>
              <a:gd name="T33" fmla="*/ 2147483646 h 102"/>
              <a:gd name="T34" fmla="*/ 2147483646 w 104"/>
              <a:gd name="T35" fmla="*/ 2147483646 h 102"/>
              <a:gd name="T36" fmla="*/ 2147483646 w 104"/>
              <a:gd name="T37" fmla="*/ 2147483646 h 102"/>
              <a:gd name="T38" fmla="*/ 2147483646 w 104"/>
              <a:gd name="T39" fmla="*/ 2147483646 h 102"/>
              <a:gd name="T40" fmla="*/ 2147483646 w 104"/>
              <a:gd name="T41" fmla="*/ 2147483646 h 102"/>
              <a:gd name="T42" fmla="*/ 2147483646 w 104"/>
              <a:gd name="T43" fmla="*/ 2147483646 h 102"/>
              <a:gd name="T44" fmla="*/ 2147483646 w 104"/>
              <a:gd name="T45" fmla="*/ 2147483646 h 102"/>
              <a:gd name="T46" fmla="*/ 2147483646 w 104"/>
              <a:gd name="T47" fmla="*/ 2147483646 h 102"/>
              <a:gd name="T48" fmla="*/ 2147483646 w 104"/>
              <a:gd name="T49" fmla="*/ 2147483646 h 102"/>
              <a:gd name="T50" fmla="*/ 2147483646 w 104"/>
              <a:gd name="T51" fmla="*/ 2147483646 h 102"/>
              <a:gd name="T52" fmla="*/ 2147483646 w 104"/>
              <a:gd name="T53" fmla="*/ 2147483646 h 102"/>
              <a:gd name="T54" fmla="*/ 2147483646 w 104"/>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102"/>
              <a:gd name="T86" fmla="*/ 104 w 104"/>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102">
                <a:moveTo>
                  <a:pt x="15" y="88"/>
                </a:moveTo>
                <a:cubicBezTo>
                  <a:pt x="5" y="78"/>
                  <a:pt x="0" y="66"/>
                  <a:pt x="0" y="52"/>
                </a:cubicBezTo>
                <a:cubicBezTo>
                  <a:pt x="0" y="37"/>
                  <a:pt x="5" y="26"/>
                  <a:pt x="15" y="16"/>
                </a:cubicBezTo>
                <a:cubicBezTo>
                  <a:pt x="25" y="5"/>
                  <a:pt x="37" y="0"/>
                  <a:pt x="52" y="0"/>
                </a:cubicBezTo>
                <a:cubicBezTo>
                  <a:pt x="67" y="0"/>
                  <a:pt x="79" y="5"/>
                  <a:pt x="89" y="16"/>
                </a:cubicBezTo>
                <a:cubicBezTo>
                  <a:pt x="99" y="26"/>
                  <a:pt x="104" y="37"/>
                  <a:pt x="104" y="52"/>
                </a:cubicBezTo>
                <a:cubicBezTo>
                  <a:pt x="104" y="66"/>
                  <a:pt x="99" y="78"/>
                  <a:pt x="89" y="88"/>
                </a:cubicBezTo>
                <a:cubicBezTo>
                  <a:pt x="79" y="97"/>
                  <a:pt x="67" y="102"/>
                  <a:pt x="52" y="102"/>
                </a:cubicBezTo>
                <a:cubicBezTo>
                  <a:pt x="37" y="102"/>
                  <a:pt x="25" y="97"/>
                  <a:pt x="15" y="88"/>
                </a:cubicBezTo>
                <a:close/>
                <a:moveTo>
                  <a:pt x="29" y="80"/>
                </a:moveTo>
                <a:cubicBezTo>
                  <a:pt x="29" y="82"/>
                  <a:pt x="30" y="84"/>
                  <a:pt x="31" y="84"/>
                </a:cubicBezTo>
                <a:cubicBezTo>
                  <a:pt x="33" y="85"/>
                  <a:pt x="34" y="85"/>
                  <a:pt x="36" y="84"/>
                </a:cubicBezTo>
                <a:lnTo>
                  <a:pt x="84" y="56"/>
                </a:lnTo>
                <a:cubicBezTo>
                  <a:pt x="85" y="55"/>
                  <a:pt x="86" y="55"/>
                  <a:pt x="86" y="54"/>
                </a:cubicBezTo>
                <a:cubicBezTo>
                  <a:pt x="86" y="53"/>
                  <a:pt x="87" y="53"/>
                  <a:pt x="87" y="52"/>
                </a:cubicBezTo>
                <a:cubicBezTo>
                  <a:pt x="87" y="51"/>
                  <a:pt x="86" y="50"/>
                  <a:pt x="86" y="49"/>
                </a:cubicBezTo>
                <a:cubicBezTo>
                  <a:pt x="86" y="49"/>
                  <a:pt x="85" y="48"/>
                  <a:pt x="84" y="48"/>
                </a:cubicBezTo>
                <a:lnTo>
                  <a:pt x="36" y="19"/>
                </a:lnTo>
                <a:cubicBezTo>
                  <a:pt x="35" y="18"/>
                  <a:pt x="33" y="18"/>
                  <a:pt x="31" y="19"/>
                </a:cubicBezTo>
                <a:cubicBezTo>
                  <a:pt x="30" y="20"/>
                  <a:pt x="29" y="21"/>
                  <a:pt x="29" y="23"/>
                </a:cubicBezTo>
                <a:lnTo>
                  <a:pt x="29" y="80"/>
                </a:lnTo>
                <a:close/>
                <a:moveTo>
                  <a:pt x="80" y="52"/>
                </a:moveTo>
                <a:lnTo>
                  <a:pt x="35" y="78"/>
                </a:lnTo>
                <a:lnTo>
                  <a:pt x="35" y="25"/>
                </a:lnTo>
                <a:lnTo>
                  <a:pt x="80" y="52"/>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68972" name="Picture 1040">
            <a:extLst>
              <a:ext uri="{FF2B5EF4-FFF2-40B4-BE49-F238E27FC236}">
                <a16:creationId xmlns:a16="http://schemas.microsoft.com/office/drawing/2014/main" id="{F0ACE0B2-BB59-83E4-A4BD-0BC73D7CD4A3}"/>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34988" y="1481138"/>
            <a:ext cx="8208962"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68973" name="Picture 1044">
            <a:extLst>
              <a:ext uri="{FF2B5EF4-FFF2-40B4-BE49-F238E27FC236}">
                <a16:creationId xmlns:a16="http://schemas.microsoft.com/office/drawing/2014/main" id="{5BBB7A91-0848-1D99-BFE1-345FC80837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988" y="1481138"/>
            <a:ext cx="32146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8974" name="Rectangle 1045">
            <a:extLst>
              <a:ext uri="{FF2B5EF4-FFF2-40B4-BE49-F238E27FC236}">
                <a16:creationId xmlns:a16="http://schemas.microsoft.com/office/drawing/2014/main" id="{3BE5C836-E2F9-DC34-E4D8-6DCA3D3FE6B1}"/>
              </a:ext>
            </a:extLst>
          </p:cNvPr>
          <p:cNvSpPr>
            <a:spLocks noChangeArrowheads="1"/>
          </p:cNvSpPr>
          <p:nvPr/>
        </p:nvSpPr>
        <p:spPr bwMode="auto">
          <a:xfrm>
            <a:off x="319088" y="1552575"/>
            <a:ext cx="3225800"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대상사업장 수시점검</a:t>
            </a:r>
          </a:p>
        </p:txBody>
      </p:sp>
      <p:sp>
        <p:nvSpPr>
          <p:cNvPr id="168975" name="Rectangle 1047">
            <a:extLst>
              <a:ext uri="{FF2B5EF4-FFF2-40B4-BE49-F238E27FC236}">
                <a16:creationId xmlns:a16="http://schemas.microsoft.com/office/drawing/2014/main" id="{0E69F788-0E8F-D9DF-A291-1EDE7311006D}"/>
              </a:ext>
            </a:extLst>
          </p:cNvPr>
          <p:cNvSpPr>
            <a:spLocks noChangeArrowheads="1"/>
          </p:cNvSpPr>
          <p:nvPr/>
        </p:nvSpPr>
        <p:spPr bwMode="auto">
          <a:xfrm>
            <a:off x="911225" y="2111375"/>
            <a:ext cx="7780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흡수제</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교체실적이 없거나 장기간 교환실적이 없는 사업장</a:t>
            </a:r>
          </a:p>
        </p:txBody>
      </p:sp>
      <p:sp>
        <p:nvSpPr>
          <p:cNvPr id="168976" name="Rectangle 1048">
            <a:extLst>
              <a:ext uri="{FF2B5EF4-FFF2-40B4-BE49-F238E27FC236}">
                <a16:creationId xmlns:a16="http://schemas.microsoft.com/office/drawing/2014/main" id="{45CB8F1E-9403-AC33-536A-35474E899A3B}"/>
              </a:ext>
            </a:extLst>
          </p:cNvPr>
          <p:cNvSpPr>
            <a:spLocks noChangeArrowheads="1"/>
          </p:cNvSpPr>
          <p:nvPr/>
        </p:nvSpPr>
        <p:spPr bwMode="auto">
          <a:xfrm>
            <a:off x="911225" y="2519363"/>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폐수사용량에 비해 약품등 사용량이 적은 사업장</a:t>
            </a:r>
          </a:p>
        </p:txBody>
      </p:sp>
      <p:sp>
        <p:nvSpPr>
          <p:cNvPr id="168977" name="Freeform 1049">
            <a:extLst>
              <a:ext uri="{FF2B5EF4-FFF2-40B4-BE49-F238E27FC236}">
                <a16:creationId xmlns:a16="http://schemas.microsoft.com/office/drawing/2014/main" id="{DA13501E-1312-43A1-0739-367C0C0E3369}"/>
              </a:ext>
            </a:extLst>
          </p:cNvPr>
          <p:cNvSpPr>
            <a:spLocks noChangeArrowheads="1"/>
          </p:cNvSpPr>
          <p:nvPr/>
        </p:nvSpPr>
        <p:spPr bwMode="auto">
          <a:xfrm>
            <a:off x="685800" y="221773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2" y="0"/>
                </a:cubicBezTo>
                <a:cubicBezTo>
                  <a:pt x="66" y="0"/>
                  <a:pt x="78" y="5"/>
                  <a:pt x="88" y="16"/>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4"/>
                  <a:pt x="31" y="84"/>
                </a:cubicBezTo>
                <a:cubicBezTo>
                  <a:pt x="33" y="85"/>
                  <a:pt x="34" y="85"/>
                  <a:pt x="36" y="84"/>
                </a:cubicBezTo>
                <a:lnTo>
                  <a:pt x="83" y="55"/>
                </a:lnTo>
                <a:cubicBezTo>
                  <a:pt x="84" y="55"/>
                  <a:pt x="85" y="54"/>
                  <a:pt x="85" y="54"/>
                </a:cubicBezTo>
                <a:cubicBezTo>
                  <a:pt x="85" y="53"/>
                  <a:pt x="86" y="52"/>
                  <a:pt x="86" y="51"/>
                </a:cubicBezTo>
                <a:cubicBezTo>
                  <a:pt x="86" y="51"/>
                  <a:pt x="85" y="50"/>
                  <a:pt x="85" y="49"/>
                </a:cubicBezTo>
                <a:cubicBezTo>
                  <a:pt x="85" y="49"/>
                  <a:pt x="84" y="48"/>
                  <a:pt x="83" y="48"/>
                </a:cubicBezTo>
                <a:lnTo>
                  <a:pt x="36" y="19"/>
                </a:lnTo>
                <a:cubicBezTo>
                  <a:pt x="35" y="18"/>
                  <a:pt x="33" y="18"/>
                  <a:pt x="31" y="19"/>
                </a:cubicBezTo>
                <a:cubicBezTo>
                  <a:pt x="30" y="20"/>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68978" name="Freeform 1050">
            <a:extLst>
              <a:ext uri="{FF2B5EF4-FFF2-40B4-BE49-F238E27FC236}">
                <a16:creationId xmlns:a16="http://schemas.microsoft.com/office/drawing/2014/main" id="{E52354FA-1FD5-A95C-2942-1E1FECE6556E}"/>
              </a:ext>
            </a:extLst>
          </p:cNvPr>
          <p:cNvSpPr>
            <a:spLocks noChangeArrowheads="1"/>
          </p:cNvSpPr>
          <p:nvPr/>
        </p:nvSpPr>
        <p:spPr bwMode="auto">
          <a:xfrm>
            <a:off x="696913" y="263048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6"/>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68979" name="Picture 1051">
            <a:extLst>
              <a:ext uri="{FF2B5EF4-FFF2-40B4-BE49-F238E27FC236}">
                <a16:creationId xmlns:a16="http://schemas.microsoft.com/office/drawing/2014/main" id="{259BC6DC-DED8-26B6-B4E9-B4ACB2AE306F}"/>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47688" y="3081338"/>
            <a:ext cx="819626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68980" name="Picture 1052">
            <a:extLst>
              <a:ext uri="{FF2B5EF4-FFF2-40B4-BE49-F238E27FC236}">
                <a16:creationId xmlns:a16="http://schemas.microsoft.com/office/drawing/2014/main" id="{29D5A6E8-E1F5-DBD3-89B6-D675605AD7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3065463"/>
            <a:ext cx="2838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68981" name="Rectangle 1053">
            <a:extLst>
              <a:ext uri="{FF2B5EF4-FFF2-40B4-BE49-F238E27FC236}">
                <a16:creationId xmlns:a16="http://schemas.microsoft.com/office/drawing/2014/main" id="{B2B1E6E4-9E60-2DE0-A224-FCED9AAE5129}"/>
              </a:ext>
            </a:extLst>
          </p:cNvPr>
          <p:cNvSpPr>
            <a:spLocks noChangeArrowheads="1"/>
          </p:cNvSpPr>
          <p:nvPr/>
        </p:nvSpPr>
        <p:spPr bwMode="auto">
          <a:xfrm>
            <a:off x="531813" y="3228975"/>
            <a:ext cx="2368550" cy="338138"/>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무허가사업장관리</a:t>
            </a:r>
          </a:p>
        </p:txBody>
      </p:sp>
      <p:sp>
        <p:nvSpPr>
          <p:cNvPr id="168982" name="Rectangle 1055">
            <a:extLst>
              <a:ext uri="{FF2B5EF4-FFF2-40B4-BE49-F238E27FC236}">
                <a16:creationId xmlns:a16="http://schemas.microsoft.com/office/drawing/2014/main" id="{4C601754-6EB4-6B6C-F618-7F0C7896467F}"/>
              </a:ext>
            </a:extLst>
          </p:cNvPr>
          <p:cNvSpPr>
            <a:spLocks noChangeArrowheads="1"/>
          </p:cNvSpPr>
          <p:nvPr/>
        </p:nvSpPr>
        <p:spPr bwMode="auto">
          <a:xfrm>
            <a:off x="923925" y="4102100"/>
            <a:ext cx="780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공장등록 인허가 부서에 환경관계법 준수 등 사전홍보 및 계도</a:t>
            </a:r>
            <a:endParaRPr lang="en-US" altLang="ko-KR" sz="1600" b="1">
              <a:solidFill>
                <a:srgbClr val="000000"/>
              </a:solidFill>
              <a:latin typeface="나눔고딕" pitchFamily="50" charset="-127"/>
              <a:ea typeface="나눔고딕" pitchFamily="50" charset="-127"/>
            </a:endParaRPr>
          </a:p>
        </p:txBody>
      </p:sp>
      <p:sp>
        <p:nvSpPr>
          <p:cNvPr id="168983" name="Freeform 1056">
            <a:extLst>
              <a:ext uri="{FF2B5EF4-FFF2-40B4-BE49-F238E27FC236}">
                <a16:creationId xmlns:a16="http://schemas.microsoft.com/office/drawing/2014/main" id="{633CB0F8-382E-DF21-612F-85C2ED83711E}"/>
              </a:ext>
            </a:extLst>
          </p:cNvPr>
          <p:cNvSpPr>
            <a:spLocks noChangeArrowheads="1"/>
          </p:cNvSpPr>
          <p:nvPr/>
        </p:nvSpPr>
        <p:spPr bwMode="auto">
          <a:xfrm>
            <a:off x="717550" y="4198938"/>
            <a:ext cx="165100" cy="147637"/>
          </a:xfrm>
          <a:custGeom>
            <a:avLst/>
            <a:gdLst>
              <a:gd name="T0" fmla="*/ 2147483646 w 104"/>
              <a:gd name="T1" fmla="*/ 2147483646 h 93"/>
              <a:gd name="T2" fmla="*/ 0 w 104"/>
              <a:gd name="T3" fmla="*/ 2147483646 h 93"/>
              <a:gd name="T4" fmla="*/ 2147483646 w 104"/>
              <a:gd name="T5" fmla="*/ 2147483646 h 93"/>
              <a:gd name="T6" fmla="*/ 2147483646 w 104"/>
              <a:gd name="T7" fmla="*/ 0 h 93"/>
              <a:gd name="T8" fmla="*/ 2147483646 w 104"/>
              <a:gd name="T9" fmla="*/ 2147483646 h 93"/>
              <a:gd name="T10" fmla="*/ 2147483646 w 104"/>
              <a:gd name="T11" fmla="*/ 2147483646 h 93"/>
              <a:gd name="T12" fmla="*/ 2147483646 w 104"/>
              <a:gd name="T13" fmla="*/ 2147483646 h 93"/>
              <a:gd name="T14" fmla="*/ 2147483646 w 104"/>
              <a:gd name="T15" fmla="*/ 2147483646 h 93"/>
              <a:gd name="T16" fmla="*/ 2147483646 w 104"/>
              <a:gd name="T17" fmla="*/ 2147483646 h 93"/>
              <a:gd name="T18" fmla="*/ 2147483646 w 104"/>
              <a:gd name="T19" fmla="*/ 2147483646 h 93"/>
              <a:gd name="T20" fmla="*/ 2147483646 w 104"/>
              <a:gd name="T21" fmla="*/ 2147483646 h 93"/>
              <a:gd name="T22" fmla="*/ 2147483646 w 104"/>
              <a:gd name="T23" fmla="*/ 2147483646 h 93"/>
              <a:gd name="T24" fmla="*/ 2147483646 w 104"/>
              <a:gd name="T25" fmla="*/ 2147483646 h 93"/>
              <a:gd name="T26" fmla="*/ 2147483646 w 104"/>
              <a:gd name="T27" fmla="*/ 2147483646 h 93"/>
              <a:gd name="T28" fmla="*/ 2147483646 w 104"/>
              <a:gd name="T29" fmla="*/ 2147483646 h 93"/>
              <a:gd name="T30" fmla="*/ 2147483646 w 104"/>
              <a:gd name="T31" fmla="*/ 2147483646 h 93"/>
              <a:gd name="T32" fmla="*/ 2147483646 w 104"/>
              <a:gd name="T33" fmla="*/ 2147483646 h 93"/>
              <a:gd name="T34" fmla="*/ 2147483646 w 104"/>
              <a:gd name="T35" fmla="*/ 2147483646 h 93"/>
              <a:gd name="T36" fmla="*/ 2147483646 w 104"/>
              <a:gd name="T37" fmla="*/ 2147483646 h 93"/>
              <a:gd name="T38" fmla="*/ 2147483646 w 104"/>
              <a:gd name="T39" fmla="*/ 2147483646 h 93"/>
              <a:gd name="T40" fmla="*/ 2147483646 w 104"/>
              <a:gd name="T41" fmla="*/ 2147483646 h 93"/>
              <a:gd name="T42" fmla="*/ 2147483646 w 104"/>
              <a:gd name="T43" fmla="*/ 2147483646 h 93"/>
              <a:gd name="T44" fmla="*/ 2147483646 w 104"/>
              <a:gd name="T45" fmla="*/ 2147483646 h 93"/>
              <a:gd name="T46" fmla="*/ 2147483646 w 104"/>
              <a:gd name="T47" fmla="*/ 2147483646 h 93"/>
              <a:gd name="T48" fmla="*/ 2147483646 w 104"/>
              <a:gd name="T49" fmla="*/ 2147483646 h 93"/>
              <a:gd name="T50" fmla="*/ 2147483646 w 104"/>
              <a:gd name="T51" fmla="*/ 2147483646 h 93"/>
              <a:gd name="T52" fmla="*/ 2147483646 w 104"/>
              <a:gd name="T53" fmla="*/ 2147483646 h 93"/>
              <a:gd name="T54" fmla="*/ 2147483646 w 104"/>
              <a:gd name="T55" fmla="*/ 2147483646 h 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3"/>
              <a:gd name="T86" fmla="*/ 104 w 104"/>
              <a:gd name="T87" fmla="*/ 93 h 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3">
                <a:moveTo>
                  <a:pt x="15" y="79"/>
                </a:moveTo>
                <a:cubicBezTo>
                  <a:pt x="5" y="70"/>
                  <a:pt x="0" y="60"/>
                  <a:pt x="0" y="47"/>
                </a:cubicBezTo>
                <a:cubicBezTo>
                  <a:pt x="0" y="34"/>
                  <a:pt x="5" y="23"/>
                  <a:pt x="15" y="14"/>
                </a:cubicBezTo>
                <a:cubicBezTo>
                  <a:pt x="25" y="4"/>
                  <a:pt x="37" y="0"/>
                  <a:pt x="52" y="0"/>
                </a:cubicBezTo>
                <a:cubicBezTo>
                  <a:pt x="67" y="0"/>
                  <a:pt x="79" y="4"/>
                  <a:pt x="89" y="14"/>
                </a:cubicBezTo>
                <a:cubicBezTo>
                  <a:pt x="99" y="23"/>
                  <a:pt x="104" y="34"/>
                  <a:pt x="104" y="47"/>
                </a:cubicBezTo>
                <a:cubicBezTo>
                  <a:pt x="104" y="60"/>
                  <a:pt x="99" y="70"/>
                  <a:pt x="89" y="79"/>
                </a:cubicBezTo>
                <a:cubicBezTo>
                  <a:pt x="79" y="88"/>
                  <a:pt x="67" y="93"/>
                  <a:pt x="52" y="93"/>
                </a:cubicBezTo>
                <a:cubicBezTo>
                  <a:pt x="37" y="93"/>
                  <a:pt x="25" y="88"/>
                  <a:pt x="15" y="79"/>
                </a:cubicBezTo>
                <a:close/>
                <a:moveTo>
                  <a:pt x="29" y="73"/>
                </a:moveTo>
                <a:cubicBezTo>
                  <a:pt x="29" y="74"/>
                  <a:pt x="30" y="76"/>
                  <a:pt x="31" y="76"/>
                </a:cubicBezTo>
                <a:cubicBezTo>
                  <a:pt x="33" y="77"/>
                  <a:pt x="34" y="77"/>
                  <a:pt x="36" y="76"/>
                </a:cubicBezTo>
                <a:lnTo>
                  <a:pt x="84" y="50"/>
                </a:lnTo>
                <a:cubicBezTo>
                  <a:pt x="85" y="50"/>
                  <a:pt x="86" y="49"/>
                  <a:pt x="86" y="49"/>
                </a:cubicBezTo>
                <a:cubicBezTo>
                  <a:pt x="86" y="48"/>
                  <a:pt x="87" y="48"/>
                  <a:pt x="87" y="47"/>
                </a:cubicBezTo>
                <a:cubicBezTo>
                  <a:pt x="87" y="46"/>
                  <a:pt x="86" y="45"/>
                  <a:pt x="86" y="44"/>
                </a:cubicBezTo>
                <a:cubicBezTo>
                  <a:pt x="86" y="44"/>
                  <a:pt x="85" y="43"/>
                  <a:pt x="84" y="43"/>
                </a:cubicBezTo>
                <a:lnTo>
                  <a:pt x="36" y="17"/>
                </a:lnTo>
                <a:cubicBezTo>
                  <a:pt x="35" y="16"/>
                  <a:pt x="33" y="16"/>
                  <a:pt x="31" y="17"/>
                </a:cubicBezTo>
                <a:cubicBezTo>
                  <a:pt x="30" y="17"/>
                  <a:pt x="29" y="18"/>
                  <a:pt x="29" y="20"/>
                </a:cubicBezTo>
                <a:lnTo>
                  <a:pt x="29" y="73"/>
                </a:lnTo>
                <a:close/>
                <a:moveTo>
                  <a:pt x="80" y="47"/>
                </a:moveTo>
                <a:lnTo>
                  <a:pt x="35" y="71"/>
                </a:lnTo>
                <a:lnTo>
                  <a:pt x="35" y="22"/>
                </a:lnTo>
                <a:lnTo>
                  <a:pt x="80" y="47"/>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68984" name="Rectangle 1060">
            <a:extLst>
              <a:ext uri="{FF2B5EF4-FFF2-40B4-BE49-F238E27FC236}">
                <a16:creationId xmlns:a16="http://schemas.microsoft.com/office/drawing/2014/main" id="{D5F66A8B-371F-D2DA-BC0B-8A5A6FFD06E4}"/>
              </a:ext>
            </a:extLst>
          </p:cNvPr>
          <p:cNvSpPr>
            <a:spLocks noChangeArrowheads="1"/>
          </p:cNvSpPr>
          <p:nvPr/>
        </p:nvSpPr>
        <p:spPr bwMode="auto">
          <a:xfrm>
            <a:off x="915988" y="3736975"/>
            <a:ext cx="8137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환경보전 중요성 및 인식부재로 환경관계법 미준수 사업장</a:t>
            </a:r>
          </a:p>
        </p:txBody>
      </p:sp>
      <p:sp>
        <p:nvSpPr>
          <p:cNvPr id="168985" name="Freeform 1061">
            <a:extLst>
              <a:ext uri="{FF2B5EF4-FFF2-40B4-BE49-F238E27FC236}">
                <a16:creationId xmlns:a16="http://schemas.microsoft.com/office/drawing/2014/main" id="{FB2CBA90-82E4-102E-8637-5E452B1C8550}"/>
              </a:ext>
            </a:extLst>
          </p:cNvPr>
          <p:cNvSpPr>
            <a:spLocks noChangeArrowheads="1"/>
          </p:cNvSpPr>
          <p:nvPr/>
        </p:nvSpPr>
        <p:spPr bwMode="auto">
          <a:xfrm>
            <a:off x="711200" y="3843338"/>
            <a:ext cx="165100" cy="144462"/>
          </a:xfrm>
          <a:custGeom>
            <a:avLst/>
            <a:gdLst>
              <a:gd name="T0" fmla="*/ 2147483646 w 104"/>
              <a:gd name="T1" fmla="*/ 2147483646 h 91"/>
              <a:gd name="T2" fmla="*/ 0 w 104"/>
              <a:gd name="T3" fmla="*/ 2147483646 h 91"/>
              <a:gd name="T4" fmla="*/ 2147483646 w 104"/>
              <a:gd name="T5" fmla="*/ 2147483646 h 91"/>
              <a:gd name="T6" fmla="*/ 2147483646 w 104"/>
              <a:gd name="T7" fmla="*/ 0 h 91"/>
              <a:gd name="T8" fmla="*/ 2147483646 w 104"/>
              <a:gd name="T9" fmla="*/ 2147483646 h 91"/>
              <a:gd name="T10" fmla="*/ 2147483646 w 104"/>
              <a:gd name="T11" fmla="*/ 2147483646 h 91"/>
              <a:gd name="T12" fmla="*/ 2147483646 w 104"/>
              <a:gd name="T13" fmla="*/ 2147483646 h 91"/>
              <a:gd name="T14" fmla="*/ 2147483646 w 104"/>
              <a:gd name="T15" fmla="*/ 2147483646 h 91"/>
              <a:gd name="T16" fmla="*/ 2147483646 w 104"/>
              <a:gd name="T17" fmla="*/ 2147483646 h 91"/>
              <a:gd name="T18" fmla="*/ 2147483646 w 104"/>
              <a:gd name="T19" fmla="*/ 2147483646 h 91"/>
              <a:gd name="T20" fmla="*/ 2147483646 w 104"/>
              <a:gd name="T21" fmla="*/ 2147483646 h 91"/>
              <a:gd name="T22" fmla="*/ 2147483646 w 104"/>
              <a:gd name="T23" fmla="*/ 2147483646 h 91"/>
              <a:gd name="T24" fmla="*/ 2147483646 w 104"/>
              <a:gd name="T25" fmla="*/ 2147483646 h 91"/>
              <a:gd name="T26" fmla="*/ 2147483646 w 104"/>
              <a:gd name="T27" fmla="*/ 2147483646 h 91"/>
              <a:gd name="T28" fmla="*/ 2147483646 w 104"/>
              <a:gd name="T29" fmla="*/ 2147483646 h 91"/>
              <a:gd name="T30" fmla="*/ 2147483646 w 104"/>
              <a:gd name="T31" fmla="*/ 2147483646 h 91"/>
              <a:gd name="T32" fmla="*/ 2147483646 w 104"/>
              <a:gd name="T33" fmla="*/ 2147483646 h 91"/>
              <a:gd name="T34" fmla="*/ 2147483646 w 104"/>
              <a:gd name="T35" fmla="*/ 2147483646 h 91"/>
              <a:gd name="T36" fmla="*/ 2147483646 w 104"/>
              <a:gd name="T37" fmla="*/ 2147483646 h 91"/>
              <a:gd name="T38" fmla="*/ 2147483646 w 104"/>
              <a:gd name="T39" fmla="*/ 2147483646 h 91"/>
              <a:gd name="T40" fmla="*/ 2147483646 w 104"/>
              <a:gd name="T41" fmla="*/ 2147483646 h 91"/>
              <a:gd name="T42" fmla="*/ 2147483646 w 104"/>
              <a:gd name="T43" fmla="*/ 2147483646 h 91"/>
              <a:gd name="T44" fmla="*/ 2147483646 w 104"/>
              <a:gd name="T45" fmla="*/ 2147483646 h 91"/>
              <a:gd name="T46" fmla="*/ 2147483646 w 104"/>
              <a:gd name="T47" fmla="*/ 2147483646 h 91"/>
              <a:gd name="T48" fmla="*/ 2147483646 w 104"/>
              <a:gd name="T49" fmla="*/ 2147483646 h 91"/>
              <a:gd name="T50" fmla="*/ 2147483646 w 104"/>
              <a:gd name="T51" fmla="*/ 2147483646 h 91"/>
              <a:gd name="T52" fmla="*/ 2147483646 w 104"/>
              <a:gd name="T53" fmla="*/ 2147483646 h 91"/>
              <a:gd name="T54" fmla="*/ 2147483646 w 104"/>
              <a:gd name="T55" fmla="*/ 2147483646 h 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1"/>
              <a:gd name="T86" fmla="*/ 104 w 104"/>
              <a:gd name="T87" fmla="*/ 91 h 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1">
                <a:moveTo>
                  <a:pt x="15" y="78"/>
                </a:moveTo>
                <a:cubicBezTo>
                  <a:pt x="5" y="69"/>
                  <a:pt x="0" y="58"/>
                  <a:pt x="0" y="46"/>
                </a:cubicBezTo>
                <a:cubicBezTo>
                  <a:pt x="0" y="33"/>
                  <a:pt x="5" y="22"/>
                  <a:pt x="15" y="14"/>
                </a:cubicBezTo>
                <a:cubicBezTo>
                  <a:pt x="25" y="4"/>
                  <a:pt x="37" y="0"/>
                  <a:pt x="52" y="0"/>
                </a:cubicBezTo>
                <a:cubicBezTo>
                  <a:pt x="67" y="0"/>
                  <a:pt x="79" y="4"/>
                  <a:pt x="89" y="14"/>
                </a:cubicBezTo>
                <a:cubicBezTo>
                  <a:pt x="99" y="22"/>
                  <a:pt x="104" y="33"/>
                  <a:pt x="104" y="46"/>
                </a:cubicBezTo>
                <a:cubicBezTo>
                  <a:pt x="104" y="58"/>
                  <a:pt x="99" y="69"/>
                  <a:pt x="89" y="78"/>
                </a:cubicBezTo>
                <a:cubicBezTo>
                  <a:pt x="79" y="87"/>
                  <a:pt x="67" y="91"/>
                  <a:pt x="52" y="91"/>
                </a:cubicBezTo>
                <a:cubicBezTo>
                  <a:pt x="37" y="91"/>
                  <a:pt x="25" y="87"/>
                  <a:pt x="15" y="78"/>
                </a:cubicBezTo>
                <a:close/>
                <a:moveTo>
                  <a:pt x="29" y="71"/>
                </a:moveTo>
                <a:cubicBezTo>
                  <a:pt x="29" y="73"/>
                  <a:pt x="30" y="74"/>
                  <a:pt x="31" y="75"/>
                </a:cubicBezTo>
                <a:cubicBezTo>
                  <a:pt x="33" y="75"/>
                  <a:pt x="34" y="75"/>
                  <a:pt x="36" y="74"/>
                </a:cubicBezTo>
                <a:lnTo>
                  <a:pt x="84" y="49"/>
                </a:lnTo>
                <a:cubicBezTo>
                  <a:pt x="85" y="49"/>
                  <a:pt x="86" y="48"/>
                  <a:pt x="86" y="48"/>
                </a:cubicBezTo>
                <a:cubicBezTo>
                  <a:pt x="86" y="47"/>
                  <a:pt x="87" y="47"/>
                  <a:pt x="87" y="46"/>
                </a:cubicBezTo>
                <a:cubicBezTo>
                  <a:pt x="87" y="45"/>
                  <a:pt x="86" y="44"/>
                  <a:pt x="86" y="44"/>
                </a:cubicBezTo>
                <a:cubicBezTo>
                  <a:pt x="86" y="43"/>
                  <a:pt x="85" y="43"/>
                  <a:pt x="84" y="42"/>
                </a:cubicBezTo>
                <a:lnTo>
                  <a:pt x="36" y="17"/>
                </a:lnTo>
                <a:cubicBezTo>
                  <a:pt x="35" y="16"/>
                  <a:pt x="33" y="16"/>
                  <a:pt x="31" y="17"/>
                </a:cubicBezTo>
                <a:cubicBezTo>
                  <a:pt x="30" y="17"/>
                  <a:pt x="29" y="18"/>
                  <a:pt x="29" y="20"/>
                </a:cubicBezTo>
                <a:lnTo>
                  <a:pt x="29" y="71"/>
                </a:lnTo>
                <a:close/>
                <a:moveTo>
                  <a:pt x="80" y="46"/>
                </a:moveTo>
                <a:lnTo>
                  <a:pt x="35" y="69"/>
                </a:lnTo>
                <a:lnTo>
                  <a:pt x="35" y="22"/>
                </a:lnTo>
                <a:lnTo>
                  <a:pt x="80" y="46"/>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68986" name="Rectangle 1063">
            <a:extLst>
              <a:ext uri="{FF2B5EF4-FFF2-40B4-BE49-F238E27FC236}">
                <a16:creationId xmlns:a16="http://schemas.microsoft.com/office/drawing/2014/main" id="{4C7592A4-8E70-E289-FCA3-9A32F1E01905}"/>
              </a:ext>
            </a:extLst>
          </p:cNvPr>
          <p:cNvSpPr>
            <a:spLocks noChangeArrowheads="1"/>
          </p:cNvSpPr>
          <p:nvPr/>
        </p:nvSpPr>
        <p:spPr bwMode="auto">
          <a:xfrm>
            <a:off x="923925" y="4494213"/>
            <a:ext cx="780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무허가 의심사업장 선정 및 특별단속 계획 수립</a:t>
            </a:r>
          </a:p>
        </p:txBody>
      </p:sp>
      <p:sp>
        <p:nvSpPr>
          <p:cNvPr id="168987" name="Freeform 1064">
            <a:extLst>
              <a:ext uri="{FF2B5EF4-FFF2-40B4-BE49-F238E27FC236}">
                <a16:creationId xmlns:a16="http://schemas.microsoft.com/office/drawing/2014/main" id="{99B37DB1-9AEC-05D3-D25E-5A18165B09C8}"/>
              </a:ext>
            </a:extLst>
          </p:cNvPr>
          <p:cNvSpPr>
            <a:spLocks noChangeArrowheads="1"/>
          </p:cNvSpPr>
          <p:nvPr/>
        </p:nvSpPr>
        <p:spPr bwMode="auto">
          <a:xfrm>
            <a:off x="717550" y="4591050"/>
            <a:ext cx="165100" cy="147638"/>
          </a:xfrm>
          <a:custGeom>
            <a:avLst/>
            <a:gdLst>
              <a:gd name="T0" fmla="*/ 2147483646 w 104"/>
              <a:gd name="T1" fmla="*/ 2147483646 h 93"/>
              <a:gd name="T2" fmla="*/ 0 w 104"/>
              <a:gd name="T3" fmla="*/ 2147483646 h 93"/>
              <a:gd name="T4" fmla="*/ 2147483646 w 104"/>
              <a:gd name="T5" fmla="*/ 2147483646 h 93"/>
              <a:gd name="T6" fmla="*/ 2147483646 w 104"/>
              <a:gd name="T7" fmla="*/ 0 h 93"/>
              <a:gd name="T8" fmla="*/ 2147483646 w 104"/>
              <a:gd name="T9" fmla="*/ 2147483646 h 93"/>
              <a:gd name="T10" fmla="*/ 2147483646 w 104"/>
              <a:gd name="T11" fmla="*/ 2147483646 h 93"/>
              <a:gd name="T12" fmla="*/ 2147483646 w 104"/>
              <a:gd name="T13" fmla="*/ 2147483646 h 93"/>
              <a:gd name="T14" fmla="*/ 2147483646 w 104"/>
              <a:gd name="T15" fmla="*/ 2147483646 h 93"/>
              <a:gd name="T16" fmla="*/ 2147483646 w 104"/>
              <a:gd name="T17" fmla="*/ 2147483646 h 93"/>
              <a:gd name="T18" fmla="*/ 2147483646 w 104"/>
              <a:gd name="T19" fmla="*/ 2147483646 h 93"/>
              <a:gd name="T20" fmla="*/ 2147483646 w 104"/>
              <a:gd name="T21" fmla="*/ 2147483646 h 93"/>
              <a:gd name="T22" fmla="*/ 2147483646 w 104"/>
              <a:gd name="T23" fmla="*/ 2147483646 h 93"/>
              <a:gd name="T24" fmla="*/ 2147483646 w 104"/>
              <a:gd name="T25" fmla="*/ 2147483646 h 93"/>
              <a:gd name="T26" fmla="*/ 2147483646 w 104"/>
              <a:gd name="T27" fmla="*/ 2147483646 h 93"/>
              <a:gd name="T28" fmla="*/ 2147483646 w 104"/>
              <a:gd name="T29" fmla="*/ 2147483646 h 93"/>
              <a:gd name="T30" fmla="*/ 2147483646 w 104"/>
              <a:gd name="T31" fmla="*/ 2147483646 h 93"/>
              <a:gd name="T32" fmla="*/ 2147483646 w 104"/>
              <a:gd name="T33" fmla="*/ 2147483646 h 93"/>
              <a:gd name="T34" fmla="*/ 2147483646 w 104"/>
              <a:gd name="T35" fmla="*/ 2147483646 h 93"/>
              <a:gd name="T36" fmla="*/ 2147483646 w 104"/>
              <a:gd name="T37" fmla="*/ 2147483646 h 93"/>
              <a:gd name="T38" fmla="*/ 2147483646 w 104"/>
              <a:gd name="T39" fmla="*/ 2147483646 h 93"/>
              <a:gd name="T40" fmla="*/ 2147483646 w 104"/>
              <a:gd name="T41" fmla="*/ 2147483646 h 93"/>
              <a:gd name="T42" fmla="*/ 2147483646 w 104"/>
              <a:gd name="T43" fmla="*/ 2147483646 h 93"/>
              <a:gd name="T44" fmla="*/ 2147483646 w 104"/>
              <a:gd name="T45" fmla="*/ 2147483646 h 93"/>
              <a:gd name="T46" fmla="*/ 2147483646 w 104"/>
              <a:gd name="T47" fmla="*/ 2147483646 h 93"/>
              <a:gd name="T48" fmla="*/ 2147483646 w 104"/>
              <a:gd name="T49" fmla="*/ 2147483646 h 93"/>
              <a:gd name="T50" fmla="*/ 2147483646 w 104"/>
              <a:gd name="T51" fmla="*/ 2147483646 h 93"/>
              <a:gd name="T52" fmla="*/ 2147483646 w 104"/>
              <a:gd name="T53" fmla="*/ 2147483646 h 93"/>
              <a:gd name="T54" fmla="*/ 2147483646 w 104"/>
              <a:gd name="T55" fmla="*/ 2147483646 h 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3"/>
              <a:gd name="T86" fmla="*/ 104 w 104"/>
              <a:gd name="T87" fmla="*/ 93 h 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3">
                <a:moveTo>
                  <a:pt x="15" y="79"/>
                </a:moveTo>
                <a:cubicBezTo>
                  <a:pt x="5" y="70"/>
                  <a:pt x="0" y="59"/>
                  <a:pt x="0" y="46"/>
                </a:cubicBezTo>
                <a:cubicBezTo>
                  <a:pt x="0" y="33"/>
                  <a:pt x="5" y="23"/>
                  <a:pt x="15" y="14"/>
                </a:cubicBezTo>
                <a:cubicBezTo>
                  <a:pt x="25" y="4"/>
                  <a:pt x="37" y="0"/>
                  <a:pt x="52" y="0"/>
                </a:cubicBezTo>
                <a:cubicBezTo>
                  <a:pt x="67" y="0"/>
                  <a:pt x="79" y="4"/>
                  <a:pt x="89" y="14"/>
                </a:cubicBezTo>
                <a:cubicBezTo>
                  <a:pt x="99" y="23"/>
                  <a:pt x="104" y="33"/>
                  <a:pt x="104" y="46"/>
                </a:cubicBezTo>
                <a:cubicBezTo>
                  <a:pt x="104" y="59"/>
                  <a:pt x="99" y="70"/>
                  <a:pt x="89" y="79"/>
                </a:cubicBezTo>
                <a:cubicBezTo>
                  <a:pt x="79" y="88"/>
                  <a:pt x="67" y="93"/>
                  <a:pt x="52" y="93"/>
                </a:cubicBezTo>
                <a:cubicBezTo>
                  <a:pt x="37" y="93"/>
                  <a:pt x="25" y="88"/>
                  <a:pt x="15" y="79"/>
                </a:cubicBezTo>
                <a:close/>
                <a:moveTo>
                  <a:pt x="29" y="72"/>
                </a:moveTo>
                <a:cubicBezTo>
                  <a:pt x="29" y="74"/>
                  <a:pt x="30" y="76"/>
                  <a:pt x="31" y="76"/>
                </a:cubicBezTo>
                <a:cubicBezTo>
                  <a:pt x="33" y="76"/>
                  <a:pt x="34" y="76"/>
                  <a:pt x="36" y="76"/>
                </a:cubicBezTo>
                <a:lnTo>
                  <a:pt x="84" y="50"/>
                </a:lnTo>
                <a:cubicBezTo>
                  <a:pt x="85" y="49"/>
                  <a:pt x="86" y="49"/>
                  <a:pt x="86" y="49"/>
                </a:cubicBezTo>
                <a:cubicBezTo>
                  <a:pt x="86" y="48"/>
                  <a:pt x="87" y="47"/>
                  <a:pt x="87" y="46"/>
                </a:cubicBezTo>
                <a:cubicBezTo>
                  <a:pt x="87" y="45"/>
                  <a:pt x="86" y="45"/>
                  <a:pt x="86" y="44"/>
                </a:cubicBezTo>
                <a:cubicBezTo>
                  <a:pt x="86" y="44"/>
                  <a:pt x="85" y="43"/>
                  <a:pt x="84" y="43"/>
                </a:cubicBezTo>
                <a:lnTo>
                  <a:pt x="36" y="17"/>
                </a:lnTo>
                <a:cubicBezTo>
                  <a:pt x="35" y="16"/>
                  <a:pt x="33" y="16"/>
                  <a:pt x="31" y="17"/>
                </a:cubicBezTo>
                <a:cubicBezTo>
                  <a:pt x="30" y="17"/>
                  <a:pt x="29" y="18"/>
                  <a:pt x="29" y="20"/>
                </a:cubicBezTo>
                <a:lnTo>
                  <a:pt x="29" y="72"/>
                </a:lnTo>
                <a:close/>
                <a:moveTo>
                  <a:pt x="80" y="46"/>
                </a:moveTo>
                <a:lnTo>
                  <a:pt x="35" y="71"/>
                </a:lnTo>
                <a:lnTo>
                  <a:pt x="35" y="22"/>
                </a:lnTo>
                <a:lnTo>
                  <a:pt x="80" y="46"/>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68988" name="Rectangle 1065">
            <a:extLst>
              <a:ext uri="{FF2B5EF4-FFF2-40B4-BE49-F238E27FC236}">
                <a16:creationId xmlns:a16="http://schemas.microsoft.com/office/drawing/2014/main" id="{96A05CC5-01E4-AA0E-B6D3-DC0A7381789A}"/>
              </a:ext>
            </a:extLst>
          </p:cNvPr>
          <p:cNvSpPr>
            <a:spLocks noChangeArrowheads="1"/>
          </p:cNvSpPr>
          <p:nvPr/>
        </p:nvSpPr>
        <p:spPr bwMode="auto">
          <a:xfrm>
            <a:off x="855663" y="5951538"/>
            <a:ext cx="8015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부실운영 사업장 중점점검 추진</a:t>
            </a:r>
            <a:r>
              <a:rPr lang="en-US" altLang="ko-KR" sz="1600" b="1">
                <a:solidFill>
                  <a:srgbClr val="000000"/>
                </a:solidFill>
                <a:latin typeface="나눔고딕" pitchFamily="50" charset="-127"/>
                <a:ea typeface="나눔고딕" pitchFamily="50" charset="-127"/>
              </a:rPr>
              <a:t>(19</a:t>
            </a:r>
            <a:r>
              <a:rPr lang="ko-KR" altLang="en-US" sz="1600" b="1">
                <a:solidFill>
                  <a:srgbClr val="000000"/>
                </a:solidFill>
                <a:latin typeface="나눔고딕" pitchFamily="50" charset="-127"/>
                <a:ea typeface="나눔고딕" pitchFamily="50" charset="-127"/>
              </a:rPr>
              <a:t>개소</a:t>
            </a:r>
            <a:r>
              <a:rPr lang="en-US" altLang="ko-KR" sz="1600" b="1">
                <a:solidFill>
                  <a:srgbClr val="000000"/>
                </a:solidFill>
                <a:latin typeface="나눔고딕" pitchFamily="50" charset="-127"/>
                <a:ea typeface="나눔고딕" pitchFamily="50" charset="-127"/>
              </a:rPr>
              <a:t>) </a:t>
            </a:r>
            <a:endParaRPr lang="ko-KR" altLang="en-US" sz="1600" b="1">
              <a:solidFill>
                <a:srgbClr val="000000"/>
              </a:solidFill>
              <a:latin typeface="나눔고딕" pitchFamily="50" charset="-127"/>
              <a:ea typeface="나눔고딕" pitchFamily="50" charset="-127"/>
            </a:endParaRPr>
          </a:p>
        </p:txBody>
      </p:sp>
      <p:sp>
        <p:nvSpPr>
          <p:cNvPr id="168989" name="Freeform 1066">
            <a:extLst>
              <a:ext uri="{FF2B5EF4-FFF2-40B4-BE49-F238E27FC236}">
                <a16:creationId xmlns:a16="http://schemas.microsoft.com/office/drawing/2014/main" id="{F4C61861-853F-D1BF-98D9-71ADD6968E71}"/>
              </a:ext>
            </a:extLst>
          </p:cNvPr>
          <p:cNvSpPr>
            <a:spLocks noChangeArrowheads="1"/>
          </p:cNvSpPr>
          <p:nvPr/>
        </p:nvSpPr>
        <p:spPr bwMode="auto">
          <a:xfrm>
            <a:off x="669925" y="6056313"/>
            <a:ext cx="165100" cy="161925"/>
          </a:xfrm>
          <a:custGeom>
            <a:avLst/>
            <a:gdLst>
              <a:gd name="T0" fmla="*/ 2147483646 w 104"/>
              <a:gd name="T1" fmla="*/ 2147483646 h 102"/>
              <a:gd name="T2" fmla="*/ 0 w 104"/>
              <a:gd name="T3" fmla="*/ 2147483646 h 102"/>
              <a:gd name="T4" fmla="*/ 2147483646 w 104"/>
              <a:gd name="T5" fmla="*/ 2147483646 h 102"/>
              <a:gd name="T6" fmla="*/ 2147483646 w 104"/>
              <a:gd name="T7" fmla="*/ 0 h 102"/>
              <a:gd name="T8" fmla="*/ 2147483646 w 104"/>
              <a:gd name="T9" fmla="*/ 2147483646 h 102"/>
              <a:gd name="T10" fmla="*/ 2147483646 w 104"/>
              <a:gd name="T11" fmla="*/ 2147483646 h 102"/>
              <a:gd name="T12" fmla="*/ 2147483646 w 104"/>
              <a:gd name="T13" fmla="*/ 2147483646 h 102"/>
              <a:gd name="T14" fmla="*/ 2147483646 w 104"/>
              <a:gd name="T15" fmla="*/ 2147483646 h 102"/>
              <a:gd name="T16" fmla="*/ 2147483646 w 104"/>
              <a:gd name="T17" fmla="*/ 2147483646 h 102"/>
              <a:gd name="T18" fmla="*/ 2147483646 w 104"/>
              <a:gd name="T19" fmla="*/ 2147483646 h 102"/>
              <a:gd name="T20" fmla="*/ 2147483646 w 104"/>
              <a:gd name="T21" fmla="*/ 2147483646 h 102"/>
              <a:gd name="T22" fmla="*/ 2147483646 w 104"/>
              <a:gd name="T23" fmla="*/ 2147483646 h 102"/>
              <a:gd name="T24" fmla="*/ 2147483646 w 104"/>
              <a:gd name="T25" fmla="*/ 2147483646 h 102"/>
              <a:gd name="T26" fmla="*/ 2147483646 w 104"/>
              <a:gd name="T27" fmla="*/ 2147483646 h 102"/>
              <a:gd name="T28" fmla="*/ 2147483646 w 104"/>
              <a:gd name="T29" fmla="*/ 2147483646 h 102"/>
              <a:gd name="T30" fmla="*/ 2147483646 w 104"/>
              <a:gd name="T31" fmla="*/ 2147483646 h 102"/>
              <a:gd name="T32" fmla="*/ 2147483646 w 104"/>
              <a:gd name="T33" fmla="*/ 2147483646 h 102"/>
              <a:gd name="T34" fmla="*/ 2147483646 w 104"/>
              <a:gd name="T35" fmla="*/ 2147483646 h 102"/>
              <a:gd name="T36" fmla="*/ 2147483646 w 104"/>
              <a:gd name="T37" fmla="*/ 2147483646 h 102"/>
              <a:gd name="T38" fmla="*/ 2147483646 w 104"/>
              <a:gd name="T39" fmla="*/ 2147483646 h 102"/>
              <a:gd name="T40" fmla="*/ 2147483646 w 104"/>
              <a:gd name="T41" fmla="*/ 2147483646 h 102"/>
              <a:gd name="T42" fmla="*/ 2147483646 w 104"/>
              <a:gd name="T43" fmla="*/ 2147483646 h 102"/>
              <a:gd name="T44" fmla="*/ 2147483646 w 104"/>
              <a:gd name="T45" fmla="*/ 2147483646 h 102"/>
              <a:gd name="T46" fmla="*/ 2147483646 w 104"/>
              <a:gd name="T47" fmla="*/ 2147483646 h 102"/>
              <a:gd name="T48" fmla="*/ 2147483646 w 104"/>
              <a:gd name="T49" fmla="*/ 2147483646 h 102"/>
              <a:gd name="T50" fmla="*/ 2147483646 w 104"/>
              <a:gd name="T51" fmla="*/ 2147483646 h 102"/>
              <a:gd name="T52" fmla="*/ 2147483646 w 104"/>
              <a:gd name="T53" fmla="*/ 2147483646 h 102"/>
              <a:gd name="T54" fmla="*/ 2147483646 w 104"/>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102"/>
              <a:gd name="T86" fmla="*/ 104 w 104"/>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102">
                <a:moveTo>
                  <a:pt x="15" y="87"/>
                </a:moveTo>
                <a:cubicBezTo>
                  <a:pt x="5" y="78"/>
                  <a:pt x="0" y="66"/>
                  <a:pt x="0" y="51"/>
                </a:cubicBezTo>
                <a:cubicBezTo>
                  <a:pt x="0" y="37"/>
                  <a:pt x="5" y="25"/>
                  <a:pt x="15" y="16"/>
                </a:cubicBezTo>
                <a:cubicBezTo>
                  <a:pt x="25" y="5"/>
                  <a:pt x="37" y="0"/>
                  <a:pt x="52" y="0"/>
                </a:cubicBezTo>
                <a:cubicBezTo>
                  <a:pt x="67" y="0"/>
                  <a:pt x="79" y="5"/>
                  <a:pt x="89" y="16"/>
                </a:cubicBezTo>
                <a:cubicBezTo>
                  <a:pt x="99" y="25"/>
                  <a:pt x="104" y="37"/>
                  <a:pt x="104" y="51"/>
                </a:cubicBezTo>
                <a:cubicBezTo>
                  <a:pt x="104" y="66"/>
                  <a:pt x="99" y="78"/>
                  <a:pt x="89" y="87"/>
                </a:cubicBezTo>
                <a:cubicBezTo>
                  <a:pt x="79" y="97"/>
                  <a:pt x="67" y="102"/>
                  <a:pt x="52" y="102"/>
                </a:cubicBezTo>
                <a:cubicBezTo>
                  <a:pt x="37" y="102"/>
                  <a:pt x="25" y="97"/>
                  <a:pt x="15" y="87"/>
                </a:cubicBezTo>
                <a:close/>
                <a:moveTo>
                  <a:pt x="29" y="80"/>
                </a:moveTo>
                <a:cubicBezTo>
                  <a:pt x="29" y="82"/>
                  <a:pt x="30" y="83"/>
                  <a:pt x="31" y="84"/>
                </a:cubicBezTo>
                <a:cubicBezTo>
                  <a:pt x="33" y="84"/>
                  <a:pt x="34" y="84"/>
                  <a:pt x="36" y="83"/>
                </a:cubicBezTo>
                <a:lnTo>
                  <a:pt x="84" y="55"/>
                </a:lnTo>
                <a:cubicBezTo>
                  <a:pt x="85" y="55"/>
                  <a:pt x="86" y="54"/>
                  <a:pt x="86" y="54"/>
                </a:cubicBezTo>
                <a:cubicBezTo>
                  <a:pt x="86" y="53"/>
                  <a:pt x="87" y="52"/>
                  <a:pt x="87" y="51"/>
                </a:cubicBezTo>
                <a:cubicBezTo>
                  <a:pt x="87" y="51"/>
                  <a:pt x="86" y="50"/>
                  <a:pt x="86" y="49"/>
                </a:cubicBezTo>
                <a:cubicBezTo>
                  <a:pt x="86" y="49"/>
                  <a:pt x="85" y="48"/>
                  <a:pt x="84" y="48"/>
                </a:cubicBezTo>
                <a:lnTo>
                  <a:pt x="36" y="19"/>
                </a:lnTo>
                <a:cubicBezTo>
                  <a:pt x="35" y="18"/>
                  <a:pt x="33" y="18"/>
                  <a:pt x="31" y="19"/>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10" name="Group 516">
            <a:extLst>
              <a:ext uri="{FF2B5EF4-FFF2-40B4-BE49-F238E27FC236}">
                <a16:creationId xmlns:a16="http://schemas.microsoft.com/office/drawing/2014/main" id="{67FDBD55-AC13-9EC6-3131-3A482D8DB663}"/>
              </a:ext>
            </a:extLst>
          </p:cNvPr>
          <p:cNvGrpSpPr>
            <a:grpSpLocks/>
          </p:cNvGrpSpPr>
          <p:nvPr/>
        </p:nvGrpSpPr>
        <p:grpSpPr bwMode="auto">
          <a:xfrm>
            <a:off x="-180975" y="279400"/>
            <a:ext cx="7413625" cy="701675"/>
            <a:chOff x="-114" y="176"/>
            <a:chExt cx="4670" cy="442"/>
          </a:xfrm>
        </p:grpSpPr>
        <p:pic>
          <p:nvPicPr>
            <p:cNvPr id="171034" name="Picture 1029">
              <a:extLst>
                <a:ext uri="{FF2B5EF4-FFF2-40B4-BE49-F238E27FC236}">
                  <a16:creationId xmlns:a16="http://schemas.microsoft.com/office/drawing/2014/main" id="{3C689CC5-8DA1-5EF6-010E-08C54E647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71035" name="Rectangle 1030">
              <a:extLst>
                <a:ext uri="{FF2B5EF4-FFF2-40B4-BE49-F238E27FC236}">
                  <a16:creationId xmlns:a16="http://schemas.microsoft.com/office/drawing/2014/main" id="{22C390DA-DC7F-3181-15B5-ECB2A8C57E4C}"/>
                </a:ext>
              </a:extLst>
            </p:cNvPr>
            <p:cNvSpPr>
              <a:spLocks noChangeArrowheads="1"/>
            </p:cNvSpPr>
            <p:nvPr/>
          </p:nvSpPr>
          <p:spPr bwMode="auto">
            <a:xfrm>
              <a:off x="-114" y="176"/>
              <a:ext cx="1751"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3.  2022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71011" name="AutoShape 1031">
            <a:extLst>
              <a:ext uri="{FF2B5EF4-FFF2-40B4-BE49-F238E27FC236}">
                <a16:creationId xmlns:a16="http://schemas.microsoft.com/office/drawing/2014/main" id="{715CC180-01F4-2539-624C-6CBD66528FC7}"/>
              </a:ext>
            </a:extLst>
          </p:cNvPr>
          <p:cNvSpPr>
            <a:spLocks noChangeArrowheads="1"/>
          </p:cNvSpPr>
          <p:nvPr/>
        </p:nvSpPr>
        <p:spPr bwMode="auto">
          <a:xfrm>
            <a:off x="150813" y="939800"/>
            <a:ext cx="8796337" cy="5678488"/>
          </a:xfrm>
          <a:prstGeom prst="roundRect">
            <a:avLst>
              <a:gd name="adj" fmla="val 1560"/>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71012" name="Rectangle 1032">
            <a:extLst>
              <a:ext uri="{FF2B5EF4-FFF2-40B4-BE49-F238E27FC236}">
                <a16:creationId xmlns:a16="http://schemas.microsoft.com/office/drawing/2014/main" id="{B531C366-4AFF-DEE9-7609-8FD09B124742}"/>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71013" name="Picture 1033">
            <a:extLst>
              <a:ext uri="{FF2B5EF4-FFF2-40B4-BE49-F238E27FC236}">
                <a16:creationId xmlns:a16="http://schemas.microsoft.com/office/drawing/2014/main" id="{B422DC41-E7C2-C898-A152-269105683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896938"/>
            <a:ext cx="605631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71014" name="Rectangle 1034">
            <a:extLst>
              <a:ext uri="{FF2B5EF4-FFF2-40B4-BE49-F238E27FC236}">
                <a16:creationId xmlns:a16="http://schemas.microsoft.com/office/drawing/2014/main" id="{D3DD621A-0A7E-E3DA-132F-6BDE3D8BDA3E}"/>
              </a:ext>
            </a:extLst>
          </p:cNvPr>
          <p:cNvSpPr>
            <a:spLocks noChangeArrowheads="1"/>
          </p:cNvSpPr>
          <p:nvPr/>
        </p:nvSpPr>
        <p:spPr bwMode="auto">
          <a:xfrm>
            <a:off x="109538" y="952500"/>
            <a:ext cx="599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환경오염 단속 공정성을 위한 민간참여 확대 </a:t>
            </a:r>
            <a:endParaRPr lang="en-US" altLang="ko-KR" sz="1800">
              <a:solidFill>
                <a:srgbClr val="FFFF00"/>
              </a:solidFill>
              <a:latin typeface="나눔고딕 ExtraBold" pitchFamily="50" charset="-127"/>
              <a:ea typeface="나눔고딕 ExtraBold" pitchFamily="50" charset="-127"/>
            </a:endParaRPr>
          </a:p>
        </p:txBody>
      </p:sp>
      <p:pic>
        <p:nvPicPr>
          <p:cNvPr id="171015" name="Picture 1035">
            <a:extLst>
              <a:ext uri="{FF2B5EF4-FFF2-40B4-BE49-F238E27FC236}">
                <a16:creationId xmlns:a16="http://schemas.microsoft.com/office/drawing/2014/main" id="{651A3090-87DC-08AA-9A8B-CF509AD4F013}"/>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79425" y="1708150"/>
            <a:ext cx="8377238"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71016" name="Picture 1036">
            <a:extLst>
              <a:ext uri="{FF2B5EF4-FFF2-40B4-BE49-F238E27FC236}">
                <a16:creationId xmlns:a16="http://schemas.microsoft.com/office/drawing/2014/main" id="{7B2F1BEF-545D-23C0-97D4-6A482465D6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25" y="1690688"/>
            <a:ext cx="30099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71017" name="Rectangle 1037">
            <a:extLst>
              <a:ext uri="{FF2B5EF4-FFF2-40B4-BE49-F238E27FC236}">
                <a16:creationId xmlns:a16="http://schemas.microsoft.com/office/drawing/2014/main" id="{D1CDA008-1229-6D94-FB5C-D576EE5AEDD3}"/>
              </a:ext>
            </a:extLst>
          </p:cNvPr>
          <p:cNvSpPr>
            <a:spLocks noChangeArrowheads="1"/>
          </p:cNvSpPr>
          <p:nvPr/>
        </p:nvSpPr>
        <p:spPr bwMode="auto">
          <a:xfrm>
            <a:off x="241300" y="1751013"/>
            <a:ext cx="2674938"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민관합동</a:t>
            </a:r>
          </a:p>
        </p:txBody>
      </p:sp>
      <p:sp>
        <p:nvSpPr>
          <p:cNvPr id="171018" name="Rectangle 1038">
            <a:extLst>
              <a:ext uri="{FF2B5EF4-FFF2-40B4-BE49-F238E27FC236}">
                <a16:creationId xmlns:a16="http://schemas.microsoft.com/office/drawing/2014/main" id="{D8F70ADC-58FD-FDB9-4431-68DA4C859495}"/>
              </a:ext>
            </a:extLst>
          </p:cNvPr>
          <p:cNvSpPr>
            <a:spLocks noChangeArrowheads="1"/>
          </p:cNvSpPr>
          <p:nvPr/>
        </p:nvSpPr>
        <p:spPr bwMode="auto">
          <a:xfrm>
            <a:off x="911225" y="2301875"/>
            <a:ext cx="7780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추진시기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반기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회이상 </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코로나 심각단계 지속시 일정 최소화</a:t>
            </a:r>
            <a:r>
              <a:rPr lang="en-US" altLang="ko-KR" sz="1600" b="1">
                <a:solidFill>
                  <a:srgbClr val="000000"/>
                </a:solidFill>
                <a:latin typeface="나눔고딕" pitchFamily="50" charset="-127"/>
                <a:ea typeface="나눔고딕" pitchFamily="50" charset="-127"/>
              </a:rPr>
              <a:t>)</a:t>
            </a:r>
            <a:endParaRPr lang="ko-KR" altLang="en-US" sz="1600" b="1">
              <a:solidFill>
                <a:srgbClr val="000000"/>
              </a:solidFill>
              <a:latin typeface="나눔고딕" pitchFamily="50" charset="-127"/>
              <a:ea typeface="나눔고딕" pitchFamily="50" charset="-127"/>
            </a:endParaRPr>
          </a:p>
        </p:txBody>
      </p:sp>
      <p:sp>
        <p:nvSpPr>
          <p:cNvPr id="171019" name="Rectangle 1039">
            <a:extLst>
              <a:ext uri="{FF2B5EF4-FFF2-40B4-BE49-F238E27FC236}">
                <a16:creationId xmlns:a16="http://schemas.microsoft.com/office/drawing/2014/main" id="{786AFC0C-B051-9FCA-3FFE-8F53E16FCF39}"/>
              </a:ext>
            </a:extLst>
          </p:cNvPr>
          <p:cNvSpPr>
            <a:spLocks noChangeArrowheads="1"/>
          </p:cNvSpPr>
          <p:nvPr/>
        </p:nvSpPr>
        <p:spPr bwMode="auto">
          <a:xfrm>
            <a:off x="911225" y="2587625"/>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참여기관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시민환경단체</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산업체 환경기술인</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시민</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민간자율환경감시단 등</a:t>
            </a:r>
          </a:p>
        </p:txBody>
      </p:sp>
      <p:sp>
        <p:nvSpPr>
          <p:cNvPr id="171020" name="Freeform 1040">
            <a:extLst>
              <a:ext uri="{FF2B5EF4-FFF2-40B4-BE49-F238E27FC236}">
                <a16:creationId xmlns:a16="http://schemas.microsoft.com/office/drawing/2014/main" id="{5F3F6190-CEC6-9B49-CDCC-89BDF0E184FF}"/>
              </a:ext>
            </a:extLst>
          </p:cNvPr>
          <p:cNvSpPr>
            <a:spLocks noChangeArrowheads="1"/>
          </p:cNvSpPr>
          <p:nvPr/>
        </p:nvSpPr>
        <p:spPr bwMode="auto">
          <a:xfrm>
            <a:off x="696913" y="272732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8"/>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71021" name="Picture 1049">
            <a:extLst>
              <a:ext uri="{FF2B5EF4-FFF2-40B4-BE49-F238E27FC236}">
                <a16:creationId xmlns:a16="http://schemas.microsoft.com/office/drawing/2014/main" id="{0EEA7AD1-5BA1-9121-6FF4-671733415DC0}"/>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81013" y="3976688"/>
            <a:ext cx="83185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71022" name="Picture 1050">
            <a:extLst>
              <a:ext uri="{FF2B5EF4-FFF2-40B4-BE49-F238E27FC236}">
                <a16:creationId xmlns:a16="http://schemas.microsoft.com/office/drawing/2014/main" id="{002E2553-57D0-1EE5-FF17-932F24E064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075" y="3960813"/>
            <a:ext cx="2838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71023" name="Rectangle 1051">
            <a:extLst>
              <a:ext uri="{FF2B5EF4-FFF2-40B4-BE49-F238E27FC236}">
                <a16:creationId xmlns:a16="http://schemas.microsoft.com/office/drawing/2014/main" id="{5EDCAA92-4E87-2D97-DEF2-7400F9A9254C}"/>
              </a:ext>
            </a:extLst>
          </p:cNvPr>
          <p:cNvSpPr>
            <a:spLocks noChangeArrowheads="1"/>
          </p:cNvSpPr>
          <p:nvPr/>
        </p:nvSpPr>
        <p:spPr bwMode="auto">
          <a:xfrm>
            <a:off x="465138" y="4122738"/>
            <a:ext cx="2374900" cy="33972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감시원 운영</a:t>
            </a:r>
          </a:p>
        </p:txBody>
      </p:sp>
      <p:sp>
        <p:nvSpPr>
          <p:cNvPr id="171024" name="Freeform 1054">
            <a:extLst>
              <a:ext uri="{FF2B5EF4-FFF2-40B4-BE49-F238E27FC236}">
                <a16:creationId xmlns:a16="http://schemas.microsoft.com/office/drawing/2014/main" id="{F361191E-B098-A0C5-9984-0E047532F8DF}"/>
              </a:ext>
            </a:extLst>
          </p:cNvPr>
          <p:cNvSpPr>
            <a:spLocks noChangeArrowheads="1"/>
          </p:cNvSpPr>
          <p:nvPr/>
        </p:nvSpPr>
        <p:spPr bwMode="auto">
          <a:xfrm>
            <a:off x="661988" y="30670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8"/>
                  <a:pt x="83" y="47"/>
                </a:cubicBezTo>
                <a:lnTo>
                  <a:pt x="36" y="18"/>
                </a:lnTo>
                <a:cubicBezTo>
                  <a:pt x="35" y="17"/>
                  <a:pt x="33" y="17"/>
                  <a:pt x="31" y="18"/>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1025" name="Freeform 1055">
            <a:extLst>
              <a:ext uri="{FF2B5EF4-FFF2-40B4-BE49-F238E27FC236}">
                <a16:creationId xmlns:a16="http://schemas.microsoft.com/office/drawing/2014/main" id="{A9D5A576-7AF7-55C8-970D-BCD19550AB75}"/>
              </a:ext>
            </a:extLst>
          </p:cNvPr>
          <p:cNvSpPr>
            <a:spLocks noChangeArrowheads="1"/>
          </p:cNvSpPr>
          <p:nvPr/>
        </p:nvSpPr>
        <p:spPr bwMode="auto">
          <a:xfrm>
            <a:off x="696913" y="23828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1026" name="Rectangle 1056">
            <a:extLst>
              <a:ext uri="{FF2B5EF4-FFF2-40B4-BE49-F238E27FC236}">
                <a16:creationId xmlns:a16="http://schemas.microsoft.com/office/drawing/2014/main" id="{5B9BDE8C-B804-D042-0800-8C64F7A02457}"/>
              </a:ext>
            </a:extLst>
          </p:cNvPr>
          <p:cNvSpPr>
            <a:spLocks noChangeArrowheads="1"/>
          </p:cNvSpPr>
          <p:nvPr/>
        </p:nvSpPr>
        <p:spPr bwMode="auto">
          <a:xfrm>
            <a:off x="911225" y="2960688"/>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점검대상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진정 등 민원으로 환경오염 등이 문제되는 사업장</a:t>
            </a:r>
          </a:p>
        </p:txBody>
      </p:sp>
      <p:sp>
        <p:nvSpPr>
          <p:cNvPr id="171027" name="Rectangle 1060">
            <a:extLst>
              <a:ext uri="{FF2B5EF4-FFF2-40B4-BE49-F238E27FC236}">
                <a16:creationId xmlns:a16="http://schemas.microsoft.com/office/drawing/2014/main" id="{B25C9D34-2CC9-0257-D50C-39FAC45FEF02}"/>
              </a:ext>
            </a:extLst>
          </p:cNvPr>
          <p:cNvSpPr>
            <a:spLocks noChangeArrowheads="1"/>
          </p:cNvSpPr>
          <p:nvPr/>
        </p:nvSpPr>
        <p:spPr bwMode="auto">
          <a:xfrm>
            <a:off x="844550" y="4600575"/>
            <a:ext cx="7780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운영방법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불법행위 우심지역 순찰 및 배출사업장 지도점검 지원</a:t>
            </a:r>
          </a:p>
        </p:txBody>
      </p:sp>
      <p:sp>
        <p:nvSpPr>
          <p:cNvPr id="171028" name="Rectangle 1061">
            <a:extLst>
              <a:ext uri="{FF2B5EF4-FFF2-40B4-BE49-F238E27FC236}">
                <a16:creationId xmlns:a16="http://schemas.microsoft.com/office/drawing/2014/main" id="{FDD66ABC-CD86-5F8D-45A8-1F9C6A73D1D1}"/>
              </a:ext>
            </a:extLst>
          </p:cNvPr>
          <p:cNvSpPr>
            <a:spLocks noChangeArrowheads="1"/>
          </p:cNvSpPr>
          <p:nvPr/>
        </p:nvSpPr>
        <p:spPr bwMode="auto">
          <a:xfrm>
            <a:off x="844550" y="4913313"/>
            <a:ext cx="7870825"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점검횟수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수시</a:t>
            </a:r>
          </a:p>
        </p:txBody>
      </p:sp>
      <p:sp>
        <p:nvSpPr>
          <p:cNvPr id="171029" name="Freeform 1062">
            <a:extLst>
              <a:ext uri="{FF2B5EF4-FFF2-40B4-BE49-F238E27FC236}">
                <a16:creationId xmlns:a16="http://schemas.microsoft.com/office/drawing/2014/main" id="{92F428C1-BD95-9368-E40B-BEB80C867A63}"/>
              </a:ext>
            </a:extLst>
          </p:cNvPr>
          <p:cNvSpPr>
            <a:spLocks noChangeArrowheads="1"/>
          </p:cNvSpPr>
          <p:nvPr/>
        </p:nvSpPr>
        <p:spPr bwMode="auto">
          <a:xfrm>
            <a:off x="630238" y="50244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5"/>
                  <a:pt x="15" y="16"/>
                </a:cubicBezTo>
                <a:cubicBezTo>
                  <a:pt x="25" y="5"/>
                  <a:pt x="37" y="0"/>
                  <a:pt x="52" y="0"/>
                </a:cubicBezTo>
                <a:cubicBezTo>
                  <a:pt x="66" y="0"/>
                  <a:pt x="78" y="5"/>
                  <a:pt x="88" y="16"/>
                </a:cubicBezTo>
                <a:cubicBezTo>
                  <a:pt x="98" y="25"/>
                  <a:pt x="103" y="37"/>
                  <a:pt x="103" y="52"/>
                </a:cubicBezTo>
                <a:cubicBezTo>
                  <a:pt x="103" y="66"/>
                  <a:pt x="98" y="78"/>
                  <a:pt x="88" y="88"/>
                </a:cubicBezTo>
                <a:cubicBezTo>
                  <a:pt x="78" y="97"/>
                  <a:pt x="66" y="102"/>
                  <a:pt x="52" y="102"/>
                </a:cubicBezTo>
                <a:cubicBezTo>
                  <a:pt x="37" y="102"/>
                  <a:pt x="25" y="97"/>
                  <a:pt x="15" y="88"/>
                </a:cubicBezTo>
                <a:close/>
                <a:moveTo>
                  <a:pt x="29" y="80"/>
                </a:moveTo>
                <a:cubicBezTo>
                  <a:pt x="29" y="82"/>
                  <a:pt x="30" y="84"/>
                  <a:pt x="31" y="84"/>
                </a:cubicBezTo>
                <a:cubicBezTo>
                  <a:pt x="33" y="85"/>
                  <a:pt x="34" y="85"/>
                  <a:pt x="36" y="84"/>
                </a:cubicBezTo>
                <a:lnTo>
                  <a:pt x="83" y="55"/>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2"/>
                </a:cubicBezTo>
                <a:lnTo>
                  <a:pt x="29" y="80"/>
                </a:lnTo>
                <a:close/>
                <a:moveTo>
                  <a:pt x="79" y="52"/>
                </a:moveTo>
                <a:lnTo>
                  <a:pt x="35" y="78"/>
                </a:lnTo>
                <a:lnTo>
                  <a:pt x="35" y="24"/>
                </a:lnTo>
                <a:lnTo>
                  <a:pt x="79" y="52"/>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1030" name="Freeform 1063">
            <a:extLst>
              <a:ext uri="{FF2B5EF4-FFF2-40B4-BE49-F238E27FC236}">
                <a16:creationId xmlns:a16="http://schemas.microsoft.com/office/drawing/2014/main" id="{DBCAC290-25E3-371D-A5A3-F668391DE55D}"/>
              </a:ext>
            </a:extLst>
          </p:cNvPr>
          <p:cNvSpPr>
            <a:spLocks noChangeArrowheads="1"/>
          </p:cNvSpPr>
          <p:nvPr/>
        </p:nvSpPr>
        <p:spPr bwMode="auto">
          <a:xfrm>
            <a:off x="620713" y="536098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4"/>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1031" name="Freeform 1064">
            <a:extLst>
              <a:ext uri="{FF2B5EF4-FFF2-40B4-BE49-F238E27FC236}">
                <a16:creationId xmlns:a16="http://schemas.microsoft.com/office/drawing/2014/main" id="{949736C5-FA2C-F688-8E6E-0CE5E161FEB3}"/>
              </a:ext>
            </a:extLst>
          </p:cNvPr>
          <p:cNvSpPr>
            <a:spLocks noChangeArrowheads="1"/>
          </p:cNvSpPr>
          <p:nvPr/>
        </p:nvSpPr>
        <p:spPr bwMode="auto">
          <a:xfrm>
            <a:off x="630238" y="46799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1032" name="Rectangle 1065">
            <a:extLst>
              <a:ext uri="{FF2B5EF4-FFF2-40B4-BE49-F238E27FC236}">
                <a16:creationId xmlns:a16="http://schemas.microsoft.com/office/drawing/2014/main" id="{238BFBCB-6F96-CE35-682D-245F5C37D10E}"/>
              </a:ext>
            </a:extLst>
          </p:cNvPr>
          <p:cNvSpPr>
            <a:spLocks noChangeArrowheads="1"/>
          </p:cNvSpPr>
          <p:nvPr/>
        </p:nvSpPr>
        <p:spPr bwMode="auto">
          <a:xfrm>
            <a:off x="844550" y="5257800"/>
            <a:ext cx="78708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점검인원 </a:t>
            </a:r>
            <a:r>
              <a:rPr lang="en-US" altLang="ko-KR" sz="1600" b="1">
                <a:solidFill>
                  <a:srgbClr val="000000"/>
                </a:solidFill>
                <a:latin typeface="나눔고딕" pitchFamily="50" charset="-127"/>
                <a:ea typeface="나눔고딕" pitchFamily="50" charset="-127"/>
              </a:rPr>
              <a:t>: 24</a:t>
            </a:r>
            <a:r>
              <a:rPr lang="ko-KR" altLang="en-US" sz="1600" b="1">
                <a:solidFill>
                  <a:srgbClr val="000000"/>
                </a:solidFill>
                <a:latin typeface="나눔고딕" pitchFamily="50" charset="-127"/>
                <a:ea typeface="나눔고딕" pitchFamily="50" charset="-127"/>
              </a:rPr>
              <a:t>명</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시 </a:t>
            </a:r>
            <a:r>
              <a:rPr lang="en-US" altLang="ko-KR" sz="1600" b="1">
                <a:solidFill>
                  <a:srgbClr val="000000"/>
                </a:solidFill>
                <a:latin typeface="나눔고딕" pitchFamily="50" charset="-127"/>
                <a:ea typeface="나눔고딕" pitchFamily="50" charset="-127"/>
              </a:rPr>
              <a:t>4, </a:t>
            </a:r>
            <a:r>
              <a:rPr lang="ko-KR" altLang="en-US" sz="1600" b="1">
                <a:solidFill>
                  <a:srgbClr val="000000"/>
                </a:solidFill>
                <a:latin typeface="나눔고딕" pitchFamily="50" charset="-127"/>
                <a:ea typeface="나눔고딕" pitchFamily="50" charset="-127"/>
              </a:rPr>
              <a:t>자치구별 </a:t>
            </a:r>
            <a:r>
              <a:rPr lang="en-US" altLang="ko-KR" sz="1600" b="1">
                <a:solidFill>
                  <a:srgbClr val="000000"/>
                </a:solidFill>
                <a:latin typeface="나눔고딕" pitchFamily="50" charset="-127"/>
                <a:ea typeface="나눔고딕" pitchFamily="50" charset="-127"/>
              </a:rPr>
              <a:t>4</a:t>
            </a:r>
            <a:r>
              <a:rPr lang="ko-KR" altLang="en-US" sz="1600" b="1">
                <a:solidFill>
                  <a:srgbClr val="000000"/>
                </a:solidFill>
                <a:latin typeface="나눔고딕" pitchFamily="50" charset="-127"/>
                <a:ea typeface="나눔고딕" pitchFamily="50" charset="-127"/>
              </a:rPr>
              <a:t>명</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운영</a:t>
            </a:r>
          </a:p>
        </p:txBody>
      </p:sp>
      <p:sp>
        <p:nvSpPr>
          <p:cNvPr id="171033" name="Rectangle 1066">
            <a:extLst>
              <a:ext uri="{FF2B5EF4-FFF2-40B4-BE49-F238E27FC236}">
                <a16:creationId xmlns:a16="http://schemas.microsoft.com/office/drawing/2014/main" id="{C0C29E2B-B15C-A5A9-4E2F-611218E4935A}"/>
              </a:ext>
            </a:extLst>
          </p:cNvPr>
          <p:cNvSpPr>
            <a:spLocks noChangeArrowheads="1"/>
          </p:cNvSpPr>
          <p:nvPr/>
        </p:nvSpPr>
        <p:spPr bwMode="auto">
          <a:xfrm>
            <a:off x="3067050" y="1814513"/>
            <a:ext cx="4849813" cy="368300"/>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b="1">
                <a:solidFill>
                  <a:srgbClr val="0000FF"/>
                </a:solidFill>
                <a:cs typeface="Arial" panose="020B0604020202020204" pitchFamily="34" charset="0"/>
              </a:rPr>
              <a:t>시민환경단체</a:t>
            </a:r>
            <a:r>
              <a:rPr lang="en-US" altLang="ko-KR" sz="1800" b="1">
                <a:solidFill>
                  <a:srgbClr val="0000FF"/>
                </a:solidFill>
                <a:cs typeface="Arial" panose="020B0604020202020204" pitchFamily="34" charset="0"/>
              </a:rPr>
              <a:t>, </a:t>
            </a:r>
            <a:r>
              <a:rPr lang="ko-KR" altLang="en-US" sz="1800" b="1">
                <a:solidFill>
                  <a:srgbClr val="0000FF"/>
                </a:solidFill>
                <a:cs typeface="Arial" panose="020B0604020202020204" pitchFamily="34" charset="0"/>
              </a:rPr>
              <a:t>시민 등 합동점검</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8" name="Group 516">
            <a:extLst>
              <a:ext uri="{FF2B5EF4-FFF2-40B4-BE49-F238E27FC236}">
                <a16:creationId xmlns:a16="http://schemas.microsoft.com/office/drawing/2014/main" id="{7987BDF0-B05A-BE73-04F1-126B7A17035E}"/>
              </a:ext>
            </a:extLst>
          </p:cNvPr>
          <p:cNvGrpSpPr>
            <a:grpSpLocks/>
          </p:cNvGrpSpPr>
          <p:nvPr/>
        </p:nvGrpSpPr>
        <p:grpSpPr bwMode="auto">
          <a:xfrm>
            <a:off x="-180975" y="279400"/>
            <a:ext cx="7413625" cy="701675"/>
            <a:chOff x="-114" y="176"/>
            <a:chExt cx="4670" cy="442"/>
          </a:xfrm>
        </p:grpSpPr>
        <p:pic>
          <p:nvPicPr>
            <p:cNvPr id="173080" name="Picture 1029">
              <a:extLst>
                <a:ext uri="{FF2B5EF4-FFF2-40B4-BE49-F238E27FC236}">
                  <a16:creationId xmlns:a16="http://schemas.microsoft.com/office/drawing/2014/main" id="{4DBA08CB-2242-2652-C407-B589D602B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73081" name="Rectangle 1030">
              <a:extLst>
                <a:ext uri="{FF2B5EF4-FFF2-40B4-BE49-F238E27FC236}">
                  <a16:creationId xmlns:a16="http://schemas.microsoft.com/office/drawing/2014/main" id="{CD479CB2-8358-133A-17C7-577DC44F5416}"/>
                </a:ext>
              </a:extLst>
            </p:cNvPr>
            <p:cNvSpPr>
              <a:spLocks noChangeArrowheads="1"/>
            </p:cNvSpPr>
            <p:nvPr/>
          </p:nvSpPr>
          <p:spPr bwMode="auto">
            <a:xfrm>
              <a:off x="-114" y="176"/>
              <a:ext cx="1702"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3</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73059" name="AutoShape 1031">
            <a:extLst>
              <a:ext uri="{FF2B5EF4-FFF2-40B4-BE49-F238E27FC236}">
                <a16:creationId xmlns:a16="http://schemas.microsoft.com/office/drawing/2014/main" id="{F4985F80-1570-0859-38C1-A9EABB11C020}"/>
              </a:ext>
            </a:extLst>
          </p:cNvPr>
          <p:cNvSpPr>
            <a:spLocks noChangeArrowheads="1"/>
          </p:cNvSpPr>
          <p:nvPr/>
        </p:nvSpPr>
        <p:spPr bwMode="auto">
          <a:xfrm>
            <a:off x="247650" y="933450"/>
            <a:ext cx="8688388" cy="5443538"/>
          </a:xfrm>
          <a:prstGeom prst="roundRect">
            <a:avLst>
              <a:gd name="adj" fmla="val 1514"/>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73060" name="Rectangle 1032">
            <a:extLst>
              <a:ext uri="{FF2B5EF4-FFF2-40B4-BE49-F238E27FC236}">
                <a16:creationId xmlns:a16="http://schemas.microsoft.com/office/drawing/2014/main" id="{325E0C31-FFE4-FA9E-DE23-557A3FAAD9F9}"/>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73061" name="Picture 1033">
            <a:extLst>
              <a:ext uri="{FF2B5EF4-FFF2-40B4-BE49-F238E27FC236}">
                <a16:creationId xmlns:a16="http://schemas.microsoft.com/office/drawing/2014/main" id="{EF55B161-7F94-BA49-FE71-E742F584F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904875"/>
            <a:ext cx="39592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73062" name="Rectangle 1034">
            <a:extLst>
              <a:ext uri="{FF2B5EF4-FFF2-40B4-BE49-F238E27FC236}">
                <a16:creationId xmlns:a16="http://schemas.microsoft.com/office/drawing/2014/main" id="{0EB06A11-AFA4-23BD-8CD6-05196D09EAE5}"/>
              </a:ext>
            </a:extLst>
          </p:cNvPr>
          <p:cNvSpPr>
            <a:spLocks noChangeArrowheads="1"/>
          </p:cNvSpPr>
          <p:nvPr/>
        </p:nvSpPr>
        <p:spPr bwMode="auto">
          <a:xfrm>
            <a:off x="109538" y="952500"/>
            <a:ext cx="56038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환경오염시설  민</a:t>
            </a:r>
            <a:r>
              <a:rPr lang="en-US" altLang="ko-KR" sz="1800">
                <a:solidFill>
                  <a:srgbClr val="FFFF00"/>
                </a:solidFill>
                <a:latin typeface="바탕" panose="02030600000101010101" pitchFamily="18" charset="-127"/>
                <a:ea typeface="나눔고딕 ExtraBold" pitchFamily="50" charset="-127"/>
              </a:rPr>
              <a:t>·</a:t>
            </a:r>
            <a:r>
              <a:rPr lang="ko-KR" altLang="en-US" sz="1800">
                <a:solidFill>
                  <a:srgbClr val="FFFF00"/>
                </a:solidFill>
                <a:latin typeface="나눔고딕 ExtraBold" pitchFamily="50" charset="-127"/>
                <a:ea typeface="나눔고딕 ExtraBold" pitchFamily="50" charset="-127"/>
              </a:rPr>
              <a:t>관  합동점검  추진</a:t>
            </a:r>
          </a:p>
        </p:txBody>
      </p:sp>
      <p:pic>
        <p:nvPicPr>
          <p:cNvPr id="173063" name="Picture 1035">
            <a:extLst>
              <a:ext uri="{FF2B5EF4-FFF2-40B4-BE49-F238E27FC236}">
                <a16:creationId xmlns:a16="http://schemas.microsoft.com/office/drawing/2014/main" id="{A3FE72B0-C20B-F567-D950-FFEAF29974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3425" y="1770063"/>
            <a:ext cx="28352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73064" name="Rectangle 1036">
            <a:extLst>
              <a:ext uri="{FF2B5EF4-FFF2-40B4-BE49-F238E27FC236}">
                <a16:creationId xmlns:a16="http://schemas.microsoft.com/office/drawing/2014/main" id="{2716B64F-BB10-28FD-09DA-E96B2B966F7F}"/>
              </a:ext>
            </a:extLst>
          </p:cNvPr>
          <p:cNvSpPr>
            <a:spLocks noChangeArrowheads="1"/>
          </p:cNvSpPr>
          <p:nvPr/>
        </p:nvSpPr>
        <p:spPr bwMode="auto">
          <a:xfrm>
            <a:off x="5573713" y="3983038"/>
            <a:ext cx="3138487" cy="2252662"/>
          </a:xfrm>
          <a:prstGeom prst="rect">
            <a:avLst/>
          </a:prstGeom>
          <a:solidFill>
            <a:srgbClr val="FFFFFF"/>
          </a:solidFill>
          <a:ln w="25170">
            <a:solidFill>
              <a:srgbClr val="8064A2"/>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73065" name="Rectangle 1037">
            <a:extLst>
              <a:ext uri="{FF2B5EF4-FFF2-40B4-BE49-F238E27FC236}">
                <a16:creationId xmlns:a16="http://schemas.microsoft.com/office/drawing/2014/main" id="{1CC3F760-1F1B-2A1E-80E2-A7A6A88AD3E1}"/>
              </a:ext>
            </a:extLst>
          </p:cNvPr>
          <p:cNvSpPr>
            <a:spLocks noChangeArrowheads="1"/>
          </p:cNvSpPr>
          <p:nvPr/>
        </p:nvSpPr>
        <p:spPr bwMode="auto">
          <a:xfrm>
            <a:off x="5583238" y="1666875"/>
            <a:ext cx="3124200" cy="2233613"/>
          </a:xfrm>
          <a:prstGeom prst="rect">
            <a:avLst/>
          </a:prstGeom>
          <a:solidFill>
            <a:srgbClr val="FFFFFF"/>
          </a:solidFill>
          <a:ln w="25170">
            <a:solidFill>
              <a:srgbClr val="8064A2"/>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73066" name="Picture 1038">
            <a:extLst>
              <a:ext uri="{FF2B5EF4-FFF2-40B4-BE49-F238E27FC236}">
                <a16:creationId xmlns:a16="http://schemas.microsoft.com/office/drawing/2014/main" id="{9A86F4C0-46BA-6267-E8E9-0C949E9AF2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9275" y="1695450"/>
            <a:ext cx="3048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73067" name="Rectangle 1039">
            <a:extLst>
              <a:ext uri="{FF2B5EF4-FFF2-40B4-BE49-F238E27FC236}">
                <a16:creationId xmlns:a16="http://schemas.microsoft.com/office/drawing/2014/main" id="{90DBB1F0-0AAC-80C8-56B9-B52B103734B6}"/>
              </a:ext>
            </a:extLst>
          </p:cNvPr>
          <p:cNvSpPr>
            <a:spLocks noChangeArrowheads="1"/>
          </p:cNvSpPr>
          <p:nvPr/>
        </p:nvSpPr>
        <p:spPr bwMode="auto">
          <a:xfrm>
            <a:off x="582613" y="1755775"/>
            <a:ext cx="6437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a:solidFill>
                  <a:srgbClr val="000000"/>
                </a:solidFill>
              </a:rPr>
              <a:t> </a:t>
            </a:r>
            <a:r>
              <a:rPr lang="ko-KR" altLang="en-US" sz="1600">
                <a:solidFill>
                  <a:srgbClr val="0000FF"/>
                </a:solidFill>
              </a:rPr>
              <a:t>환경감시행정의 공정성 향상을 위한 민간 참여 확대</a:t>
            </a:r>
          </a:p>
        </p:txBody>
      </p:sp>
      <p:sp>
        <p:nvSpPr>
          <p:cNvPr id="173068" name="Rectangle 1040">
            <a:extLst>
              <a:ext uri="{FF2B5EF4-FFF2-40B4-BE49-F238E27FC236}">
                <a16:creationId xmlns:a16="http://schemas.microsoft.com/office/drawing/2014/main" id="{6AEC3A0F-A8F8-AD97-9EAF-D2A32D9E510B}"/>
              </a:ext>
            </a:extLst>
          </p:cNvPr>
          <p:cNvSpPr>
            <a:spLocks noChangeArrowheads="1"/>
          </p:cNvSpPr>
          <p:nvPr/>
        </p:nvSpPr>
        <p:spPr bwMode="auto">
          <a:xfrm>
            <a:off x="628650" y="2392363"/>
            <a:ext cx="3800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a:solidFill>
                  <a:srgbClr val="0000FF"/>
                </a:solidFill>
              </a:rPr>
              <a:t>지도점검 업무의 투명성</a:t>
            </a:r>
            <a:r>
              <a:rPr lang="en-US" altLang="ko-KR" sz="1600">
                <a:solidFill>
                  <a:srgbClr val="0000FF"/>
                </a:solidFill>
                <a:latin typeface="바탕" panose="02030600000101010101" pitchFamily="18" charset="-127"/>
                <a:ea typeface="바탕" panose="02030600000101010101" pitchFamily="18" charset="-127"/>
              </a:rPr>
              <a:t>·</a:t>
            </a:r>
            <a:r>
              <a:rPr lang="ko-KR" altLang="en-US" sz="1600">
                <a:solidFill>
                  <a:srgbClr val="0000FF"/>
                </a:solidFill>
              </a:rPr>
              <a:t>청렴성 제고</a:t>
            </a:r>
          </a:p>
        </p:txBody>
      </p:sp>
      <p:sp>
        <p:nvSpPr>
          <p:cNvPr id="173069" name="Rectangle 1044">
            <a:extLst>
              <a:ext uri="{FF2B5EF4-FFF2-40B4-BE49-F238E27FC236}">
                <a16:creationId xmlns:a16="http://schemas.microsoft.com/office/drawing/2014/main" id="{ABBEA72B-B584-1906-E20A-EDBA1838CEBF}"/>
              </a:ext>
            </a:extLst>
          </p:cNvPr>
          <p:cNvSpPr>
            <a:spLocks noChangeArrowheads="1"/>
          </p:cNvSpPr>
          <p:nvPr/>
        </p:nvSpPr>
        <p:spPr bwMode="auto">
          <a:xfrm>
            <a:off x="450850" y="2757488"/>
            <a:ext cx="376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400" b="1">
                <a:solidFill>
                  <a:srgbClr val="000000"/>
                </a:solidFill>
                <a:latin typeface="나눔고딕" pitchFamily="50" charset="-127"/>
                <a:ea typeface="나눔고딕" pitchFamily="50" charset="-127"/>
              </a:rPr>
              <a:t>  - </a:t>
            </a:r>
            <a:r>
              <a:rPr lang="ko-KR" altLang="en-US" sz="1400" b="1">
                <a:solidFill>
                  <a:srgbClr val="000000"/>
                </a:solidFill>
                <a:latin typeface="나눔고딕" pitchFamily="50" charset="-127"/>
                <a:ea typeface="나눔고딕" pitchFamily="50" charset="-127"/>
              </a:rPr>
              <a:t>점검횟수 </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반기 </a:t>
            </a:r>
            <a:r>
              <a:rPr lang="en-US" altLang="ko-KR" sz="1400" b="1">
                <a:solidFill>
                  <a:srgbClr val="000000"/>
                </a:solidFill>
                <a:latin typeface="나눔고딕" pitchFamily="50" charset="-127"/>
                <a:ea typeface="나눔고딕" pitchFamily="50" charset="-127"/>
              </a:rPr>
              <a:t>1</a:t>
            </a:r>
            <a:r>
              <a:rPr lang="ko-KR" altLang="en-US" sz="1400" b="1">
                <a:solidFill>
                  <a:srgbClr val="000000"/>
                </a:solidFill>
                <a:latin typeface="나눔고딕" pitchFamily="50" charset="-127"/>
                <a:ea typeface="나눔고딕" pitchFamily="50" charset="-127"/>
              </a:rPr>
              <a:t>회 이상 </a:t>
            </a:r>
          </a:p>
        </p:txBody>
      </p:sp>
      <p:sp>
        <p:nvSpPr>
          <p:cNvPr id="173070" name="Rectangle 1045">
            <a:extLst>
              <a:ext uri="{FF2B5EF4-FFF2-40B4-BE49-F238E27FC236}">
                <a16:creationId xmlns:a16="http://schemas.microsoft.com/office/drawing/2014/main" id="{9CD019AC-B3A7-CA01-67AF-C56B258E32A0}"/>
              </a:ext>
            </a:extLst>
          </p:cNvPr>
          <p:cNvSpPr>
            <a:spLocks noChangeArrowheads="1"/>
          </p:cNvSpPr>
          <p:nvPr/>
        </p:nvSpPr>
        <p:spPr bwMode="auto">
          <a:xfrm>
            <a:off x="446088" y="3060700"/>
            <a:ext cx="5127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400" b="1">
                <a:solidFill>
                  <a:srgbClr val="000000"/>
                </a:solidFill>
                <a:latin typeface="나눔고딕" pitchFamily="50" charset="-127"/>
                <a:ea typeface="나눔고딕" pitchFamily="50" charset="-127"/>
              </a:rPr>
              <a:t>  -  </a:t>
            </a:r>
            <a:r>
              <a:rPr lang="ko-KR" altLang="en-US" sz="1400" b="1">
                <a:solidFill>
                  <a:srgbClr val="000000"/>
                </a:solidFill>
                <a:latin typeface="나눔고딕" pitchFamily="50" charset="-127"/>
                <a:ea typeface="나눔고딕" pitchFamily="50" charset="-127"/>
              </a:rPr>
              <a:t>참여기관 </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시민환경단체</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산업체 환경기술인</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시민 등</a:t>
            </a:r>
          </a:p>
          <a:p>
            <a:pPr eaLnBrk="1" hangingPunct="1">
              <a:lnSpc>
                <a:spcPct val="100000"/>
              </a:lnSpc>
              <a:buClrTx/>
              <a:buFontTx/>
              <a:buNone/>
            </a:pPr>
            <a:endParaRPr lang="en-US" altLang="ko-KR" sz="1400" b="1">
              <a:solidFill>
                <a:srgbClr val="000000"/>
              </a:solidFill>
              <a:latin typeface="나눔고딕" pitchFamily="50" charset="-127"/>
              <a:ea typeface="나눔고딕" pitchFamily="50" charset="-127"/>
            </a:endParaRPr>
          </a:p>
        </p:txBody>
      </p:sp>
      <p:sp>
        <p:nvSpPr>
          <p:cNvPr id="173071" name="Rectangle 1046">
            <a:extLst>
              <a:ext uri="{FF2B5EF4-FFF2-40B4-BE49-F238E27FC236}">
                <a16:creationId xmlns:a16="http://schemas.microsoft.com/office/drawing/2014/main" id="{904793ED-CE3B-A7C5-F1B2-CA9C124BCF8D}"/>
              </a:ext>
            </a:extLst>
          </p:cNvPr>
          <p:cNvSpPr>
            <a:spLocks noChangeArrowheads="1"/>
          </p:cNvSpPr>
          <p:nvPr/>
        </p:nvSpPr>
        <p:spPr bwMode="auto">
          <a:xfrm>
            <a:off x="550863" y="3279775"/>
            <a:ext cx="4351337"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50000"/>
              </a:lnSpc>
              <a:buClrTx/>
              <a:buFontTx/>
              <a:buNone/>
            </a:pP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중점단속대상</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 </a:t>
            </a:r>
            <a:r>
              <a:rPr lang="en-US" altLang="ko-KR" sz="1200" b="1">
                <a:solidFill>
                  <a:srgbClr val="000000"/>
                </a:solidFill>
                <a:latin typeface="나눔고딕" pitchFamily="50" charset="-127"/>
                <a:ea typeface="나눔고딕" pitchFamily="50" charset="-127"/>
              </a:rPr>
              <a:t>․ </a:t>
            </a:r>
            <a:r>
              <a:rPr lang="ko-KR" altLang="en-US" sz="1200" b="1">
                <a:solidFill>
                  <a:srgbClr val="000000"/>
                </a:solidFill>
                <a:latin typeface="나눔고딕" pitchFamily="50" charset="-127"/>
                <a:ea typeface="나눔고딕" pitchFamily="50" charset="-127"/>
              </a:rPr>
              <a:t>진정 등 민원으로 환경오염 등이 문제되는 사업장</a:t>
            </a:r>
          </a:p>
          <a:p>
            <a:pPr eaLnBrk="1" hangingPunct="1">
              <a:lnSpc>
                <a:spcPct val="150000"/>
              </a:lnSpc>
              <a:buClrTx/>
              <a:buFontTx/>
              <a:buNone/>
            </a:pPr>
            <a:r>
              <a:rPr lang="ko-KR" altLang="en-US" sz="1400" b="1">
                <a:solidFill>
                  <a:srgbClr val="000000"/>
                </a:solidFill>
                <a:latin typeface="나눔고딕" pitchFamily="50" charset="-127"/>
                <a:ea typeface="나눔고딕" pitchFamily="50" charset="-127"/>
              </a:rPr>
              <a:t> </a:t>
            </a:r>
            <a:r>
              <a:rPr lang="en-US" altLang="ko-KR" sz="1200" b="1">
                <a:solidFill>
                  <a:srgbClr val="000000"/>
                </a:solidFill>
                <a:latin typeface="나눔고딕" pitchFamily="50" charset="-127"/>
                <a:ea typeface="나눔고딕" pitchFamily="50" charset="-127"/>
              </a:rPr>
              <a:t>․ </a:t>
            </a:r>
            <a:r>
              <a:rPr lang="ko-KR" altLang="en-US" sz="1200" b="1">
                <a:solidFill>
                  <a:srgbClr val="000000"/>
                </a:solidFill>
                <a:latin typeface="나눔고딕" pitchFamily="50" charset="-127"/>
                <a:ea typeface="나눔고딕" pitchFamily="50" charset="-127"/>
              </a:rPr>
              <a:t>특정유해물질 배출사업장</a:t>
            </a:r>
            <a:r>
              <a:rPr lang="en-US" altLang="ko-KR" sz="1200" b="1">
                <a:solidFill>
                  <a:srgbClr val="000000"/>
                </a:solidFill>
                <a:latin typeface="나눔고딕" pitchFamily="50" charset="-127"/>
                <a:ea typeface="나눔고딕" pitchFamily="50" charset="-127"/>
              </a:rPr>
              <a:t>, </a:t>
            </a:r>
            <a:r>
              <a:rPr lang="ko-KR" altLang="en-US" sz="1200" b="1">
                <a:solidFill>
                  <a:srgbClr val="000000"/>
                </a:solidFill>
                <a:latin typeface="나눔고딕" pitchFamily="50" charset="-127"/>
                <a:ea typeface="나눔고딕" pitchFamily="50" charset="-127"/>
              </a:rPr>
              <a:t>폐수다량배출사업장 등</a:t>
            </a:r>
          </a:p>
        </p:txBody>
      </p:sp>
      <p:sp>
        <p:nvSpPr>
          <p:cNvPr id="173072" name="Rectangle 1047">
            <a:extLst>
              <a:ext uri="{FF2B5EF4-FFF2-40B4-BE49-F238E27FC236}">
                <a16:creationId xmlns:a16="http://schemas.microsoft.com/office/drawing/2014/main" id="{92BD4285-02D1-6501-2C79-C4F0E69A7198}"/>
              </a:ext>
            </a:extLst>
          </p:cNvPr>
          <p:cNvSpPr>
            <a:spLocks noChangeArrowheads="1"/>
          </p:cNvSpPr>
          <p:nvPr/>
        </p:nvSpPr>
        <p:spPr bwMode="auto">
          <a:xfrm>
            <a:off x="628650" y="4470400"/>
            <a:ext cx="3800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a:solidFill>
                  <a:srgbClr val="0000FF"/>
                </a:solidFill>
                <a:latin typeface="바탕" panose="02030600000101010101" pitchFamily="18" charset="-127"/>
                <a:ea typeface="맑은 고딕" panose="020B0503020000020004" pitchFamily="50" charset="-127"/>
              </a:rPr>
              <a:t>’22</a:t>
            </a:r>
            <a:r>
              <a:rPr lang="ko-KR" altLang="en-US" sz="1600">
                <a:solidFill>
                  <a:srgbClr val="0000FF"/>
                </a:solidFill>
              </a:rPr>
              <a:t>년 상반기 추진실적</a:t>
            </a:r>
          </a:p>
        </p:txBody>
      </p:sp>
      <p:sp>
        <p:nvSpPr>
          <p:cNvPr id="173073" name="Rectangle 1048">
            <a:extLst>
              <a:ext uri="{FF2B5EF4-FFF2-40B4-BE49-F238E27FC236}">
                <a16:creationId xmlns:a16="http://schemas.microsoft.com/office/drawing/2014/main" id="{BA626756-DB99-2FA6-552A-B9EBF65D320F}"/>
              </a:ext>
            </a:extLst>
          </p:cNvPr>
          <p:cNvSpPr>
            <a:spLocks noChangeArrowheads="1"/>
          </p:cNvSpPr>
          <p:nvPr/>
        </p:nvSpPr>
        <p:spPr bwMode="auto">
          <a:xfrm>
            <a:off x="508000" y="4929188"/>
            <a:ext cx="376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400" b="1">
                <a:solidFill>
                  <a:srgbClr val="000000"/>
                </a:solidFill>
                <a:latin typeface="나눔고딕" pitchFamily="50" charset="-127"/>
                <a:ea typeface="나눔고딕" pitchFamily="50" charset="-127"/>
              </a:rPr>
              <a:t>  - </a:t>
            </a:r>
            <a:r>
              <a:rPr lang="ko-KR" altLang="en-US" sz="1400" b="1">
                <a:solidFill>
                  <a:srgbClr val="000000"/>
                </a:solidFill>
                <a:latin typeface="나눔고딕" pitchFamily="50" charset="-127"/>
                <a:ea typeface="나눔고딕" pitchFamily="50" charset="-127"/>
              </a:rPr>
              <a:t>참여인원 </a:t>
            </a:r>
            <a:r>
              <a:rPr lang="en-US" altLang="ko-KR" sz="1400" b="1">
                <a:solidFill>
                  <a:srgbClr val="000000"/>
                </a:solidFill>
                <a:latin typeface="나눔고딕" pitchFamily="50" charset="-127"/>
                <a:ea typeface="나눔고딕" pitchFamily="50" charset="-127"/>
              </a:rPr>
              <a:t>: 15</a:t>
            </a:r>
            <a:r>
              <a:rPr lang="ko-KR" altLang="en-US" sz="1400" b="1">
                <a:solidFill>
                  <a:srgbClr val="000000"/>
                </a:solidFill>
                <a:latin typeface="나눔고딕" pitchFamily="50" charset="-127"/>
                <a:ea typeface="나눔고딕" pitchFamily="50" charset="-127"/>
              </a:rPr>
              <a:t>명  </a:t>
            </a:r>
          </a:p>
        </p:txBody>
      </p:sp>
      <p:sp>
        <p:nvSpPr>
          <p:cNvPr id="173074" name="Rectangle 1049">
            <a:extLst>
              <a:ext uri="{FF2B5EF4-FFF2-40B4-BE49-F238E27FC236}">
                <a16:creationId xmlns:a16="http://schemas.microsoft.com/office/drawing/2014/main" id="{D7E43756-C253-5532-7424-F907F57C04C1}"/>
              </a:ext>
            </a:extLst>
          </p:cNvPr>
          <p:cNvSpPr>
            <a:spLocks noChangeArrowheads="1"/>
          </p:cNvSpPr>
          <p:nvPr/>
        </p:nvSpPr>
        <p:spPr bwMode="auto">
          <a:xfrm>
            <a:off x="508000" y="5264150"/>
            <a:ext cx="4851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400" b="1">
                <a:solidFill>
                  <a:srgbClr val="000000"/>
                </a:solidFill>
                <a:latin typeface="나눔고딕" pitchFamily="50" charset="-127"/>
                <a:ea typeface="나눔고딕" pitchFamily="50" charset="-127"/>
              </a:rPr>
              <a:t>  - </a:t>
            </a:r>
            <a:r>
              <a:rPr lang="ko-KR" altLang="en-US" sz="1400" b="1">
                <a:solidFill>
                  <a:srgbClr val="000000"/>
                </a:solidFill>
                <a:latin typeface="나눔고딕" pitchFamily="50" charset="-127"/>
                <a:ea typeface="나눔고딕" pitchFamily="50" charset="-127"/>
              </a:rPr>
              <a:t>참여단체 </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광주녹색센터 등   </a:t>
            </a:r>
          </a:p>
        </p:txBody>
      </p:sp>
      <p:sp>
        <p:nvSpPr>
          <p:cNvPr id="173075" name="Rectangle 1050">
            <a:extLst>
              <a:ext uri="{FF2B5EF4-FFF2-40B4-BE49-F238E27FC236}">
                <a16:creationId xmlns:a16="http://schemas.microsoft.com/office/drawing/2014/main" id="{312C0FE0-D208-A64F-2E6C-D520D29DE2C4}"/>
              </a:ext>
            </a:extLst>
          </p:cNvPr>
          <p:cNvSpPr>
            <a:spLocks noChangeArrowheads="1"/>
          </p:cNvSpPr>
          <p:nvPr/>
        </p:nvSpPr>
        <p:spPr bwMode="auto">
          <a:xfrm>
            <a:off x="508000" y="5600700"/>
            <a:ext cx="463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400" b="1">
                <a:solidFill>
                  <a:srgbClr val="000000"/>
                </a:solidFill>
                <a:latin typeface="나눔고딕" pitchFamily="50" charset="-127"/>
                <a:ea typeface="나눔고딕" pitchFamily="50" charset="-127"/>
              </a:rPr>
              <a:t>  - </a:t>
            </a:r>
            <a:r>
              <a:rPr lang="ko-KR" altLang="en-US" sz="1400" b="1">
                <a:solidFill>
                  <a:srgbClr val="000000"/>
                </a:solidFill>
                <a:latin typeface="나눔고딕" pitchFamily="50" charset="-127"/>
                <a:ea typeface="나눔고딕" pitchFamily="50" charset="-127"/>
              </a:rPr>
              <a:t>점검결과 </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점검 </a:t>
            </a:r>
            <a:r>
              <a:rPr lang="en-US" altLang="ko-KR" sz="1400" b="1">
                <a:solidFill>
                  <a:srgbClr val="000000"/>
                </a:solidFill>
                <a:latin typeface="나눔고딕" pitchFamily="50" charset="-127"/>
                <a:ea typeface="나눔고딕" pitchFamily="50" charset="-127"/>
              </a:rPr>
              <a:t>22</a:t>
            </a:r>
            <a:r>
              <a:rPr lang="ko-KR" altLang="en-US" sz="1400" b="1">
                <a:solidFill>
                  <a:srgbClr val="000000"/>
                </a:solidFill>
                <a:latin typeface="나눔고딕" pitchFamily="50" charset="-127"/>
                <a:ea typeface="나눔고딕" pitchFamily="50" charset="-127"/>
              </a:rPr>
              <a:t>개 소</a:t>
            </a: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위반 </a:t>
            </a:r>
            <a:r>
              <a:rPr lang="en-US" altLang="ko-KR" sz="1400" b="1">
                <a:solidFill>
                  <a:srgbClr val="000000"/>
                </a:solidFill>
                <a:latin typeface="나눔고딕" pitchFamily="50" charset="-127"/>
                <a:ea typeface="나눔고딕" pitchFamily="50" charset="-127"/>
              </a:rPr>
              <a:t>2</a:t>
            </a:r>
            <a:r>
              <a:rPr lang="ko-KR" altLang="en-US" sz="1400" b="1">
                <a:solidFill>
                  <a:srgbClr val="000000"/>
                </a:solidFill>
                <a:latin typeface="나눔고딕" pitchFamily="50" charset="-127"/>
                <a:ea typeface="나눔고딕" pitchFamily="50" charset="-127"/>
              </a:rPr>
              <a:t>건</a:t>
            </a:r>
            <a:r>
              <a:rPr lang="en-US" altLang="ko-KR" sz="1400" b="1">
                <a:solidFill>
                  <a:srgbClr val="000000"/>
                </a:solidFill>
                <a:latin typeface="나눔고딕" pitchFamily="50" charset="-127"/>
                <a:ea typeface="나눔고딕" pitchFamily="50" charset="-127"/>
              </a:rPr>
              <a:t>(</a:t>
            </a:r>
            <a:r>
              <a:rPr lang="ko-KR" altLang="en-US" sz="1400" b="1">
                <a:solidFill>
                  <a:srgbClr val="000000"/>
                </a:solidFill>
                <a:latin typeface="나눔고딕" pitchFamily="50" charset="-127"/>
                <a:ea typeface="나눔고딕" pitchFamily="50" charset="-127"/>
              </a:rPr>
              <a:t>행정처분</a:t>
            </a:r>
            <a:r>
              <a:rPr lang="en-US" altLang="ko-KR" sz="1400" b="1">
                <a:solidFill>
                  <a:srgbClr val="000000"/>
                </a:solidFill>
                <a:latin typeface="나눔고딕" pitchFamily="50" charset="-127"/>
                <a:ea typeface="나눔고딕" pitchFamily="50" charset="-127"/>
              </a:rPr>
              <a:t>2)  </a:t>
            </a:r>
          </a:p>
        </p:txBody>
      </p:sp>
      <p:sp>
        <p:nvSpPr>
          <p:cNvPr id="173076" name="Freeform 1051">
            <a:extLst>
              <a:ext uri="{FF2B5EF4-FFF2-40B4-BE49-F238E27FC236}">
                <a16:creationId xmlns:a16="http://schemas.microsoft.com/office/drawing/2014/main" id="{0A236036-EED5-475C-91D3-58FE627E499A}"/>
              </a:ext>
            </a:extLst>
          </p:cNvPr>
          <p:cNvSpPr>
            <a:spLocks noChangeArrowheads="1"/>
          </p:cNvSpPr>
          <p:nvPr/>
        </p:nvSpPr>
        <p:spPr bwMode="auto">
          <a:xfrm>
            <a:off x="331788" y="1793875"/>
            <a:ext cx="285750" cy="282575"/>
          </a:xfrm>
          <a:custGeom>
            <a:avLst/>
            <a:gdLst>
              <a:gd name="T0" fmla="*/ 2147483646 w 180"/>
              <a:gd name="T1" fmla="*/ 2147483646 h 178"/>
              <a:gd name="T2" fmla="*/ 0 w 180"/>
              <a:gd name="T3" fmla="*/ 2147483646 h 178"/>
              <a:gd name="T4" fmla="*/ 2147483646 w 180"/>
              <a:gd name="T5" fmla="*/ 2147483646 h 178"/>
              <a:gd name="T6" fmla="*/ 2147483646 w 180"/>
              <a:gd name="T7" fmla="*/ 0 h 178"/>
              <a:gd name="T8" fmla="*/ 2147483646 w 180"/>
              <a:gd name="T9" fmla="*/ 2147483646 h 178"/>
              <a:gd name="T10" fmla="*/ 2147483646 w 180"/>
              <a:gd name="T11" fmla="*/ 2147483646 h 178"/>
              <a:gd name="T12" fmla="*/ 2147483646 w 180"/>
              <a:gd name="T13" fmla="*/ 2147483646 h 178"/>
              <a:gd name="T14" fmla="*/ 2147483646 w 180"/>
              <a:gd name="T15" fmla="*/ 2147483646 h 178"/>
              <a:gd name="T16" fmla="*/ 2147483646 w 180"/>
              <a:gd name="T17" fmla="*/ 2147483646 h 178"/>
              <a:gd name="T18" fmla="*/ 2147483646 w 180"/>
              <a:gd name="T19" fmla="*/ 2147483646 h 178"/>
              <a:gd name="T20" fmla="*/ 2147483646 w 180"/>
              <a:gd name="T21" fmla="*/ 2147483646 h 178"/>
              <a:gd name="T22" fmla="*/ 2147483646 w 180"/>
              <a:gd name="T23" fmla="*/ 2147483646 h 178"/>
              <a:gd name="T24" fmla="*/ 2147483646 w 180"/>
              <a:gd name="T25" fmla="*/ 2147483646 h 178"/>
              <a:gd name="T26" fmla="*/ 2147483646 w 180"/>
              <a:gd name="T27" fmla="*/ 2147483646 h 178"/>
              <a:gd name="T28" fmla="*/ 2147483646 w 180"/>
              <a:gd name="T29" fmla="*/ 2147483646 h 178"/>
              <a:gd name="T30" fmla="*/ 2147483646 w 180"/>
              <a:gd name="T31" fmla="*/ 2147483646 h 178"/>
              <a:gd name="T32" fmla="*/ 2147483646 w 180"/>
              <a:gd name="T33" fmla="*/ 2147483646 h 178"/>
              <a:gd name="T34" fmla="*/ 2147483646 w 180"/>
              <a:gd name="T35" fmla="*/ 2147483646 h 178"/>
              <a:gd name="T36" fmla="*/ 2147483646 w 180"/>
              <a:gd name="T37" fmla="*/ 2147483646 h 178"/>
              <a:gd name="T38" fmla="*/ 2147483646 w 180"/>
              <a:gd name="T39" fmla="*/ 2147483646 h 178"/>
              <a:gd name="T40" fmla="*/ 2147483646 w 180"/>
              <a:gd name="T41" fmla="*/ 2147483646 h 178"/>
              <a:gd name="T42" fmla="*/ 2147483646 w 180"/>
              <a:gd name="T43" fmla="*/ 2147483646 h 178"/>
              <a:gd name="T44" fmla="*/ 2147483646 w 180"/>
              <a:gd name="T45" fmla="*/ 2147483646 h 178"/>
              <a:gd name="T46" fmla="*/ 2147483646 w 180"/>
              <a:gd name="T47" fmla="*/ 2147483646 h 178"/>
              <a:gd name="T48" fmla="*/ 2147483646 w 180"/>
              <a:gd name="T49" fmla="*/ 2147483646 h 178"/>
              <a:gd name="T50" fmla="*/ 2147483646 w 180"/>
              <a:gd name="T51" fmla="*/ 2147483646 h 178"/>
              <a:gd name="T52" fmla="*/ 2147483646 w 180"/>
              <a:gd name="T53" fmla="*/ 2147483646 h 178"/>
              <a:gd name="T54" fmla="*/ 2147483646 w 180"/>
              <a:gd name="T55" fmla="*/ 2147483646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178"/>
              <a:gd name="T86" fmla="*/ 180 w 180"/>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178">
                <a:moveTo>
                  <a:pt x="26" y="153"/>
                </a:moveTo>
                <a:cubicBezTo>
                  <a:pt x="9" y="135"/>
                  <a:pt x="0" y="115"/>
                  <a:pt x="0" y="89"/>
                </a:cubicBezTo>
                <a:cubicBezTo>
                  <a:pt x="0" y="64"/>
                  <a:pt x="9" y="43"/>
                  <a:pt x="26" y="26"/>
                </a:cubicBezTo>
                <a:cubicBezTo>
                  <a:pt x="44" y="8"/>
                  <a:pt x="64" y="0"/>
                  <a:pt x="90" y="0"/>
                </a:cubicBezTo>
                <a:cubicBezTo>
                  <a:pt x="115" y="0"/>
                  <a:pt x="136" y="8"/>
                  <a:pt x="153" y="26"/>
                </a:cubicBezTo>
                <a:cubicBezTo>
                  <a:pt x="171" y="43"/>
                  <a:pt x="180" y="64"/>
                  <a:pt x="180" y="89"/>
                </a:cubicBezTo>
                <a:cubicBezTo>
                  <a:pt x="180" y="115"/>
                  <a:pt x="171" y="135"/>
                  <a:pt x="153" y="153"/>
                </a:cubicBezTo>
                <a:cubicBezTo>
                  <a:pt x="136" y="170"/>
                  <a:pt x="115" y="178"/>
                  <a:pt x="90" y="178"/>
                </a:cubicBezTo>
                <a:cubicBezTo>
                  <a:pt x="64" y="178"/>
                  <a:pt x="44" y="170"/>
                  <a:pt x="26" y="153"/>
                </a:cubicBezTo>
                <a:close/>
                <a:moveTo>
                  <a:pt x="50" y="140"/>
                </a:moveTo>
                <a:cubicBezTo>
                  <a:pt x="50" y="143"/>
                  <a:pt x="51" y="146"/>
                  <a:pt x="54" y="147"/>
                </a:cubicBezTo>
                <a:cubicBezTo>
                  <a:pt x="57" y="147"/>
                  <a:pt x="59" y="147"/>
                  <a:pt x="62" y="146"/>
                </a:cubicBezTo>
                <a:lnTo>
                  <a:pt x="145" y="96"/>
                </a:lnTo>
                <a:cubicBezTo>
                  <a:pt x="147" y="95"/>
                  <a:pt x="148" y="94"/>
                  <a:pt x="149" y="93"/>
                </a:cubicBezTo>
                <a:cubicBezTo>
                  <a:pt x="149" y="91"/>
                  <a:pt x="150" y="91"/>
                  <a:pt x="150" y="89"/>
                </a:cubicBezTo>
                <a:cubicBezTo>
                  <a:pt x="150" y="87"/>
                  <a:pt x="149" y="86"/>
                  <a:pt x="149" y="85"/>
                </a:cubicBezTo>
                <a:cubicBezTo>
                  <a:pt x="148" y="84"/>
                  <a:pt x="147" y="83"/>
                  <a:pt x="145" y="82"/>
                </a:cubicBezTo>
                <a:lnTo>
                  <a:pt x="63" y="32"/>
                </a:lnTo>
                <a:cubicBezTo>
                  <a:pt x="60" y="30"/>
                  <a:pt x="58" y="30"/>
                  <a:pt x="54" y="32"/>
                </a:cubicBezTo>
                <a:cubicBezTo>
                  <a:pt x="51" y="33"/>
                  <a:pt x="50" y="35"/>
                  <a:pt x="50" y="38"/>
                </a:cubicBezTo>
                <a:lnTo>
                  <a:pt x="50" y="140"/>
                </a:lnTo>
                <a:close/>
                <a:moveTo>
                  <a:pt x="138" y="89"/>
                </a:moveTo>
                <a:lnTo>
                  <a:pt x="60" y="136"/>
                </a:lnTo>
                <a:lnTo>
                  <a:pt x="60" y="42"/>
                </a:lnTo>
                <a:lnTo>
                  <a:pt x="138" y="89"/>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3077" name="Freeform 1052">
            <a:extLst>
              <a:ext uri="{FF2B5EF4-FFF2-40B4-BE49-F238E27FC236}">
                <a16:creationId xmlns:a16="http://schemas.microsoft.com/office/drawing/2014/main" id="{B24385D2-7FC7-0365-DAD4-4880E05E6D56}"/>
              </a:ext>
            </a:extLst>
          </p:cNvPr>
          <p:cNvSpPr>
            <a:spLocks noChangeArrowheads="1"/>
          </p:cNvSpPr>
          <p:nvPr/>
        </p:nvSpPr>
        <p:spPr bwMode="auto">
          <a:xfrm>
            <a:off x="331788" y="2438400"/>
            <a:ext cx="285750" cy="282575"/>
          </a:xfrm>
          <a:custGeom>
            <a:avLst/>
            <a:gdLst>
              <a:gd name="T0" fmla="*/ 2147483646 w 180"/>
              <a:gd name="T1" fmla="*/ 2147483646 h 178"/>
              <a:gd name="T2" fmla="*/ 0 w 180"/>
              <a:gd name="T3" fmla="*/ 2147483646 h 178"/>
              <a:gd name="T4" fmla="*/ 2147483646 w 180"/>
              <a:gd name="T5" fmla="*/ 2147483646 h 178"/>
              <a:gd name="T6" fmla="*/ 2147483646 w 180"/>
              <a:gd name="T7" fmla="*/ 0 h 178"/>
              <a:gd name="T8" fmla="*/ 2147483646 w 180"/>
              <a:gd name="T9" fmla="*/ 2147483646 h 178"/>
              <a:gd name="T10" fmla="*/ 2147483646 w 180"/>
              <a:gd name="T11" fmla="*/ 2147483646 h 178"/>
              <a:gd name="T12" fmla="*/ 2147483646 w 180"/>
              <a:gd name="T13" fmla="*/ 2147483646 h 178"/>
              <a:gd name="T14" fmla="*/ 2147483646 w 180"/>
              <a:gd name="T15" fmla="*/ 2147483646 h 178"/>
              <a:gd name="T16" fmla="*/ 2147483646 w 180"/>
              <a:gd name="T17" fmla="*/ 2147483646 h 178"/>
              <a:gd name="T18" fmla="*/ 2147483646 w 180"/>
              <a:gd name="T19" fmla="*/ 2147483646 h 178"/>
              <a:gd name="T20" fmla="*/ 2147483646 w 180"/>
              <a:gd name="T21" fmla="*/ 2147483646 h 178"/>
              <a:gd name="T22" fmla="*/ 2147483646 w 180"/>
              <a:gd name="T23" fmla="*/ 2147483646 h 178"/>
              <a:gd name="T24" fmla="*/ 2147483646 w 180"/>
              <a:gd name="T25" fmla="*/ 2147483646 h 178"/>
              <a:gd name="T26" fmla="*/ 2147483646 w 180"/>
              <a:gd name="T27" fmla="*/ 2147483646 h 178"/>
              <a:gd name="T28" fmla="*/ 2147483646 w 180"/>
              <a:gd name="T29" fmla="*/ 2147483646 h 178"/>
              <a:gd name="T30" fmla="*/ 2147483646 w 180"/>
              <a:gd name="T31" fmla="*/ 2147483646 h 178"/>
              <a:gd name="T32" fmla="*/ 2147483646 w 180"/>
              <a:gd name="T33" fmla="*/ 2147483646 h 178"/>
              <a:gd name="T34" fmla="*/ 2147483646 w 180"/>
              <a:gd name="T35" fmla="*/ 2147483646 h 178"/>
              <a:gd name="T36" fmla="*/ 2147483646 w 180"/>
              <a:gd name="T37" fmla="*/ 2147483646 h 178"/>
              <a:gd name="T38" fmla="*/ 2147483646 w 180"/>
              <a:gd name="T39" fmla="*/ 2147483646 h 178"/>
              <a:gd name="T40" fmla="*/ 2147483646 w 180"/>
              <a:gd name="T41" fmla="*/ 2147483646 h 178"/>
              <a:gd name="T42" fmla="*/ 2147483646 w 180"/>
              <a:gd name="T43" fmla="*/ 2147483646 h 178"/>
              <a:gd name="T44" fmla="*/ 2147483646 w 180"/>
              <a:gd name="T45" fmla="*/ 2147483646 h 178"/>
              <a:gd name="T46" fmla="*/ 2147483646 w 180"/>
              <a:gd name="T47" fmla="*/ 2147483646 h 178"/>
              <a:gd name="T48" fmla="*/ 2147483646 w 180"/>
              <a:gd name="T49" fmla="*/ 2147483646 h 178"/>
              <a:gd name="T50" fmla="*/ 2147483646 w 180"/>
              <a:gd name="T51" fmla="*/ 2147483646 h 178"/>
              <a:gd name="T52" fmla="*/ 2147483646 w 180"/>
              <a:gd name="T53" fmla="*/ 2147483646 h 178"/>
              <a:gd name="T54" fmla="*/ 2147483646 w 180"/>
              <a:gd name="T55" fmla="*/ 2147483646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178"/>
              <a:gd name="T86" fmla="*/ 180 w 180"/>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178">
                <a:moveTo>
                  <a:pt x="26" y="152"/>
                </a:moveTo>
                <a:cubicBezTo>
                  <a:pt x="9" y="135"/>
                  <a:pt x="0" y="114"/>
                  <a:pt x="0" y="89"/>
                </a:cubicBezTo>
                <a:cubicBezTo>
                  <a:pt x="0" y="64"/>
                  <a:pt x="9" y="44"/>
                  <a:pt x="26" y="27"/>
                </a:cubicBezTo>
                <a:cubicBezTo>
                  <a:pt x="44" y="8"/>
                  <a:pt x="64" y="0"/>
                  <a:pt x="90" y="0"/>
                </a:cubicBezTo>
                <a:cubicBezTo>
                  <a:pt x="115" y="0"/>
                  <a:pt x="136" y="8"/>
                  <a:pt x="153" y="27"/>
                </a:cubicBezTo>
                <a:cubicBezTo>
                  <a:pt x="171" y="44"/>
                  <a:pt x="180" y="64"/>
                  <a:pt x="180" y="89"/>
                </a:cubicBezTo>
                <a:cubicBezTo>
                  <a:pt x="180" y="114"/>
                  <a:pt x="171" y="135"/>
                  <a:pt x="153" y="152"/>
                </a:cubicBezTo>
                <a:cubicBezTo>
                  <a:pt x="136" y="169"/>
                  <a:pt x="115" y="178"/>
                  <a:pt x="90" y="178"/>
                </a:cubicBezTo>
                <a:cubicBezTo>
                  <a:pt x="64" y="178"/>
                  <a:pt x="44" y="169"/>
                  <a:pt x="26" y="152"/>
                </a:cubicBezTo>
                <a:close/>
                <a:moveTo>
                  <a:pt x="50" y="139"/>
                </a:moveTo>
                <a:cubicBezTo>
                  <a:pt x="50" y="143"/>
                  <a:pt x="51" y="145"/>
                  <a:pt x="54" y="146"/>
                </a:cubicBezTo>
                <a:cubicBezTo>
                  <a:pt x="57" y="147"/>
                  <a:pt x="59" y="147"/>
                  <a:pt x="62" y="145"/>
                </a:cubicBezTo>
                <a:lnTo>
                  <a:pt x="145" y="96"/>
                </a:lnTo>
                <a:cubicBezTo>
                  <a:pt x="147" y="95"/>
                  <a:pt x="148" y="94"/>
                  <a:pt x="149" y="94"/>
                </a:cubicBezTo>
                <a:cubicBezTo>
                  <a:pt x="149" y="92"/>
                  <a:pt x="150" y="91"/>
                  <a:pt x="150" y="89"/>
                </a:cubicBezTo>
                <a:cubicBezTo>
                  <a:pt x="150" y="88"/>
                  <a:pt x="149" y="87"/>
                  <a:pt x="149" y="85"/>
                </a:cubicBezTo>
                <a:cubicBezTo>
                  <a:pt x="148" y="84"/>
                  <a:pt x="147" y="83"/>
                  <a:pt x="145" y="82"/>
                </a:cubicBezTo>
                <a:lnTo>
                  <a:pt x="63" y="33"/>
                </a:lnTo>
                <a:cubicBezTo>
                  <a:pt x="60" y="31"/>
                  <a:pt x="58" y="31"/>
                  <a:pt x="54" y="33"/>
                </a:cubicBezTo>
                <a:cubicBezTo>
                  <a:pt x="51" y="33"/>
                  <a:pt x="50" y="35"/>
                  <a:pt x="50" y="39"/>
                </a:cubicBezTo>
                <a:lnTo>
                  <a:pt x="50" y="139"/>
                </a:lnTo>
                <a:close/>
                <a:moveTo>
                  <a:pt x="138" y="89"/>
                </a:moveTo>
                <a:lnTo>
                  <a:pt x="60" y="136"/>
                </a:lnTo>
                <a:lnTo>
                  <a:pt x="60" y="42"/>
                </a:lnTo>
                <a:lnTo>
                  <a:pt x="138" y="89"/>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3078" name="Freeform 1053">
            <a:extLst>
              <a:ext uri="{FF2B5EF4-FFF2-40B4-BE49-F238E27FC236}">
                <a16:creationId xmlns:a16="http://schemas.microsoft.com/office/drawing/2014/main" id="{34A68AD9-1FD1-94FC-B668-6CFD51F46421}"/>
              </a:ext>
            </a:extLst>
          </p:cNvPr>
          <p:cNvSpPr>
            <a:spLocks noChangeArrowheads="1"/>
          </p:cNvSpPr>
          <p:nvPr/>
        </p:nvSpPr>
        <p:spPr bwMode="auto">
          <a:xfrm>
            <a:off x="331788" y="4525963"/>
            <a:ext cx="285750" cy="282575"/>
          </a:xfrm>
          <a:custGeom>
            <a:avLst/>
            <a:gdLst>
              <a:gd name="T0" fmla="*/ 2147483646 w 180"/>
              <a:gd name="T1" fmla="*/ 2147483646 h 178"/>
              <a:gd name="T2" fmla="*/ 0 w 180"/>
              <a:gd name="T3" fmla="*/ 2147483646 h 178"/>
              <a:gd name="T4" fmla="*/ 2147483646 w 180"/>
              <a:gd name="T5" fmla="*/ 2147483646 h 178"/>
              <a:gd name="T6" fmla="*/ 2147483646 w 180"/>
              <a:gd name="T7" fmla="*/ 0 h 178"/>
              <a:gd name="T8" fmla="*/ 2147483646 w 180"/>
              <a:gd name="T9" fmla="*/ 2147483646 h 178"/>
              <a:gd name="T10" fmla="*/ 2147483646 w 180"/>
              <a:gd name="T11" fmla="*/ 2147483646 h 178"/>
              <a:gd name="T12" fmla="*/ 2147483646 w 180"/>
              <a:gd name="T13" fmla="*/ 2147483646 h 178"/>
              <a:gd name="T14" fmla="*/ 2147483646 w 180"/>
              <a:gd name="T15" fmla="*/ 2147483646 h 178"/>
              <a:gd name="T16" fmla="*/ 2147483646 w 180"/>
              <a:gd name="T17" fmla="*/ 2147483646 h 178"/>
              <a:gd name="T18" fmla="*/ 2147483646 w 180"/>
              <a:gd name="T19" fmla="*/ 2147483646 h 178"/>
              <a:gd name="T20" fmla="*/ 2147483646 w 180"/>
              <a:gd name="T21" fmla="*/ 2147483646 h 178"/>
              <a:gd name="T22" fmla="*/ 2147483646 w 180"/>
              <a:gd name="T23" fmla="*/ 2147483646 h 178"/>
              <a:gd name="T24" fmla="*/ 2147483646 w 180"/>
              <a:gd name="T25" fmla="*/ 2147483646 h 178"/>
              <a:gd name="T26" fmla="*/ 2147483646 w 180"/>
              <a:gd name="T27" fmla="*/ 2147483646 h 178"/>
              <a:gd name="T28" fmla="*/ 2147483646 w 180"/>
              <a:gd name="T29" fmla="*/ 2147483646 h 178"/>
              <a:gd name="T30" fmla="*/ 2147483646 w 180"/>
              <a:gd name="T31" fmla="*/ 2147483646 h 178"/>
              <a:gd name="T32" fmla="*/ 2147483646 w 180"/>
              <a:gd name="T33" fmla="*/ 2147483646 h 178"/>
              <a:gd name="T34" fmla="*/ 2147483646 w 180"/>
              <a:gd name="T35" fmla="*/ 2147483646 h 178"/>
              <a:gd name="T36" fmla="*/ 2147483646 w 180"/>
              <a:gd name="T37" fmla="*/ 2147483646 h 178"/>
              <a:gd name="T38" fmla="*/ 2147483646 w 180"/>
              <a:gd name="T39" fmla="*/ 2147483646 h 178"/>
              <a:gd name="T40" fmla="*/ 2147483646 w 180"/>
              <a:gd name="T41" fmla="*/ 2147483646 h 178"/>
              <a:gd name="T42" fmla="*/ 2147483646 w 180"/>
              <a:gd name="T43" fmla="*/ 2147483646 h 178"/>
              <a:gd name="T44" fmla="*/ 2147483646 w 180"/>
              <a:gd name="T45" fmla="*/ 2147483646 h 178"/>
              <a:gd name="T46" fmla="*/ 2147483646 w 180"/>
              <a:gd name="T47" fmla="*/ 2147483646 h 178"/>
              <a:gd name="T48" fmla="*/ 2147483646 w 180"/>
              <a:gd name="T49" fmla="*/ 2147483646 h 178"/>
              <a:gd name="T50" fmla="*/ 2147483646 w 180"/>
              <a:gd name="T51" fmla="*/ 2147483646 h 178"/>
              <a:gd name="T52" fmla="*/ 2147483646 w 180"/>
              <a:gd name="T53" fmla="*/ 2147483646 h 178"/>
              <a:gd name="T54" fmla="*/ 2147483646 w 180"/>
              <a:gd name="T55" fmla="*/ 2147483646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178"/>
              <a:gd name="T86" fmla="*/ 180 w 180"/>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178">
                <a:moveTo>
                  <a:pt x="26" y="152"/>
                </a:moveTo>
                <a:cubicBezTo>
                  <a:pt x="9" y="135"/>
                  <a:pt x="0" y="114"/>
                  <a:pt x="0" y="89"/>
                </a:cubicBezTo>
                <a:cubicBezTo>
                  <a:pt x="0" y="64"/>
                  <a:pt x="9" y="44"/>
                  <a:pt x="26" y="26"/>
                </a:cubicBezTo>
                <a:cubicBezTo>
                  <a:pt x="44" y="8"/>
                  <a:pt x="64" y="0"/>
                  <a:pt x="90" y="0"/>
                </a:cubicBezTo>
                <a:cubicBezTo>
                  <a:pt x="115" y="0"/>
                  <a:pt x="136" y="8"/>
                  <a:pt x="153" y="26"/>
                </a:cubicBezTo>
                <a:cubicBezTo>
                  <a:pt x="171" y="44"/>
                  <a:pt x="180" y="64"/>
                  <a:pt x="180" y="89"/>
                </a:cubicBezTo>
                <a:cubicBezTo>
                  <a:pt x="180" y="114"/>
                  <a:pt x="171" y="135"/>
                  <a:pt x="153" y="152"/>
                </a:cubicBezTo>
                <a:cubicBezTo>
                  <a:pt x="136" y="169"/>
                  <a:pt x="115" y="178"/>
                  <a:pt x="90" y="178"/>
                </a:cubicBezTo>
                <a:cubicBezTo>
                  <a:pt x="64" y="178"/>
                  <a:pt x="44" y="169"/>
                  <a:pt x="26" y="152"/>
                </a:cubicBezTo>
                <a:close/>
                <a:moveTo>
                  <a:pt x="50" y="139"/>
                </a:moveTo>
                <a:cubicBezTo>
                  <a:pt x="50" y="143"/>
                  <a:pt x="51" y="145"/>
                  <a:pt x="54" y="146"/>
                </a:cubicBezTo>
                <a:cubicBezTo>
                  <a:pt x="57" y="147"/>
                  <a:pt x="59" y="147"/>
                  <a:pt x="62" y="145"/>
                </a:cubicBezTo>
                <a:lnTo>
                  <a:pt x="145" y="96"/>
                </a:lnTo>
                <a:cubicBezTo>
                  <a:pt x="147" y="95"/>
                  <a:pt x="148" y="94"/>
                  <a:pt x="149" y="94"/>
                </a:cubicBezTo>
                <a:cubicBezTo>
                  <a:pt x="149" y="92"/>
                  <a:pt x="150" y="91"/>
                  <a:pt x="150" y="89"/>
                </a:cubicBezTo>
                <a:cubicBezTo>
                  <a:pt x="150" y="88"/>
                  <a:pt x="149" y="87"/>
                  <a:pt x="149" y="85"/>
                </a:cubicBezTo>
                <a:cubicBezTo>
                  <a:pt x="148" y="84"/>
                  <a:pt x="147" y="83"/>
                  <a:pt x="145" y="82"/>
                </a:cubicBezTo>
                <a:lnTo>
                  <a:pt x="63" y="33"/>
                </a:lnTo>
                <a:cubicBezTo>
                  <a:pt x="60" y="31"/>
                  <a:pt x="58" y="31"/>
                  <a:pt x="54" y="33"/>
                </a:cubicBezTo>
                <a:cubicBezTo>
                  <a:pt x="51" y="33"/>
                  <a:pt x="50" y="35"/>
                  <a:pt x="50" y="39"/>
                </a:cubicBezTo>
                <a:lnTo>
                  <a:pt x="50" y="139"/>
                </a:lnTo>
                <a:close/>
                <a:moveTo>
                  <a:pt x="138" y="89"/>
                </a:moveTo>
                <a:lnTo>
                  <a:pt x="60" y="136"/>
                </a:lnTo>
                <a:lnTo>
                  <a:pt x="60" y="42"/>
                </a:lnTo>
                <a:lnTo>
                  <a:pt x="138" y="89"/>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21886" name="Picture 1054">
            <a:extLst>
              <a:ext uri="{FF2B5EF4-FFF2-40B4-BE49-F238E27FC236}">
                <a16:creationId xmlns:a16="http://schemas.microsoft.com/office/drawing/2014/main" id="{1F7604CC-8158-3ECE-66E4-4970CB5624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7525" y="3997325"/>
            <a:ext cx="30988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1886"/>
                                        </p:tgtEl>
                                        <p:attrNameLst>
                                          <p:attrName>style.visibility</p:attrName>
                                        </p:attrNameLst>
                                      </p:cBhvr>
                                      <p:to>
                                        <p:strVal val="visible"/>
                                      </p:to>
                                    </p:set>
                                    <p:animEffect transition="in" filter="fade">
                                      <p:cBhvr>
                                        <p:cTn id="7" dur="1000"/>
                                        <p:tgtEl>
                                          <p:spTgt spid="121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6" name="Group 516">
            <a:extLst>
              <a:ext uri="{FF2B5EF4-FFF2-40B4-BE49-F238E27FC236}">
                <a16:creationId xmlns:a16="http://schemas.microsoft.com/office/drawing/2014/main" id="{D28C6C13-2BF0-CDAD-F592-DFB61E5107D6}"/>
              </a:ext>
            </a:extLst>
          </p:cNvPr>
          <p:cNvGrpSpPr>
            <a:grpSpLocks/>
          </p:cNvGrpSpPr>
          <p:nvPr/>
        </p:nvGrpSpPr>
        <p:grpSpPr bwMode="auto">
          <a:xfrm>
            <a:off x="-180975" y="279400"/>
            <a:ext cx="7413625" cy="701675"/>
            <a:chOff x="-114" y="176"/>
            <a:chExt cx="4670" cy="442"/>
          </a:xfrm>
        </p:grpSpPr>
        <p:pic>
          <p:nvPicPr>
            <p:cNvPr id="175137" name="Picture 1029">
              <a:extLst>
                <a:ext uri="{FF2B5EF4-FFF2-40B4-BE49-F238E27FC236}">
                  <a16:creationId xmlns:a16="http://schemas.microsoft.com/office/drawing/2014/main" id="{3E2D9622-C02E-710A-A522-1442FBDF7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75138" name="Rectangle 1030">
              <a:extLst>
                <a:ext uri="{FF2B5EF4-FFF2-40B4-BE49-F238E27FC236}">
                  <a16:creationId xmlns:a16="http://schemas.microsoft.com/office/drawing/2014/main" id="{D8A107CD-5D06-A201-6712-91FA177D809E}"/>
                </a:ext>
              </a:extLst>
            </p:cNvPr>
            <p:cNvSpPr>
              <a:spLocks noChangeArrowheads="1"/>
            </p:cNvSpPr>
            <p:nvPr/>
          </p:nvSpPr>
          <p:spPr bwMode="auto">
            <a:xfrm>
              <a:off x="-114" y="176"/>
              <a:ext cx="1751"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3.  2021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75107" name="AutoShape 1031">
            <a:extLst>
              <a:ext uri="{FF2B5EF4-FFF2-40B4-BE49-F238E27FC236}">
                <a16:creationId xmlns:a16="http://schemas.microsoft.com/office/drawing/2014/main" id="{A4457DE8-4BDC-94FB-7FFA-D623DB864BCC}"/>
              </a:ext>
            </a:extLst>
          </p:cNvPr>
          <p:cNvSpPr>
            <a:spLocks noChangeArrowheads="1"/>
          </p:cNvSpPr>
          <p:nvPr/>
        </p:nvSpPr>
        <p:spPr bwMode="auto">
          <a:xfrm>
            <a:off x="150813" y="939800"/>
            <a:ext cx="8796337" cy="5678488"/>
          </a:xfrm>
          <a:prstGeom prst="roundRect">
            <a:avLst>
              <a:gd name="adj" fmla="val 1560"/>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75108" name="Rectangle 1032">
            <a:extLst>
              <a:ext uri="{FF2B5EF4-FFF2-40B4-BE49-F238E27FC236}">
                <a16:creationId xmlns:a16="http://schemas.microsoft.com/office/drawing/2014/main" id="{DD7BB65A-3485-B3B7-5369-9B916C3023A9}"/>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75109" name="Picture 1033">
            <a:extLst>
              <a:ext uri="{FF2B5EF4-FFF2-40B4-BE49-F238E27FC236}">
                <a16:creationId xmlns:a16="http://schemas.microsoft.com/office/drawing/2014/main" id="{775C9324-CED0-13E2-A689-F5CB1EAAB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896938"/>
            <a:ext cx="605631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75110" name="Rectangle 1034">
            <a:extLst>
              <a:ext uri="{FF2B5EF4-FFF2-40B4-BE49-F238E27FC236}">
                <a16:creationId xmlns:a16="http://schemas.microsoft.com/office/drawing/2014/main" id="{0D325DFF-2E65-3BE5-3300-AB2CC5BB704D}"/>
              </a:ext>
            </a:extLst>
          </p:cNvPr>
          <p:cNvSpPr>
            <a:spLocks noChangeArrowheads="1"/>
          </p:cNvSpPr>
          <p:nvPr/>
        </p:nvSpPr>
        <p:spPr bwMode="auto">
          <a:xfrm>
            <a:off x="109538" y="952500"/>
            <a:ext cx="599598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관계기관  유기적 공조 및 협업 시스템 구축</a:t>
            </a:r>
            <a:r>
              <a:rPr lang="en-US" altLang="ko-KR" sz="1800">
                <a:solidFill>
                  <a:srgbClr val="FFFF00"/>
                </a:solidFill>
                <a:latin typeface="나눔고딕 ExtraBold" pitchFamily="50" charset="-127"/>
                <a:ea typeface="나눔고딕 ExtraBold" pitchFamily="50" charset="-127"/>
              </a:rPr>
              <a:t>(</a:t>
            </a:r>
            <a:r>
              <a:rPr lang="ko-KR" altLang="en-US" sz="1800">
                <a:solidFill>
                  <a:srgbClr val="FFFF00"/>
                </a:solidFill>
                <a:latin typeface="나눔고딕 ExtraBold" pitchFamily="50" charset="-127"/>
                <a:ea typeface="나눔고딕 ExtraBold" pitchFamily="50" charset="-127"/>
              </a:rPr>
              <a:t>합동점검</a:t>
            </a:r>
            <a:r>
              <a:rPr lang="en-US" altLang="ko-KR" sz="1800">
                <a:solidFill>
                  <a:srgbClr val="FFFF00"/>
                </a:solidFill>
                <a:latin typeface="나눔고딕 ExtraBold" pitchFamily="50" charset="-127"/>
                <a:ea typeface="나눔고딕 ExtraBold" pitchFamily="50" charset="-127"/>
              </a:rPr>
              <a:t>)</a:t>
            </a:r>
          </a:p>
        </p:txBody>
      </p:sp>
      <p:pic>
        <p:nvPicPr>
          <p:cNvPr id="175111" name="Picture 1035">
            <a:extLst>
              <a:ext uri="{FF2B5EF4-FFF2-40B4-BE49-F238E27FC236}">
                <a16:creationId xmlns:a16="http://schemas.microsoft.com/office/drawing/2014/main" id="{0B18CC35-7A07-84D5-058B-AACAD7C8EAD9}"/>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79425" y="1517650"/>
            <a:ext cx="8377238"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75112" name="Picture 1036">
            <a:extLst>
              <a:ext uri="{FF2B5EF4-FFF2-40B4-BE49-F238E27FC236}">
                <a16:creationId xmlns:a16="http://schemas.microsoft.com/office/drawing/2014/main" id="{43233CBF-6429-9F6D-9AA8-CD50C3CBC6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25" y="1500188"/>
            <a:ext cx="30099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75113" name="Rectangle 1037">
            <a:extLst>
              <a:ext uri="{FF2B5EF4-FFF2-40B4-BE49-F238E27FC236}">
                <a16:creationId xmlns:a16="http://schemas.microsoft.com/office/drawing/2014/main" id="{615BE964-C27E-4349-CC8D-215349814878}"/>
              </a:ext>
            </a:extLst>
          </p:cNvPr>
          <p:cNvSpPr>
            <a:spLocks noChangeArrowheads="1"/>
          </p:cNvSpPr>
          <p:nvPr/>
        </p:nvSpPr>
        <p:spPr bwMode="auto">
          <a:xfrm>
            <a:off x="241300" y="1560513"/>
            <a:ext cx="2674938" cy="38893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시</a:t>
            </a: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구합동점검</a:t>
            </a:r>
          </a:p>
        </p:txBody>
      </p:sp>
      <p:sp>
        <p:nvSpPr>
          <p:cNvPr id="175114" name="Rectangle 1038">
            <a:extLst>
              <a:ext uri="{FF2B5EF4-FFF2-40B4-BE49-F238E27FC236}">
                <a16:creationId xmlns:a16="http://schemas.microsoft.com/office/drawing/2014/main" id="{7C4B445D-BF6E-B71C-BF8D-8D983315BD57}"/>
              </a:ext>
            </a:extLst>
          </p:cNvPr>
          <p:cNvSpPr>
            <a:spLocks noChangeArrowheads="1"/>
          </p:cNvSpPr>
          <p:nvPr/>
        </p:nvSpPr>
        <p:spPr bwMode="auto">
          <a:xfrm>
            <a:off x="911225" y="2111375"/>
            <a:ext cx="7780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점검분야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대기</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수질</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폐기물</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비산먼지 등 환경분야  전반</a:t>
            </a:r>
          </a:p>
        </p:txBody>
      </p:sp>
      <p:sp>
        <p:nvSpPr>
          <p:cNvPr id="175115" name="Rectangle 1039">
            <a:extLst>
              <a:ext uri="{FF2B5EF4-FFF2-40B4-BE49-F238E27FC236}">
                <a16:creationId xmlns:a16="http://schemas.microsoft.com/office/drawing/2014/main" id="{51F273E3-FFE4-A9AD-9136-8B0971565635}"/>
              </a:ext>
            </a:extLst>
          </p:cNvPr>
          <p:cNvSpPr>
            <a:spLocks noChangeArrowheads="1"/>
          </p:cNvSpPr>
          <p:nvPr/>
        </p:nvSpPr>
        <p:spPr bwMode="auto">
          <a:xfrm>
            <a:off x="911225" y="2397125"/>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점검횟수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반기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 이상</a:t>
            </a:r>
            <a:r>
              <a:rPr lang="en-US" altLang="ko-KR" sz="1600" b="1">
                <a:solidFill>
                  <a:srgbClr val="000000"/>
                </a:solidFill>
                <a:latin typeface="나눔고딕" pitchFamily="50" charset="-127"/>
                <a:ea typeface="나눔고딕" pitchFamily="50" charset="-127"/>
              </a:rPr>
              <a:t>(4</a:t>
            </a:r>
            <a:r>
              <a:rPr lang="ko-KR" altLang="en-US" sz="1600" b="1">
                <a:solidFill>
                  <a:srgbClr val="000000"/>
                </a:solidFill>
                <a:latin typeface="나눔고딕" pitchFamily="50" charset="-127"/>
                <a:ea typeface="나눔고딕" pitchFamily="50" charset="-127"/>
              </a:rPr>
              <a:t>개반 </a:t>
            </a:r>
            <a:r>
              <a:rPr lang="en-US" altLang="ko-KR" sz="1600" b="1">
                <a:solidFill>
                  <a:srgbClr val="000000"/>
                </a:solidFill>
                <a:latin typeface="나눔고딕" pitchFamily="50" charset="-127"/>
                <a:ea typeface="나눔고딕" pitchFamily="50" charset="-127"/>
              </a:rPr>
              <a:t>8</a:t>
            </a:r>
            <a:r>
              <a:rPr lang="ko-KR" altLang="en-US" sz="1600" b="1">
                <a:solidFill>
                  <a:srgbClr val="000000"/>
                </a:solidFill>
                <a:latin typeface="나눔고딕" pitchFamily="50" charset="-127"/>
                <a:ea typeface="나눔고딕" pitchFamily="50" charset="-127"/>
              </a:rPr>
              <a:t>명</a:t>
            </a:r>
            <a:r>
              <a:rPr lang="en-US" altLang="ko-KR" sz="1600" b="1">
                <a:solidFill>
                  <a:srgbClr val="000000"/>
                </a:solidFill>
                <a:latin typeface="나눔고딕" pitchFamily="50" charset="-127"/>
                <a:ea typeface="나눔고딕" pitchFamily="50" charset="-127"/>
              </a:rPr>
              <a:t>)</a:t>
            </a:r>
            <a:endParaRPr lang="ko-KR" altLang="en-US" sz="1600" b="1">
              <a:solidFill>
                <a:srgbClr val="000000"/>
              </a:solidFill>
              <a:latin typeface="나눔고딕" pitchFamily="50" charset="-127"/>
              <a:ea typeface="나눔고딕" pitchFamily="50" charset="-127"/>
            </a:endParaRPr>
          </a:p>
        </p:txBody>
      </p:sp>
      <p:sp>
        <p:nvSpPr>
          <p:cNvPr id="175116" name="Freeform 1040">
            <a:extLst>
              <a:ext uri="{FF2B5EF4-FFF2-40B4-BE49-F238E27FC236}">
                <a16:creationId xmlns:a16="http://schemas.microsoft.com/office/drawing/2014/main" id="{4CCA62E9-E58A-C76C-FF87-FD00B5F96333}"/>
              </a:ext>
            </a:extLst>
          </p:cNvPr>
          <p:cNvSpPr>
            <a:spLocks noChangeArrowheads="1"/>
          </p:cNvSpPr>
          <p:nvPr/>
        </p:nvSpPr>
        <p:spPr bwMode="auto">
          <a:xfrm>
            <a:off x="696913" y="253682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8"/>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75117" name="Picture 1044">
            <a:extLst>
              <a:ext uri="{FF2B5EF4-FFF2-40B4-BE49-F238E27FC236}">
                <a16:creationId xmlns:a16="http://schemas.microsoft.com/office/drawing/2014/main" id="{3E73C51D-F23A-D178-C533-8F3BF4332D75}"/>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34988" y="5243513"/>
            <a:ext cx="83661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75118" name="Picture 1045">
            <a:extLst>
              <a:ext uri="{FF2B5EF4-FFF2-40B4-BE49-F238E27FC236}">
                <a16:creationId xmlns:a16="http://schemas.microsoft.com/office/drawing/2014/main" id="{4FFB5A9C-CF08-5051-D6B1-C4A477C76C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813" y="5257800"/>
            <a:ext cx="27638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75119" name="Rectangle 1046">
            <a:extLst>
              <a:ext uri="{FF2B5EF4-FFF2-40B4-BE49-F238E27FC236}">
                <a16:creationId xmlns:a16="http://schemas.microsoft.com/office/drawing/2014/main" id="{6EB5F311-6C16-1FBE-94F6-54D53D9F1445}"/>
              </a:ext>
            </a:extLst>
          </p:cNvPr>
          <p:cNvSpPr>
            <a:spLocks noChangeArrowheads="1"/>
          </p:cNvSpPr>
          <p:nvPr/>
        </p:nvSpPr>
        <p:spPr bwMode="auto">
          <a:xfrm>
            <a:off x="439738" y="5316538"/>
            <a:ext cx="4508500"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1600">
                <a:solidFill>
                  <a:srgbClr val="FFFFFF"/>
                </a:solidFill>
                <a:latin typeface="맑은 고딕" panose="020B0503020000020004" pitchFamily="50" charset="-127"/>
                <a:ea typeface="맑은 고딕" panose="020B0503020000020004" pitchFamily="50" charset="-127"/>
                <a:cs typeface="Arial" panose="020B0604020202020204" pitchFamily="34" charset="0"/>
              </a:rPr>
              <a:t>검찰청</a:t>
            </a:r>
            <a:r>
              <a:rPr lang="en-US" altLang="ko-KR" sz="16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1600">
                <a:solidFill>
                  <a:srgbClr val="FFFFFF"/>
                </a:solidFill>
                <a:latin typeface="맑은 고딕" panose="020B0503020000020004" pitchFamily="50" charset="-127"/>
                <a:ea typeface="맑은 고딕" panose="020B0503020000020004" pitchFamily="50" charset="-127"/>
                <a:cs typeface="Arial" panose="020B0604020202020204" pitchFamily="34" charset="0"/>
              </a:rPr>
              <a:t>민생사법경찰과</a:t>
            </a:r>
          </a:p>
        </p:txBody>
      </p:sp>
      <p:sp>
        <p:nvSpPr>
          <p:cNvPr id="175120" name="Rectangle 1047">
            <a:extLst>
              <a:ext uri="{FF2B5EF4-FFF2-40B4-BE49-F238E27FC236}">
                <a16:creationId xmlns:a16="http://schemas.microsoft.com/office/drawing/2014/main" id="{FB92C718-62C8-52E2-7316-41D27E9D8376}"/>
              </a:ext>
            </a:extLst>
          </p:cNvPr>
          <p:cNvSpPr>
            <a:spLocks noChangeArrowheads="1"/>
          </p:cNvSpPr>
          <p:nvPr/>
        </p:nvSpPr>
        <p:spPr bwMode="auto">
          <a:xfrm>
            <a:off x="855663" y="5802313"/>
            <a:ext cx="8015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사회적 이슈</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문제 다발 사업장  대상으로 합동점검</a:t>
            </a:r>
          </a:p>
        </p:txBody>
      </p:sp>
      <p:sp>
        <p:nvSpPr>
          <p:cNvPr id="175121" name="Freeform 1048">
            <a:extLst>
              <a:ext uri="{FF2B5EF4-FFF2-40B4-BE49-F238E27FC236}">
                <a16:creationId xmlns:a16="http://schemas.microsoft.com/office/drawing/2014/main" id="{65B7303C-00E0-BC9C-22A0-BE5D723026CF}"/>
              </a:ext>
            </a:extLst>
          </p:cNvPr>
          <p:cNvSpPr>
            <a:spLocks noChangeArrowheads="1"/>
          </p:cNvSpPr>
          <p:nvPr/>
        </p:nvSpPr>
        <p:spPr bwMode="auto">
          <a:xfrm>
            <a:off x="669925" y="5907088"/>
            <a:ext cx="165100" cy="161925"/>
          </a:xfrm>
          <a:custGeom>
            <a:avLst/>
            <a:gdLst>
              <a:gd name="T0" fmla="*/ 2147483646 w 104"/>
              <a:gd name="T1" fmla="*/ 2147483646 h 102"/>
              <a:gd name="T2" fmla="*/ 0 w 104"/>
              <a:gd name="T3" fmla="*/ 2147483646 h 102"/>
              <a:gd name="T4" fmla="*/ 2147483646 w 104"/>
              <a:gd name="T5" fmla="*/ 2147483646 h 102"/>
              <a:gd name="T6" fmla="*/ 2147483646 w 104"/>
              <a:gd name="T7" fmla="*/ 0 h 102"/>
              <a:gd name="T8" fmla="*/ 2147483646 w 104"/>
              <a:gd name="T9" fmla="*/ 2147483646 h 102"/>
              <a:gd name="T10" fmla="*/ 2147483646 w 104"/>
              <a:gd name="T11" fmla="*/ 2147483646 h 102"/>
              <a:gd name="T12" fmla="*/ 2147483646 w 104"/>
              <a:gd name="T13" fmla="*/ 2147483646 h 102"/>
              <a:gd name="T14" fmla="*/ 2147483646 w 104"/>
              <a:gd name="T15" fmla="*/ 2147483646 h 102"/>
              <a:gd name="T16" fmla="*/ 2147483646 w 104"/>
              <a:gd name="T17" fmla="*/ 2147483646 h 102"/>
              <a:gd name="T18" fmla="*/ 2147483646 w 104"/>
              <a:gd name="T19" fmla="*/ 2147483646 h 102"/>
              <a:gd name="T20" fmla="*/ 2147483646 w 104"/>
              <a:gd name="T21" fmla="*/ 2147483646 h 102"/>
              <a:gd name="T22" fmla="*/ 2147483646 w 104"/>
              <a:gd name="T23" fmla="*/ 2147483646 h 102"/>
              <a:gd name="T24" fmla="*/ 2147483646 w 104"/>
              <a:gd name="T25" fmla="*/ 2147483646 h 102"/>
              <a:gd name="T26" fmla="*/ 2147483646 w 104"/>
              <a:gd name="T27" fmla="*/ 2147483646 h 102"/>
              <a:gd name="T28" fmla="*/ 2147483646 w 104"/>
              <a:gd name="T29" fmla="*/ 2147483646 h 102"/>
              <a:gd name="T30" fmla="*/ 2147483646 w 104"/>
              <a:gd name="T31" fmla="*/ 2147483646 h 102"/>
              <a:gd name="T32" fmla="*/ 2147483646 w 104"/>
              <a:gd name="T33" fmla="*/ 2147483646 h 102"/>
              <a:gd name="T34" fmla="*/ 2147483646 w 104"/>
              <a:gd name="T35" fmla="*/ 2147483646 h 102"/>
              <a:gd name="T36" fmla="*/ 2147483646 w 104"/>
              <a:gd name="T37" fmla="*/ 2147483646 h 102"/>
              <a:gd name="T38" fmla="*/ 2147483646 w 104"/>
              <a:gd name="T39" fmla="*/ 2147483646 h 102"/>
              <a:gd name="T40" fmla="*/ 2147483646 w 104"/>
              <a:gd name="T41" fmla="*/ 2147483646 h 102"/>
              <a:gd name="T42" fmla="*/ 2147483646 w 104"/>
              <a:gd name="T43" fmla="*/ 2147483646 h 102"/>
              <a:gd name="T44" fmla="*/ 2147483646 w 104"/>
              <a:gd name="T45" fmla="*/ 2147483646 h 102"/>
              <a:gd name="T46" fmla="*/ 2147483646 w 104"/>
              <a:gd name="T47" fmla="*/ 2147483646 h 102"/>
              <a:gd name="T48" fmla="*/ 2147483646 w 104"/>
              <a:gd name="T49" fmla="*/ 2147483646 h 102"/>
              <a:gd name="T50" fmla="*/ 2147483646 w 104"/>
              <a:gd name="T51" fmla="*/ 2147483646 h 102"/>
              <a:gd name="T52" fmla="*/ 2147483646 w 104"/>
              <a:gd name="T53" fmla="*/ 2147483646 h 102"/>
              <a:gd name="T54" fmla="*/ 2147483646 w 104"/>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102"/>
              <a:gd name="T86" fmla="*/ 104 w 104"/>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102">
                <a:moveTo>
                  <a:pt x="15" y="87"/>
                </a:moveTo>
                <a:cubicBezTo>
                  <a:pt x="5" y="78"/>
                  <a:pt x="0" y="66"/>
                  <a:pt x="0" y="51"/>
                </a:cubicBezTo>
                <a:cubicBezTo>
                  <a:pt x="0" y="37"/>
                  <a:pt x="5" y="25"/>
                  <a:pt x="15" y="16"/>
                </a:cubicBezTo>
                <a:cubicBezTo>
                  <a:pt x="25" y="5"/>
                  <a:pt x="37" y="0"/>
                  <a:pt x="52" y="0"/>
                </a:cubicBezTo>
                <a:cubicBezTo>
                  <a:pt x="67" y="0"/>
                  <a:pt x="79" y="5"/>
                  <a:pt x="89" y="16"/>
                </a:cubicBezTo>
                <a:cubicBezTo>
                  <a:pt x="99" y="25"/>
                  <a:pt x="104" y="37"/>
                  <a:pt x="104" y="51"/>
                </a:cubicBezTo>
                <a:cubicBezTo>
                  <a:pt x="104" y="66"/>
                  <a:pt x="99" y="78"/>
                  <a:pt x="89" y="87"/>
                </a:cubicBezTo>
                <a:cubicBezTo>
                  <a:pt x="79" y="97"/>
                  <a:pt x="67" y="102"/>
                  <a:pt x="52" y="102"/>
                </a:cubicBezTo>
                <a:cubicBezTo>
                  <a:pt x="37" y="102"/>
                  <a:pt x="25" y="97"/>
                  <a:pt x="15" y="87"/>
                </a:cubicBezTo>
                <a:close/>
                <a:moveTo>
                  <a:pt x="29" y="80"/>
                </a:moveTo>
                <a:cubicBezTo>
                  <a:pt x="29" y="82"/>
                  <a:pt x="30" y="84"/>
                  <a:pt x="31" y="84"/>
                </a:cubicBezTo>
                <a:cubicBezTo>
                  <a:pt x="33" y="85"/>
                  <a:pt x="34" y="85"/>
                  <a:pt x="36" y="84"/>
                </a:cubicBezTo>
                <a:lnTo>
                  <a:pt x="84" y="55"/>
                </a:lnTo>
                <a:cubicBezTo>
                  <a:pt x="85" y="55"/>
                  <a:pt x="86" y="54"/>
                  <a:pt x="86" y="54"/>
                </a:cubicBezTo>
                <a:cubicBezTo>
                  <a:pt x="86" y="53"/>
                  <a:pt x="87" y="52"/>
                  <a:pt x="87" y="51"/>
                </a:cubicBezTo>
                <a:cubicBezTo>
                  <a:pt x="87" y="51"/>
                  <a:pt x="86" y="50"/>
                  <a:pt x="86" y="49"/>
                </a:cubicBezTo>
                <a:cubicBezTo>
                  <a:pt x="86" y="49"/>
                  <a:pt x="85" y="48"/>
                  <a:pt x="84" y="48"/>
                </a:cubicBezTo>
                <a:lnTo>
                  <a:pt x="36" y="19"/>
                </a:lnTo>
                <a:cubicBezTo>
                  <a:pt x="35" y="18"/>
                  <a:pt x="33" y="18"/>
                  <a:pt x="31" y="19"/>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75122" name="Picture 1049">
            <a:extLst>
              <a:ext uri="{FF2B5EF4-FFF2-40B4-BE49-F238E27FC236}">
                <a16:creationId xmlns:a16="http://schemas.microsoft.com/office/drawing/2014/main" id="{CFA1D6CF-352B-2D90-C467-471069C2C5CC}"/>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47688" y="3343275"/>
            <a:ext cx="83185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75123" name="Picture 1050">
            <a:extLst>
              <a:ext uri="{FF2B5EF4-FFF2-40B4-BE49-F238E27FC236}">
                <a16:creationId xmlns:a16="http://schemas.microsoft.com/office/drawing/2014/main" id="{53BD493C-DEFE-1160-7964-4FA758D0B6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3327400"/>
            <a:ext cx="2838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75124" name="Rectangle 1051">
            <a:extLst>
              <a:ext uri="{FF2B5EF4-FFF2-40B4-BE49-F238E27FC236}">
                <a16:creationId xmlns:a16="http://schemas.microsoft.com/office/drawing/2014/main" id="{0DCC7E31-B2F0-CEB8-8553-C81AA777E001}"/>
              </a:ext>
            </a:extLst>
          </p:cNvPr>
          <p:cNvSpPr>
            <a:spLocks noChangeArrowheads="1"/>
          </p:cNvSpPr>
          <p:nvPr/>
        </p:nvSpPr>
        <p:spPr bwMode="auto">
          <a:xfrm>
            <a:off x="531813" y="3489325"/>
            <a:ext cx="2374900" cy="39211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영산강유역환경청</a:t>
            </a:r>
          </a:p>
        </p:txBody>
      </p:sp>
      <p:sp>
        <p:nvSpPr>
          <p:cNvPr id="175125" name="Rectangle 1052">
            <a:extLst>
              <a:ext uri="{FF2B5EF4-FFF2-40B4-BE49-F238E27FC236}">
                <a16:creationId xmlns:a16="http://schemas.microsoft.com/office/drawing/2014/main" id="{B8043B27-9D94-E8D0-7A3C-C11D0E1B2537}"/>
              </a:ext>
            </a:extLst>
          </p:cNvPr>
          <p:cNvSpPr>
            <a:spLocks noChangeArrowheads="1"/>
          </p:cNvSpPr>
          <p:nvPr/>
        </p:nvSpPr>
        <p:spPr bwMode="auto">
          <a:xfrm>
            <a:off x="3067050" y="3471863"/>
            <a:ext cx="4849813" cy="366712"/>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b="1">
                <a:solidFill>
                  <a:srgbClr val="0000FF"/>
                </a:solidFill>
                <a:cs typeface="Arial" panose="020B0604020202020204" pitchFamily="34" charset="0"/>
              </a:rPr>
              <a:t>환경감시벨트 구간 합동점검</a:t>
            </a:r>
          </a:p>
        </p:txBody>
      </p:sp>
      <p:sp>
        <p:nvSpPr>
          <p:cNvPr id="175126" name="Rectangle 1053">
            <a:extLst>
              <a:ext uri="{FF2B5EF4-FFF2-40B4-BE49-F238E27FC236}">
                <a16:creationId xmlns:a16="http://schemas.microsoft.com/office/drawing/2014/main" id="{D721A2E5-1939-4468-6638-D06B0439EF6E}"/>
              </a:ext>
            </a:extLst>
          </p:cNvPr>
          <p:cNvSpPr>
            <a:spLocks noChangeArrowheads="1"/>
          </p:cNvSpPr>
          <p:nvPr/>
        </p:nvSpPr>
        <p:spPr bwMode="auto">
          <a:xfrm>
            <a:off x="3035300" y="5329238"/>
            <a:ext cx="4921250" cy="369887"/>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b="1">
                <a:solidFill>
                  <a:srgbClr val="0000FF"/>
                </a:solidFill>
                <a:cs typeface="Arial" panose="020B0604020202020204" pitchFamily="34" charset="0"/>
              </a:rPr>
              <a:t>문제사업장 위주 점검</a:t>
            </a:r>
          </a:p>
        </p:txBody>
      </p:sp>
      <p:sp>
        <p:nvSpPr>
          <p:cNvPr id="175127" name="Freeform 1054">
            <a:extLst>
              <a:ext uri="{FF2B5EF4-FFF2-40B4-BE49-F238E27FC236}">
                <a16:creationId xmlns:a16="http://schemas.microsoft.com/office/drawing/2014/main" id="{A70F9EA7-13A1-3FF6-3CD9-810BD5816FC8}"/>
              </a:ext>
            </a:extLst>
          </p:cNvPr>
          <p:cNvSpPr>
            <a:spLocks noChangeArrowheads="1"/>
          </p:cNvSpPr>
          <p:nvPr/>
        </p:nvSpPr>
        <p:spPr bwMode="auto">
          <a:xfrm>
            <a:off x="687388" y="287337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8"/>
                  <a:pt x="83" y="47"/>
                </a:cubicBezTo>
                <a:lnTo>
                  <a:pt x="36" y="18"/>
                </a:lnTo>
                <a:cubicBezTo>
                  <a:pt x="35" y="17"/>
                  <a:pt x="33" y="17"/>
                  <a:pt x="31" y="18"/>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5128" name="Freeform 1055">
            <a:extLst>
              <a:ext uri="{FF2B5EF4-FFF2-40B4-BE49-F238E27FC236}">
                <a16:creationId xmlns:a16="http://schemas.microsoft.com/office/drawing/2014/main" id="{D9F1B9BB-F5FA-26D3-5588-A65C881230A4}"/>
              </a:ext>
            </a:extLst>
          </p:cNvPr>
          <p:cNvSpPr>
            <a:spLocks noChangeArrowheads="1"/>
          </p:cNvSpPr>
          <p:nvPr/>
        </p:nvSpPr>
        <p:spPr bwMode="auto">
          <a:xfrm>
            <a:off x="696913" y="21923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5129" name="Rectangle 1056">
            <a:extLst>
              <a:ext uri="{FF2B5EF4-FFF2-40B4-BE49-F238E27FC236}">
                <a16:creationId xmlns:a16="http://schemas.microsoft.com/office/drawing/2014/main" id="{41279047-E947-2D45-E205-3C3A356429A0}"/>
              </a:ext>
            </a:extLst>
          </p:cNvPr>
          <p:cNvSpPr>
            <a:spLocks noChangeArrowheads="1"/>
          </p:cNvSpPr>
          <p:nvPr/>
        </p:nvSpPr>
        <p:spPr bwMode="auto">
          <a:xfrm>
            <a:off x="911225" y="2770188"/>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점검대상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대형 사업장</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진정 등 민원으로 환경오염 등이 문제되는 사업장</a:t>
            </a:r>
          </a:p>
        </p:txBody>
      </p:sp>
      <p:sp>
        <p:nvSpPr>
          <p:cNvPr id="175130" name="Rectangle 1060">
            <a:extLst>
              <a:ext uri="{FF2B5EF4-FFF2-40B4-BE49-F238E27FC236}">
                <a16:creationId xmlns:a16="http://schemas.microsoft.com/office/drawing/2014/main" id="{F7F885FD-B5A5-0FB8-470B-3AD65E16582A}"/>
              </a:ext>
            </a:extLst>
          </p:cNvPr>
          <p:cNvSpPr>
            <a:spLocks noChangeArrowheads="1"/>
          </p:cNvSpPr>
          <p:nvPr/>
        </p:nvSpPr>
        <p:spPr bwMode="auto">
          <a:xfrm>
            <a:off x="911225" y="3965575"/>
            <a:ext cx="77803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점검분야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산업폐수</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유독물</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가축분뇨</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폐기물 분야 등 환경분야  전반</a:t>
            </a:r>
          </a:p>
        </p:txBody>
      </p:sp>
      <p:sp>
        <p:nvSpPr>
          <p:cNvPr id="175131" name="Rectangle 1061">
            <a:extLst>
              <a:ext uri="{FF2B5EF4-FFF2-40B4-BE49-F238E27FC236}">
                <a16:creationId xmlns:a16="http://schemas.microsoft.com/office/drawing/2014/main" id="{99502E26-2FEC-2164-8A6F-8C25F0DA45C4}"/>
              </a:ext>
            </a:extLst>
          </p:cNvPr>
          <p:cNvSpPr>
            <a:spLocks noChangeArrowheads="1"/>
          </p:cNvSpPr>
          <p:nvPr/>
        </p:nvSpPr>
        <p:spPr bwMode="auto">
          <a:xfrm>
            <a:off x="911225" y="4279900"/>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점검횟수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수시</a:t>
            </a:r>
          </a:p>
        </p:txBody>
      </p:sp>
      <p:sp>
        <p:nvSpPr>
          <p:cNvPr id="175132" name="Freeform 1062">
            <a:extLst>
              <a:ext uri="{FF2B5EF4-FFF2-40B4-BE49-F238E27FC236}">
                <a16:creationId xmlns:a16="http://schemas.microsoft.com/office/drawing/2014/main" id="{AD1093EC-4C9E-C4E2-38E1-0977EA334157}"/>
              </a:ext>
            </a:extLst>
          </p:cNvPr>
          <p:cNvSpPr>
            <a:spLocks noChangeArrowheads="1"/>
          </p:cNvSpPr>
          <p:nvPr/>
        </p:nvSpPr>
        <p:spPr bwMode="auto">
          <a:xfrm>
            <a:off x="696913" y="439102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5"/>
                  <a:pt x="15" y="16"/>
                </a:cubicBezTo>
                <a:cubicBezTo>
                  <a:pt x="25" y="5"/>
                  <a:pt x="37" y="0"/>
                  <a:pt x="52" y="0"/>
                </a:cubicBezTo>
                <a:cubicBezTo>
                  <a:pt x="66" y="0"/>
                  <a:pt x="78" y="5"/>
                  <a:pt x="88" y="16"/>
                </a:cubicBezTo>
                <a:cubicBezTo>
                  <a:pt x="98" y="25"/>
                  <a:pt x="103" y="37"/>
                  <a:pt x="103" y="52"/>
                </a:cubicBezTo>
                <a:cubicBezTo>
                  <a:pt x="103" y="66"/>
                  <a:pt x="98" y="78"/>
                  <a:pt x="88" y="88"/>
                </a:cubicBezTo>
                <a:cubicBezTo>
                  <a:pt x="78" y="97"/>
                  <a:pt x="66" y="102"/>
                  <a:pt x="52" y="102"/>
                </a:cubicBezTo>
                <a:cubicBezTo>
                  <a:pt x="37" y="102"/>
                  <a:pt x="25" y="97"/>
                  <a:pt x="15" y="88"/>
                </a:cubicBezTo>
                <a:close/>
                <a:moveTo>
                  <a:pt x="29" y="80"/>
                </a:moveTo>
                <a:cubicBezTo>
                  <a:pt x="29" y="82"/>
                  <a:pt x="30" y="84"/>
                  <a:pt x="31" y="84"/>
                </a:cubicBezTo>
                <a:cubicBezTo>
                  <a:pt x="33" y="85"/>
                  <a:pt x="34" y="85"/>
                  <a:pt x="36" y="84"/>
                </a:cubicBezTo>
                <a:lnTo>
                  <a:pt x="83" y="55"/>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2"/>
                </a:cubicBezTo>
                <a:lnTo>
                  <a:pt x="29" y="80"/>
                </a:lnTo>
                <a:close/>
                <a:moveTo>
                  <a:pt x="79" y="52"/>
                </a:moveTo>
                <a:lnTo>
                  <a:pt x="35" y="78"/>
                </a:lnTo>
                <a:lnTo>
                  <a:pt x="35" y="24"/>
                </a:lnTo>
                <a:lnTo>
                  <a:pt x="79" y="52"/>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5133" name="Freeform 1063">
            <a:extLst>
              <a:ext uri="{FF2B5EF4-FFF2-40B4-BE49-F238E27FC236}">
                <a16:creationId xmlns:a16="http://schemas.microsoft.com/office/drawing/2014/main" id="{F1FEBED2-438F-9BDD-AD80-F72717B2E8BC}"/>
              </a:ext>
            </a:extLst>
          </p:cNvPr>
          <p:cNvSpPr>
            <a:spLocks noChangeArrowheads="1"/>
          </p:cNvSpPr>
          <p:nvPr/>
        </p:nvSpPr>
        <p:spPr bwMode="auto">
          <a:xfrm>
            <a:off x="687388" y="472757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4"/>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5134" name="Freeform 1064">
            <a:extLst>
              <a:ext uri="{FF2B5EF4-FFF2-40B4-BE49-F238E27FC236}">
                <a16:creationId xmlns:a16="http://schemas.microsoft.com/office/drawing/2014/main" id="{EC7CE82A-F38F-A125-89EA-DFF5A2F06423}"/>
              </a:ext>
            </a:extLst>
          </p:cNvPr>
          <p:cNvSpPr>
            <a:spLocks noChangeArrowheads="1"/>
          </p:cNvSpPr>
          <p:nvPr/>
        </p:nvSpPr>
        <p:spPr bwMode="auto">
          <a:xfrm>
            <a:off x="696913" y="40465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75135" name="Rectangle 1065">
            <a:extLst>
              <a:ext uri="{FF2B5EF4-FFF2-40B4-BE49-F238E27FC236}">
                <a16:creationId xmlns:a16="http://schemas.microsoft.com/office/drawing/2014/main" id="{05F4F820-5FE7-0CDF-8859-D0F837E90E38}"/>
              </a:ext>
            </a:extLst>
          </p:cNvPr>
          <p:cNvSpPr>
            <a:spLocks noChangeArrowheads="1"/>
          </p:cNvSpPr>
          <p:nvPr/>
        </p:nvSpPr>
        <p:spPr bwMode="auto">
          <a:xfrm>
            <a:off x="911225" y="4624388"/>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점검방법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시도 합동단속반 구성하여 시설 관리실태 점검</a:t>
            </a:r>
          </a:p>
        </p:txBody>
      </p:sp>
      <p:sp>
        <p:nvSpPr>
          <p:cNvPr id="175136" name="Rectangle 1066">
            <a:extLst>
              <a:ext uri="{FF2B5EF4-FFF2-40B4-BE49-F238E27FC236}">
                <a16:creationId xmlns:a16="http://schemas.microsoft.com/office/drawing/2014/main" id="{9DC4392D-6BB5-9306-7631-ABF5770CCEC6}"/>
              </a:ext>
            </a:extLst>
          </p:cNvPr>
          <p:cNvSpPr>
            <a:spLocks noChangeArrowheads="1"/>
          </p:cNvSpPr>
          <p:nvPr/>
        </p:nvSpPr>
        <p:spPr bwMode="auto">
          <a:xfrm>
            <a:off x="3067050" y="1624013"/>
            <a:ext cx="4849813" cy="369887"/>
          </a:xfrm>
          <a:prstGeom prst="rect">
            <a:avLst/>
          </a:prstGeom>
          <a:noFill/>
          <a:ln>
            <a:noFill/>
          </a:ln>
          <a:effectLst>
            <a:outerShdw dist="17915"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800" b="1">
                <a:solidFill>
                  <a:srgbClr val="0000FF"/>
                </a:solidFill>
                <a:cs typeface="Arial" panose="020B0604020202020204" pitchFamily="34" charset="0"/>
              </a:rPr>
              <a:t>환경 전분야 협업 합동점검</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4" name="Group 516">
            <a:extLst>
              <a:ext uri="{FF2B5EF4-FFF2-40B4-BE49-F238E27FC236}">
                <a16:creationId xmlns:a16="http://schemas.microsoft.com/office/drawing/2014/main" id="{84CE92E7-BBF2-0B23-B0A9-326B9E220E89}"/>
              </a:ext>
            </a:extLst>
          </p:cNvPr>
          <p:cNvGrpSpPr>
            <a:grpSpLocks/>
          </p:cNvGrpSpPr>
          <p:nvPr/>
        </p:nvGrpSpPr>
        <p:grpSpPr bwMode="auto">
          <a:xfrm>
            <a:off x="-180975" y="279400"/>
            <a:ext cx="7413625" cy="701675"/>
            <a:chOff x="-114" y="176"/>
            <a:chExt cx="4670" cy="442"/>
          </a:xfrm>
        </p:grpSpPr>
        <p:pic>
          <p:nvPicPr>
            <p:cNvPr id="177171" name="Picture 1029">
              <a:extLst>
                <a:ext uri="{FF2B5EF4-FFF2-40B4-BE49-F238E27FC236}">
                  <a16:creationId xmlns:a16="http://schemas.microsoft.com/office/drawing/2014/main" id="{7F54C573-B9DF-9EAF-8E58-472E437F9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77172" name="Rectangle 1030">
              <a:extLst>
                <a:ext uri="{FF2B5EF4-FFF2-40B4-BE49-F238E27FC236}">
                  <a16:creationId xmlns:a16="http://schemas.microsoft.com/office/drawing/2014/main" id="{61074D02-FDC9-E2C4-18B9-02DB86641991}"/>
                </a:ext>
              </a:extLst>
            </p:cNvPr>
            <p:cNvSpPr>
              <a:spLocks noChangeArrowheads="1"/>
            </p:cNvSpPr>
            <p:nvPr/>
          </p:nvSpPr>
          <p:spPr bwMode="auto">
            <a:xfrm>
              <a:off x="-114" y="176"/>
              <a:ext cx="1751"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3.  2022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77155" name="Rectangle 1031">
            <a:extLst>
              <a:ext uri="{FF2B5EF4-FFF2-40B4-BE49-F238E27FC236}">
                <a16:creationId xmlns:a16="http://schemas.microsoft.com/office/drawing/2014/main" id="{6070C9CD-900E-8F6B-13DF-9885D41B8DFD}"/>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77156" name="Rectangle 1032">
            <a:extLst>
              <a:ext uri="{FF2B5EF4-FFF2-40B4-BE49-F238E27FC236}">
                <a16:creationId xmlns:a16="http://schemas.microsoft.com/office/drawing/2014/main" id="{59C7719C-65DB-4535-C050-D89292417A45}"/>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77157" name="Rectangle 1033">
            <a:extLst>
              <a:ext uri="{FF2B5EF4-FFF2-40B4-BE49-F238E27FC236}">
                <a16:creationId xmlns:a16="http://schemas.microsoft.com/office/drawing/2014/main" id="{07750741-A9AA-D4AF-2271-FC7895AE8786}"/>
              </a:ext>
            </a:extLst>
          </p:cNvPr>
          <p:cNvSpPr>
            <a:spLocks noChangeArrowheads="1"/>
          </p:cNvSpPr>
          <p:nvPr/>
        </p:nvSpPr>
        <p:spPr bwMode="auto">
          <a:xfrm>
            <a:off x="2574925" y="1150938"/>
            <a:ext cx="4186238" cy="461962"/>
          </a:xfrm>
          <a:prstGeom prst="rect">
            <a:avLst/>
          </a:prstGeom>
          <a:noFill/>
          <a:ln>
            <a:noFill/>
          </a:ln>
          <a:effectLst>
            <a:outerShdw dist="28378" dir="3809185"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2400">
                <a:solidFill>
                  <a:srgbClr val="FF3300"/>
                </a:solidFill>
                <a:cs typeface="Arial" panose="020B0604020202020204" pitchFamily="34" charset="0"/>
              </a:rPr>
              <a:t>시민주권시대 열린 행정 실현</a:t>
            </a:r>
          </a:p>
        </p:txBody>
      </p:sp>
      <p:grpSp>
        <p:nvGrpSpPr>
          <p:cNvPr id="177158" name="Group 522">
            <a:extLst>
              <a:ext uri="{FF2B5EF4-FFF2-40B4-BE49-F238E27FC236}">
                <a16:creationId xmlns:a16="http://schemas.microsoft.com/office/drawing/2014/main" id="{F5C4CEB8-E4C9-A509-DD80-15DEB473ED2E}"/>
              </a:ext>
            </a:extLst>
          </p:cNvPr>
          <p:cNvGrpSpPr>
            <a:grpSpLocks/>
          </p:cNvGrpSpPr>
          <p:nvPr/>
        </p:nvGrpSpPr>
        <p:grpSpPr bwMode="auto">
          <a:xfrm>
            <a:off x="1031875" y="2146300"/>
            <a:ext cx="7212013" cy="676275"/>
            <a:chOff x="650" y="1352"/>
            <a:chExt cx="4543" cy="426"/>
          </a:xfrm>
        </p:grpSpPr>
        <p:pic>
          <p:nvPicPr>
            <p:cNvPr id="177169" name="Picture 1035">
              <a:extLst>
                <a:ext uri="{FF2B5EF4-FFF2-40B4-BE49-F238E27FC236}">
                  <a16:creationId xmlns:a16="http://schemas.microsoft.com/office/drawing/2014/main" id="{B4E3ED4E-47FB-0F3D-907E-ACBA09E92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 y="1352"/>
              <a:ext cx="4543"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77170" name="Rectangle 1036">
              <a:extLst>
                <a:ext uri="{FF2B5EF4-FFF2-40B4-BE49-F238E27FC236}">
                  <a16:creationId xmlns:a16="http://schemas.microsoft.com/office/drawing/2014/main" id="{AF777DE6-780B-4A28-CCE4-227018FA8E83}"/>
                </a:ext>
              </a:extLst>
            </p:cNvPr>
            <p:cNvSpPr>
              <a:spLocks noChangeArrowheads="1"/>
            </p:cNvSpPr>
            <p:nvPr/>
          </p:nvSpPr>
          <p:spPr bwMode="auto">
            <a:xfrm>
              <a:off x="662" y="1438"/>
              <a:ext cx="362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lIns="91417" tIns="45708" rIns="91417" bIns="45708" anchor="ct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000">
                  <a:solidFill>
                    <a:srgbClr val="FFFFFF"/>
                  </a:solidFill>
                  <a:latin typeface="HY견고딕" panose="02030600000101010101" pitchFamily="18" charset="-127"/>
                  <a:ea typeface="HY견고딕" panose="02030600000101010101" pitchFamily="18" charset="-127"/>
                </a:rPr>
                <a:t>  </a:t>
              </a:r>
              <a:r>
                <a:rPr lang="ko-KR" altLang="en-US" sz="2000">
                  <a:solidFill>
                    <a:srgbClr val="FFFFFF"/>
                  </a:solidFill>
                  <a:latin typeface="HY견고딕" panose="02030600000101010101" pitchFamily="18" charset="-127"/>
                  <a:ea typeface="HY견고딕" panose="02030600000101010101" pitchFamily="18" charset="-127"/>
                </a:rPr>
                <a:t>자율점검업소 확대로 자율환경관리시스템 구축</a:t>
              </a:r>
            </a:p>
          </p:txBody>
        </p:sp>
      </p:grpSp>
      <p:grpSp>
        <p:nvGrpSpPr>
          <p:cNvPr id="177159" name="Group 525">
            <a:extLst>
              <a:ext uri="{FF2B5EF4-FFF2-40B4-BE49-F238E27FC236}">
                <a16:creationId xmlns:a16="http://schemas.microsoft.com/office/drawing/2014/main" id="{DE44DF85-04D8-E0D8-B3BB-A2F93B9564D8}"/>
              </a:ext>
            </a:extLst>
          </p:cNvPr>
          <p:cNvGrpSpPr>
            <a:grpSpLocks/>
          </p:cNvGrpSpPr>
          <p:nvPr/>
        </p:nvGrpSpPr>
        <p:grpSpPr bwMode="auto">
          <a:xfrm>
            <a:off x="1031875" y="3040063"/>
            <a:ext cx="7212013" cy="674687"/>
            <a:chOff x="650" y="1915"/>
            <a:chExt cx="4543" cy="425"/>
          </a:xfrm>
        </p:grpSpPr>
        <p:pic>
          <p:nvPicPr>
            <p:cNvPr id="177167" name="Picture 1038">
              <a:extLst>
                <a:ext uri="{FF2B5EF4-FFF2-40B4-BE49-F238E27FC236}">
                  <a16:creationId xmlns:a16="http://schemas.microsoft.com/office/drawing/2014/main" id="{4BA10782-BE81-D185-8D5B-5707963DC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 y="1915"/>
              <a:ext cx="4543"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77168" name="Rectangle 1039">
              <a:extLst>
                <a:ext uri="{FF2B5EF4-FFF2-40B4-BE49-F238E27FC236}">
                  <a16:creationId xmlns:a16="http://schemas.microsoft.com/office/drawing/2014/main" id="{902BC14C-0182-FD8A-F9E1-547F2443B597}"/>
                </a:ext>
              </a:extLst>
            </p:cNvPr>
            <p:cNvSpPr>
              <a:spLocks noChangeArrowheads="1"/>
            </p:cNvSpPr>
            <p:nvPr/>
          </p:nvSpPr>
          <p:spPr bwMode="auto">
            <a:xfrm>
              <a:off x="662" y="2002"/>
              <a:ext cx="39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lIns="91417" tIns="45708" rIns="91417" bIns="45708" anchor="ct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000">
                  <a:solidFill>
                    <a:srgbClr val="FFFFFF"/>
                  </a:solidFill>
                  <a:latin typeface="HY견고딕" panose="02030600000101010101" pitchFamily="18" charset="-127"/>
                  <a:ea typeface="HY견고딕" panose="02030600000101010101" pitchFamily="18" charset="-127"/>
                </a:rPr>
                <a:t>  </a:t>
              </a:r>
              <a:r>
                <a:rPr lang="ko-KR" altLang="en-US" sz="2000">
                  <a:solidFill>
                    <a:srgbClr val="FFFFFF"/>
                  </a:solidFill>
                  <a:latin typeface="HY견고딕" panose="02030600000101010101" pitchFamily="18" charset="-127"/>
                  <a:ea typeface="HY견고딕" panose="02030600000101010101" pitchFamily="18" charset="-127"/>
                </a:rPr>
                <a:t>악취 취약지역 민원해소를 위한 악취저감 종합 관리</a:t>
              </a:r>
            </a:p>
          </p:txBody>
        </p:sp>
      </p:grpSp>
      <p:grpSp>
        <p:nvGrpSpPr>
          <p:cNvPr id="177160" name="Group 528">
            <a:extLst>
              <a:ext uri="{FF2B5EF4-FFF2-40B4-BE49-F238E27FC236}">
                <a16:creationId xmlns:a16="http://schemas.microsoft.com/office/drawing/2014/main" id="{A71FF485-9B03-2DE8-1C23-538769EC1931}"/>
              </a:ext>
            </a:extLst>
          </p:cNvPr>
          <p:cNvGrpSpPr>
            <a:grpSpLocks/>
          </p:cNvGrpSpPr>
          <p:nvPr/>
        </p:nvGrpSpPr>
        <p:grpSpPr bwMode="auto">
          <a:xfrm>
            <a:off x="1031875" y="3919538"/>
            <a:ext cx="7212013" cy="676275"/>
            <a:chOff x="650" y="2469"/>
            <a:chExt cx="4543" cy="426"/>
          </a:xfrm>
        </p:grpSpPr>
        <p:pic>
          <p:nvPicPr>
            <p:cNvPr id="177165" name="Picture 1044">
              <a:extLst>
                <a:ext uri="{FF2B5EF4-FFF2-40B4-BE49-F238E27FC236}">
                  <a16:creationId xmlns:a16="http://schemas.microsoft.com/office/drawing/2014/main" id="{86CBD7AF-9D90-62D1-9306-800BCEB7C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 y="2469"/>
              <a:ext cx="4543"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77166" name="Rectangle 1045">
              <a:extLst>
                <a:ext uri="{FF2B5EF4-FFF2-40B4-BE49-F238E27FC236}">
                  <a16:creationId xmlns:a16="http://schemas.microsoft.com/office/drawing/2014/main" id="{C5E7EC44-C064-6F6D-A490-92C2F804D614}"/>
                </a:ext>
              </a:extLst>
            </p:cNvPr>
            <p:cNvSpPr>
              <a:spLocks noChangeArrowheads="1"/>
            </p:cNvSpPr>
            <p:nvPr/>
          </p:nvSpPr>
          <p:spPr bwMode="auto">
            <a:xfrm>
              <a:off x="662" y="2552"/>
              <a:ext cx="288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lIns="91417" tIns="45708" rIns="91417" bIns="45708" anchor="ct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000">
                  <a:solidFill>
                    <a:srgbClr val="FFFFFF"/>
                  </a:solidFill>
                  <a:latin typeface="HY견고딕" panose="02030600000101010101" pitchFamily="18" charset="-127"/>
                  <a:ea typeface="HY견고딕" panose="02030600000101010101" pitchFamily="18" charset="-127"/>
                </a:rPr>
                <a:t>  </a:t>
              </a:r>
              <a:r>
                <a:rPr lang="ko-KR" altLang="en-US" sz="2000">
                  <a:solidFill>
                    <a:srgbClr val="FFFFFF"/>
                  </a:solidFill>
                  <a:latin typeface="HY견고딕" panose="02030600000101010101" pitchFamily="18" charset="-127"/>
                  <a:ea typeface="HY견고딕" panose="02030600000101010101" pitchFamily="18" charset="-127"/>
                </a:rPr>
                <a:t>소규모 사업장 환경관리 컨설팅 지원</a:t>
              </a:r>
            </a:p>
          </p:txBody>
        </p:sp>
      </p:grpSp>
      <p:grpSp>
        <p:nvGrpSpPr>
          <p:cNvPr id="177161" name="Group 534">
            <a:extLst>
              <a:ext uri="{FF2B5EF4-FFF2-40B4-BE49-F238E27FC236}">
                <a16:creationId xmlns:a16="http://schemas.microsoft.com/office/drawing/2014/main" id="{EB9DAD86-BE4B-BD09-F721-16F72A037E11}"/>
              </a:ext>
            </a:extLst>
          </p:cNvPr>
          <p:cNvGrpSpPr>
            <a:grpSpLocks/>
          </p:cNvGrpSpPr>
          <p:nvPr/>
        </p:nvGrpSpPr>
        <p:grpSpPr bwMode="auto">
          <a:xfrm>
            <a:off x="1031875" y="4746625"/>
            <a:ext cx="7212013" cy="676275"/>
            <a:chOff x="650" y="2990"/>
            <a:chExt cx="4543" cy="426"/>
          </a:xfrm>
        </p:grpSpPr>
        <p:pic>
          <p:nvPicPr>
            <p:cNvPr id="177163" name="Picture 1047">
              <a:extLst>
                <a:ext uri="{FF2B5EF4-FFF2-40B4-BE49-F238E27FC236}">
                  <a16:creationId xmlns:a16="http://schemas.microsoft.com/office/drawing/2014/main" id="{8AA17BB4-2D90-50D0-3798-E9FAB29313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 y="2990"/>
              <a:ext cx="4543"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77164" name="Rectangle 1048">
              <a:extLst>
                <a:ext uri="{FF2B5EF4-FFF2-40B4-BE49-F238E27FC236}">
                  <a16:creationId xmlns:a16="http://schemas.microsoft.com/office/drawing/2014/main" id="{3F60C5F0-1DA6-1F00-C780-AC22822172DB}"/>
                </a:ext>
              </a:extLst>
            </p:cNvPr>
            <p:cNvSpPr>
              <a:spLocks noChangeArrowheads="1"/>
            </p:cNvSpPr>
            <p:nvPr/>
          </p:nvSpPr>
          <p:spPr bwMode="auto">
            <a:xfrm>
              <a:off x="662" y="3074"/>
              <a:ext cx="229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txBody>
            <a:bodyPr wrap="none" lIns="91417" tIns="45708" rIns="91417" bIns="45708" anchor="ct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2000">
                  <a:solidFill>
                    <a:srgbClr val="FFFFFF"/>
                  </a:solidFill>
                  <a:latin typeface="HY견고딕" panose="02030600000101010101" pitchFamily="18" charset="-127"/>
                  <a:ea typeface="HY견고딕" panose="02030600000101010101" pitchFamily="18" charset="-127"/>
                </a:rPr>
                <a:t>  </a:t>
              </a:r>
              <a:r>
                <a:rPr lang="ko-KR" altLang="en-US" sz="2000">
                  <a:solidFill>
                    <a:srgbClr val="FFFFFF"/>
                  </a:solidFill>
                  <a:latin typeface="HY견고딕" panose="02030600000101010101" pitchFamily="18" charset="-127"/>
                  <a:ea typeface="HY견고딕" panose="02030600000101010101" pitchFamily="18" charset="-127"/>
                </a:rPr>
                <a:t>중소기업 환경기술 지원사업</a:t>
              </a:r>
            </a:p>
          </p:txBody>
        </p:sp>
      </p:grpSp>
      <p:sp>
        <p:nvSpPr>
          <p:cNvPr id="177162" name="Rectangle 1049">
            <a:extLst>
              <a:ext uri="{FF2B5EF4-FFF2-40B4-BE49-F238E27FC236}">
                <a16:creationId xmlns:a16="http://schemas.microsoft.com/office/drawing/2014/main" id="{E7EFB351-CEE7-2D7D-281A-F05B227C239D}"/>
              </a:ext>
            </a:extLst>
          </p:cNvPr>
          <p:cNvSpPr>
            <a:spLocks noChangeArrowheads="1"/>
          </p:cNvSpPr>
          <p:nvPr/>
        </p:nvSpPr>
        <p:spPr bwMode="auto">
          <a:xfrm>
            <a:off x="6550025" y="6353175"/>
            <a:ext cx="2132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282">
                <a:solidFill>
                  <a:srgbClr val="000000"/>
                </a:solidFill>
                <a:miter lim="800000"/>
                <a:headEnd/>
                <a:tailEnd/>
              </a14:hiddenLine>
            </a:ext>
          </a:extLst>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r" eaLnBrk="1" hangingPunct="1">
              <a:lnSpc>
                <a:spcPct val="100000"/>
              </a:lnSpc>
              <a:buClrTx/>
              <a:buFontTx/>
              <a:buNone/>
            </a:pPr>
            <a:r>
              <a:rPr lang="en-US" altLang="ko-KR" sz="1200">
                <a:solidFill>
                  <a:srgbClr val="8C8C8C"/>
                </a:solidFill>
                <a:latin typeface="맑은 고딕" panose="020B0503020000020004" pitchFamily="50" charset="-127"/>
                <a:ea typeface="맑은 고딕" panose="020B0503020000020004" pitchFamily="50" charset="-127"/>
              </a:rPr>
              <a:t>117</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2" name="Group 516">
            <a:extLst>
              <a:ext uri="{FF2B5EF4-FFF2-40B4-BE49-F238E27FC236}">
                <a16:creationId xmlns:a16="http://schemas.microsoft.com/office/drawing/2014/main" id="{FC78E52F-2787-1F79-47E0-B965C7FCF7FE}"/>
              </a:ext>
            </a:extLst>
          </p:cNvPr>
          <p:cNvGrpSpPr>
            <a:grpSpLocks/>
          </p:cNvGrpSpPr>
          <p:nvPr/>
        </p:nvGrpSpPr>
        <p:grpSpPr bwMode="auto">
          <a:xfrm>
            <a:off x="-180975" y="279400"/>
            <a:ext cx="7413625" cy="701675"/>
            <a:chOff x="-114" y="176"/>
            <a:chExt cx="4670" cy="442"/>
          </a:xfrm>
        </p:grpSpPr>
        <p:pic>
          <p:nvPicPr>
            <p:cNvPr id="179238" name="Picture 1029">
              <a:extLst>
                <a:ext uri="{FF2B5EF4-FFF2-40B4-BE49-F238E27FC236}">
                  <a16:creationId xmlns:a16="http://schemas.microsoft.com/office/drawing/2014/main" id="{84D03CEC-0886-3334-5F24-EDB9B1909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79239" name="Rectangle 1030">
              <a:extLst>
                <a:ext uri="{FF2B5EF4-FFF2-40B4-BE49-F238E27FC236}">
                  <a16:creationId xmlns:a16="http://schemas.microsoft.com/office/drawing/2014/main" id="{1B5385D7-85D4-2D37-E6A4-6043E61F6DCF}"/>
                </a:ext>
              </a:extLst>
            </p:cNvPr>
            <p:cNvSpPr>
              <a:spLocks noChangeArrowheads="1"/>
            </p:cNvSpPr>
            <p:nvPr/>
          </p:nvSpPr>
          <p:spPr bwMode="auto">
            <a:xfrm>
              <a:off x="-114" y="176"/>
              <a:ext cx="1751"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3.  2022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79203" name="AutoShape 1031">
            <a:extLst>
              <a:ext uri="{FF2B5EF4-FFF2-40B4-BE49-F238E27FC236}">
                <a16:creationId xmlns:a16="http://schemas.microsoft.com/office/drawing/2014/main" id="{8A04D561-29A8-5EBF-0407-76F736551425}"/>
              </a:ext>
            </a:extLst>
          </p:cNvPr>
          <p:cNvSpPr>
            <a:spLocks noChangeArrowheads="1"/>
          </p:cNvSpPr>
          <p:nvPr/>
        </p:nvSpPr>
        <p:spPr bwMode="auto">
          <a:xfrm>
            <a:off x="150813" y="939800"/>
            <a:ext cx="8796337" cy="5368925"/>
          </a:xfrm>
          <a:prstGeom prst="roundRect">
            <a:avLst>
              <a:gd name="adj" fmla="val 1560"/>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79204" name="Rectangle 1032">
            <a:extLst>
              <a:ext uri="{FF2B5EF4-FFF2-40B4-BE49-F238E27FC236}">
                <a16:creationId xmlns:a16="http://schemas.microsoft.com/office/drawing/2014/main" id="{8F24CB3F-4CC9-8A29-D4F6-90E603B019EF}"/>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79205" name="Picture 1033">
            <a:extLst>
              <a:ext uri="{FF2B5EF4-FFF2-40B4-BE49-F238E27FC236}">
                <a16:creationId xmlns:a16="http://schemas.microsoft.com/office/drawing/2014/main" id="{23057854-03E4-8049-889E-82DF301FC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896938"/>
            <a:ext cx="57578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79206" name="Rectangle 1034">
            <a:extLst>
              <a:ext uri="{FF2B5EF4-FFF2-40B4-BE49-F238E27FC236}">
                <a16:creationId xmlns:a16="http://schemas.microsoft.com/office/drawing/2014/main" id="{F5520E5E-5279-4070-B872-4B2B70C572F8}"/>
              </a:ext>
            </a:extLst>
          </p:cNvPr>
          <p:cNvSpPr>
            <a:spLocks noChangeArrowheads="1"/>
          </p:cNvSpPr>
          <p:nvPr/>
        </p:nvSpPr>
        <p:spPr bwMode="auto">
          <a:xfrm>
            <a:off x="109538" y="952500"/>
            <a:ext cx="56038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자율점검업소 확대로 자율환경관리 시스템 구축</a:t>
            </a:r>
          </a:p>
        </p:txBody>
      </p:sp>
      <p:grpSp>
        <p:nvGrpSpPr>
          <p:cNvPr id="179207" name="Group 523">
            <a:extLst>
              <a:ext uri="{FF2B5EF4-FFF2-40B4-BE49-F238E27FC236}">
                <a16:creationId xmlns:a16="http://schemas.microsoft.com/office/drawing/2014/main" id="{540F7DFC-DDDB-AFF0-94B0-0CED5C6F80B9}"/>
              </a:ext>
            </a:extLst>
          </p:cNvPr>
          <p:cNvGrpSpPr>
            <a:grpSpLocks/>
          </p:cNvGrpSpPr>
          <p:nvPr/>
        </p:nvGrpSpPr>
        <p:grpSpPr bwMode="auto">
          <a:xfrm>
            <a:off x="331788" y="1839913"/>
            <a:ext cx="6629400" cy="338137"/>
            <a:chOff x="209" y="1159"/>
            <a:chExt cx="4176" cy="213"/>
          </a:xfrm>
        </p:grpSpPr>
        <p:sp>
          <p:nvSpPr>
            <p:cNvPr id="179236" name="Rectangle 1036">
              <a:extLst>
                <a:ext uri="{FF2B5EF4-FFF2-40B4-BE49-F238E27FC236}">
                  <a16:creationId xmlns:a16="http://schemas.microsoft.com/office/drawing/2014/main" id="{EE804119-1354-DFA0-9C43-BEB5F4A180C5}"/>
                </a:ext>
              </a:extLst>
            </p:cNvPr>
            <p:cNvSpPr>
              <a:spLocks noChangeArrowheads="1"/>
            </p:cNvSpPr>
            <p:nvPr/>
          </p:nvSpPr>
          <p:spPr bwMode="auto">
            <a:xfrm>
              <a:off x="367" y="1159"/>
              <a:ext cx="401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a:solidFill>
                    <a:srgbClr val="000000"/>
                  </a:solidFill>
                </a:rPr>
                <a:t> </a:t>
              </a:r>
              <a:r>
                <a:rPr lang="ko-KR" altLang="en-US" sz="1600">
                  <a:solidFill>
                    <a:srgbClr val="000000"/>
                  </a:solidFill>
                </a:rPr>
                <a:t>관련근거 </a:t>
              </a:r>
              <a:r>
                <a:rPr lang="en-US" altLang="ko-KR" sz="1600">
                  <a:solidFill>
                    <a:srgbClr val="000000"/>
                  </a:solidFill>
                </a:rPr>
                <a:t>: </a:t>
              </a:r>
              <a:r>
                <a:rPr lang="ko-KR" altLang="en-US" sz="1600">
                  <a:solidFill>
                    <a:srgbClr val="000000"/>
                  </a:solidFill>
                </a:rPr>
                <a:t>환경오염물질배출시설 등에 관한 통합지도점검 규정</a:t>
              </a:r>
            </a:p>
          </p:txBody>
        </p:sp>
        <p:sp>
          <p:nvSpPr>
            <p:cNvPr id="179237" name="Freeform 1037">
              <a:extLst>
                <a:ext uri="{FF2B5EF4-FFF2-40B4-BE49-F238E27FC236}">
                  <a16:creationId xmlns:a16="http://schemas.microsoft.com/office/drawing/2014/main" id="{EDDD96E8-5E4E-586F-8B82-751075699035}"/>
                </a:ext>
              </a:extLst>
            </p:cNvPr>
            <p:cNvSpPr>
              <a:spLocks noChangeArrowheads="1"/>
            </p:cNvSpPr>
            <p:nvPr/>
          </p:nvSpPr>
          <p:spPr bwMode="auto">
            <a:xfrm>
              <a:off x="209" y="1177"/>
              <a:ext cx="180" cy="178"/>
            </a:xfrm>
            <a:custGeom>
              <a:avLst/>
              <a:gdLst>
                <a:gd name="T0" fmla="*/ 26 w 180"/>
                <a:gd name="T1" fmla="*/ 153 h 178"/>
                <a:gd name="T2" fmla="*/ 0 w 180"/>
                <a:gd name="T3" fmla="*/ 90 h 178"/>
                <a:gd name="T4" fmla="*/ 26 w 180"/>
                <a:gd name="T5" fmla="*/ 27 h 178"/>
                <a:gd name="T6" fmla="*/ 90 w 180"/>
                <a:gd name="T7" fmla="*/ 0 h 178"/>
                <a:gd name="T8" fmla="*/ 153 w 180"/>
                <a:gd name="T9" fmla="*/ 27 h 178"/>
                <a:gd name="T10" fmla="*/ 180 w 180"/>
                <a:gd name="T11" fmla="*/ 90 h 178"/>
                <a:gd name="T12" fmla="*/ 153 w 180"/>
                <a:gd name="T13" fmla="*/ 153 h 178"/>
                <a:gd name="T14" fmla="*/ 90 w 180"/>
                <a:gd name="T15" fmla="*/ 178 h 178"/>
                <a:gd name="T16" fmla="*/ 26 w 180"/>
                <a:gd name="T17" fmla="*/ 153 h 178"/>
                <a:gd name="T18" fmla="*/ 26 w 180"/>
                <a:gd name="T19" fmla="*/ 153 h 178"/>
                <a:gd name="T20" fmla="*/ 50 w 180"/>
                <a:gd name="T21" fmla="*/ 140 h 178"/>
                <a:gd name="T22" fmla="*/ 54 w 180"/>
                <a:gd name="T23" fmla="*/ 147 h 178"/>
                <a:gd name="T24" fmla="*/ 62 w 180"/>
                <a:gd name="T25" fmla="*/ 146 h 178"/>
                <a:gd name="T26" fmla="*/ 145 w 180"/>
                <a:gd name="T27" fmla="*/ 97 h 178"/>
                <a:gd name="T28" fmla="*/ 149 w 180"/>
                <a:gd name="T29" fmla="*/ 94 h 178"/>
                <a:gd name="T30" fmla="*/ 150 w 180"/>
                <a:gd name="T31" fmla="*/ 90 h 178"/>
                <a:gd name="T32" fmla="*/ 149 w 180"/>
                <a:gd name="T33" fmla="*/ 86 h 178"/>
                <a:gd name="T34" fmla="*/ 145 w 180"/>
                <a:gd name="T35" fmla="*/ 83 h 178"/>
                <a:gd name="T36" fmla="*/ 63 w 180"/>
                <a:gd name="T37" fmla="*/ 33 h 178"/>
                <a:gd name="T38" fmla="*/ 54 w 180"/>
                <a:gd name="T39" fmla="*/ 33 h 178"/>
                <a:gd name="T40" fmla="*/ 50 w 180"/>
                <a:gd name="T41" fmla="*/ 39 h 178"/>
                <a:gd name="T42" fmla="*/ 50 w 180"/>
                <a:gd name="T43" fmla="*/ 140 h 178"/>
                <a:gd name="T44" fmla="*/ 50 w 180"/>
                <a:gd name="T45" fmla="*/ 140 h 178"/>
                <a:gd name="T46" fmla="*/ 138 w 180"/>
                <a:gd name="T47" fmla="*/ 90 h 178"/>
                <a:gd name="T48" fmla="*/ 60 w 180"/>
                <a:gd name="T49" fmla="*/ 136 h 178"/>
                <a:gd name="T50" fmla="*/ 60 w 180"/>
                <a:gd name="T51" fmla="*/ 43 h 178"/>
                <a:gd name="T52" fmla="*/ 138 w 180"/>
                <a:gd name="T53" fmla="*/ 90 h 178"/>
                <a:gd name="T54" fmla="*/ 138 w 180"/>
                <a:gd name="T55" fmla="*/ 90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178"/>
                <a:gd name="T86" fmla="*/ 180 w 180"/>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178">
                  <a:moveTo>
                    <a:pt x="26" y="153"/>
                  </a:moveTo>
                  <a:cubicBezTo>
                    <a:pt x="9" y="135"/>
                    <a:pt x="0" y="115"/>
                    <a:pt x="0" y="90"/>
                  </a:cubicBezTo>
                  <a:cubicBezTo>
                    <a:pt x="0" y="65"/>
                    <a:pt x="9" y="44"/>
                    <a:pt x="26" y="27"/>
                  </a:cubicBezTo>
                  <a:cubicBezTo>
                    <a:pt x="44" y="9"/>
                    <a:pt x="64" y="0"/>
                    <a:pt x="90" y="0"/>
                  </a:cubicBezTo>
                  <a:cubicBezTo>
                    <a:pt x="115" y="0"/>
                    <a:pt x="136" y="9"/>
                    <a:pt x="153" y="27"/>
                  </a:cubicBezTo>
                  <a:cubicBezTo>
                    <a:pt x="171" y="44"/>
                    <a:pt x="180" y="65"/>
                    <a:pt x="180" y="90"/>
                  </a:cubicBezTo>
                  <a:cubicBezTo>
                    <a:pt x="180" y="115"/>
                    <a:pt x="171" y="135"/>
                    <a:pt x="153" y="153"/>
                  </a:cubicBezTo>
                  <a:cubicBezTo>
                    <a:pt x="136" y="170"/>
                    <a:pt x="115" y="178"/>
                    <a:pt x="90" y="178"/>
                  </a:cubicBezTo>
                  <a:cubicBezTo>
                    <a:pt x="64" y="178"/>
                    <a:pt x="44" y="170"/>
                    <a:pt x="26" y="153"/>
                  </a:cubicBezTo>
                  <a:close/>
                  <a:moveTo>
                    <a:pt x="50" y="140"/>
                  </a:moveTo>
                  <a:cubicBezTo>
                    <a:pt x="50" y="143"/>
                    <a:pt x="51" y="146"/>
                    <a:pt x="54" y="147"/>
                  </a:cubicBezTo>
                  <a:cubicBezTo>
                    <a:pt x="57" y="147"/>
                    <a:pt x="59" y="147"/>
                    <a:pt x="62" y="146"/>
                  </a:cubicBezTo>
                  <a:lnTo>
                    <a:pt x="145" y="97"/>
                  </a:lnTo>
                  <a:cubicBezTo>
                    <a:pt x="147" y="96"/>
                    <a:pt x="148" y="95"/>
                    <a:pt x="149" y="94"/>
                  </a:cubicBezTo>
                  <a:cubicBezTo>
                    <a:pt x="149" y="92"/>
                    <a:pt x="150" y="92"/>
                    <a:pt x="150" y="90"/>
                  </a:cubicBezTo>
                  <a:cubicBezTo>
                    <a:pt x="150" y="88"/>
                    <a:pt x="149" y="87"/>
                    <a:pt x="149" y="86"/>
                  </a:cubicBezTo>
                  <a:cubicBezTo>
                    <a:pt x="148" y="85"/>
                    <a:pt x="147" y="84"/>
                    <a:pt x="145" y="83"/>
                  </a:cubicBezTo>
                  <a:lnTo>
                    <a:pt x="63" y="33"/>
                  </a:lnTo>
                  <a:cubicBezTo>
                    <a:pt x="60" y="31"/>
                    <a:pt x="58" y="31"/>
                    <a:pt x="54" y="33"/>
                  </a:cubicBezTo>
                  <a:cubicBezTo>
                    <a:pt x="51" y="34"/>
                    <a:pt x="50" y="36"/>
                    <a:pt x="50" y="39"/>
                  </a:cubicBezTo>
                  <a:lnTo>
                    <a:pt x="50" y="140"/>
                  </a:lnTo>
                  <a:close/>
                  <a:moveTo>
                    <a:pt x="138" y="90"/>
                  </a:moveTo>
                  <a:lnTo>
                    <a:pt x="60" y="136"/>
                  </a:lnTo>
                  <a:lnTo>
                    <a:pt x="60" y="43"/>
                  </a:lnTo>
                  <a:lnTo>
                    <a:pt x="138" y="90"/>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grpSp>
      <p:grpSp>
        <p:nvGrpSpPr>
          <p:cNvPr id="179208" name="Group 526">
            <a:extLst>
              <a:ext uri="{FF2B5EF4-FFF2-40B4-BE49-F238E27FC236}">
                <a16:creationId xmlns:a16="http://schemas.microsoft.com/office/drawing/2014/main" id="{137CDBC2-3F94-08BA-CFA0-C0C51300A79E}"/>
              </a:ext>
            </a:extLst>
          </p:cNvPr>
          <p:cNvGrpSpPr>
            <a:grpSpLocks/>
          </p:cNvGrpSpPr>
          <p:nvPr/>
        </p:nvGrpSpPr>
        <p:grpSpPr bwMode="auto">
          <a:xfrm>
            <a:off x="331788" y="2251075"/>
            <a:ext cx="6629400" cy="338138"/>
            <a:chOff x="209" y="1418"/>
            <a:chExt cx="4176" cy="213"/>
          </a:xfrm>
        </p:grpSpPr>
        <p:sp>
          <p:nvSpPr>
            <p:cNvPr id="179234" name="Rectangle 1039">
              <a:extLst>
                <a:ext uri="{FF2B5EF4-FFF2-40B4-BE49-F238E27FC236}">
                  <a16:creationId xmlns:a16="http://schemas.microsoft.com/office/drawing/2014/main" id="{CDAE725A-FEC7-761A-9897-0BC70F9A1BB4}"/>
                </a:ext>
              </a:extLst>
            </p:cNvPr>
            <p:cNvSpPr>
              <a:spLocks noChangeArrowheads="1"/>
            </p:cNvSpPr>
            <p:nvPr/>
          </p:nvSpPr>
          <p:spPr bwMode="auto">
            <a:xfrm>
              <a:off x="367" y="1418"/>
              <a:ext cx="401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a:solidFill>
                    <a:srgbClr val="000000"/>
                  </a:solidFill>
                </a:rPr>
                <a:t> </a:t>
              </a:r>
              <a:r>
                <a:rPr lang="ko-KR" altLang="en-US" sz="1600">
                  <a:solidFill>
                    <a:srgbClr val="000000"/>
                  </a:solidFill>
                </a:rPr>
                <a:t>지정대상 </a:t>
              </a:r>
              <a:r>
                <a:rPr lang="en-US" altLang="ko-KR" sz="1600">
                  <a:solidFill>
                    <a:srgbClr val="000000"/>
                  </a:solidFill>
                </a:rPr>
                <a:t>: 2</a:t>
              </a:r>
              <a:r>
                <a:rPr lang="ko-KR" altLang="en-US" sz="1600">
                  <a:solidFill>
                    <a:srgbClr val="000000"/>
                  </a:solidFill>
                </a:rPr>
                <a:t>년 이상 우수관리등급 사업장</a:t>
              </a:r>
            </a:p>
          </p:txBody>
        </p:sp>
        <p:sp>
          <p:nvSpPr>
            <p:cNvPr id="179235" name="Freeform 1040">
              <a:extLst>
                <a:ext uri="{FF2B5EF4-FFF2-40B4-BE49-F238E27FC236}">
                  <a16:creationId xmlns:a16="http://schemas.microsoft.com/office/drawing/2014/main" id="{9AEE0AFB-3EB7-5D02-9F72-8BBF70A16846}"/>
                </a:ext>
              </a:extLst>
            </p:cNvPr>
            <p:cNvSpPr>
              <a:spLocks noChangeArrowheads="1"/>
            </p:cNvSpPr>
            <p:nvPr/>
          </p:nvSpPr>
          <p:spPr bwMode="auto">
            <a:xfrm>
              <a:off x="209" y="1436"/>
              <a:ext cx="180" cy="178"/>
            </a:xfrm>
            <a:custGeom>
              <a:avLst/>
              <a:gdLst>
                <a:gd name="T0" fmla="*/ 26 w 180"/>
                <a:gd name="T1" fmla="*/ 152 h 178"/>
                <a:gd name="T2" fmla="*/ 0 w 180"/>
                <a:gd name="T3" fmla="*/ 89 h 178"/>
                <a:gd name="T4" fmla="*/ 26 w 180"/>
                <a:gd name="T5" fmla="*/ 27 h 178"/>
                <a:gd name="T6" fmla="*/ 90 w 180"/>
                <a:gd name="T7" fmla="*/ 0 h 178"/>
                <a:gd name="T8" fmla="*/ 153 w 180"/>
                <a:gd name="T9" fmla="*/ 27 h 178"/>
                <a:gd name="T10" fmla="*/ 180 w 180"/>
                <a:gd name="T11" fmla="*/ 89 h 178"/>
                <a:gd name="T12" fmla="*/ 153 w 180"/>
                <a:gd name="T13" fmla="*/ 152 h 178"/>
                <a:gd name="T14" fmla="*/ 90 w 180"/>
                <a:gd name="T15" fmla="*/ 178 h 178"/>
                <a:gd name="T16" fmla="*/ 26 w 180"/>
                <a:gd name="T17" fmla="*/ 152 h 178"/>
                <a:gd name="T18" fmla="*/ 26 w 180"/>
                <a:gd name="T19" fmla="*/ 152 h 178"/>
                <a:gd name="T20" fmla="*/ 50 w 180"/>
                <a:gd name="T21" fmla="*/ 139 h 178"/>
                <a:gd name="T22" fmla="*/ 54 w 180"/>
                <a:gd name="T23" fmla="*/ 146 h 178"/>
                <a:gd name="T24" fmla="*/ 62 w 180"/>
                <a:gd name="T25" fmla="*/ 145 h 178"/>
                <a:gd name="T26" fmla="*/ 145 w 180"/>
                <a:gd name="T27" fmla="*/ 96 h 178"/>
                <a:gd name="T28" fmla="*/ 149 w 180"/>
                <a:gd name="T29" fmla="*/ 94 h 178"/>
                <a:gd name="T30" fmla="*/ 150 w 180"/>
                <a:gd name="T31" fmla="*/ 89 h 178"/>
                <a:gd name="T32" fmla="*/ 149 w 180"/>
                <a:gd name="T33" fmla="*/ 85 h 178"/>
                <a:gd name="T34" fmla="*/ 145 w 180"/>
                <a:gd name="T35" fmla="*/ 82 h 178"/>
                <a:gd name="T36" fmla="*/ 63 w 180"/>
                <a:gd name="T37" fmla="*/ 33 h 178"/>
                <a:gd name="T38" fmla="*/ 54 w 180"/>
                <a:gd name="T39" fmla="*/ 33 h 178"/>
                <a:gd name="T40" fmla="*/ 50 w 180"/>
                <a:gd name="T41" fmla="*/ 39 h 178"/>
                <a:gd name="T42" fmla="*/ 50 w 180"/>
                <a:gd name="T43" fmla="*/ 139 h 178"/>
                <a:gd name="T44" fmla="*/ 50 w 180"/>
                <a:gd name="T45" fmla="*/ 139 h 178"/>
                <a:gd name="T46" fmla="*/ 138 w 180"/>
                <a:gd name="T47" fmla="*/ 89 h 178"/>
                <a:gd name="T48" fmla="*/ 60 w 180"/>
                <a:gd name="T49" fmla="*/ 136 h 178"/>
                <a:gd name="T50" fmla="*/ 60 w 180"/>
                <a:gd name="T51" fmla="*/ 42 h 178"/>
                <a:gd name="T52" fmla="*/ 138 w 180"/>
                <a:gd name="T53" fmla="*/ 89 h 178"/>
                <a:gd name="T54" fmla="*/ 138 w 180"/>
                <a:gd name="T55" fmla="*/ 89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178"/>
                <a:gd name="T86" fmla="*/ 180 w 180"/>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178">
                  <a:moveTo>
                    <a:pt x="26" y="152"/>
                  </a:moveTo>
                  <a:cubicBezTo>
                    <a:pt x="9" y="135"/>
                    <a:pt x="0" y="114"/>
                    <a:pt x="0" y="89"/>
                  </a:cubicBezTo>
                  <a:cubicBezTo>
                    <a:pt x="0" y="64"/>
                    <a:pt x="9" y="44"/>
                    <a:pt x="26" y="27"/>
                  </a:cubicBezTo>
                  <a:cubicBezTo>
                    <a:pt x="44" y="9"/>
                    <a:pt x="64" y="0"/>
                    <a:pt x="90" y="0"/>
                  </a:cubicBezTo>
                  <a:cubicBezTo>
                    <a:pt x="115" y="0"/>
                    <a:pt x="136" y="9"/>
                    <a:pt x="153" y="27"/>
                  </a:cubicBezTo>
                  <a:cubicBezTo>
                    <a:pt x="171" y="44"/>
                    <a:pt x="180" y="64"/>
                    <a:pt x="180" y="89"/>
                  </a:cubicBezTo>
                  <a:cubicBezTo>
                    <a:pt x="180" y="114"/>
                    <a:pt x="171" y="135"/>
                    <a:pt x="153" y="152"/>
                  </a:cubicBezTo>
                  <a:cubicBezTo>
                    <a:pt x="136" y="169"/>
                    <a:pt x="115" y="178"/>
                    <a:pt x="90" y="178"/>
                  </a:cubicBezTo>
                  <a:cubicBezTo>
                    <a:pt x="64" y="178"/>
                    <a:pt x="44" y="169"/>
                    <a:pt x="26" y="152"/>
                  </a:cubicBezTo>
                  <a:close/>
                  <a:moveTo>
                    <a:pt x="50" y="139"/>
                  </a:moveTo>
                  <a:cubicBezTo>
                    <a:pt x="50" y="143"/>
                    <a:pt x="51" y="145"/>
                    <a:pt x="54" y="146"/>
                  </a:cubicBezTo>
                  <a:cubicBezTo>
                    <a:pt x="57" y="147"/>
                    <a:pt x="59" y="147"/>
                    <a:pt x="62" y="145"/>
                  </a:cubicBezTo>
                  <a:lnTo>
                    <a:pt x="145" y="96"/>
                  </a:lnTo>
                  <a:cubicBezTo>
                    <a:pt x="147" y="95"/>
                    <a:pt x="148" y="95"/>
                    <a:pt x="149" y="94"/>
                  </a:cubicBezTo>
                  <a:cubicBezTo>
                    <a:pt x="149" y="92"/>
                    <a:pt x="150" y="91"/>
                    <a:pt x="150" y="89"/>
                  </a:cubicBezTo>
                  <a:cubicBezTo>
                    <a:pt x="150" y="88"/>
                    <a:pt x="149" y="87"/>
                    <a:pt x="149" y="85"/>
                  </a:cubicBezTo>
                  <a:cubicBezTo>
                    <a:pt x="148" y="84"/>
                    <a:pt x="147" y="83"/>
                    <a:pt x="145" y="82"/>
                  </a:cubicBezTo>
                  <a:lnTo>
                    <a:pt x="63" y="33"/>
                  </a:lnTo>
                  <a:cubicBezTo>
                    <a:pt x="60" y="31"/>
                    <a:pt x="58" y="31"/>
                    <a:pt x="54" y="33"/>
                  </a:cubicBezTo>
                  <a:cubicBezTo>
                    <a:pt x="51" y="34"/>
                    <a:pt x="50" y="35"/>
                    <a:pt x="50" y="39"/>
                  </a:cubicBezTo>
                  <a:lnTo>
                    <a:pt x="50" y="139"/>
                  </a:lnTo>
                  <a:close/>
                  <a:moveTo>
                    <a:pt x="138" y="89"/>
                  </a:moveTo>
                  <a:lnTo>
                    <a:pt x="60" y="136"/>
                  </a:lnTo>
                  <a:lnTo>
                    <a:pt x="60" y="42"/>
                  </a:lnTo>
                  <a:lnTo>
                    <a:pt x="138" y="89"/>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grpSp>
      <p:grpSp>
        <p:nvGrpSpPr>
          <p:cNvPr id="179209" name="Group 532">
            <a:extLst>
              <a:ext uri="{FF2B5EF4-FFF2-40B4-BE49-F238E27FC236}">
                <a16:creationId xmlns:a16="http://schemas.microsoft.com/office/drawing/2014/main" id="{4232B987-8316-98BE-BB2A-C01EE38DE11B}"/>
              </a:ext>
            </a:extLst>
          </p:cNvPr>
          <p:cNvGrpSpPr>
            <a:grpSpLocks/>
          </p:cNvGrpSpPr>
          <p:nvPr/>
        </p:nvGrpSpPr>
        <p:grpSpPr bwMode="auto">
          <a:xfrm>
            <a:off x="331788" y="2698750"/>
            <a:ext cx="6629400" cy="338138"/>
            <a:chOff x="209" y="1700"/>
            <a:chExt cx="4176" cy="213"/>
          </a:xfrm>
        </p:grpSpPr>
        <p:sp>
          <p:nvSpPr>
            <p:cNvPr id="179232" name="Rectangle 1045">
              <a:extLst>
                <a:ext uri="{FF2B5EF4-FFF2-40B4-BE49-F238E27FC236}">
                  <a16:creationId xmlns:a16="http://schemas.microsoft.com/office/drawing/2014/main" id="{4AF11F2D-4257-0D00-295B-D78140BE42E2}"/>
                </a:ext>
              </a:extLst>
            </p:cNvPr>
            <p:cNvSpPr>
              <a:spLocks noChangeArrowheads="1"/>
            </p:cNvSpPr>
            <p:nvPr/>
          </p:nvSpPr>
          <p:spPr bwMode="auto">
            <a:xfrm>
              <a:off x="367" y="1700"/>
              <a:ext cx="401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a:solidFill>
                    <a:srgbClr val="000000"/>
                  </a:solidFill>
                </a:rPr>
                <a:t> </a:t>
              </a:r>
              <a:r>
                <a:rPr lang="ko-KR" altLang="en-US" sz="1600">
                  <a:solidFill>
                    <a:srgbClr val="000000"/>
                  </a:solidFill>
                </a:rPr>
                <a:t>지정기간 </a:t>
              </a:r>
              <a:r>
                <a:rPr lang="en-US" altLang="ko-KR" sz="1600">
                  <a:solidFill>
                    <a:srgbClr val="000000"/>
                  </a:solidFill>
                </a:rPr>
                <a:t>: </a:t>
              </a:r>
              <a:r>
                <a:rPr lang="ko-KR" altLang="en-US" sz="1600">
                  <a:solidFill>
                    <a:srgbClr val="000000"/>
                  </a:solidFill>
                </a:rPr>
                <a:t>최초 </a:t>
              </a:r>
              <a:r>
                <a:rPr lang="en-US" altLang="ko-KR" sz="1600">
                  <a:solidFill>
                    <a:srgbClr val="000000"/>
                  </a:solidFill>
                </a:rPr>
                <a:t>3</a:t>
              </a:r>
              <a:r>
                <a:rPr lang="ko-KR" altLang="en-US" sz="1600">
                  <a:solidFill>
                    <a:srgbClr val="000000"/>
                  </a:solidFill>
                </a:rPr>
                <a:t>년</a:t>
              </a:r>
              <a:r>
                <a:rPr lang="en-US" altLang="ko-KR" sz="1600">
                  <a:solidFill>
                    <a:srgbClr val="000000"/>
                  </a:solidFill>
                </a:rPr>
                <a:t>(</a:t>
              </a:r>
              <a:r>
                <a:rPr lang="ko-KR" altLang="en-US" sz="1600">
                  <a:solidFill>
                    <a:srgbClr val="000000"/>
                  </a:solidFill>
                </a:rPr>
                <a:t>재지정 </a:t>
              </a:r>
              <a:r>
                <a:rPr lang="en-US" altLang="ko-KR" sz="1600">
                  <a:solidFill>
                    <a:srgbClr val="000000"/>
                  </a:solidFill>
                </a:rPr>
                <a:t>3</a:t>
              </a:r>
              <a:r>
                <a:rPr lang="ko-KR" altLang="en-US" sz="1600">
                  <a:solidFill>
                    <a:srgbClr val="000000"/>
                  </a:solidFill>
                </a:rPr>
                <a:t>년</a:t>
              </a:r>
              <a:r>
                <a:rPr lang="en-US" altLang="ko-KR" sz="1600">
                  <a:solidFill>
                    <a:srgbClr val="000000"/>
                  </a:solidFill>
                </a:rPr>
                <a:t>)</a:t>
              </a:r>
            </a:p>
          </p:txBody>
        </p:sp>
        <p:sp>
          <p:nvSpPr>
            <p:cNvPr id="179233" name="Freeform 1046">
              <a:extLst>
                <a:ext uri="{FF2B5EF4-FFF2-40B4-BE49-F238E27FC236}">
                  <a16:creationId xmlns:a16="http://schemas.microsoft.com/office/drawing/2014/main" id="{DD092D42-5D0C-03DE-BCCA-65B9E236505F}"/>
                </a:ext>
              </a:extLst>
            </p:cNvPr>
            <p:cNvSpPr>
              <a:spLocks noChangeArrowheads="1"/>
            </p:cNvSpPr>
            <p:nvPr/>
          </p:nvSpPr>
          <p:spPr bwMode="auto">
            <a:xfrm>
              <a:off x="209" y="1718"/>
              <a:ext cx="180" cy="178"/>
            </a:xfrm>
            <a:custGeom>
              <a:avLst/>
              <a:gdLst>
                <a:gd name="T0" fmla="*/ 26 w 180"/>
                <a:gd name="T1" fmla="*/ 152 h 178"/>
                <a:gd name="T2" fmla="*/ 0 w 180"/>
                <a:gd name="T3" fmla="*/ 89 h 178"/>
                <a:gd name="T4" fmla="*/ 26 w 180"/>
                <a:gd name="T5" fmla="*/ 27 h 178"/>
                <a:gd name="T6" fmla="*/ 90 w 180"/>
                <a:gd name="T7" fmla="*/ 0 h 178"/>
                <a:gd name="T8" fmla="*/ 153 w 180"/>
                <a:gd name="T9" fmla="*/ 27 h 178"/>
                <a:gd name="T10" fmla="*/ 180 w 180"/>
                <a:gd name="T11" fmla="*/ 89 h 178"/>
                <a:gd name="T12" fmla="*/ 153 w 180"/>
                <a:gd name="T13" fmla="*/ 152 h 178"/>
                <a:gd name="T14" fmla="*/ 90 w 180"/>
                <a:gd name="T15" fmla="*/ 178 h 178"/>
                <a:gd name="T16" fmla="*/ 26 w 180"/>
                <a:gd name="T17" fmla="*/ 152 h 178"/>
                <a:gd name="T18" fmla="*/ 26 w 180"/>
                <a:gd name="T19" fmla="*/ 152 h 178"/>
                <a:gd name="T20" fmla="*/ 50 w 180"/>
                <a:gd name="T21" fmla="*/ 139 h 178"/>
                <a:gd name="T22" fmla="*/ 54 w 180"/>
                <a:gd name="T23" fmla="*/ 146 h 178"/>
                <a:gd name="T24" fmla="*/ 62 w 180"/>
                <a:gd name="T25" fmla="*/ 145 h 178"/>
                <a:gd name="T26" fmla="*/ 145 w 180"/>
                <a:gd name="T27" fmla="*/ 96 h 178"/>
                <a:gd name="T28" fmla="*/ 149 w 180"/>
                <a:gd name="T29" fmla="*/ 94 h 178"/>
                <a:gd name="T30" fmla="*/ 150 w 180"/>
                <a:gd name="T31" fmla="*/ 89 h 178"/>
                <a:gd name="T32" fmla="*/ 149 w 180"/>
                <a:gd name="T33" fmla="*/ 85 h 178"/>
                <a:gd name="T34" fmla="*/ 145 w 180"/>
                <a:gd name="T35" fmla="*/ 83 h 178"/>
                <a:gd name="T36" fmla="*/ 63 w 180"/>
                <a:gd name="T37" fmla="*/ 33 h 178"/>
                <a:gd name="T38" fmla="*/ 54 w 180"/>
                <a:gd name="T39" fmla="*/ 33 h 178"/>
                <a:gd name="T40" fmla="*/ 50 w 180"/>
                <a:gd name="T41" fmla="*/ 39 h 178"/>
                <a:gd name="T42" fmla="*/ 50 w 180"/>
                <a:gd name="T43" fmla="*/ 139 h 178"/>
                <a:gd name="T44" fmla="*/ 50 w 180"/>
                <a:gd name="T45" fmla="*/ 139 h 178"/>
                <a:gd name="T46" fmla="*/ 138 w 180"/>
                <a:gd name="T47" fmla="*/ 89 h 178"/>
                <a:gd name="T48" fmla="*/ 60 w 180"/>
                <a:gd name="T49" fmla="*/ 136 h 178"/>
                <a:gd name="T50" fmla="*/ 60 w 180"/>
                <a:gd name="T51" fmla="*/ 42 h 178"/>
                <a:gd name="T52" fmla="*/ 138 w 180"/>
                <a:gd name="T53" fmla="*/ 89 h 178"/>
                <a:gd name="T54" fmla="*/ 138 w 180"/>
                <a:gd name="T55" fmla="*/ 89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178"/>
                <a:gd name="T86" fmla="*/ 180 w 180"/>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178">
                  <a:moveTo>
                    <a:pt x="26" y="152"/>
                  </a:moveTo>
                  <a:cubicBezTo>
                    <a:pt x="9" y="135"/>
                    <a:pt x="0" y="114"/>
                    <a:pt x="0" y="89"/>
                  </a:cubicBezTo>
                  <a:cubicBezTo>
                    <a:pt x="0" y="64"/>
                    <a:pt x="9" y="44"/>
                    <a:pt x="26" y="27"/>
                  </a:cubicBezTo>
                  <a:cubicBezTo>
                    <a:pt x="44" y="9"/>
                    <a:pt x="64" y="0"/>
                    <a:pt x="90" y="0"/>
                  </a:cubicBezTo>
                  <a:cubicBezTo>
                    <a:pt x="115" y="0"/>
                    <a:pt x="136" y="9"/>
                    <a:pt x="153" y="27"/>
                  </a:cubicBezTo>
                  <a:cubicBezTo>
                    <a:pt x="171" y="44"/>
                    <a:pt x="180" y="64"/>
                    <a:pt x="180" y="89"/>
                  </a:cubicBezTo>
                  <a:cubicBezTo>
                    <a:pt x="180" y="114"/>
                    <a:pt x="171" y="135"/>
                    <a:pt x="153" y="152"/>
                  </a:cubicBezTo>
                  <a:cubicBezTo>
                    <a:pt x="136" y="169"/>
                    <a:pt x="115" y="178"/>
                    <a:pt x="90" y="178"/>
                  </a:cubicBezTo>
                  <a:cubicBezTo>
                    <a:pt x="64" y="178"/>
                    <a:pt x="44" y="169"/>
                    <a:pt x="26" y="152"/>
                  </a:cubicBezTo>
                  <a:close/>
                  <a:moveTo>
                    <a:pt x="50" y="139"/>
                  </a:moveTo>
                  <a:cubicBezTo>
                    <a:pt x="50" y="143"/>
                    <a:pt x="51" y="145"/>
                    <a:pt x="54" y="146"/>
                  </a:cubicBezTo>
                  <a:cubicBezTo>
                    <a:pt x="57" y="147"/>
                    <a:pt x="59" y="147"/>
                    <a:pt x="62" y="145"/>
                  </a:cubicBezTo>
                  <a:lnTo>
                    <a:pt x="145" y="96"/>
                  </a:lnTo>
                  <a:cubicBezTo>
                    <a:pt x="147" y="95"/>
                    <a:pt x="148" y="95"/>
                    <a:pt x="149" y="94"/>
                  </a:cubicBezTo>
                  <a:cubicBezTo>
                    <a:pt x="149" y="92"/>
                    <a:pt x="150" y="91"/>
                    <a:pt x="150" y="89"/>
                  </a:cubicBezTo>
                  <a:cubicBezTo>
                    <a:pt x="150" y="88"/>
                    <a:pt x="149" y="87"/>
                    <a:pt x="149" y="85"/>
                  </a:cubicBezTo>
                  <a:cubicBezTo>
                    <a:pt x="148" y="84"/>
                    <a:pt x="147" y="83"/>
                    <a:pt x="145" y="83"/>
                  </a:cubicBezTo>
                  <a:lnTo>
                    <a:pt x="63" y="33"/>
                  </a:lnTo>
                  <a:cubicBezTo>
                    <a:pt x="60" y="31"/>
                    <a:pt x="58" y="31"/>
                    <a:pt x="54" y="33"/>
                  </a:cubicBezTo>
                  <a:cubicBezTo>
                    <a:pt x="51" y="34"/>
                    <a:pt x="50" y="35"/>
                    <a:pt x="50" y="39"/>
                  </a:cubicBezTo>
                  <a:lnTo>
                    <a:pt x="50" y="139"/>
                  </a:lnTo>
                  <a:close/>
                  <a:moveTo>
                    <a:pt x="138" y="89"/>
                  </a:moveTo>
                  <a:lnTo>
                    <a:pt x="60" y="136"/>
                  </a:lnTo>
                  <a:lnTo>
                    <a:pt x="60" y="42"/>
                  </a:lnTo>
                  <a:lnTo>
                    <a:pt x="138" y="89"/>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grpSp>
      <p:grpSp>
        <p:nvGrpSpPr>
          <p:cNvPr id="179210" name="Group 535">
            <a:extLst>
              <a:ext uri="{FF2B5EF4-FFF2-40B4-BE49-F238E27FC236}">
                <a16:creationId xmlns:a16="http://schemas.microsoft.com/office/drawing/2014/main" id="{0B205CE6-66D3-0EA6-DDAB-8A622DCC2C1F}"/>
              </a:ext>
            </a:extLst>
          </p:cNvPr>
          <p:cNvGrpSpPr>
            <a:grpSpLocks/>
          </p:cNvGrpSpPr>
          <p:nvPr/>
        </p:nvGrpSpPr>
        <p:grpSpPr bwMode="auto">
          <a:xfrm>
            <a:off x="331788" y="3079750"/>
            <a:ext cx="6629400" cy="339725"/>
            <a:chOff x="209" y="1940"/>
            <a:chExt cx="4176" cy="214"/>
          </a:xfrm>
        </p:grpSpPr>
        <p:sp>
          <p:nvSpPr>
            <p:cNvPr id="179230" name="Rectangle 1048">
              <a:extLst>
                <a:ext uri="{FF2B5EF4-FFF2-40B4-BE49-F238E27FC236}">
                  <a16:creationId xmlns:a16="http://schemas.microsoft.com/office/drawing/2014/main" id="{32777A1B-C7D0-FDF6-AE3F-90D27797E0FB}"/>
                </a:ext>
              </a:extLst>
            </p:cNvPr>
            <p:cNvSpPr>
              <a:spLocks noChangeArrowheads="1"/>
            </p:cNvSpPr>
            <p:nvPr/>
          </p:nvSpPr>
          <p:spPr bwMode="auto">
            <a:xfrm>
              <a:off x="367" y="1940"/>
              <a:ext cx="401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a:solidFill>
                    <a:srgbClr val="000000"/>
                  </a:solidFill>
                </a:rPr>
                <a:t> </a:t>
              </a:r>
              <a:r>
                <a:rPr lang="ko-KR" altLang="en-US" sz="1600">
                  <a:solidFill>
                    <a:srgbClr val="000000"/>
                  </a:solidFill>
                </a:rPr>
                <a:t>인센티브 </a:t>
              </a:r>
              <a:r>
                <a:rPr lang="en-US" altLang="ko-KR" sz="1600">
                  <a:solidFill>
                    <a:srgbClr val="000000"/>
                  </a:solidFill>
                </a:rPr>
                <a:t>: </a:t>
              </a:r>
              <a:r>
                <a:rPr lang="ko-KR" altLang="en-US" sz="1600">
                  <a:solidFill>
                    <a:srgbClr val="000000"/>
                  </a:solidFill>
                </a:rPr>
                <a:t>정기 지도점검 면제</a:t>
              </a:r>
            </a:p>
          </p:txBody>
        </p:sp>
        <p:sp>
          <p:nvSpPr>
            <p:cNvPr id="179231" name="Freeform 1049">
              <a:extLst>
                <a:ext uri="{FF2B5EF4-FFF2-40B4-BE49-F238E27FC236}">
                  <a16:creationId xmlns:a16="http://schemas.microsoft.com/office/drawing/2014/main" id="{D6671D1D-645D-4557-B40F-DA439B7AA913}"/>
                </a:ext>
              </a:extLst>
            </p:cNvPr>
            <p:cNvSpPr>
              <a:spLocks noChangeArrowheads="1"/>
            </p:cNvSpPr>
            <p:nvPr/>
          </p:nvSpPr>
          <p:spPr bwMode="auto">
            <a:xfrm>
              <a:off x="209" y="1959"/>
              <a:ext cx="180" cy="178"/>
            </a:xfrm>
            <a:custGeom>
              <a:avLst/>
              <a:gdLst>
                <a:gd name="T0" fmla="*/ 26 w 180"/>
                <a:gd name="T1" fmla="*/ 152 h 178"/>
                <a:gd name="T2" fmla="*/ 0 w 180"/>
                <a:gd name="T3" fmla="*/ 89 h 178"/>
                <a:gd name="T4" fmla="*/ 26 w 180"/>
                <a:gd name="T5" fmla="*/ 27 h 178"/>
                <a:gd name="T6" fmla="*/ 90 w 180"/>
                <a:gd name="T7" fmla="*/ 0 h 178"/>
                <a:gd name="T8" fmla="*/ 153 w 180"/>
                <a:gd name="T9" fmla="*/ 27 h 178"/>
                <a:gd name="T10" fmla="*/ 180 w 180"/>
                <a:gd name="T11" fmla="*/ 89 h 178"/>
                <a:gd name="T12" fmla="*/ 153 w 180"/>
                <a:gd name="T13" fmla="*/ 152 h 178"/>
                <a:gd name="T14" fmla="*/ 90 w 180"/>
                <a:gd name="T15" fmla="*/ 178 h 178"/>
                <a:gd name="T16" fmla="*/ 26 w 180"/>
                <a:gd name="T17" fmla="*/ 152 h 178"/>
                <a:gd name="T18" fmla="*/ 26 w 180"/>
                <a:gd name="T19" fmla="*/ 152 h 178"/>
                <a:gd name="T20" fmla="*/ 50 w 180"/>
                <a:gd name="T21" fmla="*/ 139 h 178"/>
                <a:gd name="T22" fmla="*/ 54 w 180"/>
                <a:gd name="T23" fmla="*/ 146 h 178"/>
                <a:gd name="T24" fmla="*/ 62 w 180"/>
                <a:gd name="T25" fmla="*/ 145 h 178"/>
                <a:gd name="T26" fmla="*/ 145 w 180"/>
                <a:gd name="T27" fmla="*/ 96 h 178"/>
                <a:gd name="T28" fmla="*/ 149 w 180"/>
                <a:gd name="T29" fmla="*/ 94 h 178"/>
                <a:gd name="T30" fmla="*/ 150 w 180"/>
                <a:gd name="T31" fmla="*/ 89 h 178"/>
                <a:gd name="T32" fmla="*/ 149 w 180"/>
                <a:gd name="T33" fmla="*/ 85 h 178"/>
                <a:gd name="T34" fmla="*/ 145 w 180"/>
                <a:gd name="T35" fmla="*/ 82 h 178"/>
                <a:gd name="T36" fmla="*/ 63 w 180"/>
                <a:gd name="T37" fmla="*/ 33 h 178"/>
                <a:gd name="T38" fmla="*/ 54 w 180"/>
                <a:gd name="T39" fmla="*/ 33 h 178"/>
                <a:gd name="T40" fmla="*/ 50 w 180"/>
                <a:gd name="T41" fmla="*/ 39 h 178"/>
                <a:gd name="T42" fmla="*/ 50 w 180"/>
                <a:gd name="T43" fmla="*/ 139 h 178"/>
                <a:gd name="T44" fmla="*/ 50 w 180"/>
                <a:gd name="T45" fmla="*/ 139 h 178"/>
                <a:gd name="T46" fmla="*/ 138 w 180"/>
                <a:gd name="T47" fmla="*/ 89 h 178"/>
                <a:gd name="T48" fmla="*/ 60 w 180"/>
                <a:gd name="T49" fmla="*/ 136 h 178"/>
                <a:gd name="T50" fmla="*/ 60 w 180"/>
                <a:gd name="T51" fmla="*/ 42 h 178"/>
                <a:gd name="T52" fmla="*/ 138 w 180"/>
                <a:gd name="T53" fmla="*/ 89 h 178"/>
                <a:gd name="T54" fmla="*/ 138 w 180"/>
                <a:gd name="T55" fmla="*/ 89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178"/>
                <a:gd name="T86" fmla="*/ 180 w 180"/>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178">
                  <a:moveTo>
                    <a:pt x="26" y="152"/>
                  </a:moveTo>
                  <a:cubicBezTo>
                    <a:pt x="9" y="135"/>
                    <a:pt x="0" y="114"/>
                    <a:pt x="0" y="89"/>
                  </a:cubicBezTo>
                  <a:cubicBezTo>
                    <a:pt x="0" y="64"/>
                    <a:pt x="9" y="44"/>
                    <a:pt x="26" y="27"/>
                  </a:cubicBezTo>
                  <a:cubicBezTo>
                    <a:pt x="44" y="8"/>
                    <a:pt x="64" y="0"/>
                    <a:pt x="90" y="0"/>
                  </a:cubicBezTo>
                  <a:cubicBezTo>
                    <a:pt x="115" y="0"/>
                    <a:pt x="136" y="8"/>
                    <a:pt x="153" y="27"/>
                  </a:cubicBezTo>
                  <a:cubicBezTo>
                    <a:pt x="171" y="44"/>
                    <a:pt x="180" y="64"/>
                    <a:pt x="180" y="89"/>
                  </a:cubicBezTo>
                  <a:cubicBezTo>
                    <a:pt x="180" y="114"/>
                    <a:pt x="171" y="135"/>
                    <a:pt x="153" y="152"/>
                  </a:cubicBezTo>
                  <a:cubicBezTo>
                    <a:pt x="136" y="169"/>
                    <a:pt x="115" y="178"/>
                    <a:pt x="90" y="178"/>
                  </a:cubicBezTo>
                  <a:cubicBezTo>
                    <a:pt x="64" y="178"/>
                    <a:pt x="44" y="169"/>
                    <a:pt x="26" y="152"/>
                  </a:cubicBezTo>
                  <a:close/>
                  <a:moveTo>
                    <a:pt x="50" y="139"/>
                  </a:moveTo>
                  <a:cubicBezTo>
                    <a:pt x="50" y="143"/>
                    <a:pt x="51" y="145"/>
                    <a:pt x="54" y="146"/>
                  </a:cubicBezTo>
                  <a:cubicBezTo>
                    <a:pt x="57" y="147"/>
                    <a:pt x="59" y="147"/>
                    <a:pt x="62" y="145"/>
                  </a:cubicBezTo>
                  <a:lnTo>
                    <a:pt x="145" y="96"/>
                  </a:lnTo>
                  <a:cubicBezTo>
                    <a:pt x="147" y="95"/>
                    <a:pt x="148" y="94"/>
                    <a:pt x="149" y="94"/>
                  </a:cubicBezTo>
                  <a:cubicBezTo>
                    <a:pt x="149" y="92"/>
                    <a:pt x="150" y="91"/>
                    <a:pt x="150" y="89"/>
                  </a:cubicBezTo>
                  <a:cubicBezTo>
                    <a:pt x="150" y="88"/>
                    <a:pt x="149" y="87"/>
                    <a:pt x="149" y="85"/>
                  </a:cubicBezTo>
                  <a:cubicBezTo>
                    <a:pt x="148" y="84"/>
                    <a:pt x="147" y="83"/>
                    <a:pt x="145" y="82"/>
                  </a:cubicBezTo>
                  <a:lnTo>
                    <a:pt x="63" y="33"/>
                  </a:lnTo>
                  <a:cubicBezTo>
                    <a:pt x="60" y="31"/>
                    <a:pt x="58" y="31"/>
                    <a:pt x="54" y="33"/>
                  </a:cubicBezTo>
                  <a:cubicBezTo>
                    <a:pt x="51" y="33"/>
                    <a:pt x="50" y="35"/>
                    <a:pt x="50" y="39"/>
                  </a:cubicBezTo>
                  <a:lnTo>
                    <a:pt x="50" y="139"/>
                  </a:lnTo>
                  <a:close/>
                  <a:moveTo>
                    <a:pt x="138" y="89"/>
                  </a:moveTo>
                  <a:lnTo>
                    <a:pt x="60" y="136"/>
                  </a:lnTo>
                  <a:lnTo>
                    <a:pt x="60" y="42"/>
                  </a:lnTo>
                  <a:lnTo>
                    <a:pt x="138" y="89"/>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grpSp>
      <p:grpSp>
        <p:nvGrpSpPr>
          <p:cNvPr id="179211" name="Group 538">
            <a:extLst>
              <a:ext uri="{FF2B5EF4-FFF2-40B4-BE49-F238E27FC236}">
                <a16:creationId xmlns:a16="http://schemas.microsoft.com/office/drawing/2014/main" id="{9831BEC7-D252-3D89-2106-95783EA57B82}"/>
              </a:ext>
            </a:extLst>
          </p:cNvPr>
          <p:cNvGrpSpPr>
            <a:grpSpLocks/>
          </p:cNvGrpSpPr>
          <p:nvPr/>
        </p:nvGrpSpPr>
        <p:grpSpPr bwMode="auto">
          <a:xfrm>
            <a:off x="331788" y="3508375"/>
            <a:ext cx="6899275" cy="338138"/>
            <a:chOff x="209" y="2210"/>
            <a:chExt cx="4346" cy="213"/>
          </a:xfrm>
        </p:grpSpPr>
        <p:sp>
          <p:nvSpPr>
            <p:cNvPr id="179228" name="Rectangle 1051">
              <a:extLst>
                <a:ext uri="{FF2B5EF4-FFF2-40B4-BE49-F238E27FC236}">
                  <a16:creationId xmlns:a16="http://schemas.microsoft.com/office/drawing/2014/main" id="{87FA6E4E-0FD3-C2FB-FF4E-1A57AAFC884F}"/>
                </a:ext>
              </a:extLst>
            </p:cNvPr>
            <p:cNvSpPr>
              <a:spLocks noChangeArrowheads="1"/>
            </p:cNvSpPr>
            <p:nvPr/>
          </p:nvSpPr>
          <p:spPr bwMode="auto">
            <a:xfrm>
              <a:off x="367" y="2210"/>
              <a:ext cx="41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a:solidFill>
                    <a:srgbClr val="000000"/>
                  </a:solidFill>
                </a:rPr>
                <a:t> </a:t>
              </a:r>
              <a:r>
                <a:rPr lang="ko-KR" altLang="en-US" sz="1600">
                  <a:solidFill>
                    <a:srgbClr val="000000"/>
                  </a:solidFill>
                </a:rPr>
                <a:t>준수사항 </a:t>
              </a:r>
              <a:r>
                <a:rPr lang="en-US" altLang="ko-KR" sz="1600">
                  <a:solidFill>
                    <a:srgbClr val="000000"/>
                  </a:solidFill>
                </a:rPr>
                <a:t>: </a:t>
              </a:r>
              <a:r>
                <a:rPr lang="ko-KR" altLang="en-US" sz="1600">
                  <a:solidFill>
                    <a:srgbClr val="000000"/>
                  </a:solidFill>
                </a:rPr>
                <a:t>환경법규 준수의무 이행여부를 스스로 점검</a:t>
              </a:r>
              <a:r>
                <a:rPr lang="en-US" altLang="ko-KR" sz="1600">
                  <a:solidFill>
                    <a:srgbClr val="000000"/>
                  </a:solidFill>
                </a:rPr>
                <a:t>, </a:t>
              </a:r>
              <a:r>
                <a:rPr lang="ko-KR" altLang="en-US" sz="1600">
                  <a:solidFill>
                    <a:srgbClr val="000000"/>
                  </a:solidFill>
                </a:rPr>
                <a:t>보고</a:t>
              </a:r>
              <a:r>
                <a:rPr lang="en-US" altLang="ko-KR" sz="1600">
                  <a:solidFill>
                    <a:srgbClr val="000000"/>
                  </a:solidFill>
                </a:rPr>
                <a:t>(</a:t>
              </a:r>
              <a:r>
                <a:rPr lang="ko-KR" altLang="en-US" sz="1600">
                  <a:solidFill>
                    <a:srgbClr val="000000"/>
                  </a:solidFill>
                </a:rPr>
                <a:t>년</a:t>
              </a:r>
              <a:r>
                <a:rPr lang="en-US" altLang="ko-KR" sz="1600">
                  <a:solidFill>
                    <a:srgbClr val="000000"/>
                  </a:solidFill>
                </a:rPr>
                <a:t>1</a:t>
              </a:r>
              <a:r>
                <a:rPr lang="ko-KR" altLang="en-US" sz="1600">
                  <a:solidFill>
                    <a:srgbClr val="000000"/>
                  </a:solidFill>
                </a:rPr>
                <a:t>회</a:t>
              </a:r>
              <a:r>
                <a:rPr lang="en-US" altLang="ko-KR" sz="1600">
                  <a:solidFill>
                    <a:srgbClr val="000000"/>
                  </a:solidFill>
                </a:rPr>
                <a:t>)</a:t>
              </a:r>
            </a:p>
          </p:txBody>
        </p:sp>
        <p:sp>
          <p:nvSpPr>
            <p:cNvPr id="179229" name="Freeform 1052">
              <a:extLst>
                <a:ext uri="{FF2B5EF4-FFF2-40B4-BE49-F238E27FC236}">
                  <a16:creationId xmlns:a16="http://schemas.microsoft.com/office/drawing/2014/main" id="{8655FADB-0349-C0FE-ED5F-D35CB7B674E4}"/>
                </a:ext>
              </a:extLst>
            </p:cNvPr>
            <p:cNvSpPr>
              <a:spLocks noChangeArrowheads="1"/>
            </p:cNvSpPr>
            <p:nvPr/>
          </p:nvSpPr>
          <p:spPr bwMode="auto">
            <a:xfrm>
              <a:off x="209" y="2228"/>
              <a:ext cx="180" cy="178"/>
            </a:xfrm>
            <a:custGeom>
              <a:avLst/>
              <a:gdLst>
                <a:gd name="T0" fmla="*/ 26 w 180"/>
                <a:gd name="T1" fmla="*/ 152 h 178"/>
                <a:gd name="T2" fmla="*/ 0 w 180"/>
                <a:gd name="T3" fmla="*/ 89 h 178"/>
                <a:gd name="T4" fmla="*/ 26 w 180"/>
                <a:gd name="T5" fmla="*/ 27 h 178"/>
                <a:gd name="T6" fmla="*/ 90 w 180"/>
                <a:gd name="T7" fmla="*/ 0 h 178"/>
                <a:gd name="T8" fmla="*/ 153 w 180"/>
                <a:gd name="T9" fmla="*/ 27 h 178"/>
                <a:gd name="T10" fmla="*/ 180 w 180"/>
                <a:gd name="T11" fmla="*/ 89 h 178"/>
                <a:gd name="T12" fmla="*/ 153 w 180"/>
                <a:gd name="T13" fmla="*/ 152 h 178"/>
                <a:gd name="T14" fmla="*/ 90 w 180"/>
                <a:gd name="T15" fmla="*/ 178 h 178"/>
                <a:gd name="T16" fmla="*/ 26 w 180"/>
                <a:gd name="T17" fmla="*/ 152 h 178"/>
                <a:gd name="T18" fmla="*/ 26 w 180"/>
                <a:gd name="T19" fmla="*/ 152 h 178"/>
                <a:gd name="T20" fmla="*/ 50 w 180"/>
                <a:gd name="T21" fmla="*/ 139 h 178"/>
                <a:gd name="T22" fmla="*/ 54 w 180"/>
                <a:gd name="T23" fmla="*/ 146 h 178"/>
                <a:gd name="T24" fmla="*/ 62 w 180"/>
                <a:gd name="T25" fmla="*/ 145 h 178"/>
                <a:gd name="T26" fmla="*/ 145 w 180"/>
                <a:gd name="T27" fmla="*/ 96 h 178"/>
                <a:gd name="T28" fmla="*/ 149 w 180"/>
                <a:gd name="T29" fmla="*/ 94 h 178"/>
                <a:gd name="T30" fmla="*/ 150 w 180"/>
                <a:gd name="T31" fmla="*/ 89 h 178"/>
                <a:gd name="T32" fmla="*/ 149 w 180"/>
                <a:gd name="T33" fmla="*/ 85 h 178"/>
                <a:gd name="T34" fmla="*/ 145 w 180"/>
                <a:gd name="T35" fmla="*/ 83 h 178"/>
                <a:gd name="T36" fmla="*/ 63 w 180"/>
                <a:gd name="T37" fmla="*/ 33 h 178"/>
                <a:gd name="T38" fmla="*/ 54 w 180"/>
                <a:gd name="T39" fmla="*/ 33 h 178"/>
                <a:gd name="T40" fmla="*/ 50 w 180"/>
                <a:gd name="T41" fmla="*/ 39 h 178"/>
                <a:gd name="T42" fmla="*/ 50 w 180"/>
                <a:gd name="T43" fmla="*/ 139 h 178"/>
                <a:gd name="T44" fmla="*/ 50 w 180"/>
                <a:gd name="T45" fmla="*/ 139 h 178"/>
                <a:gd name="T46" fmla="*/ 138 w 180"/>
                <a:gd name="T47" fmla="*/ 89 h 178"/>
                <a:gd name="T48" fmla="*/ 60 w 180"/>
                <a:gd name="T49" fmla="*/ 136 h 178"/>
                <a:gd name="T50" fmla="*/ 60 w 180"/>
                <a:gd name="T51" fmla="*/ 42 h 178"/>
                <a:gd name="T52" fmla="*/ 138 w 180"/>
                <a:gd name="T53" fmla="*/ 89 h 178"/>
                <a:gd name="T54" fmla="*/ 138 w 180"/>
                <a:gd name="T55" fmla="*/ 89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178"/>
                <a:gd name="T86" fmla="*/ 180 w 180"/>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178">
                  <a:moveTo>
                    <a:pt x="26" y="152"/>
                  </a:moveTo>
                  <a:cubicBezTo>
                    <a:pt x="9" y="135"/>
                    <a:pt x="0" y="114"/>
                    <a:pt x="0" y="89"/>
                  </a:cubicBezTo>
                  <a:cubicBezTo>
                    <a:pt x="0" y="65"/>
                    <a:pt x="9" y="44"/>
                    <a:pt x="26" y="27"/>
                  </a:cubicBezTo>
                  <a:cubicBezTo>
                    <a:pt x="44" y="9"/>
                    <a:pt x="64" y="0"/>
                    <a:pt x="90" y="0"/>
                  </a:cubicBezTo>
                  <a:cubicBezTo>
                    <a:pt x="115" y="0"/>
                    <a:pt x="136" y="9"/>
                    <a:pt x="153" y="27"/>
                  </a:cubicBezTo>
                  <a:cubicBezTo>
                    <a:pt x="171" y="44"/>
                    <a:pt x="180" y="65"/>
                    <a:pt x="180" y="89"/>
                  </a:cubicBezTo>
                  <a:cubicBezTo>
                    <a:pt x="180" y="114"/>
                    <a:pt x="171" y="135"/>
                    <a:pt x="153" y="152"/>
                  </a:cubicBezTo>
                  <a:cubicBezTo>
                    <a:pt x="136" y="169"/>
                    <a:pt x="115" y="178"/>
                    <a:pt x="90" y="178"/>
                  </a:cubicBezTo>
                  <a:cubicBezTo>
                    <a:pt x="64" y="178"/>
                    <a:pt x="44" y="169"/>
                    <a:pt x="26" y="152"/>
                  </a:cubicBezTo>
                  <a:close/>
                  <a:moveTo>
                    <a:pt x="50" y="139"/>
                  </a:moveTo>
                  <a:cubicBezTo>
                    <a:pt x="50" y="143"/>
                    <a:pt x="51" y="145"/>
                    <a:pt x="54" y="146"/>
                  </a:cubicBezTo>
                  <a:cubicBezTo>
                    <a:pt x="57" y="147"/>
                    <a:pt x="59" y="147"/>
                    <a:pt x="62" y="145"/>
                  </a:cubicBezTo>
                  <a:lnTo>
                    <a:pt x="145" y="96"/>
                  </a:lnTo>
                  <a:cubicBezTo>
                    <a:pt x="147" y="96"/>
                    <a:pt x="148" y="95"/>
                    <a:pt x="149" y="94"/>
                  </a:cubicBezTo>
                  <a:cubicBezTo>
                    <a:pt x="149" y="92"/>
                    <a:pt x="150" y="91"/>
                    <a:pt x="150" y="89"/>
                  </a:cubicBezTo>
                  <a:cubicBezTo>
                    <a:pt x="150" y="88"/>
                    <a:pt x="149" y="87"/>
                    <a:pt x="149" y="85"/>
                  </a:cubicBezTo>
                  <a:cubicBezTo>
                    <a:pt x="148" y="84"/>
                    <a:pt x="147" y="83"/>
                    <a:pt x="145" y="83"/>
                  </a:cubicBezTo>
                  <a:lnTo>
                    <a:pt x="63" y="33"/>
                  </a:lnTo>
                  <a:cubicBezTo>
                    <a:pt x="60" y="31"/>
                    <a:pt x="58" y="31"/>
                    <a:pt x="54" y="33"/>
                  </a:cubicBezTo>
                  <a:cubicBezTo>
                    <a:pt x="51" y="34"/>
                    <a:pt x="50" y="35"/>
                    <a:pt x="50" y="39"/>
                  </a:cubicBezTo>
                  <a:lnTo>
                    <a:pt x="50" y="139"/>
                  </a:lnTo>
                  <a:close/>
                  <a:moveTo>
                    <a:pt x="138" y="89"/>
                  </a:moveTo>
                  <a:lnTo>
                    <a:pt x="60" y="136"/>
                  </a:lnTo>
                  <a:lnTo>
                    <a:pt x="60" y="42"/>
                  </a:lnTo>
                  <a:lnTo>
                    <a:pt x="138" y="89"/>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grpSp>
      <p:grpSp>
        <p:nvGrpSpPr>
          <p:cNvPr id="179212" name="Group 541">
            <a:extLst>
              <a:ext uri="{FF2B5EF4-FFF2-40B4-BE49-F238E27FC236}">
                <a16:creationId xmlns:a16="http://schemas.microsoft.com/office/drawing/2014/main" id="{855EE8F0-EFDB-2644-B448-CB12205FBB7D}"/>
              </a:ext>
            </a:extLst>
          </p:cNvPr>
          <p:cNvGrpSpPr>
            <a:grpSpLocks/>
          </p:cNvGrpSpPr>
          <p:nvPr/>
        </p:nvGrpSpPr>
        <p:grpSpPr bwMode="auto">
          <a:xfrm>
            <a:off x="331788" y="3946525"/>
            <a:ext cx="6899275" cy="338138"/>
            <a:chOff x="209" y="2486"/>
            <a:chExt cx="4346" cy="213"/>
          </a:xfrm>
        </p:grpSpPr>
        <p:sp>
          <p:nvSpPr>
            <p:cNvPr id="179226" name="Rectangle 1054">
              <a:extLst>
                <a:ext uri="{FF2B5EF4-FFF2-40B4-BE49-F238E27FC236}">
                  <a16:creationId xmlns:a16="http://schemas.microsoft.com/office/drawing/2014/main" id="{932EB382-3C4F-D046-3E25-EBED2EF8892B}"/>
                </a:ext>
              </a:extLst>
            </p:cNvPr>
            <p:cNvSpPr>
              <a:spLocks noChangeArrowheads="1"/>
            </p:cNvSpPr>
            <p:nvPr/>
          </p:nvSpPr>
          <p:spPr bwMode="auto">
            <a:xfrm>
              <a:off x="367" y="2486"/>
              <a:ext cx="41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a:solidFill>
                    <a:srgbClr val="000000"/>
                  </a:solidFill>
                </a:rPr>
                <a:t> </a:t>
              </a:r>
              <a:r>
                <a:rPr lang="ko-KR" altLang="en-US" sz="1600">
                  <a:solidFill>
                    <a:srgbClr val="000000"/>
                  </a:solidFill>
                </a:rPr>
                <a:t>지정현황 </a:t>
              </a:r>
              <a:r>
                <a:rPr lang="en-US" altLang="ko-KR" sz="1600">
                  <a:solidFill>
                    <a:srgbClr val="000000"/>
                  </a:solidFill>
                </a:rPr>
                <a:t>: 319</a:t>
              </a:r>
              <a:r>
                <a:rPr lang="ko-KR" altLang="en-US" sz="1600">
                  <a:solidFill>
                    <a:srgbClr val="000000"/>
                  </a:solidFill>
                </a:rPr>
                <a:t>개사</a:t>
              </a:r>
              <a:r>
                <a:rPr lang="en-US" altLang="ko-KR" sz="1600">
                  <a:solidFill>
                    <a:srgbClr val="000000"/>
                  </a:solidFill>
                </a:rPr>
                <a:t>(</a:t>
              </a:r>
              <a:r>
                <a:rPr lang="ko-KR" altLang="en-US" sz="1600">
                  <a:solidFill>
                    <a:srgbClr val="000000"/>
                  </a:solidFill>
                </a:rPr>
                <a:t>시</a:t>
              </a:r>
              <a:r>
                <a:rPr lang="en-US" altLang="ko-KR" sz="1600">
                  <a:solidFill>
                    <a:srgbClr val="000000"/>
                  </a:solidFill>
                </a:rPr>
                <a:t>50, </a:t>
              </a:r>
              <a:r>
                <a:rPr lang="ko-KR" altLang="en-US" sz="1600">
                  <a:solidFill>
                    <a:srgbClr val="000000"/>
                  </a:solidFill>
                </a:rPr>
                <a:t>동</a:t>
              </a:r>
              <a:r>
                <a:rPr lang="en-US" altLang="ko-KR" sz="1600">
                  <a:solidFill>
                    <a:srgbClr val="000000"/>
                  </a:solidFill>
                </a:rPr>
                <a:t>1, </a:t>
              </a:r>
              <a:r>
                <a:rPr lang="ko-KR" altLang="en-US" sz="1600">
                  <a:solidFill>
                    <a:srgbClr val="000000"/>
                  </a:solidFill>
                </a:rPr>
                <a:t>서</a:t>
              </a:r>
              <a:r>
                <a:rPr lang="en-US" altLang="ko-KR" sz="1600">
                  <a:solidFill>
                    <a:srgbClr val="000000"/>
                  </a:solidFill>
                </a:rPr>
                <a:t>6, </a:t>
              </a:r>
              <a:r>
                <a:rPr lang="ko-KR" altLang="en-US" sz="1600">
                  <a:solidFill>
                    <a:srgbClr val="000000"/>
                  </a:solidFill>
                </a:rPr>
                <a:t>북</a:t>
              </a:r>
              <a:r>
                <a:rPr lang="en-US" altLang="ko-KR" sz="1600">
                  <a:solidFill>
                    <a:srgbClr val="000000"/>
                  </a:solidFill>
                </a:rPr>
                <a:t>88, </a:t>
              </a:r>
              <a:r>
                <a:rPr lang="ko-KR" altLang="en-US" sz="1600">
                  <a:solidFill>
                    <a:srgbClr val="000000"/>
                  </a:solidFill>
                </a:rPr>
                <a:t>광산구</a:t>
              </a:r>
              <a:r>
                <a:rPr lang="en-US" altLang="ko-KR" sz="1600">
                  <a:solidFill>
                    <a:srgbClr val="000000"/>
                  </a:solidFill>
                </a:rPr>
                <a:t>166) (</a:t>
              </a:r>
              <a:r>
                <a:rPr lang="en-US" altLang="ko-KR" sz="1600">
                  <a:solidFill>
                    <a:srgbClr val="000000"/>
                  </a:solidFill>
                  <a:latin typeface="바탕" panose="02030600000101010101" pitchFamily="18" charset="-127"/>
                </a:rPr>
                <a:t>‘21</a:t>
              </a:r>
              <a:r>
                <a:rPr lang="en-US" altLang="ko-KR" sz="1600">
                  <a:solidFill>
                    <a:srgbClr val="000000"/>
                  </a:solidFill>
                </a:rPr>
                <a:t>. 12</a:t>
              </a:r>
              <a:r>
                <a:rPr lang="ko-KR" altLang="en-US" sz="1600">
                  <a:solidFill>
                    <a:srgbClr val="000000"/>
                  </a:solidFill>
                </a:rPr>
                <a:t>월말</a:t>
              </a:r>
              <a:r>
                <a:rPr lang="en-US" altLang="ko-KR" sz="1600">
                  <a:solidFill>
                    <a:srgbClr val="000000"/>
                  </a:solidFill>
                </a:rPr>
                <a:t>) </a:t>
              </a:r>
            </a:p>
          </p:txBody>
        </p:sp>
        <p:sp>
          <p:nvSpPr>
            <p:cNvPr id="179227" name="Freeform 1055">
              <a:extLst>
                <a:ext uri="{FF2B5EF4-FFF2-40B4-BE49-F238E27FC236}">
                  <a16:creationId xmlns:a16="http://schemas.microsoft.com/office/drawing/2014/main" id="{B58EDB23-A9C2-B883-6103-F0BB741185E0}"/>
                </a:ext>
              </a:extLst>
            </p:cNvPr>
            <p:cNvSpPr>
              <a:spLocks noChangeArrowheads="1"/>
            </p:cNvSpPr>
            <p:nvPr/>
          </p:nvSpPr>
          <p:spPr bwMode="auto">
            <a:xfrm>
              <a:off x="209" y="2504"/>
              <a:ext cx="180" cy="178"/>
            </a:xfrm>
            <a:custGeom>
              <a:avLst/>
              <a:gdLst>
                <a:gd name="T0" fmla="*/ 26 w 180"/>
                <a:gd name="T1" fmla="*/ 152 h 178"/>
                <a:gd name="T2" fmla="*/ 0 w 180"/>
                <a:gd name="T3" fmla="*/ 90 h 178"/>
                <a:gd name="T4" fmla="*/ 26 w 180"/>
                <a:gd name="T5" fmla="*/ 27 h 178"/>
                <a:gd name="T6" fmla="*/ 90 w 180"/>
                <a:gd name="T7" fmla="*/ 0 h 178"/>
                <a:gd name="T8" fmla="*/ 153 w 180"/>
                <a:gd name="T9" fmla="*/ 27 h 178"/>
                <a:gd name="T10" fmla="*/ 180 w 180"/>
                <a:gd name="T11" fmla="*/ 90 h 178"/>
                <a:gd name="T12" fmla="*/ 153 w 180"/>
                <a:gd name="T13" fmla="*/ 152 h 178"/>
                <a:gd name="T14" fmla="*/ 90 w 180"/>
                <a:gd name="T15" fmla="*/ 178 h 178"/>
                <a:gd name="T16" fmla="*/ 26 w 180"/>
                <a:gd name="T17" fmla="*/ 152 h 178"/>
                <a:gd name="T18" fmla="*/ 26 w 180"/>
                <a:gd name="T19" fmla="*/ 152 h 178"/>
                <a:gd name="T20" fmla="*/ 50 w 180"/>
                <a:gd name="T21" fmla="*/ 139 h 178"/>
                <a:gd name="T22" fmla="*/ 54 w 180"/>
                <a:gd name="T23" fmla="*/ 146 h 178"/>
                <a:gd name="T24" fmla="*/ 62 w 180"/>
                <a:gd name="T25" fmla="*/ 145 h 178"/>
                <a:gd name="T26" fmla="*/ 145 w 180"/>
                <a:gd name="T27" fmla="*/ 97 h 178"/>
                <a:gd name="T28" fmla="*/ 149 w 180"/>
                <a:gd name="T29" fmla="*/ 94 h 178"/>
                <a:gd name="T30" fmla="*/ 150 w 180"/>
                <a:gd name="T31" fmla="*/ 90 h 178"/>
                <a:gd name="T32" fmla="*/ 149 w 180"/>
                <a:gd name="T33" fmla="*/ 85 h 178"/>
                <a:gd name="T34" fmla="*/ 145 w 180"/>
                <a:gd name="T35" fmla="*/ 83 h 178"/>
                <a:gd name="T36" fmla="*/ 63 w 180"/>
                <a:gd name="T37" fmla="*/ 33 h 178"/>
                <a:gd name="T38" fmla="*/ 54 w 180"/>
                <a:gd name="T39" fmla="*/ 33 h 178"/>
                <a:gd name="T40" fmla="*/ 50 w 180"/>
                <a:gd name="T41" fmla="*/ 39 h 178"/>
                <a:gd name="T42" fmla="*/ 50 w 180"/>
                <a:gd name="T43" fmla="*/ 139 h 178"/>
                <a:gd name="T44" fmla="*/ 50 w 180"/>
                <a:gd name="T45" fmla="*/ 139 h 178"/>
                <a:gd name="T46" fmla="*/ 138 w 180"/>
                <a:gd name="T47" fmla="*/ 90 h 178"/>
                <a:gd name="T48" fmla="*/ 60 w 180"/>
                <a:gd name="T49" fmla="*/ 136 h 178"/>
                <a:gd name="T50" fmla="*/ 60 w 180"/>
                <a:gd name="T51" fmla="*/ 42 h 178"/>
                <a:gd name="T52" fmla="*/ 138 w 180"/>
                <a:gd name="T53" fmla="*/ 90 h 178"/>
                <a:gd name="T54" fmla="*/ 138 w 180"/>
                <a:gd name="T55" fmla="*/ 90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178"/>
                <a:gd name="T86" fmla="*/ 180 w 180"/>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178">
                  <a:moveTo>
                    <a:pt x="26" y="152"/>
                  </a:moveTo>
                  <a:cubicBezTo>
                    <a:pt x="9" y="135"/>
                    <a:pt x="0" y="115"/>
                    <a:pt x="0" y="90"/>
                  </a:cubicBezTo>
                  <a:cubicBezTo>
                    <a:pt x="0" y="65"/>
                    <a:pt x="9" y="44"/>
                    <a:pt x="26" y="27"/>
                  </a:cubicBezTo>
                  <a:cubicBezTo>
                    <a:pt x="44" y="9"/>
                    <a:pt x="64" y="0"/>
                    <a:pt x="90" y="0"/>
                  </a:cubicBezTo>
                  <a:cubicBezTo>
                    <a:pt x="115" y="0"/>
                    <a:pt x="136" y="9"/>
                    <a:pt x="153" y="27"/>
                  </a:cubicBezTo>
                  <a:cubicBezTo>
                    <a:pt x="171" y="44"/>
                    <a:pt x="180" y="65"/>
                    <a:pt x="180" y="90"/>
                  </a:cubicBezTo>
                  <a:cubicBezTo>
                    <a:pt x="180" y="115"/>
                    <a:pt x="171" y="135"/>
                    <a:pt x="153" y="152"/>
                  </a:cubicBezTo>
                  <a:cubicBezTo>
                    <a:pt x="136" y="170"/>
                    <a:pt x="115" y="178"/>
                    <a:pt x="90" y="178"/>
                  </a:cubicBezTo>
                  <a:cubicBezTo>
                    <a:pt x="64" y="178"/>
                    <a:pt x="44" y="170"/>
                    <a:pt x="26" y="152"/>
                  </a:cubicBezTo>
                  <a:close/>
                  <a:moveTo>
                    <a:pt x="50" y="139"/>
                  </a:moveTo>
                  <a:cubicBezTo>
                    <a:pt x="50" y="143"/>
                    <a:pt x="51" y="145"/>
                    <a:pt x="54" y="146"/>
                  </a:cubicBezTo>
                  <a:cubicBezTo>
                    <a:pt x="57" y="147"/>
                    <a:pt x="59" y="147"/>
                    <a:pt x="62" y="145"/>
                  </a:cubicBezTo>
                  <a:lnTo>
                    <a:pt x="145" y="97"/>
                  </a:lnTo>
                  <a:cubicBezTo>
                    <a:pt x="147" y="96"/>
                    <a:pt x="148" y="95"/>
                    <a:pt x="149" y="94"/>
                  </a:cubicBezTo>
                  <a:cubicBezTo>
                    <a:pt x="149" y="92"/>
                    <a:pt x="150" y="91"/>
                    <a:pt x="150" y="90"/>
                  </a:cubicBezTo>
                  <a:cubicBezTo>
                    <a:pt x="150" y="88"/>
                    <a:pt x="149" y="87"/>
                    <a:pt x="149" y="85"/>
                  </a:cubicBezTo>
                  <a:cubicBezTo>
                    <a:pt x="148" y="84"/>
                    <a:pt x="147" y="84"/>
                    <a:pt x="145" y="83"/>
                  </a:cubicBezTo>
                  <a:lnTo>
                    <a:pt x="63" y="33"/>
                  </a:lnTo>
                  <a:cubicBezTo>
                    <a:pt x="60" y="31"/>
                    <a:pt x="58" y="31"/>
                    <a:pt x="54" y="33"/>
                  </a:cubicBezTo>
                  <a:cubicBezTo>
                    <a:pt x="51" y="34"/>
                    <a:pt x="50" y="35"/>
                    <a:pt x="50" y="39"/>
                  </a:cubicBezTo>
                  <a:lnTo>
                    <a:pt x="50" y="139"/>
                  </a:lnTo>
                  <a:close/>
                  <a:moveTo>
                    <a:pt x="138" y="90"/>
                  </a:moveTo>
                  <a:lnTo>
                    <a:pt x="60" y="136"/>
                  </a:lnTo>
                  <a:lnTo>
                    <a:pt x="60" y="42"/>
                  </a:lnTo>
                  <a:lnTo>
                    <a:pt x="138" y="90"/>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grpSp>
      <p:grpSp>
        <p:nvGrpSpPr>
          <p:cNvPr id="179213" name="Group 544">
            <a:extLst>
              <a:ext uri="{FF2B5EF4-FFF2-40B4-BE49-F238E27FC236}">
                <a16:creationId xmlns:a16="http://schemas.microsoft.com/office/drawing/2014/main" id="{7C556281-57DC-D98F-E1F0-1D3CA2A0E281}"/>
              </a:ext>
            </a:extLst>
          </p:cNvPr>
          <p:cNvGrpSpPr>
            <a:grpSpLocks/>
          </p:cNvGrpSpPr>
          <p:nvPr/>
        </p:nvGrpSpPr>
        <p:grpSpPr bwMode="auto">
          <a:xfrm>
            <a:off x="331788" y="4430713"/>
            <a:ext cx="6899275" cy="338137"/>
            <a:chOff x="209" y="2791"/>
            <a:chExt cx="4346" cy="213"/>
          </a:xfrm>
        </p:grpSpPr>
        <p:sp>
          <p:nvSpPr>
            <p:cNvPr id="179224" name="Rectangle 1060">
              <a:extLst>
                <a:ext uri="{FF2B5EF4-FFF2-40B4-BE49-F238E27FC236}">
                  <a16:creationId xmlns:a16="http://schemas.microsoft.com/office/drawing/2014/main" id="{D0F5008C-3783-95C9-51D2-69A5964B501B}"/>
                </a:ext>
              </a:extLst>
            </p:cNvPr>
            <p:cNvSpPr>
              <a:spLocks noChangeArrowheads="1"/>
            </p:cNvSpPr>
            <p:nvPr/>
          </p:nvSpPr>
          <p:spPr bwMode="auto">
            <a:xfrm>
              <a:off x="367" y="2791"/>
              <a:ext cx="41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600">
                  <a:solidFill>
                    <a:srgbClr val="000000"/>
                  </a:solidFill>
                </a:rPr>
                <a:t> </a:t>
              </a:r>
              <a:r>
                <a:rPr lang="ko-KR" altLang="en-US" sz="1600">
                  <a:solidFill>
                    <a:srgbClr val="000000"/>
                  </a:solidFill>
                </a:rPr>
                <a:t>지정절차</a:t>
              </a:r>
            </a:p>
          </p:txBody>
        </p:sp>
        <p:sp>
          <p:nvSpPr>
            <p:cNvPr id="179225" name="Freeform 1061">
              <a:extLst>
                <a:ext uri="{FF2B5EF4-FFF2-40B4-BE49-F238E27FC236}">
                  <a16:creationId xmlns:a16="http://schemas.microsoft.com/office/drawing/2014/main" id="{6DC00CFB-9D97-65FE-00EF-A0C6614C4D56}"/>
                </a:ext>
              </a:extLst>
            </p:cNvPr>
            <p:cNvSpPr>
              <a:spLocks noChangeArrowheads="1"/>
            </p:cNvSpPr>
            <p:nvPr/>
          </p:nvSpPr>
          <p:spPr bwMode="auto">
            <a:xfrm>
              <a:off x="209" y="2810"/>
              <a:ext cx="180" cy="178"/>
            </a:xfrm>
            <a:custGeom>
              <a:avLst/>
              <a:gdLst>
                <a:gd name="T0" fmla="*/ 26 w 180"/>
                <a:gd name="T1" fmla="*/ 152 h 178"/>
                <a:gd name="T2" fmla="*/ 0 w 180"/>
                <a:gd name="T3" fmla="*/ 89 h 178"/>
                <a:gd name="T4" fmla="*/ 26 w 180"/>
                <a:gd name="T5" fmla="*/ 26 h 178"/>
                <a:gd name="T6" fmla="*/ 90 w 180"/>
                <a:gd name="T7" fmla="*/ 0 h 178"/>
                <a:gd name="T8" fmla="*/ 153 w 180"/>
                <a:gd name="T9" fmla="*/ 26 h 178"/>
                <a:gd name="T10" fmla="*/ 180 w 180"/>
                <a:gd name="T11" fmla="*/ 89 h 178"/>
                <a:gd name="T12" fmla="*/ 153 w 180"/>
                <a:gd name="T13" fmla="*/ 152 h 178"/>
                <a:gd name="T14" fmla="*/ 90 w 180"/>
                <a:gd name="T15" fmla="*/ 178 h 178"/>
                <a:gd name="T16" fmla="*/ 26 w 180"/>
                <a:gd name="T17" fmla="*/ 152 h 178"/>
                <a:gd name="T18" fmla="*/ 26 w 180"/>
                <a:gd name="T19" fmla="*/ 152 h 178"/>
                <a:gd name="T20" fmla="*/ 50 w 180"/>
                <a:gd name="T21" fmla="*/ 139 h 178"/>
                <a:gd name="T22" fmla="*/ 54 w 180"/>
                <a:gd name="T23" fmla="*/ 146 h 178"/>
                <a:gd name="T24" fmla="*/ 62 w 180"/>
                <a:gd name="T25" fmla="*/ 145 h 178"/>
                <a:gd name="T26" fmla="*/ 145 w 180"/>
                <a:gd name="T27" fmla="*/ 96 h 178"/>
                <a:gd name="T28" fmla="*/ 149 w 180"/>
                <a:gd name="T29" fmla="*/ 93 h 178"/>
                <a:gd name="T30" fmla="*/ 150 w 180"/>
                <a:gd name="T31" fmla="*/ 89 h 178"/>
                <a:gd name="T32" fmla="*/ 149 w 180"/>
                <a:gd name="T33" fmla="*/ 85 h 178"/>
                <a:gd name="T34" fmla="*/ 145 w 180"/>
                <a:gd name="T35" fmla="*/ 82 h 178"/>
                <a:gd name="T36" fmla="*/ 63 w 180"/>
                <a:gd name="T37" fmla="*/ 32 h 178"/>
                <a:gd name="T38" fmla="*/ 54 w 180"/>
                <a:gd name="T39" fmla="*/ 32 h 178"/>
                <a:gd name="T40" fmla="*/ 50 w 180"/>
                <a:gd name="T41" fmla="*/ 38 h 178"/>
                <a:gd name="T42" fmla="*/ 50 w 180"/>
                <a:gd name="T43" fmla="*/ 139 h 178"/>
                <a:gd name="T44" fmla="*/ 50 w 180"/>
                <a:gd name="T45" fmla="*/ 139 h 178"/>
                <a:gd name="T46" fmla="*/ 138 w 180"/>
                <a:gd name="T47" fmla="*/ 89 h 178"/>
                <a:gd name="T48" fmla="*/ 60 w 180"/>
                <a:gd name="T49" fmla="*/ 136 h 178"/>
                <a:gd name="T50" fmla="*/ 60 w 180"/>
                <a:gd name="T51" fmla="*/ 42 h 178"/>
                <a:gd name="T52" fmla="*/ 138 w 180"/>
                <a:gd name="T53" fmla="*/ 89 h 178"/>
                <a:gd name="T54" fmla="*/ 138 w 180"/>
                <a:gd name="T55" fmla="*/ 89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178"/>
                <a:gd name="T86" fmla="*/ 180 w 180"/>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178">
                  <a:moveTo>
                    <a:pt x="26" y="152"/>
                  </a:moveTo>
                  <a:cubicBezTo>
                    <a:pt x="9" y="135"/>
                    <a:pt x="0" y="114"/>
                    <a:pt x="0" y="89"/>
                  </a:cubicBezTo>
                  <a:cubicBezTo>
                    <a:pt x="0" y="64"/>
                    <a:pt x="9" y="44"/>
                    <a:pt x="26" y="26"/>
                  </a:cubicBezTo>
                  <a:cubicBezTo>
                    <a:pt x="44" y="8"/>
                    <a:pt x="64" y="0"/>
                    <a:pt x="90" y="0"/>
                  </a:cubicBezTo>
                  <a:cubicBezTo>
                    <a:pt x="115" y="0"/>
                    <a:pt x="136" y="8"/>
                    <a:pt x="153" y="26"/>
                  </a:cubicBezTo>
                  <a:cubicBezTo>
                    <a:pt x="171" y="44"/>
                    <a:pt x="180" y="64"/>
                    <a:pt x="180" y="89"/>
                  </a:cubicBezTo>
                  <a:cubicBezTo>
                    <a:pt x="180" y="114"/>
                    <a:pt x="171" y="135"/>
                    <a:pt x="153" y="152"/>
                  </a:cubicBezTo>
                  <a:cubicBezTo>
                    <a:pt x="136" y="169"/>
                    <a:pt x="115" y="178"/>
                    <a:pt x="90" y="178"/>
                  </a:cubicBezTo>
                  <a:cubicBezTo>
                    <a:pt x="64" y="178"/>
                    <a:pt x="44" y="169"/>
                    <a:pt x="26" y="152"/>
                  </a:cubicBezTo>
                  <a:close/>
                  <a:moveTo>
                    <a:pt x="50" y="139"/>
                  </a:moveTo>
                  <a:cubicBezTo>
                    <a:pt x="50" y="142"/>
                    <a:pt x="51" y="145"/>
                    <a:pt x="54" y="146"/>
                  </a:cubicBezTo>
                  <a:cubicBezTo>
                    <a:pt x="57" y="147"/>
                    <a:pt x="59" y="147"/>
                    <a:pt x="62" y="145"/>
                  </a:cubicBezTo>
                  <a:lnTo>
                    <a:pt x="145" y="96"/>
                  </a:lnTo>
                  <a:cubicBezTo>
                    <a:pt x="147" y="95"/>
                    <a:pt x="148" y="94"/>
                    <a:pt x="149" y="93"/>
                  </a:cubicBezTo>
                  <a:cubicBezTo>
                    <a:pt x="149" y="92"/>
                    <a:pt x="150" y="91"/>
                    <a:pt x="150" y="89"/>
                  </a:cubicBezTo>
                  <a:cubicBezTo>
                    <a:pt x="150" y="87"/>
                    <a:pt x="149" y="87"/>
                    <a:pt x="149" y="85"/>
                  </a:cubicBezTo>
                  <a:cubicBezTo>
                    <a:pt x="148" y="84"/>
                    <a:pt x="147" y="83"/>
                    <a:pt x="145" y="82"/>
                  </a:cubicBezTo>
                  <a:lnTo>
                    <a:pt x="63" y="32"/>
                  </a:lnTo>
                  <a:cubicBezTo>
                    <a:pt x="60" y="31"/>
                    <a:pt x="58" y="31"/>
                    <a:pt x="54" y="32"/>
                  </a:cubicBezTo>
                  <a:cubicBezTo>
                    <a:pt x="51" y="33"/>
                    <a:pt x="50" y="35"/>
                    <a:pt x="50" y="38"/>
                  </a:cubicBezTo>
                  <a:lnTo>
                    <a:pt x="50" y="139"/>
                  </a:lnTo>
                  <a:close/>
                  <a:moveTo>
                    <a:pt x="138" y="89"/>
                  </a:moveTo>
                  <a:lnTo>
                    <a:pt x="60" y="136"/>
                  </a:lnTo>
                  <a:lnTo>
                    <a:pt x="60" y="42"/>
                  </a:lnTo>
                  <a:lnTo>
                    <a:pt x="138" y="89"/>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grpSp>
      <p:pic>
        <p:nvPicPr>
          <p:cNvPr id="179214" name="Picture 1062">
            <a:extLst>
              <a:ext uri="{FF2B5EF4-FFF2-40B4-BE49-F238E27FC236}">
                <a16:creationId xmlns:a16="http://schemas.microsoft.com/office/drawing/2014/main" id="{C6223776-844C-1B2A-2EBD-B03DA13D16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 y="5133975"/>
            <a:ext cx="80978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27015" name="AutoShape 1063">
            <a:extLst>
              <a:ext uri="{FF2B5EF4-FFF2-40B4-BE49-F238E27FC236}">
                <a16:creationId xmlns:a16="http://schemas.microsoft.com/office/drawing/2014/main" id="{4C969937-A499-85A7-8B3A-97DD7F3E1256}"/>
              </a:ext>
            </a:extLst>
          </p:cNvPr>
          <p:cNvSpPr>
            <a:spLocks noChangeArrowheads="1"/>
          </p:cNvSpPr>
          <p:nvPr/>
        </p:nvSpPr>
        <p:spPr bwMode="auto">
          <a:xfrm>
            <a:off x="5903913" y="5248275"/>
            <a:ext cx="1908175" cy="833438"/>
          </a:xfrm>
          <a:prstGeom prst="homePlate">
            <a:avLst>
              <a:gd name="adj" fmla="val 37131"/>
            </a:avLst>
          </a:prstGeom>
          <a:blipFill dpi="0" rotWithShape="0">
            <a:blip r:embed="rId6" cstate="print"/>
            <a:srcRect/>
            <a:stretch>
              <a:fillRect/>
            </a:stretch>
          </a:blipFill>
          <a:ln w="25282" cmpd="sng">
            <a:noFill/>
            <a:miter lim="800000"/>
            <a:headEnd/>
            <a:tailEnd/>
          </a:ln>
          <a:effectLst>
            <a:outerShdw dist="45755" dir="2022550" algn="ctr" rotWithShape="0">
              <a:srgbClr val="000000">
                <a:alpha val="50000"/>
              </a:srgbClr>
            </a:outerShdw>
          </a:effectLst>
        </p:spPr>
        <p:txBody>
          <a:bodyPr wrap="none" lIns="91361" tIns="45708" rIns="91361" bIns="45708" anchor="ctr"/>
          <a:lstStyle/>
          <a:p>
            <a:pPr algn="ctr" defTabSz="809625" eaLnBrk="1" latinLnBrk="1" hangingPunct="1">
              <a:spcBef>
                <a:spcPct val="20000"/>
              </a:spcBef>
              <a:defRPr/>
            </a:pPr>
            <a:r>
              <a:rPr lang="en-US" altLang="ko-KR" sz="1600" b="1" i="1" dirty="0">
                <a:solidFill>
                  <a:srgbClr val="FFFFFF"/>
                </a:solidFill>
                <a:latin typeface="굴림" pitchFamily="50" charset="-127"/>
                <a:cs typeface="Arial" pitchFamily="34" charset="0"/>
              </a:rPr>
              <a:t>  </a:t>
            </a:r>
            <a:r>
              <a:rPr lang="ko-KR" altLang="en-US" sz="16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이행사항 보고</a:t>
            </a:r>
          </a:p>
          <a:p>
            <a:pPr algn="ctr" defTabSz="809625" eaLnBrk="1" latinLnBrk="1" hangingPunct="1">
              <a:spcBef>
                <a:spcPct val="20000"/>
              </a:spcBef>
              <a:defRPr/>
            </a:pPr>
            <a:r>
              <a:rPr lang="en-US" altLang="ko-KR" sz="16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a:t>
            </a:r>
            <a:r>
              <a:rPr lang="ko-KR" altLang="en-US" sz="16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년 </a:t>
            </a:r>
            <a:r>
              <a:rPr lang="en-US" altLang="ko-KR" sz="16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1</a:t>
            </a:r>
            <a:r>
              <a:rPr lang="ko-KR" altLang="en-US" sz="16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회</a:t>
            </a:r>
            <a:r>
              <a:rPr lang="en-US" altLang="ko-KR" sz="16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a:t>
            </a:r>
          </a:p>
        </p:txBody>
      </p:sp>
      <p:sp>
        <p:nvSpPr>
          <p:cNvPr id="127016" name="AutoShape 1064">
            <a:extLst>
              <a:ext uri="{FF2B5EF4-FFF2-40B4-BE49-F238E27FC236}">
                <a16:creationId xmlns:a16="http://schemas.microsoft.com/office/drawing/2014/main" id="{9658F6D7-D78F-77F2-5D9D-E44274CC012E}"/>
              </a:ext>
            </a:extLst>
          </p:cNvPr>
          <p:cNvSpPr>
            <a:spLocks noChangeArrowheads="1"/>
          </p:cNvSpPr>
          <p:nvPr/>
        </p:nvSpPr>
        <p:spPr bwMode="auto">
          <a:xfrm>
            <a:off x="4248150" y="5248275"/>
            <a:ext cx="1909763" cy="833438"/>
          </a:xfrm>
          <a:prstGeom prst="homePlate">
            <a:avLst>
              <a:gd name="adj" fmla="val 37161"/>
            </a:avLst>
          </a:prstGeom>
          <a:blipFill dpi="0" rotWithShape="0">
            <a:blip r:embed="rId7" cstate="print"/>
            <a:srcRect/>
            <a:stretch>
              <a:fillRect/>
            </a:stretch>
          </a:blipFill>
          <a:ln w="25282" cmpd="sng">
            <a:noFill/>
            <a:miter lim="800000"/>
            <a:headEnd/>
            <a:tailEnd/>
          </a:ln>
          <a:effectLst>
            <a:outerShdw dist="45755" dir="2022550" algn="ctr" rotWithShape="0">
              <a:srgbClr val="000000">
                <a:alpha val="50000"/>
              </a:srgbClr>
            </a:outerShdw>
          </a:effectLst>
        </p:spPr>
        <p:txBody>
          <a:bodyPr wrap="none" lIns="91361" tIns="45708" rIns="91361" bIns="45708" anchor="ctr"/>
          <a:lstStyle/>
          <a:p>
            <a:pPr algn="ctr" defTabSz="809625" eaLnBrk="1" latinLnBrk="1" hangingPunct="1">
              <a:spcBef>
                <a:spcPct val="20000"/>
              </a:spcBef>
              <a:defRPr/>
            </a:pPr>
            <a:r>
              <a:rPr lang="ko-KR" altLang="en-US"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지정통보</a:t>
            </a:r>
          </a:p>
          <a:p>
            <a:pPr algn="ctr" defTabSz="809625" eaLnBrk="1" latinLnBrk="1" hangingPunct="1">
              <a:spcBef>
                <a:spcPct val="20000"/>
              </a:spcBef>
              <a:defRPr/>
            </a:pPr>
            <a:r>
              <a:rPr lang="en-US" altLang="ko-KR"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a:t>
            </a:r>
            <a:r>
              <a:rPr lang="ko-KR" altLang="en-US"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시</a:t>
            </a:r>
            <a:r>
              <a:rPr lang="en-US" altLang="ko-KR"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a:t>
            </a:r>
            <a:r>
              <a:rPr lang="ko-KR" altLang="en-US"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사업장</a:t>
            </a:r>
            <a:r>
              <a:rPr lang="en-US" altLang="ko-KR"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a:t>
            </a:r>
          </a:p>
        </p:txBody>
      </p:sp>
      <p:sp>
        <p:nvSpPr>
          <p:cNvPr id="127017" name="AutoShape 1065">
            <a:extLst>
              <a:ext uri="{FF2B5EF4-FFF2-40B4-BE49-F238E27FC236}">
                <a16:creationId xmlns:a16="http://schemas.microsoft.com/office/drawing/2014/main" id="{D1F64B52-BC7E-CE91-EF4F-B2A6F1D0908C}"/>
              </a:ext>
            </a:extLst>
          </p:cNvPr>
          <p:cNvSpPr>
            <a:spLocks noChangeArrowheads="1"/>
          </p:cNvSpPr>
          <p:nvPr/>
        </p:nvSpPr>
        <p:spPr bwMode="auto">
          <a:xfrm>
            <a:off x="2522538" y="5248275"/>
            <a:ext cx="1903412" cy="833438"/>
          </a:xfrm>
          <a:prstGeom prst="homePlate">
            <a:avLst>
              <a:gd name="adj" fmla="val 32449"/>
            </a:avLst>
          </a:prstGeom>
          <a:blipFill dpi="0" rotWithShape="0">
            <a:blip r:embed="rId8" cstate="print"/>
            <a:srcRect/>
            <a:stretch>
              <a:fillRect/>
            </a:stretch>
          </a:blipFill>
          <a:ln w="25282" cmpd="sng">
            <a:noFill/>
            <a:miter lim="800000"/>
            <a:headEnd/>
            <a:tailEnd/>
          </a:ln>
          <a:effectLst>
            <a:outerShdw dist="45755" dir="2022550" algn="ctr" rotWithShape="0">
              <a:srgbClr val="000000">
                <a:alpha val="50000"/>
              </a:srgbClr>
            </a:outerShdw>
          </a:effectLst>
        </p:spPr>
        <p:txBody>
          <a:bodyPr wrap="none" lIns="91361" tIns="45708" rIns="91361" bIns="45708" anchor="ctr"/>
          <a:lstStyle/>
          <a:p>
            <a:pPr algn="ctr" defTabSz="809625" eaLnBrk="1" latinLnBrk="1" hangingPunct="1">
              <a:defRPr/>
            </a:pPr>
            <a:r>
              <a:rPr lang="ko-KR" altLang="en-US" sz="16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심사</a:t>
            </a:r>
            <a:r>
              <a:rPr lang="en-US" altLang="ko-KR" sz="16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(30</a:t>
            </a:r>
            <a:r>
              <a:rPr lang="ko-KR" altLang="en-US" sz="16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일</a:t>
            </a:r>
            <a:r>
              <a:rPr lang="en-US" altLang="ko-KR" sz="16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a:t>
            </a:r>
          </a:p>
          <a:p>
            <a:pPr algn="ctr" defTabSz="809625" eaLnBrk="1" latinLnBrk="1" hangingPunct="1">
              <a:defRPr/>
            </a:pPr>
            <a:r>
              <a:rPr lang="en-US" altLang="ko-KR" sz="14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a:t>
            </a:r>
            <a:r>
              <a:rPr lang="ko-KR" altLang="en-US" sz="14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시  기후환경정책과</a:t>
            </a:r>
            <a:r>
              <a:rPr lang="en-US" altLang="ko-KR" sz="1400" b="1" i="1" dirty="0">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a:t>
            </a:r>
          </a:p>
        </p:txBody>
      </p:sp>
      <p:sp>
        <p:nvSpPr>
          <p:cNvPr id="127018" name="AutoShape 1066">
            <a:extLst>
              <a:ext uri="{FF2B5EF4-FFF2-40B4-BE49-F238E27FC236}">
                <a16:creationId xmlns:a16="http://schemas.microsoft.com/office/drawing/2014/main" id="{786AB0C7-D6D5-7D71-0D20-CF2C81B02391}"/>
              </a:ext>
            </a:extLst>
          </p:cNvPr>
          <p:cNvSpPr>
            <a:spLocks noChangeArrowheads="1"/>
          </p:cNvSpPr>
          <p:nvPr/>
        </p:nvSpPr>
        <p:spPr bwMode="auto">
          <a:xfrm>
            <a:off x="762000" y="5248275"/>
            <a:ext cx="1906588" cy="833438"/>
          </a:xfrm>
          <a:prstGeom prst="homePlate">
            <a:avLst>
              <a:gd name="adj" fmla="val 32503"/>
            </a:avLst>
          </a:prstGeom>
          <a:blipFill dpi="0" rotWithShape="0">
            <a:blip r:embed="rId9" cstate="print"/>
            <a:srcRect/>
            <a:stretch>
              <a:fillRect/>
            </a:stretch>
          </a:blipFill>
          <a:ln w="25282" cmpd="sng">
            <a:noFill/>
            <a:miter lim="800000"/>
            <a:headEnd/>
            <a:tailEnd/>
          </a:ln>
          <a:effectLst>
            <a:outerShdw dist="45755" dir="2022550" algn="ctr" rotWithShape="0">
              <a:srgbClr val="000000">
                <a:alpha val="50000"/>
              </a:srgbClr>
            </a:outerShdw>
          </a:effectLst>
        </p:spPr>
        <p:txBody>
          <a:bodyPr wrap="none" lIns="91361" tIns="45708" rIns="91361" bIns="45708" anchor="ctr"/>
          <a:lstStyle/>
          <a:p>
            <a:pPr algn="ctr" defTabSz="809625" eaLnBrk="1" latinLnBrk="1" hangingPunct="1">
              <a:defRPr/>
            </a:pPr>
            <a:r>
              <a:rPr lang="ko-KR" altLang="en-US"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지정신청</a:t>
            </a:r>
          </a:p>
          <a:p>
            <a:pPr algn="ctr" defTabSz="809625" eaLnBrk="1" latinLnBrk="1" hangingPunct="1">
              <a:defRPr/>
            </a:pPr>
            <a:r>
              <a:rPr lang="en-US" altLang="ko-KR"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a:t>
            </a:r>
            <a:r>
              <a:rPr lang="ko-KR" altLang="en-US"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매년 </a:t>
            </a:r>
            <a:r>
              <a:rPr lang="en-US" altLang="ko-KR"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5</a:t>
            </a:r>
            <a:r>
              <a:rPr lang="ko-KR" altLang="en-US"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월</a:t>
            </a:r>
            <a:r>
              <a:rPr lang="en-US" altLang="ko-KR"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,11</a:t>
            </a:r>
            <a:r>
              <a:rPr lang="ko-KR" altLang="en-US"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월말</a:t>
            </a:r>
            <a:r>
              <a:rPr lang="en-US" altLang="ko-KR" sz="1600" b="1" i="1">
                <a:solidFill>
                  <a:srgbClr val="F4F1E3"/>
                </a:solidFill>
                <a:effectLst>
                  <a:outerShdw blurRad="38100" dist="38100" dir="2700000" algn="tl">
                    <a:srgbClr val="C0C0C0"/>
                  </a:outerShdw>
                </a:effectLst>
                <a:latin typeface="HY견고딕" pitchFamily="18" charset="-127"/>
                <a:ea typeface="HY견고딕" pitchFamily="18" charset="-127"/>
                <a:cs typeface="Arial" pitchFamily="34" charset="0"/>
              </a:rPr>
              <a:t>)</a:t>
            </a:r>
          </a:p>
        </p:txBody>
      </p:sp>
      <p:pic>
        <p:nvPicPr>
          <p:cNvPr id="179219" name="Picture 1067">
            <a:extLst>
              <a:ext uri="{FF2B5EF4-FFF2-40B4-BE49-F238E27FC236}">
                <a16:creationId xmlns:a16="http://schemas.microsoft.com/office/drawing/2014/main" id="{CF647857-88D2-611F-C41B-FCD0BB969F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0563" y="4889500"/>
            <a:ext cx="7678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79220" name="Oval 1068">
            <a:extLst>
              <a:ext uri="{FF2B5EF4-FFF2-40B4-BE49-F238E27FC236}">
                <a16:creationId xmlns:a16="http://schemas.microsoft.com/office/drawing/2014/main" id="{FBF28355-709F-E348-F93A-731E56731D18}"/>
              </a:ext>
            </a:extLst>
          </p:cNvPr>
          <p:cNvSpPr>
            <a:spLocks noChangeArrowheads="1"/>
          </p:cNvSpPr>
          <p:nvPr/>
        </p:nvSpPr>
        <p:spPr bwMode="auto">
          <a:xfrm>
            <a:off x="768350" y="5276850"/>
            <a:ext cx="7454900" cy="280988"/>
          </a:xfrm>
          <a:prstGeom prst="ellipse">
            <a:avLst/>
          </a:prstGeom>
          <a:blipFill dpi="0" rotWithShape="0">
            <a:blip r:embed="rId11"/>
            <a:srcRect/>
            <a:stretch>
              <a:fillRect/>
            </a:stretch>
          </a:blipFill>
          <a:ln>
            <a:noFill/>
          </a:ln>
          <a:extLst>
            <a:ext uri="{91240B29-F687-4F45-9708-019B960494DF}">
              <a14:hiddenLine xmlns:a14="http://schemas.microsoft.com/office/drawing/2010/main" w="9431">
                <a:solidFill>
                  <a:srgbClr val="000000"/>
                </a:solidFill>
                <a:round/>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79221" name="Oval 1069">
            <a:extLst>
              <a:ext uri="{FF2B5EF4-FFF2-40B4-BE49-F238E27FC236}">
                <a16:creationId xmlns:a16="http://schemas.microsoft.com/office/drawing/2014/main" id="{089B9D1D-BC36-2071-D3CF-36DDF5BDBC8F}"/>
              </a:ext>
            </a:extLst>
          </p:cNvPr>
          <p:cNvSpPr>
            <a:spLocks noChangeArrowheads="1"/>
          </p:cNvSpPr>
          <p:nvPr/>
        </p:nvSpPr>
        <p:spPr bwMode="auto">
          <a:xfrm>
            <a:off x="2452688" y="5343525"/>
            <a:ext cx="4657725" cy="138113"/>
          </a:xfrm>
          <a:prstGeom prst="ellipse">
            <a:avLst/>
          </a:prstGeom>
          <a:blipFill dpi="0" rotWithShape="0">
            <a:blip r:embed="rId12"/>
            <a:srcRect/>
            <a:stretch>
              <a:fillRect/>
            </a:stretch>
          </a:blipFill>
          <a:ln>
            <a:noFill/>
          </a:ln>
          <a:extLst>
            <a:ext uri="{91240B29-F687-4F45-9708-019B960494DF}">
              <a14:hiddenLine xmlns:a14="http://schemas.microsoft.com/office/drawing/2010/main" w="9431">
                <a:solidFill>
                  <a:srgbClr val="000000"/>
                </a:solidFill>
                <a:round/>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79222" name="Oval 1070">
            <a:extLst>
              <a:ext uri="{FF2B5EF4-FFF2-40B4-BE49-F238E27FC236}">
                <a16:creationId xmlns:a16="http://schemas.microsoft.com/office/drawing/2014/main" id="{E14ECAC2-A59E-DE66-9138-C306C9DB83AB}"/>
              </a:ext>
            </a:extLst>
          </p:cNvPr>
          <p:cNvSpPr>
            <a:spLocks noChangeArrowheads="1"/>
          </p:cNvSpPr>
          <p:nvPr/>
        </p:nvSpPr>
        <p:spPr bwMode="auto">
          <a:xfrm>
            <a:off x="557213" y="5924550"/>
            <a:ext cx="4660900" cy="138113"/>
          </a:xfrm>
          <a:prstGeom prst="ellipse">
            <a:avLst/>
          </a:prstGeom>
          <a:blipFill dpi="0" rotWithShape="0">
            <a:blip r:embed="rId13"/>
            <a:srcRect/>
            <a:stretch>
              <a:fillRect/>
            </a:stretch>
          </a:blipFill>
          <a:ln>
            <a:noFill/>
          </a:ln>
          <a:extLst>
            <a:ext uri="{91240B29-F687-4F45-9708-019B960494DF}">
              <a14:hiddenLine xmlns:a14="http://schemas.microsoft.com/office/drawing/2010/main" w="9431">
                <a:solidFill>
                  <a:srgbClr val="000000"/>
                </a:solidFill>
                <a:round/>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79223" name="Rectangle 1071">
            <a:extLst>
              <a:ext uri="{FF2B5EF4-FFF2-40B4-BE49-F238E27FC236}">
                <a16:creationId xmlns:a16="http://schemas.microsoft.com/office/drawing/2014/main" id="{0EB7CEC8-0B09-1D69-1B4F-F61E1DE5FC3C}"/>
              </a:ext>
            </a:extLst>
          </p:cNvPr>
          <p:cNvSpPr>
            <a:spLocks noChangeArrowheads="1"/>
          </p:cNvSpPr>
          <p:nvPr/>
        </p:nvSpPr>
        <p:spPr bwMode="auto">
          <a:xfrm>
            <a:off x="6550025" y="6353175"/>
            <a:ext cx="2132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282">
                <a:solidFill>
                  <a:srgbClr val="000000"/>
                </a:solidFill>
                <a:miter lim="800000"/>
                <a:headEnd/>
                <a:tailEnd/>
              </a14:hiddenLine>
            </a:ext>
          </a:extLst>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r" eaLnBrk="1" hangingPunct="1">
              <a:lnSpc>
                <a:spcPct val="100000"/>
              </a:lnSpc>
              <a:buClrTx/>
              <a:buFontTx/>
              <a:buNone/>
            </a:pPr>
            <a:r>
              <a:rPr lang="en-US" altLang="ko-KR" sz="1200">
                <a:solidFill>
                  <a:srgbClr val="8C8C8C"/>
                </a:solidFill>
                <a:latin typeface="맑은 고딕" panose="020B0503020000020004" pitchFamily="50" charset="-127"/>
                <a:ea typeface="맑은 고딕" panose="020B0503020000020004" pitchFamily="50" charset="-127"/>
              </a:rPr>
              <a:t>118</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50" name="Group 516">
            <a:extLst>
              <a:ext uri="{FF2B5EF4-FFF2-40B4-BE49-F238E27FC236}">
                <a16:creationId xmlns:a16="http://schemas.microsoft.com/office/drawing/2014/main" id="{183A773E-82CF-9F0A-7615-415320754156}"/>
              </a:ext>
            </a:extLst>
          </p:cNvPr>
          <p:cNvGrpSpPr>
            <a:grpSpLocks/>
          </p:cNvGrpSpPr>
          <p:nvPr/>
        </p:nvGrpSpPr>
        <p:grpSpPr bwMode="auto">
          <a:xfrm>
            <a:off x="-180975" y="279400"/>
            <a:ext cx="7413625" cy="701675"/>
            <a:chOff x="-114" y="176"/>
            <a:chExt cx="4670" cy="442"/>
          </a:xfrm>
        </p:grpSpPr>
        <p:pic>
          <p:nvPicPr>
            <p:cNvPr id="181282" name="Picture 1029">
              <a:extLst>
                <a:ext uri="{FF2B5EF4-FFF2-40B4-BE49-F238E27FC236}">
                  <a16:creationId xmlns:a16="http://schemas.microsoft.com/office/drawing/2014/main" id="{4A0C5B02-E217-5C3D-2C93-E05E704C4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1283" name="Rectangle 1030">
              <a:extLst>
                <a:ext uri="{FF2B5EF4-FFF2-40B4-BE49-F238E27FC236}">
                  <a16:creationId xmlns:a16="http://schemas.microsoft.com/office/drawing/2014/main" id="{5513189A-771C-5D27-9105-7F32F78CC806}"/>
                </a:ext>
              </a:extLst>
            </p:cNvPr>
            <p:cNvSpPr>
              <a:spLocks noChangeArrowheads="1"/>
            </p:cNvSpPr>
            <p:nvPr/>
          </p:nvSpPr>
          <p:spPr bwMode="auto">
            <a:xfrm>
              <a:off x="-114" y="176"/>
              <a:ext cx="1751"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3.  2022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81251" name="AutoShape 1031">
            <a:extLst>
              <a:ext uri="{FF2B5EF4-FFF2-40B4-BE49-F238E27FC236}">
                <a16:creationId xmlns:a16="http://schemas.microsoft.com/office/drawing/2014/main" id="{C1603D62-EEB2-868F-791B-021535F38ADE}"/>
              </a:ext>
            </a:extLst>
          </p:cNvPr>
          <p:cNvSpPr>
            <a:spLocks noChangeArrowheads="1"/>
          </p:cNvSpPr>
          <p:nvPr/>
        </p:nvSpPr>
        <p:spPr bwMode="auto">
          <a:xfrm>
            <a:off x="150813" y="939800"/>
            <a:ext cx="8453437" cy="5440363"/>
          </a:xfrm>
          <a:prstGeom prst="roundRect">
            <a:avLst>
              <a:gd name="adj" fmla="val 1560"/>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81252" name="Rectangle 1032">
            <a:extLst>
              <a:ext uri="{FF2B5EF4-FFF2-40B4-BE49-F238E27FC236}">
                <a16:creationId xmlns:a16="http://schemas.microsoft.com/office/drawing/2014/main" id="{199EA6A9-DBC1-E378-D1D6-CF1F21F7C044}"/>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81253" name="Picture 1033">
            <a:extLst>
              <a:ext uri="{FF2B5EF4-FFF2-40B4-BE49-F238E27FC236}">
                <a16:creationId xmlns:a16="http://schemas.microsoft.com/office/drawing/2014/main" id="{0AE96010-F5BE-C1A3-997C-3F79C7E4F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896938"/>
            <a:ext cx="62277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81254" name="Rectangle 1034">
            <a:extLst>
              <a:ext uri="{FF2B5EF4-FFF2-40B4-BE49-F238E27FC236}">
                <a16:creationId xmlns:a16="http://schemas.microsoft.com/office/drawing/2014/main" id="{3B9D953C-1B94-0F84-0970-7581E05C4449}"/>
              </a:ext>
            </a:extLst>
          </p:cNvPr>
          <p:cNvSpPr>
            <a:spLocks noChangeArrowheads="1"/>
          </p:cNvSpPr>
          <p:nvPr/>
        </p:nvSpPr>
        <p:spPr bwMode="auto">
          <a:xfrm>
            <a:off x="109538" y="952500"/>
            <a:ext cx="73231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악취  민원해소를 위한 악취저감 종합 관리계획 추진</a:t>
            </a:r>
          </a:p>
        </p:txBody>
      </p:sp>
      <p:sp>
        <p:nvSpPr>
          <p:cNvPr id="181255" name="Rectangle 1036">
            <a:extLst>
              <a:ext uri="{FF2B5EF4-FFF2-40B4-BE49-F238E27FC236}">
                <a16:creationId xmlns:a16="http://schemas.microsoft.com/office/drawing/2014/main" id="{64F83E59-C686-6EB2-2C67-429A165F8C45}"/>
              </a:ext>
            </a:extLst>
          </p:cNvPr>
          <p:cNvSpPr>
            <a:spLocks noChangeArrowheads="1"/>
          </p:cNvSpPr>
          <p:nvPr/>
        </p:nvSpPr>
        <p:spPr bwMode="auto">
          <a:xfrm>
            <a:off x="2970213" y="2782888"/>
            <a:ext cx="4594225" cy="941387"/>
          </a:xfrm>
          <a:prstGeom prst="rect">
            <a:avLst/>
          </a:prstGeom>
          <a:blipFill dpi="0" rotWithShape="0">
            <a:blip r:embed="rId5"/>
            <a:srcRect/>
            <a:stretch>
              <a:fillRect/>
            </a:stretch>
          </a:blipFill>
          <a:ln>
            <a:noFill/>
          </a:ln>
          <a:extLs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81256" name="Rectangle 1037">
            <a:extLst>
              <a:ext uri="{FF2B5EF4-FFF2-40B4-BE49-F238E27FC236}">
                <a16:creationId xmlns:a16="http://schemas.microsoft.com/office/drawing/2014/main" id="{3925AE9B-B6B2-AF38-BFCD-1CE697C5896B}"/>
              </a:ext>
            </a:extLst>
          </p:cNvPr>
          <p:cNvSpPr>
            <a:spLocks noChangeArrowheads="1"/>
          </p:cNvSpPr>
          <p:nvPr/>
        </p:nvSpPr>
        <p:spPr bwMode="auto">
          <a:xfrm>
            <a:off x="3746500" y="3717925"/>
            <a:ext cx="4597400" cy="917575"/>
          </a:xfrm>
          <a:prstGeom prst="rect">
            <a:avLst/>
          </a:prstGeom>
          <a:blipFill dpi="0" rotWithShape="0">
            <a:blip r:embed="rId6"/>
            <a:srcRect/>
            <a:stretch>
              <a:fillRect/>
            </a:stretch>
          </a:blipFill>
          <a:ln>
            <a:noFill/>
          </a:ln>
          <a:extLs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81257" name="Rectangle 1038">
            <a:extLst>
              <a:ext uri="{FF2B5EF4-FFF2-40B4-BE49-F238E27FC236}">
                <a16:creationId xmlns:a16="http://schemas.microsoft.com/office/drawing/2014/main" id="{BB810EE8-82CA-A348-5F4C-BB60B6192D76}"/>
              </a:ext>
            </a:extLst>
          </p:cNvPr>
          <p:cNvSpPr>
            <a:spLocks noChangeArrowheads="1"/>
          </p:cNvSpPr>
          <p:nvPr/>
        </p:nvSpPr>
        <p:spPr bwMode="auto">
          <a:xfrm>
            <a:off x="4673600" y="4635500"/>
            <a:ext cx="3959225" cy="1524000"/>
          </a:xfrm>
          <a:prstGeom prst="rect">
            <a:avLst/>
          </a:prstGeom>
          <a:blipFill dpi="0" rotWithShape="0">
            <a:blip r:embed="rId7"/>
            <a:srcRect/>
            <a:stretch>
              <a:fillRect/>
            </a:stretch>
          </a:blipFill>
          <a:ln>
            <a:noFill/>
          </a:ln>
          <a:extLs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81258" name="Picture 1039">
            <a:extLst>
              <a:ext uri="{FF2B5EF4-FFF2-40B4-BE49-F238E27FC236}">
                <a16:creationId xmlns:a16="http://schemas.microsoft.com/office/drawing/2014/main" id="{A0956A3F-E0F1-8EC9-F55B-B4ABC5EC0C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275" y="6042025"/>
            <a:ext cx="8210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181259" name="Picture 1040">
            <a:extLst>
              <a:ext uri="{FF2B5EF4-FFF2-40B4-BE49-F238E27FC236}">
                <a16:creationId xmlns:a16="http://schemas.microsoft.com/office/drawing/2014/main" id="{F7EE4BE9-962D-8007-83F5-43C433F5A5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5225" y="4518025"/>
            <a:ext cx="6780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181260" name="Picture 1044">
            <a:extLst>
              <a:ext uri="{FF2B5EF4-FFF2-40B4-BE49-F238E27FC236}">
                <a16:creationId xmlns:a16="http://schemas.microsoft.com/office/drawing/2014/main" id="{2BE1EDEA-07D5-0746-253A-602B218D2B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8925" y="3594100"/>
            <a:ext cx="5797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181261" name="Picture 1045">
            <a:extLst>
              <a:ext uri="{FF2B5EF4-FFF2-40B4-BE49-F238E27FC236}">
                <a16:creationId xmlns:a16="http://schemas.microsoft.com/office/drawing/2014/main" id="{248D0595-FADC-B546-A459-E8379555C1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5650" y="2654300"/>
            <a:ext cx="4759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81262" name="Freeform 1046">
            <a:extLst>
              <a:ext uri="{FF2B5EF4-FFF2-40B4-BE49-F238E27FC236}">
                <a16:creationId xmlns:a16="http://schemas.microsoft.com/office/drawing/2014/main" id="{27958A91-7CDE-D5AA-5A76-877C41C04FAD}"/>
              </a:ext>
            </a:extLst>
          </p:cNvPr>
          <p:cNvSpPr>
            <a:spLocks noChangeArrowheads="1"/>
          </p:cNvSpPr>
          <p:nvPr/>
        </p:nvSpPr>
        <p:spPr bwMode="auto">
          <a:xfrm>
            <a:off x="1165225" y="4635500"/>
            <a:ext cx="3683000" cy="547688"/>
          </a:xfrm>
          <a:custGeom>
            <a:avLst/>
            <a:gdLst>
              <a:gd name="T0" fmla="*/ 0 w 2320"/>
              <a:gd name="T1" fmla="*/ 2147483646 h 345"/>
              <a:gd name="T2" fmla="*/ 2147483646 w 2320"/>
              <a:gd name="T3" fmla="*/ 2147483646 h 345"/>
              <a:gd name="T4" fmla="*/ 2147483646 w 2320"/>
              <a:gd name="T5" fmla="*/ 0 h 345"/>
              <a:gd name="T6" fmla="*/ 2147483646 w 2320"/>
              <a:gd name="T7" fmla="*/ 2147483646 h 345"/>
              <a:gd name="T8" fmla="*/ 0 w 2320"/>
              <a:gd name="T9" fmla="*/ 2147483646 h 345"/>
              <a:gd name="T10" fmla="*/ 0 60000 65536"/>
              <a:gd name="T11" fmla="*/ 0 60000 65536"/>
              <a:gd name="T12" fmla="*/ 0 60000 65536"/>
              <a:gd name="T13" fmla="*/ 0 60000 65536"/>
              <a:gd name="T14" fmla="*/ 0 60000 65536"/>
              <a:gd name="T15" fmla="*/ 0 w 2320"/>
              <a:gd name="T16" fmla="*/ 0 h 345"/>
              <a:gd name="T17" fmla="*/ 2320 w 2320"/>
              <a:gd name="T18" fmla="*/ 345 h 345"/>
            </a:gdLst>
            <a:ahLst/>
            <a:cxnLst>
              <a:cxn ang="T10">
                <a:pos x="T0" y="T1"/>
              </a:cxn>
              <a:cxn ang="T11">
                <a:pos x="T2" y="T3"/>
              </a:cxn>
              <a:cxn ang="T12">
                <a:pos x="T4" y="T5"/>
              </a:cxn>
              <a:cxn ang="T13">
                <a:pos x="T6" y="T7"/>
              </a:cxn>
              <a:cxn ang="T14">
                <a:pos x="T8" y="T9"/>
              </a:cxn>
            </a:cxnLst>
            <a:rect l="T15" t="T16" r="T17" b="T18"/>
            <a:pathLst>
              <a:path w="2320" h="345">
                <a:moveTo>
                  <a:pt x="0" y="340"/>
                </a:moveTo>
                <a:lnTo>
                  <a:pt x="2080" y="345"/>
                </a:lnTo>
                <a:lnTo>
                  <a:pt x="2320" y="0"/>
                </a:lnTo>
                <a:lnTo>
                  <a:pt x="726" y="32"/>
                </a:lnTo>
                <a:lnTo>
                  <a:pt x="0" y="340"/>
                </a:lnTo>
              </a:path>
            </a:pathLst>
          </a:custGeom>
          <a:blipFill dpi="0" rotWithShape="0">
            <a:blip r:embed="rId12"/>
            <a:srcRect/>
            <a:stretch>
              <a:fillRect/>
            </a:stretch>
          </a:blipFill>
          <a:ln>
            <a:noFill/>
          </a:ln>
          <a:extLst>
            <a:ext uri="{91240B29-F687-4F45-9708-019B960494DF}">
              <a14:hiddenLine xmlns:a14="http://schemas.microsoft.com/office/drawing/2010/main" w="12557" cmpd="sng">
                <a:solidFill>
                  <a:srgbClr val="000000"/>
                </a:solidFill>
                <a:round/>
                <a:headEnd/>
                <a:tailEnd/>
              </a14:hiddenLine>
            </a:ext>
          </a:extLst>
        </p:spPr>
        <p:txBody>
          <a:bodyPr wrap="none"/>
          <a:lstStyle/>
          <a:p>
            <a:endParaRPr lang="ko-KR" altLang="en-US"/>
          </a:p>
        </p:txBody>
      </p:sp>
      <p:sp>
        <p:nvSpPr>
          <p:cNvPr id="181263" name="Freeform 1047">
            <a:extLst>
              <a:ext uri="{FF2B5EF4-FFF2-40B4-BE49-F238E27FC236}">
                <a16:creationId xmlns:a16="http://schemas.microsoft.com/office/drawing/2014/main" id="{7BD0DFF5-88FC-1EB5-24BE-98A943DEFAC5}"/>
              </a:ext>
            </a:extLst>
          </p:cNvPr>
          <p:cNvSpPr>
            <a:spLocks noChangeArrowheads="1"/>
          </p:cNvSpPr>
          <p:nvPr/>
        </p:nvSpPr>
        <p:spPr bwMode="auto">
          <a:xfrm>
            <a:off x="3900488" y="3708400"/>
            <a:ext cx="862012" cy="1328738"/>
          </a:xfrm>
          <a:custGeom>
            <a:avLst/>
            <a:gdLst>
              <a:gd name="T0" fmla="*/ 0 w 543"/>
              <a:gd name="T1" fmla="*/ 2147483646 h 837"/>
              <a:gd name="T2" fmla="*/ 2147483646 w 543"/>
              <a:gd name="T3" fmla="*/ 2147483646 h 837"/>
              <a:gd name="T4" fmla="*/ 2147483646 w 543"/>
              <a:gd name="T5" fmla="*/ 2147483646 h 837"/>
              <a:gd name="T6" fmla="*/ 2147483646 w 543"/>
              <a:gd name="T7" fmla="*/ 0 h 837"/>
              <a:gd name="T8" fmla="*/ 0 w 543"/>
              <a:gd name="T9" fmla="*/ 2147483646 h 837"/>
              <a:gd name="T10" fmla="*/ 0 60000 65536"/>
              <a:gd name="T11" fmla="*/ 0 60000 65536"/>
              <a:gd name="T12" fmla="*/ 0 60000 65536"/>
              <a:gd name="T13" fmla="*/ 0 60000 65536"/>
              <a:gd name="T14" fmla="*/ 0 60000 65536"/>
              <a:gd name="T15" fmla="*/ 0 w 543"/>
              <a:gd name="T16" fmla="*/ 0 h 837"/>
              <a:gd name="T17" fmla="*/ 543 w 543"/>
              <a:gd name="T18" fmla="*/ 837 h 837"/>
            </a:gdLst>
            <a:ahLst/>
            <a:cxnLst>
              <a:cxn ang="T10">
                <a:pos x="T0" y="T1"/>
              </a:cxn>
              <a:cxn ang="T11">
                <a:pos x="T2" y="T3"/>
              </a:cxn>
              <a:cxn ang="T12">
                <a:pos x="T4" y="T5"/>
              </a:cxn>
              <a:cxn ang="T13">
                <a:pos x="T6" y="T7"/>
              </a:cxn>
              <a:cxn ang="T14">
                <a:pos x="T8" y="T9"/>
              </a:cxn>
            </a:cxnLst>
            <a:rect l="T15" t="T16" r="T17" b="T18"/>
            <a:pathLst>
              <a:path w="543" h="837">
                <a:moveTo>
                  <a:pt x="0" y="230"/>
                </a:moveTo>
                <a:lnTo>
                  <a:pt x="310" y="837"/>
                </a:lnTo>
                <a:lnTo>
                  <a:pt x="543" y="509"/>
                </a:lnTo>
                <a:lnTo>
                  <a:pt x="165" y="0"/>
                </a:lnTo>
                <a:lnTo>
                  <a:pt x="0" y="230"/>
                </a:lnTo>
              </a:path>
            </a:pathLst>
          </a:custGeom>
          <a:solidFill>
            <a:srgbClr val="33CCCC"/>
          </a:solidFill>
          <a:ln>
            <a:noFill/>
          </a:ln>
          <a:extLst>
            <a:ext uri="{91240B29-F687-4F45-9708-019B960494DF}">
              <a14:hiddenLine xmlns:a14="http://schemas.microsoft.com/office/drawing/2010/main" w="12557" cmpd="sng">
                <a:solidFill>
                  <a:srgbClr val="000000"/>
                </a:solidFill>
                <a:round/>
                <a:headEnd/>
                <a:tailEnd/>
              </a14:hiddenLine>
            </a:ext>
          </a:extLst>
        </p:spPr>
        <p:txBody>
          <a:bodyPr wrap="none"/>
          <a:lstStyle/>
          <a:p>
            <a:endParaRPr lang="ko-KR" altLang="en-US"/>
          </a:p>
        </p:txBody>
      </p:sp>
      <p:sp>
        <p:nvSpPr>
          <p:cNvPr id="181264" name="Freeform 1048">
            <a:extLst>
              <a:ext uri="{FF2B5EF4-FFF2-40B4-BE49-F238E27FC236}">
                <a16:creationId xmlns:a16="http://schemas.microsoft.com/office/drawing/2014/main" id="{F5AD72B8-7408-E8DE-639D-CB03DF8D5670}"/>
              </a:ext>
            </a:extLst>
          </p:cNvPr>
          <p:cNvSpPr>
            <a:spLocks noChangeArrowheads="1"/>
          </p:cNvSpPr>
          <p:nvPr/>
        </p:nvSpPr>
        <p:spPr bwMode="auto">
          <a:xfrm>
            <a:off x="1692275" y="3717925"/>
            <a:ext cx="2466975" cy="357188"/>
          </a:xfrm>
          <a:custGeom>
            <a:avLst/>
            <a:gdLst>
              <a:gd name="T0" fmla="*/ 0 w 1554"/>
              <a:gd name="T1" fmla="*/ 2147483646 h 225"/>
              <a:gd name="T2" fmla="*/ 2147483646 w 1554"/>
              <a:gd name="T3" fmla="*/ 2147483646 h 225"/>
              <a:gd name="T4" fmla="*/ 2147483646 w 1554"/>
              <a:gd name="T5" fmla="*/ 0 h 225"/>
              <a:gd name="T6" fmla="*/ 2147483646 w 1554"/>
              <a:gd name="T7" fmla="*/ 2147483646 h 225"/>
              <a:gd name="T8" fmla="*/ 0 w 1554"/>
              <a:gd name="T9" fmla="*/ 2147483646 h 225"/>
              <a:gd name="T10" fmla="*/ 0 60000 65536"/>
              <a:gd name="T11" fmla="*/ 0 60000 65536"/>
              <a:gd name="T12" fmla="*/ 0 60000 65536"/>
              <a:gd name="T13" fmla="*/ 0 60000 65536"/>
              <a:gd name="T14" fmla="*/ 0 60000 65536"/>
              <a:gd name="T15" fmla="*/ 0 w 1554"/>
              <a:gd name="T16" fmla="*/ 0 h 225"/>
              <a:gd name="T17" fmla="*/ 1554 w 1554"/>
              <a:gd name="T18" fmla="*/ 225 h 225"/>
            </a:gdLst>
            <a:ahLst/>
            <a:cxnLst>
              <a:cxn ang="T10">
                <a:pos x="T0" y="T1"/>
              </a:cxn>
              <a:cxn ang="T11">
                <a:pos x="T2" y="T3"/>
              </a:cxn>
              <a:cxn ang="T12">
                <a:pos x="T4" y="T5"/>
              </a:cxn>
              <a:cxn ang="T13">
                <a:pos x="T6" y="T7"/>
              </a:cxn>
              <a:cxn ang="T14">
                <a:pos x="T8" y="T9"/>
              </a:cxn>
            </a:cxnLst>
            <a:rect l="T15" t="T16" r="T17" b="T18"/>
            <a:pathLst>
              <a:path w="1554" h="225">
                <a:moveTo>
                  <a:pt x="0" y="225"/>
                </a:moveTo>
                <a:lnTo>
                  <a:pt x="1396" y="225"/>
                </a:lnTo>
                <a:lnTo>
                  <a:pt x="1554" y="0"/>
                </a:lnTo>
                <a:lnTo>
                  <a:pt x="386" y="4"/>
                </a:lnTo>
                <a:lnTo>
                  <a:pt x="0" y="225"/>
                </a:lnTo>
              </a:path>
            </a:pathLst>
          </a:custGeom>
          <a:blipFill dpi="0" rotWithShape="0">
            <a:blip r:embed="rId13"/>
            <a:srcRect/>
            <a:stretch>
              <a:fillRect/>
            </a:stretch>
          </a:blipFill>
          <a:ln>
            <a:noFill/>
          </a:ln>
          <a:extLst>
            <a:ext uri="{91240B29-F687-4F45-9708-019B960494DF}">
              <a14:hiddenLine xmlns:a14="http://schemas.microsoft.com/office/drawing/2010/main" w="12557" cmpd="sng">
                <a:solidFill>
                  <a:srgbClr val="000000"/>
                </a:solidFill>
                <a:round/>
                <a:headEnd/>
                <a:tailEnd/>
              </a14:hiddenLine>
            </a:ext>
          </a:extLst>
        </p:spPr>
        <p:txBody>
          <a:bodyPr wrap="none"/>
          <a:lstStyle/>
          <a:p>
            <a:endParaRPr lang="ko-KR" altLang="en-US"/>
          </a:p>
        </p:txBody>
      </p:sp>
      <p:sp>
        <p:nvSpPr>
          <p:cNvPr id="181265" name="Freeform 1049">
            <a:extLst>
              <a:ext uri="{FF2B5EF4-FFF2-40B4-BE49-F238E27FC236}">
                <a16:creationId xmlns:a16="http://schemas.microsoft.com/office/drawing/2014/main" id="{385DD27C-EB4D-0C93-4A7B-52541378B835}"/>
              </a:ext>
            </a:extLst>
          </p:cNvPr>
          <p:cNvSpPr>
            <a:spLocks noChangeArrowheads="1"/>
          </p:cNvSpPr>
          <p:nvPr/>
        </p:nvSpPr>
        <p:spPr bwMode="auto">
          <a:xfrm>
            <a:off x="1231900" y="4067175"/>
            <a:ext cx="3176588" cy="962025"/>
          </a:xfrm>
          <a:custGeom>
            <a:avLst/>
            <a:gdLst>
              <a:gd name="T0" fmla="*/ 0 w 2001"/>
              <a:gd name="T1" fmla="*/ 2147483646 h 606"/>
              <a:gd name="T2" fmla="*/ 2147483646 w 2001"/>
              <a:gd name="T3" fmla="*/ 2147483646 h 606"/>
              <a:gd name="T4" fmla="*/ 2147483646 w 2001"/>
              <a:gd name="T5" fmla="*/ 0 h 606"/>
              <a:gd name="T6" fmla="*/ 2147483646 w 2001"/>
              <a:gd name="T7" fmla="*/ 0 h 606"/>
              <a:gd name="T8" fmla="*/ 0 w 2001"/>
              <a:gd name="T9" fmla="*/ 2147483646 h 606"/>
              <a:gd name="T10" fmla="*/ 0 60000 65536"/>
              <a:gd name="T11" fmla="*/ 0 60000 65536"/>
              <a:gd name="T12" fmla="*/ 0 60000 65536"/>
              <a:gd name="T13" fmla="*/ 0 60000 65536"/>
              <a:gd name="T14" fmla="*/ 0 60000 65536"/>
              <a:gd name="T15" fmla="*/ 0 w 2001"/>
              <a:gd name="T16" fmla="*/ 0 h 606"/>
              <a:gd name="T17" fmla="*/ 2001 w 2001"/>
              <a:gd name="T18" fmla="*/ 606 h 606"/>
            </a:gdLst>
            <a:ahLst/>
            <a:cxnLst>
              <a:cxn ang="T10">
                <a:pos x="T0" y="T1"/>
              </a:cxn>
              <a:cxn ang="T11">
                <a:pos x="T2" y="T3"/>
              </a:cxn>
              <a:cxn ang="T12">
                <a:pos x="T4" y="T5"/>
              </a:cxn>
              <a:cxn ang="T13">
                <a:pos x="T6" y="T7"/>
              </a:cxn>
              <a:cxn ang="T14">
                <a:pos x="T8" y="T9"/>
              </a:cxn>
            </a:cxnLst>
            <a:rect l="T15" t="T16" r="T17" b="T18"/>
            <a:pathLst>
              <a:path w="2001" h="606">
                <a:moveTo>
                  <a:pt x="0" y="606"/>
                </a:moveTo>
                <a:lnTo>
                  <a:pt x="2001" y="606"/>
                </a:lnTo>
                <a:lnTo>
                  <a:pt x="1687" y="0"/>
                </a:lnTo>
                <a:lnTo>
                  <a:pt x="297" y="0"/>
                </a:lnTo>
                <a:lnTo>
                  <a:pt x="0" y="606"/>
                </a:lnTo>
              </a:path>
            </a:pathLst>
          </a:custGeom>
          <a:blipFill dpi="0" rotWithShape="0">
            <a:blip r:embed="rId14"/>
            <a:srcRect/>
            <a:stretch>
              <a:fillRect/>
            </a:stretch>
          </a:blipFill>
          <a:ln>
            <a:noFill/>
          </a:ln>
          <a:extLst>
            <a:ext uri="{91240B29-F687-4F45-9708-019B960494DF}">
              <a14:hiddenLine xmlns:a14="http://schemas.microsoft.com/office/drawing/2010/main" w="12557" cmpd="sng">
                <a:solidFill>
                  <a:srgbClr val="000000"/>
                </a:solidFill>
                <a:round/>
                <a:headEnd/>
                <a:tailEnd/>
              </a14:hiddenLine>
            </a:ext>
          </a:extLst>
        </p:spPr>
        <p:txBody>
          <a:bodyPr wrap="none"/>
          <a:lstStyle/>
          <a:p>
            <a:endParaRPr lang="ko-KR" altLang="en-US"/>
          </a:p>
        </p:txBody>
      </p:sp>
      <p:sp>
        <p:nvSpPr>
          <p:cNvPr id="181266" name="Freeform 1050">
            <a:extLst>
              <a:ext uri="{FF2B5EF4-FFF2-40B4-BE49-F238E27FC236}">
                <a16:creationId xmlns:a16="http://schemas.microsoft.com/office/drawing/2014/main" id="{CE36CED8-437A-5A30-A00D-5CC86D6FF363}"/>
              </a:ext>
            </a:extLst>
          </p:cNvPr>
          <p:cNvSpPr>
            <a:spLocks noChangeArrowheads="1"/>
          </p:cNvSpPr>
          <p:nvPr/>
        </p:nvSpPr>
        <p:spPr bwMode="auto">
          <a:xfrm>
            <a:off x="2243138" y="2790825"/>
            <a:ext cx="1217612" cy="185738"/>
          </a:xfrm>
          <a:custGeom>
            <a:avLst/>
            <a:gdLst>
              <a:gd name="T0" fmla="*/ 0 w 767"/>
              <a:gd name="T1" fmla="*/ 2147483646 h 117"/>
              <a:gd name="T2" fmla="*/ 2147483646 w 767"/>
              <a:gd name="T3" fmla="*/ 2147483646 h 117"/>
              <a:gd name="T4" fmla="*/ 2147483646 w 767"/>
              <a:gd name="T5" fmla="*/ 0 h 117"/>
              <a:gd name="T6" fmla="*/ 2147483646 w 767"/>
              <a:gd name="T7" fmla="*/ 0 h 117"/>
              <a:gd name="T8" fmla="*/ 0 w 767"/>
              <a:gd name="T9" fmla="*/ 2147483646 h 117"/>
              <a:gd name="T10" fmla="*/ 0 60000 65536"/>
              <a:gd name="T11" fmla="*/ 0 60000 65536"/>
              <a:gd name="T12" fmla="*/ 0 60000 65536"/>
              <a:gd name="T13" fmla="*/ 0 60000 65536"/>
              <a:gd name="T14" fmla="*/ 0 60000 65536"/>
              <a:gd name="T15" fmla="*/ 0 w 767"/>
              <a:gd name="T16" fmla="*/ 0 h 117"/>
              <a:gd name="T17" fmla="*/ 767 w 767"/>
              <a:gd name="T18" fmla="*/ 117 h 117"/>
            </a:gdLst>
            <a:ahLst/>
            <a:cxnLst>
              <a:cxn ang="T10">
                <a:pos x="T0" y="T1"/>
              </a:cxn>
              <a:cxn ang="T11">
                <a:pos x="T2" y="T3"/>
              </a:cxn>
              <a:cxn ang="T12">
                <a:pos x="T4" y="T5"/>
              </a:cxn>
              <a:cxn ang="T13">
                <a:pos x="T6" y="T7"/>
              </a:cxn>
              <a:cxn ang="T14">
                <a:pos x="T8" y="T9"/>
              </a:cxn>
            </a:cxnLst>
            <a:rect l="T15" t="T16" r="T17" b="T18"/>
            <a:pathLst>
              <a:path w="767" h="117">
                <a:moveTo>
                  <a:pt x="0" y="113"/>
                </a:moveTo>
                <a:lnTo>
                  <a:pt x="683" y="117"/>
                </a:lnTo>
                <a:lnTo>
                  <a:pt x="767" y="0"/>
                </a:lnTo>
                <a:lnTo>
                  <a:pt x="188" y="0"/>
                </a:lnTo>
                <a:lnTo>
                  <a:pt x="0" y="113"/>
                </a:lnTo>
              </a:path>
            </a:pathLst>
          </a:custGeom>
          <a:blipFill dpi="0" rotWithShape="0">
            <a:blip r:embed="rId15"/>
            <a:srcRect/>
            <a:stretch>
              <a:fillRect/>
            </a:stretch>
          </a:blipFill>
          <a:ln>
            <a:noFill/>
          </a:ln>
          <a:extLst>
            <a:ext uri="{91240B29-F687-4F45-9708-019B960494DF}">
              <a14:hiddenLine xmlns:a14="http://schemas.microsoft.com/office/drawing/2010/main" w="12557" cmpd="sng">
                <a:solidFill>
                  <a:srgbClr val="000000"/>
                </a:solidFill>
                <a:round/>
                <a:headEnd/>
                <a:tailEnd/>
              </a14:hiddenLine>
            </a:ext>
          </a:extLst>
        </p:spPr>
        <p:txBody>
          <a:bodyPr wrap="none"/>
          <a:lstStyle/>
          <a:p>
            <a:endParaRPr lang="ko-KR" altLang="en-US"/>
          </a:p>
        </p:txBody>
      </p:sp>
      <p:sp>
        <p:nvSpPr>
          <p:cNvPr id="181267" name="Freeform 1051">
            <a:extLst>
              <a:ext uri="{FF2B5EF4-FFF2-40B4-BE49-F238E27FC236}">
                <a16:creationId xmlns:a16="http://schemas.microsoft.com/office/drawing/2014/main" id="{8059D07D-5034-A099-603C-665442883119}"/>
              </a:ext>
            </a:extLst>
          </p:cNvPr>
          <p:cNvSpPr>
            <a:spLocks noChangeArrowheads="1"/>
          </p:cNvSpPr>
          <p:nvPr/>
        </p:nvSpPr>
        <p:spPr bwMode="auto">
          <a:xfrm>
            <a:off x="1757363" y="2973388"/>
            <a:ext cx="2063750" cy="974725"/>
          </a:xfrm>
          <a:custGeom>
            <a:avLst/>
            <a:gdLst>
              <a:gd name="T0" fmla="*/ 0 w 1300"/>
              <a:gd name="T1" fmla="*/ 2147483646 h 614"/>
              <a:gd name="T2" fmla="*/ 2147483646 w 1300"/>
              <a:gd name="T3" fmla="*/ 2147483646 h 614"/>
              <a:gd name="T4" fmla="*/ 2147483646 w 1300"/>
              <a:gd name="T5" fmla="*/ 0 h 614"/>
              <a:gd name="T6" fmla="*/ 2147483646 w 1300"/>
              <a:gd name="T7" fmla="*/ 0 h 614"/>
              <a:gd name="T8" fmla="*/ 0 w 1300"/>
              <a:gd name="T9" fmla="*/ 2147483646 h 614"/>
              <a:gd name="T10" fmla="*/ 0 60000 65536"/>
              <a:gd name="T11" fmla="*/ 0 60000 65536"/>
              <a:gd name="T12" fmla="*/ 0 60000 65536"/>
              <a:gd name="T13" fmla="*/ 0 60000 65536"/>
              <a:gd name="T14" fmla="*/ 0 60000 65536"/>
              <a:gd name="T15" fmla="*/ 0 w 1300"/>
              <a:gd name="T16" fmla="*/ 0 h 614"/>
              <a:gd name="T17" fmla="*/ 1300 w 1300"/>
              <a:gd name="T18" fmla="*/ 614 h 614"/>
            </a:gdLst>
            <a:ahLst/>
            <a:cxnLst>
              <a:cxn ang="T10">
                <a:pos x="T0" y="T1"/>
              </a:cxn>
              <a:cxn ang="T11">
                <a:pos x="T2" y="T3"/>
              </a:cxn>
              <a:cxn ang="T12">
                <a:pos x="T4" y="T5"/>
              </a:cxn>
              <a:cxn ang="T13">
                <a:pos x="T6" y="T7"/>
              </a:cxn>
              <a:cxn ang="T14">
                <a:pos x="T8" y="T9"/>
              </a:cxn>
            </a:cxnLst>
            <a:rect l="T15" t="T16" r="T17" b="T18"/>
            <a:pathLst>
              <a:path w="1300" h="614">
                <a:moveTo>
                  <a:pt x="0" y="614"/>
                </a:moveTo>
                <a:lnTo>
                  <a:pt x="1300" y="614"/>
                </a:lnTo>
                <a:lnTo>
                  <a:pt x="999" y="0"/>
                </a:lnTo>
                <a:lnTo>
                  <a:pt x="303" y="0"/>
                </a:lnTo>
                <a:lnTo>
                  <a:pt x="0" y="614"/>
                </a:lnTo>
              </a:path>
            </a:pathLst>
          </a:custGeom>
          <a:blipFill dpi="0" rotWithShape="0">
            <a:blip r:embed="rId16"/>
            <a:srcRect/>
            <a:stretch>
              <a:fillRect/>
            </a:stretch>
          </a:blipFill>
          <a:ln>
            <a:noFill/>
          </a:ln>
          <a:extLst>
            <a:ext uri="{91240B29-F687-4F45-9708-019B960494DF}">
              <a14:hiddenLine xmlns:a14="http://schemas.microsoft.com/office/drawing/2010/main" w="12557" cmpd="sng">
                <a:solidFill>
                  <a:srgbClr val="000000"/>
                </a:solidFill>
                <a:round/>
                <a:headEnd/>
                <a:tailEnd/>
              </a14:hiddenLine>
            </a:ext>
          </a:extLst>
        </p:spPr>
        <p:txBody>
          <a:bodyPr wrap="none"/>
          <a:lstStyle/>
          <a:p>
            <a:endParaRPr lang="ko-KR" altLang="en-US"/>
          </a:p>
        </p:txBody>
      </p:sp>
      <p:sp>
        <p:nvSpPr>
          <p:cNvPr id="181268" name="Freeform 1052">
            <a:extLst>
              <a:ext uri="{FF2B5EF4-FFF2-40B4-BE49-F238E27FC236}">
                <a16:creationId xmlns:a16="http://schemas.microsoft.com/office/drawing/2014/main" id="{7AC09B56-B151-F815-CA3E-63A73A0CBD02}"/>
              </a:ext>
            </a:extLst>
          </p:cNvPr>
          <p:cNvSpPr>
            <a:spLocks noChangeArrowheads="1"/>
          </p:cNvSpPr>
          <p:nvPr/>
        </p:nvSpPr>
        <p:spPr bwMode="auto">
          <a:xfrm>
            <a:off x="2298700" y="1860550"/>
            <a:ext cx="981075" cy="976313"/>
          </a:xfrm>
          <a:custGeom>
            <a:avLst/>
            <a:gdLst>
              <a:gd name="T0" fmla="*/ 0 w 618"/>
              <a:gd name="T1" fmla="*/ 2147483646 h 615"/>
              <a:gd name="T2" fmla="*/ 2147483646 w 618"/>
              <a:gd name="T3" fmla="*/ 2147483646 h 615"/>
              <a:gd name="T4" fmla="*/ 2147483646 w 618"/>
              <a:gd name="T5" fmla="*/ 0 h 615"/>
              <a:gd name="T6" fmla="*/ 0 w 618"/>
              <a:gd name="T7" fmla="*/ 2147483646 h 615"/>
              <a:gd name="T8" fmla="*/ 0 60000 65536"/>
              <a:gd name="T9" fmla="*/ 0 60000 65536"/>
              <a:gd name="T10" fmla="*/ 0 60000 65536"/>
              <a:gd name="T11" fmla="*/ 0 60000 65536"/>
              <a:gd name="T12" fmla="*/ 0 w 618"/>
              <a:gd name="T13" fmla="*/ 0 h 615"/>
              <a:gd name="T14" fmla="*/ 618 w 618"/>
              <a:gd name="T15" fmla="*/ 615 h 615"/>
            </a:gdLst>
            <a:ahLst/>
            <a:cxnLst>
              <a:cxn ang="T8">
                <a:pos x="T0" y="T1"/>
              </a:cxn>
              <a:cxn ang="T9">
                <a:pos x="T2" y="T3"/>
              </a:cxn>
              <a:cxn ang="T10">
                <a:pos x="T4" y="T5"/>
              </a:cxn>
              <a:cxn ang="T11">
                <a:pos x="T6" y="T7"/>
              </a:cxn>
            </a:cxnLst>
            <a:rect l="T12" t="T13" r="T14" b="T15"/>
            <a:pathLst>
              <a:path w="618" h="615">
                <a:moveTo>
                  <a:pt x="0" y="611"/>
                </a:moveTo>
                <a:lnTo>
                  <a:pt x="618" y="615"/>
                </a:lnTo>
                <a:lnTo>
                  <a:pt x="298" y="0"/>
                </a:lnTo>
                <a:lnTo>
                  <a:pt x="0" y="611"/>
                </a:lnTo>
              </a:path>
            </a:pathLst>
          </a:custGeom>
          <a:blipFill dpi="0" rotWithShape="0">
            <a:blip r:embed="rId17"/>
            <a:srcRect/>
            <a:stretch>
              <a:fillRect/>
            </a:stretch>
          </a:blipFill>
          <a:ln>
            <a:noFill/>
          </a:ln>
          <a:extLst>
            <a:ext uri="{91240B29-F687-4F45-9708-019B960494DF}">
              <a14:hiddenLine xmlns:a14="http://schemas.microsoft.com/office/drawing/2010/main" w="12557" cmpd="sng">
                <a:solidFill>
                  <a:srgbClr val="000000"/>
                </a:solidFill>
                <a:round/>
                <a:headEnd/>
                <a:tailEnd/>
              </a14:hiddenLine>
            </a:ext>
          </a:extLst>
        </p:spPr>
        <p:txBody>
          <a:bodyPr wrap="none"/>
          <a:lstStyle/>
          <a:p>
            <a:endParaRPr lang="ko-KR" altLang="en-US"/>
          </a:p>
        </p:txBody>
      </p:sp>
      <p:sp>
        <p:nvSpPr>
          <p:cNvPr id="181269" name="Freeform 1053">
            <a:extLst>
              <a:ext uri="{FF2B5EF4-FFF2-40B4-BE49-F238E27FC236}">
                <a16:creationId xmlns:a16="http://schemas.microsoft.com/office/drawing/2014/main" id="{4AD62742-2B42-A1B9-774D-98C5A359D927}"/>
              </a:ext>
            </a:extLst>
          </p:cNvPr>
          <p:cNvSpPr>
            <a:spLocks noChangeArrowheads="1"/>
          </p:cNvSpPr>
          <p:nvPr/>
        </p:nvSpPr>
        <p:spPr bwMode="auto">
          <a:xfrm>
            <a:off x="3333750" y="2782888"/>
            <a:ext cx="728663" cy="1157287"/>
          </a:xfrm>
          <a:custGeom>
            <a:avLst/>
            <a:gdLst>
              <a:gd name="T0" fmla="*/ 2147483646 w 459"/>
              <a:gd name="T1" fmla="*/ 2147483646 h 729"/>
              <a:gd name="T2" fmla="*/ 2147483646 w 459"/>
              <a:gd name="T3" fmla="*/ 2147483646 h 729"/>
              <a:gd name="T4" fmla="*/ 2147483646 w 459"/>
              <a:gd name="T5" fmla="*/ 0 h 729"/>
              <a:gd name="T6" fmla="*/ 0 w 459"/>
              <a:gd name="T7" fmla="*/ 2147483646 h 729"/>
              <a:gd name="T8" fmla="*/ 2147483646 w 459"/>
              <a:gd name="T9" fmla="*/ 2147483646 h 729"/>
              <a:gd name="T10" fmla="*/ 0 60000 65536"/>
              <a:gd name="T11" fmla="*/ 0 60000 65536"/>
              <a:gd name="T12" fmla="*/ 0 60000 65536"/>
              <a:gd name="T13" fmla="*/ 0 60000 65536"/>
              <a:gd name="T14" fmla="*/ 0 60000 65536"/>
              <a:gd name="T15" fmla="*/ 0 w 459"/>
              <a:gd name="T16" fmla="*/ 0 h 729"/>
              <a:gd name="T17" fmla="*/ 459 w 459"/>
              <a:gd name="T18" fmla="*/ 729 h 729"/>
            </a:gdLst>
            <a:ahLst/>
            <a:cxnLst>
              <a:cxn ang="T10">
                <a:pos x="T0" y="T1"/>
              </a:cxn>
              <a:cxn ang="T11">
                <a:pos x="T2" y="T3"/>
              </a:cxn>
              <a:cxn ang="T12">
                <a:pos x="T4" y="T5"/>
              </a:cxn>
              <a:cxn ang="T13">
                <a:pos x="T6" y="T7"/>
              </a:cxn>
              <a:cxn ang="T14">
                <a:pos x="T8" y="T9"/>
              </a:cxn>
            </a:cxnLst>
            <a:rect l="T15" t="T16" r="T17" b="T18"/>
            <a:pathLst>
              <a:path w="459" h="729">
                <a:moveTo>
                  <a:pt x="303" y="729"/>
                </a:moveTo>
                <a:lnTo>
                  <a:pt x="459" y="504"/>
                </a:lnTo>
                <a:lnTo>
                  <a:pt x="82" y="0"/>
                </a:lnTo>
                <a:lnTo>
                  <a:pt x="0" y="110"/>
                </a:lnTo>
                <a:lnTo>
                  <a:pt x="303" y="729"/>
                </a:lnTo>
              </a:path>
            </a:pathLst>
          </a:custGeom>
          <a:solidFill>
            <a:srgbClr val="33CCCC"/>
          </a:solidFill>
          <a:ln>
            <a:noFill/>
          </a:ln>
          <a:extLst>
            <a:ext uri="{91240B29-F687-4F45-9708-019B960494DF}">
              <a14:hiddenLine xmlns:a14="http://schemas.microsoft.com/office/drawing/2010/main" w="12557" cmpd="sng">
                <a:solidFill>
                  <a:srgbClr val="000000"/>
                </a:solidFill>
                <a:round/>
                <a:headEnd/>
                <a:tailEnd/>
              </a14:hiddenLine>
            </a:ext>
          </a:extLst>
        </p:spPr>
        <p:txBody>
          <a:bodyPr wrap="none"/>
          <a:lstStyle/>
          <a:p>
            <a:endParaRPr lang="ko-KR" altLang="en-US"/>
          </a:p>
        </p:txBody>
      </p:sp>
      <p:sp>
        <p:nvSpPr>
          <p:cNvPr id="181270" name="Freeform 1054">
            <a:extLst>
              <a:ext uri="{FF2B5EF4-FFF2-40B4-BE49-F238E27FC236}">
                <a16:creationId xmlns:a16="http://schemas.microsoft.com/office/drawing/2014/main" id="{BA465355-A0F0-EC7E-AC84-54FAF70F8684}"/>
              </a:ext>
            </a:extLst>
          </p:cNvPr>
          <p:cNvSpPr>
            <a:spLocks noChangeArrowheads="1"/>
          </p:cNvSpPr>
          <p:nvPr/>
        </p:nvSpPr>
        <p:spPr bwMode="auto">
          <a:xfrm>
            <a:off x="688975" y="5180013"/>
            <a:ext cx="4264025" cy="977900"/>
          </a:xfrm>
          <a:custGeom>
            <a:avLst/>
            <a:gdLst>
              <a:gd name="T0" fmla="*/ 0 w 2686"/>
              <a:gd name="T1" fmla="*/ 2147483646 h 616"/>
              <a:gd name="T2" fmla="*/ 2147483646 w 2686"/>
              <a:gd name="T3" fmla="*/ 2147483646 h 616"/>
              <a:gd name="T4" fmla="*/ 2147483646 w 2686"/>
              <a:gd name="T5" fmla="*/ 2147483646 h 616"/>
              <a:gd name="T6" fmla="*/ 2147483646 w 2686"/>
              <a:gd name="T7" fmla="*/ 0 h 616"/>
              <a:gd name="T8" fmla="*/ 0 w 2686"/>
              <a:gd name="T9" fmla="*/ 2147483646 h 616"/>
              <a:gd name="T10" fmla="*/ 0 60000 65536"/>
              <a:gd name="T11" fmla="*/ 0 60000 65536"/>
              <a:gd name="T12" fmla="*/ 0 60000 65536"/>
              <a:gd name="T13" fmla="*/ 0 60000 65536"/>
              <a:gd name="T14" fmla="*/ 0 60000 65536"/>
              <a:gd name="T15" fmla="*/ 0 w 2686"/>
              <a:gd name="T16" fmla="*/ 0 h 616"/>
              <a:gd name="T17" fmla="*/ 2686 w 2686"/>
              <a:gd name="T18" fmla="*/ 616 h 616"/>
            </a:gdLst>
            <a:ahLst/>
            <a:cxnLst>
              <a:cxn ang="T10">
                <a:pos x="T0" y="T1"/>
              </a:cxn>
              <a:cxn ang="T11">
                <a:pos x="T2" y="T3"/>
              </a:cxn>
              <a:cxn ang="T12">
                <a:pos x="T4" y="T5"/>
              </a:cxn>
              <a:cxn ang="T13">
                <a:pos x="T6" y="T7"/>
              </a:cxn>
              <a:cxn ang="T14">
                <a:pos x="T8" y="T9"/>
              </a:cxn>
            </a:cxnLst>
            <a:rect l="T15" t="T16" r="T17" b="T18"/>
            <a:pathLst>
              <a:path w="2686" h="616">
                <a:moveTo>
                  <a:pt x="0" y="616"/>
                </a:moveTo>
                <a:lnTo>
                  <a:pt x="2686" y="614"/>
                </a:lnTo>
                <a:lnTo>
                  <a:pt x="2377" y="1"/>
                </a:lnTo>
                <a:lnTo>
                  <a:pt x="303" y="0"/>
                </a:lnTo>
                <a:lnTo>
                  <a:pt x="0" y="616"/>
                </a:lnTo>
              </a:path>
            </a:pathLst>
          </a:custGeom>
          <a:blipFill dpi="0" rotWithShape="0">
            <a:blip r:embed="rId18"/>
            <a:srcRect/>
            <a:stretch>
              <a:fillRect/>
            </a:stretch>
          </a:blipFill>
          <a:ln>
            <a:noFill/>
          </a:ln>
          <a:extLst>
            <a:ext uri="{91240B29-F687-4F45-9708-019B960494DF}">
              <a14:hiddenLine xmlns:a14="http://schemas.microsoft.com/office/drawing/2010/main" w="12557" cmpd="sng">
                <a:solidFill>
                  <a:srgbClr val="000000"/>
                </a:solidFill>
                <a:round/>
                <a:headEnd/>
                <a:tailEnd/>
              </a14:hiddenLine>
            </a:ext>
          </a:extLst>
        </p:spPr>
        <p:txBody>
          <a:bodyPr wrap="none"/>
          <a:lstStyle/>
          <a:p>
            <a:endParaRPr lang="ko-KR" altLang="en-US"/>
          </a:p>
        </p:txBody>
      </p:sp>
      <p:sp>
        <p:nvSpPr>
          <p:cNvPr id="181271" name="Freeform 1055">
            <a:extLst>
              <a:ext uri="{FF2B5EF4-FFF2-40B4-BE49-F238E27FC236}">
                <a16:creationId xmlns:a16="http://schemas.microsoft.com/office/drawing/2014/main" id="{6305F449-6A51-EC48-7AFF-C293EB2E8C18}"/>
              </a:ext>
            </a:extLst>
          </p:cNvPr>
          <p:cNvSpPr>
            <a:spLocks noChangeArrowheads="1"/>
          </p:cNvSpPr>
          <p:nvPr/>
        </p:nvSpPr>
        <p:spPr bwMode="auto">
          <a:xfrm>
            <a:off x="4452938" y="4645025"/>
            <a:ext cx="1019175" cy="1517650"/>
          </a:xfrm>
          <a:custGeom>
            <a:avLst/>
            <a:gdLst>
              <a:gd name="T0" fmla="*/ 2147483646 w 642"/>
              <a:gd name="T1" fmla="*/ 2147483646 h 956"/>
              <a:gd name="T2" fmla="*/ 2147483646 w 642"/>
              <a:gd name="T3" fmla="*/ 2147483646 h 956"/>
              <a:gd name="T4" fmla="*/ 2147483646 w 642"/>
              <a:gd name="T5" fmla="*/ 0 h 956"/>
              <a:gd name="T6" fmla="*/ 0 w 642"/>
              <a:gd name="T7" fmla="*/ 2147483646 h 956"/>
              <a:gd name="T8" fmla="*/ 2147483646 w 642"/>
              <a:gd name="T9" fmla="*/ 2147483646 h 956"/>
              <a:gd name="T10" fmla="*/ 0 60000 65536"/>
              <a:gd name="T11" fmla="*/ 0 60000 65536"/>
              <a:gd name="T12" fmla="*/ 0 60000 65536"/>
              <a:gd name="T13" fmla="*/ 0 60000 65536"/>
              <a:gd name="T14" fmla="*/ 0 60000 65536"/>
              <a:gd name="T15" fmla="*/ 0 w 642"/>
              <a:gd name="T16" fmla="*/ 0 h 956"/>
              <a:gd name="T17" fmla="*/ 642 w 642"/>
              <a:gd name="T18" fmla="*/ 956 h 956"/>
            </a:gdLst>
            <a:ahLst/>
            <a:cxnLst>
              <a:cxn ang="T10">
                <a:pos x="T0" y="T1"/>
              </a:cxn>
              <a:cxn ang="T11">
                <a:pos x="T2" y="T3"/>
              </a:cxn>
              <a:cxn ang="T12">
                <a:pos x="T4" y="T5"/>
              </a:cxn>
              <a:cxn ang="T13">
                <a:pos x="T6" y="T7"/>
              </a:cxn>
              <a:cxn ang="T14">
                <a:pos x="T8" y="T9"/>
              </a:cxn>
            </a:cxnLst>
            <a:rect l="T15" t="T16" r="T17" b="T18"/>
            <a:pathLst>
              <a:path w="642" h="956">
                <a:moveTo>
                  <a:pt x="317" y="956"/>
                </a:moveTo>
                <a:lnTo>
                  <a:pt x="642" y="545"/>
                </a:lnTo>
                <a:lnTo>
                  <a:pt x="238" y="0"/>
                </a:lnTo>
                <a:lnTo>
                  <a:pt x="0" y="346"/>
                </a:lnTo>
                <a:lnTo>
                  <a:pt x="317" y="956"/>
                </a:lnTo>
              </a:path>
            </a:pathLst>
          </a:custGeom>
          <a:solidFill>
            <a:srgbClr val="33CCCC"/>
          </a:solidFill>
          <a:ln>
            <a:noFill/>
          </a:ln>
          <a:extLst>
            <a:ext uri="{91240B29-F687-4F45-9708-019B960494DF}">
              <a14:hiddenLine xmlns:a14="http://schemas.microsoft.com/office/drawing/2010/main" w="12557" cmpd="sng">
                <a:solidFill>
                  <a:srgbClr val="000000"/>
                </a:solidFill>
                <a:round/>
                <a:headEnd/>
                <a:tailEnd/>
              </a14:hiddenLine>
            </a:ext>
          </a:extLst>
        </p:spPr>
        <p:txBody>
          <a:bodyPr wrap="none"/>
          <a:lstStyle/>
          <a:p>
            <a:endParaRPr lang="ko-KR" altLang="en-US"/>
          </a:p>
        </p:txBody>
      </p:sp>
      <p:sp>
        <p:nvSpPr>
          <p:cNvPr id="181272" name="Freeform 1056">
            <a:extLst>
              <a:ext uri="{FF2B5EF4-FFF2-40B4-BE49-F238E27FC236}">
                <a16:creationId xmlns:a16="http://schemas.microsoft.com/office/drawing/2014/main" id="{2AF51E96-5C25-C4A3-64AE-C682DA40C9DD}"/>
              </a:ext>
            </a:extLst>
          </p:cNvPr>
          <p:cNvSpPr>
            <a:spLocks noChangeArrowheads="1"/>
          </p:cNvSpPr>
          <p:nvPr/>
        </p:nvSpPr>
        <p:spPr bwMode="auto">
          <a:xfrm>
            <a:off x="2767013" y="1860550"/>
            <a:ext cx="603250" cy="971550"/>
          </a:xfrm>
          <a:custGeom>
            <a:avLst/>
            <a:gdLst>
              <a:gd name="T0" fmla="*/ 2147483646 w 380"/>
              <a:gd name="T1" fmla="*/ 2147483646 h 612"/>
              <a:gd name="T2" fmla="*/ 2147483646 w 380"/>
              <a:gd name="T3" fmla="*/ 2147483646 h 612"/>
              <a:gd name="T4" fmla="*/ 0 w 380"/>
              <a:gd name="T5" fmla="*/ 0 h 612"/>
              <a:gd name="T6" fmla="*/ 2147483646 w 380"/>
              <a:gd name="T7" fmla="*/ 2147483646 h 612"/>
              <a:gd name="T8" fmla="*/ 0 60000 65536"/>
              <a:gd name="T9" fmla="*/ 0 60000 65536"/>
              <a:gd name="T10" fmla="*/ 0 60000 65536"/>
              <a:gd name="T11" fmla="*/ 0 60000 65536"/>
              <a:gd name="T12" fmla="*/ 0 w 380"/>
              <a:gd name="T13" fmla="*/ 0 h 612"/>
              <a:gd name="T14" fmla="*/ 380 w 380"/>
              <a:gd name="T15" fmla="*/ 612 h 612"/>
            </a:gdLst>
            <a:ahLst/>
            <a:cxnLst>
              <a:cxn ang="T8">
                <a:pos x="T0" y="T1"/>
              </a:cxn>
              <a:cxn ang="T9">
                <a:pos x="T2" y="T3"/>
              </a:cxn>
              <a:cxn ang="T10">
                <a:pos x="T4" y="T5"/>
              </a:cxn>
              <a:cxn ang="T11">
                <a:pos x="T6" y="T7"/>
              </a:cxn>
            </a:cxnLst>
            <a:rect l="T12" t="T13" r="T14" b="T15"/>
            <a:pathLst>
              <a:path w="380" h="612">
                <a:moveTo>
                  <a:pt x="309" y="612"/>
                </a:moveTo>
                <a:lnTo>
                  <a:pt x="380" y="510"/>
                </a:lnTo>
                <a:lnTo>
                  <a:pt x="0" y="0"/>
                </a:lnTo>
                <a:lnTo>
                  <a:pt x="309" y="612"/>
                </a:lnTo>
              </a:path>
            </a:pathLst>
          </a:custGeom>
          <a:solidFill>
            <a:srgbClr val="33CCCC"/>
          </a:solidFill>
          <a:ln>
            <a:noFill/>
          </a:ln>
          <a:extLst>
            <a:ext uri="{91240B29-F687-4F45-9708-019B960494DF}">
              <a14:hiddenLine xmlns:a14="http://schemas.microsoft.com/office/drawing/2010/main" w="12557" cmpd="sng">
                <a:solidFill>
                  <a:srgbClr val="000000"/>
                </a:solidFill>
                <a:round/>
                <a:headEnd/>
                <a:tailEnd/>
              </a14:hiddenLine>
            </a:ext>
          </a:extLst>
        </p:spPr>
        <p:txBody>
          <a:bodyPr wrap="none"/>
          <a:lstStyle/>
          <a:p>
            <a:endParaRPr lang="ko-KR" altLang="en-US"/>
          </a:p>
        </p:txBody>
      </p:sp>
      <p:sp>
        <p:nvSpPr>
          <p:cNvPr id="128036" name="Rectangle 1060">
            <a:extLst>
              <a:ext uri="{FF2B5EF4-FFF2-40B4-BE49-F238E27FC236}">
                <a16:creationId xmlns:a16="http://schemas.microsoft.com/office/drawing/2014/main" id="{B117B3D2-FE67-3E2C-AC5F-951964608E3A}"/>
              </a:ext>
            </a:extLst>
          </p:cNvPr>
          <p:cNvSpPr>
            <a:spLocks noChangeArrowheads="1"/>
          </p:cNvSpPr>
          <p:nvPr/>
        </p:nvSpPr>
        <p:spPr bwMode="auto">
          <a:xfrm>
            <a:off x="1374775" y="5345113"/>
            <a:ext cx="2916238" cy="682625"/>
          </a:xfrm>
          <a:prstGeom prst="rect">
            <a:avLst/>
          </a:prstGeom>
          <a:noFill/>
          <a:ln w="25282" cmpd="sng">
            <a:noFill/>
            <a:miter lim="800000"/>
            <a:headEnd/>
            <a:tailEnd/>
          </a:ln>
          <a:effectLst>
            <a:outerShdw dist="17915" dir="2700000" algn="ctr" rotWithShape="0">
              <a:srgbClr val="003366"/>
            </a:outerShdw>
          </a:effectLst>
        </p:spPr>
        <p:txBody>
          <a:bodyPr lIns="91361" tIns="45708" rIns="91361" bIns="45708">
            <a:spAutoFit/>
          </a:bodyPr>
          <a:lstStyle/>
          <a:p>
            <a:pPr algn="ctr" defTabSz="809625" eaLnBrk="1" latinLnBrk="1" hangingPunct="1">
              <a:lnSpc>
                <a:spcPct val="120000"/>
              </a:lnSpc>
              <a:defRPr/>
            </a:pPr>
            <a:r>
              <a:rPr lang="ko-KR" altLang="en-US" sz="1600" b="1" dirty="0">
                <a:solidFill>
                  <a:srgbClr val="F8F8F8"/>
                </a:solidFill>
                <a:effectLst>
                  <a:outerShdw blurRad="38100" dist="38100" dir="2700000" algn="tl">
                    <a:srgbClr val="C0C0C0"/>
                  </a:outerShdw>
                </a:effectLst>
                <a:latin typeface="굴림" pitchFamily="50" charset="-127"/>
                <a:cs typeface="Arial" pitchFamily="34" charset="0"/>
              </a:rPr>
              <a:t>기업체 지속적 </a:t>
            </a:r>
            <a:endParaRPr lang="en-US" altLang="ko-KR" sz="1600" b="1" dirty="0">
              <a:solidFill>
                <a:srgbClr val="F8F8F8"/>
              </a:solidFill>
              <a:effectLst>
                <a:outerShdw blurRad="38100" dist="38100" dir="2700000" algn="tl">
                  <a:srgbClr val="C0C0C0"/>
                </a:outerShdw>
              </a:effectLst>
              <a:latin typeface="굴림" pitchFamily="50" charset="-127"/>
              <a:cs typeface="Arial" pitchFamily="34" charset="0"/>
            </a:endParaRPr>
          </a:p>
          <a:p>
            <a:pPr algn="ctr" defTabSz="809625" eaLnBrk="1" latinLnBrk="1" hangingPunct="1">
              <a:lnSpc>
                <a:spcPct val="120000"/>
              </a:lnSpc>
              <a:defRPr/>
            </a:pPr>
            <a:r>
              <a:rPr lang="ko-KR" altLang="en-US" sz="1600" b="1" dirty="0">
                <a:solidFill>
                  <a:srgbClr val="F8F8F8"/>
                </a:solidFill>
                <a:effectLst>
                  <a:outerShdw blurRad="38100" dist="38100" dir="2700000" algn="tl">
                    <a:srgbClr val="C0C0C0"/>
                  </a:outerShdw>
                </a:effectLst>
                <a:latin typeface="굴림" pitchFamily="50" charset="-127"/>
                <a:cs typeface="Arial" pitchFamily="34" charset="0"/>
              </a:rPr>
              <a:t>악취저감 추진</a:t>
            </a:r>
          </a:p>
        </p:txBody>
      </p:sp>
      <p:sp>
        <p:nvSpPr>
          <p:cNvPr id="128037" name="Rectangle 1061">
            <a:extLst>
              <a:ext uri="{FF2B5EF4-FFF2-40B4-BE49-F238E27FC236}">
                <a16:creationId xmlns:a16="http://schemas.microsoft.com/office/drawing/2014/main" id="{EEEEB82F-79DC-72B5-8730-5C4A6613124B}"/>
              </a:ext>
            </a:extLst>
          </p:cNvPr>
          <p:cNvSpPr>
            <a:spLocks noChangeArrowheads="1"/>
          </p:cNvSpPr>
          <p:nvPr/>
        </p:nvSpPr>
        <p:spPr bwMode="auto">
          <a:xfrm>
            <a:off x="1617663" y="4233863"/>
            <a:ext cx="2490787" cy="676275"/>
          </a:xfrm>
          <a:prstGeom prst="rect">
            <a:avLst/>
          </a:prstGeom>
          <a:noFill/>
          <a:ln w="25282" cmpd="sng">
            <a:noFill/>
            <a:miter lim="800000"/>
            <a:headEnd/>
            <a:tailEnd/>
          </a:ln>
          <a:effectLst>
            <a:outerShdw dist="17915" dir="2700000" algn="ctr" rotWithShape="0">
              <a:srgbClr val="003366"/>
            </a:outerShdw>
          </a:effectLst>
        </p:spPr>
        <p:txBody>
          <a:bodyPr lIns="91361" tIns="45708" rIns="91361" bIns="45708">
            <a:spAutoFit/>
          </a:bodyPr>
          <a:lstStyle/>
          <a:p>
            <a:pPr algn="ctr" defTabSz="809625" eaLnBrk="1" latinLnBrk="1" hangingPunct="1">
              <a:lnSpc>
                <a:spcPct val="120000"/>
              </a:lnSpc>
              <a:defRPr/>
            </a:pPr>
            <a:r>
              <a:rPr lang="ko-KR" altLang="en-US" sz="1600" b="1">
                <a:solidFill>
                  <a:srgbClr val="F8F8F8"/>
                </a:solidFill>
                <a:effectLst>
                  <a:outerShdw blurRad="38100" dist="38100" dir="2700000" algn="tl">
                    <a:srgbClr val="C0C0C0"/>
                  </a:outerShdw>
                </a:effectLst>
                <a:latin typeface="굴림" pitchFamily="50" charset="-127"/>
                <a:cs typeface="Arial" pitchFamily="34" charset="0"/>
              </a:rPr>
              <a:t>악취발생 예방을 위한</a:t>
            </a:r>
          </a:p>
          <a:p>
            <a:pPr algn="ctr" defTabSz="809625" eaLnBrk="1" latinLnBrk="1" hangingPunct="1">
              <a:lnSpc>
                <a:spcPct val="120000"/>
              </a:lnSpc>
              <a:defRPr/>
            </a:pPr>
            <a:r>
              <a:rPr lang="ko-KR" altLang="en-US" sz="1600" b="1">
                <a:solidFill>
                  <a:srgbClr val="F8F8F8"/>
                </a:solidFill>
                <a:effectLst>
                  <a:outerShdw blurRad="38100" dist="38100" dir="2700000" algn="tl">
                    <a:srgbClr val="C0C0C0"/>
                  </a:outerShdw>
                </a:effectLst>
                <a:latin typeface="굴림" pitchFamily="50" charset="-127"/>
                <a:cs typeface="Arial" pitchFamily="34" charset="0"/>
              </a:rPr>
              <a:t>취약지역 집중관리</a:t>
            </a:r>
          </a:p>
        </p:txBody>
      </p:sp>
      <p:sp>
        <p:nvSpPr>
          <p:cNvPr id="128038" name="Rectangle 1062">
            <a:extLst>
              <a:ext uri="{FF2B5EF4-FFF2-40B4-BE49-F238E27FC236}">
                <a16:creationId xmlns:a16="http://schemas.microsoft.com/office/drawing/2014/main" id="{5A14051F-7E54-DA82-CA11-F4459F09FE27}"/>
              </a:ext>
            </a:extLst>
          </p:cNvPr>
          <p:cNvSpPr>
            <a:spLocks noChangeArrowheads="1"/>
          </p:cNvSpPr>
          <p:nvPr/>
        </p:nvSpPr>
        <p:spPr bwMode="auto">
          <a:xfrm>
            <a:off x="1692275" y="3297238"/>
            <a:ext cx="2246313" cy="574675"/>
          </a:xfrm>
          <a:prstGeom prst="rect">
            <a:avLst/>
          </a:prstGeom>
          <a:noFill/>
          <a:ln w="25282" cmpd="sng">
            <a:noFill/>
            <a:miter lim="800000"/>
            <a:headEnd/>
            <a:tailEnd/>
          </a:ln>
          <a:effectLst>
            <a:outerShdw dist="17915" dir="2700000" algn="ctr" rotWithShape="0">
              <a:srgbClr val="003366"/>
            </a:outerShdw>
          </a:effectLst>
        </p:spPr>
        <p:txBody>
          <a:bodyPr lIns="91361" tIns="45708" rIns="91361" bIns="45708">
            <a:spAutoFit/>
          </a:bodyPr>
          <a:lstStyle/>
          <a:p>
            <a:pPr algn="ctr" defTabSz="809625" eaLnBrk="1" latinLnBrk="1" hangingPunct="1">
              <a:lnSpc>
                <a:spcPct val="50000"/>
              </a:lnSpc>
              <a:spcBef>
                <a:spcPct val="50000"/>
              </a:spcBef>
              <a:defRPr/>
            </a:pPr>
            <a:r>
              <a:rPr lang="ko-KR" altLang="en-US" sz="1600" b="1">
                <a:solidFill>
                  <a:srgbClr val="F8F8F8"/>
                </a:solidFill>
                <a:effectLst>
                  <a:outerShdw blurRad="38100" dist="38100" dir="2700000" algn="tl">
                    <a:srgbClr val="C0C0C0"/>
                  </a:outerShdw>
                </a:effectLst>
                <a:latin typeface="굴림" pitchFamily="50" charset="-127"/>
                <a:cs typeface="Arial" pitchFamily="34" charset="0"/>
              </a:rPr>
              <a:t>악취배출원</a:t>
            </a:r>
          </a:p>
          <a:p>
            <a:pPr algn="ctr" defTabSz="809625" eaLnBrk="1" latinLnBrk="1" hangingPunct="1">
              <a:lnSpc>
                <a:spcPct val="50000"/>
              </a:lnSpc>
              <a:spcBef>
                <a:spcPct val="50000"/>
              </a:spcBef>
              <a:defRPr/>
            </a:pPr>
            <a:r>
              <a:rPr lang="ko-KR" altLang="en-US" sz="1600" b="1">
                <a:solidFill>
                  <a:srgbClr val="F8F8F8"/>
                </a:solidFill>
                <a:effectLst>
                  <a:outerShdw blurRad="38100" dist="38100" dir="2700000" algn="tl">
                    <a:srgbClr val="C0C0C0"/>
                  </a:outerShdw>
                </a:effectLst>
                <a:latin typeface="굴림" pitchFamily="50" charset="-127"/>
                <a:cs typeface="Arial" pitchFamily="34" charset="0"/>
              </a:rPr>
              <a:t>체계적 관리</a:t>
            </a:r>
          </a:p>
        </p:txBody>
      </p:sp>
      <p:sp>
        <p:nvSpPr>
          <p:cNvPr id="181276" name="Rectangle 1063">
            <a:extLst>
              <a:ext uri="{FF2B5EF4-FFF2-40B4-BE49-F238E27FC236}">
                <a16:creationId xmlns:a16="http://schemas.microsoft.com/office/drawing/2014/main" id="{893C8C75-B8B3-1E3C-12F7-A8C541BC41D5}"/>
              </a:ext>
            </a:extLst>
          </p:cNvPr>
          <p:cNvSpPr>
            <a:spLocks noChangeArrowheads="1"/>
          </p:cNvSpPr>
          <p:nvPr/>
        </p:nvSpPr>
        <p:spPr bwMode="auto">
          <a:xfrm>
            <a:off x="5068888" y="5324475"/>
            <a:ext cx="370205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557">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400" b="1">
                <a:solidFill>
                  <a:srgbClr val="000000"/>
                </a:solidFill>
                <a:latin typeface="나눔고딕" pitchFamily="50" charset="-127"/>
                <a:ea typeface="나눔고딕" pitchFamily="50" charset="-127"/>
              </a:rPr>
              <a:t>무인악취포집기 설치로 악취민원 신속대응</a:t>
            </a:r>
          </a:p>
          <a:p>
            <a:pPr eaLnBrk="1" hangingPunct="1">
              <a:lnSpc>
                <a:spcPct val="120000"/>
              </a:lnSpc>
              <a:buClrTx/>
              <a:buFontTx/>
              <a:buNone/>
            </a:pPr>
            <a:r>
              <a:rPr lang="ko-KR" altLang="en-US" sz="1400" b="1">
                <a:solidFill>
                  <a:srgbClr val="000000"/>
                </a:solidFill>
                <a:latin typeface="나눔고딕" pitchFamily="50" charset="-127"/>
                <a:ea typeface="나눔고딕" pitchFamily="50" charset="-127"/>
              </a:rPr>
              <a:t>악취유발 기업체 정기보수 일정 분산 시행</a:t>
            </a:r>
          </a:p>
        </p:txBody>
      </p:sp>
      <p:sp>
        <p:nvSpPr>
          <p:cNvPr id="181277" name="Rectangle 1064">
            <a:extLst>
              <a:ext uri="{FF2B5EF4-FFF2-40B4-BE49-F238E27FC236}">
                <a16:creationId xmlns:a16="http://schemas.microsoft.com/office/drawing/2014/main" id="{4DFE6AA0-765E-CE67-1814-81D9008A9E64}"/>
              </a:ext>
            </a:extLst>
          </p:cNvPr>
          <p:cNvSpPr>
            <a:spLocks noChangeArrowheads="1"/>
          </p:cNvSpPr>
          <p:nvPr/>
        </p:nvSpPr>
        <p:spPr bwMode="auto">
          <a:xfrm>
            <a:off x="4778375" y="3859213"/>
            <a:ext cx="4027488"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557">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400" b="1">
                <a:solidFill>
                  <a:srgbClr val="000000"/>
                </a:solidFill>
                <a:latin typeface="나눔고딕" pitchFamily="50" charset="-127"/>
                <a:ea typeface="나눔고딕" pitchFamily="50" charset="-127"/>
              </a:rPr>
              <a:t>민관합동 악취감시반 운영</a:t>
            </a:r>
          </a:p>
          <a:p>
            <a:pPr eaLnBrk="1" hangingPunct="1">
              <a:lnSpc>
                <a:spcPct val="120000"/>
              </a:lnSpc>
              <a:buClrTx/>
              <a:buFontTx/>
              <a:buNone/>
            </a:pPr>
            <a:r>
              <a:rPr lang="ko-KR" altLang="en-US" sz="1400" b="1">
                <a:solidFill>
                  <a:srgbClr val="000000"/>
                </a:solidFill>
                <a:latin typeface="나눔고딕" pitchFamily="50" charset="-127"/>
                <a:ea typeface="나눔고딕" pitchFamily="50" charset="-127"/>
              </a:rPr>
              <a:t>취약지역 악취 모니터링 실시</a:t>
            </a:r>
            <a:r>
              <a:rPr lang="en-US" altLang="ko-KR" sz="1400" b="1">
                <a:solidFill>
                  <a:srgbClr val="000000"/>
                </a:solidFill>
                <a:latin typeface="나눔고딕" pitchFamily="50" charset="-127"/>
                <a:ea typeface="나눔고딕" pitchFamily="50" charset="-127"/>
              </a:rPr>
              <a:t>(</a:t>
            </a:r>
            <a:r>
              <a:rPr lang="ko-KR" altLang="en-US" sz="1400" b="1">
                <a:solidFill>
                  <a:srgbClr val="000000"/>
                </a:solidFill>
                <a:latin typeface="나눔고딕" pitchFamily="50" charset="-127"/>
                <a:ea typeface="나눔고딕" pitchFamily="50" charset="-127"/>
              </a:rPr>
              <a:t>월</a:t>
            </a:r>
            <a:r>
              <a:rPr lang="en-US" altLang="ko-KR" sz="1400" b="1">
                <a:solidFill>
                  <a:srgbClr val="000000"/>
                </a:solidFill>
                <a:latin typeface="나눔고딕" pitchFamily="50" charset="-127"/>
                <a:ea typeface="나눔고딕" pitchFamily="50" charset="-127"/>
              </a:rPr>
              <a:t>1</a:t>
            </a:r>
            <a:r>
              <a:rPr lang="ko-KR" altLang="en-US" sz="1400" b="1">
                <a:solidFill>
                  <a:srgbClr val="000000"/>
                </a:solidFill>
                <a:latin typeface="나눔고딕" pitchFamily="50" charset="-127"/>
                <a:ea typeface="나눔고딕" pitchFamily="50" charset="-127"/>
              </a:rPr>
              <a:t>회</a:t>
            </a:r>
            <a:r>
              <a:rPr lang="en-US" altLang="ko-KR" sz="1400" b="1">
                <a:solidFill>
                  <a:srgbClr val="000000"/>
                </a:solidFill>
                <a:latin typeface="나눔고딕" pitchFamily="50" charset="-127"/>
                <a:ea typeface="나눔고딕" pitchFamily="50" charset="-127"/>
              </a:rPr>
              <a:t>)</a:t>
            </a:r>
          </a:p>
          <a:p>
            <a:pPr eaLnBrk="1" hangingPunct="1">
              <a:lnSpc>
                <a:spcPct val="120000"/>
              </a:lnSpc>
              <a:buClrTx/>
              <a:buFontTx/>
              <a:buNone/>
            </a:pPr>
            <a:r>
              <a:rPr lang="ko-KR" altLang="en-US" sz="1400" b="1">
                <a:solidFill>
                  <a:srgbClr val="000000"/>
                </a:solidFill>
                <a:latin typeface="나눔고딕" pitchFamily="50" charset="-127"/>
                <a:ea typeface="나눔고딕" pitchFamily="50" charset="-127"/>
              </a:rPr>
              <a:t>하남산단 악취방지 협의체 운영</a:t>
            </a:r>
          </a:p>
          <a:p>
            <a:pPr eaLnBrk="1" hangingPunct="1">
              <a:lnSpc>
                <a:spcPct val="120000"/>
              </a:lnSpc>
              <a:buClrTx/>
              <a:buFontTx/>
              <a:buNone/>
            </a:pPr>
            <a:r>
              <a:rPr lang="ko-KR" altLang="en-US" sz="1400" b="1">
                <a:solidFill>
                  <a:srgbClr val="000000"/>
                </a:solidFill>
                <a:latin typeface="나눔고딕" pitchFamily="50" charset="-127"/>
                <a:ea typeface="나눔고딕" pitchFamily="50" charset="-127"/>
              </a:rPr>
              <a:t>기아차 악취방지 협의체 운영</a:t>
            </a:r>
          </a:p>
        </p:txBody>
      </p:sp>
      <p:sp>
        <p:nvSpPr>
          <p:cNvPr id="181278" name="Rectangle 1065">
            <a:extLst>
              <a:ext uri="{FF2B5EF4-FFF2-40B4-BE49-F238E27FC236}">
                <a16:creationId xmlns:a16="http://schemas.microsoft.com/office/drawing/2014/main" id="{8658C463-A7FE-44DB-6A58-223DB7F542A6}"/>
              </a:ext>
            </a:extLst>
          </p:cNvPr>
          <p:cNvSpPr>
            <a:spLocks noChangeArrowheads="1"/>
          </p:cNvSpPr>
          <p:nvPr/>
        </p:nvSpPr>
        <p:spPr bwMode="auto">
          <a:xfrm>
            <a:off x="3983038" y="2790825"/>
            <a:ext cx="433387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557">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400" b="1">
                <a:solidFill>
                  <a:srgbClr val="000000"/>
                </a:solidFill>
                <a:latin typeface="나눔고딕" pitchFamily="50" charset="-127"/>
                <a:ea typeface="나눔고딕" pitchFamily="50" charset="-127"/>
              </a:rPr>
              <a:t>악취중점관리사업장 특별 지도점검</a:t>
            </a:r>
          </a:p>
          <a:p>
            <a:pPr eaLnBrk="1" hangingPunct="1">
              <a:lnSpc>
                <a:spcPct val="120000"/>
              </a:lnSpc>
              <a:buClrTx/>
              <a:buFontTx/>
              <a:buNone/>
            </a:pPr>
            <a:r>
              <a:rPr lang="ko-KR" altLang="en-US" sz="1400" b="1">
                <a:solidFill>
                  <a:srgbClr val="000000"/>
                </a:solidFill>
                <a:latin typeface="나눔고딕" pitchFamily="50" charset="-127"/>
                <a:ea typeface="나눔고딕" pitchFamily="50" charset="-127"/>
              </a:rPr>
              <a:t>악취 배출사업장 맞춤형 기술지원</a:t>
            </a:r>
          </a:p>
          <a:p>
            <a:pPr eaLnBrk="1" hangingPunct="1">
              <a:lnSpc>
                <a:spcPct val="120000"/>
              </a:lnSpc>
              <a:buClrTx/>
              <a:buFontTx/>
              <a:buNone/>
            </a:pPr>
            <a:r>
              <a:rPr lang="ko-KR" altLang="en-US" sz="1400" b="1">
                <a:solidFill>
                  <a:srgbClr val="000000"/>
                </a:solidFill>
                <a:latin typeface="나눔고딕" pitchFamily="50" charset="-127"/>
                <a:ea typeface="나눔고딕" pitchFamily="50" charset="-127"/>
              </a:rPr>
              <a:t>기준</a:t>
            </a:r>
            <a:r>
              <a:rPr lang="en-US" altLang="ko-KR" sz="1400" b="1">
                <a:solidFill>
                  <a:srgbClr val="000000"/>
                </a:solidFill>
                <a:latin typeface="나눔고딕" pitchFamily="50" charset="-127"/>
                <a:ea typeface="나눔고딕" pitchFamily="50" charset="-127"/>
              </a:rPr>
              <a:t>3</a:t>
            </a:r>
            <a:r>
              <a:rPr lang="ko-KR" altLang="en-US" sz="1400" b="1">
                <a:solidFill>
                  <a:srgbClr val="000000"/>
                </a:solidFill>
                <a:latin typeface="나눔고딕" pitchFamily="50" charset="-127"/>
                <a:ea typeface="나눔고딕" pitchFamily="50" charset="-127"/>
              </a:rPr>
              <a:t>회이상 초과사업장 악취배출시설로 지정고시</a:t>
            </a:r>
          </a:p>
        </p:txBody>
      </p:sp>
      <p:sp>
        <p:nvSpPr>
          <p:cNvPr id="181279" name="Rectangle 1066">
            <a:extLst>
              <a:ext uri="{FF2B5EF4-FFF2-40B4-BE49-F238E27FC236}">
                <a16:creationId xmlns:a16="http://schemas.microsoft.com/office/drawing/2014/main" id="{0B638D69-915A-4F5B-FCE9-197213FED01D}"/>
              </a:ext>
            </a:extLst>
          </p:cNvPr>
          <p:cNvSpPr>
            <a:spLocks noChangeArrowheads="1"/>
          </p:cNvSpPr>
          <p:nvPr/>
        </p:nvSpPr>
        <p:spPr bwMode="auto">
          <a:xfrm>
            <a:off x="3371850" y="2178050"/>
            <a:ext cx="37195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557">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en-US" altLang="ko-KR" sz="1400" b="1">
                <a:solidFill>
                  <a:srgbClr val="000000"/>
                </a:solidFill>
                <a:latin typeface="나눔고딕" pitchFamily="50" charset="-127"/>
                <a:ea typeface="나눔고딕" pitchFamily="50" charset="-127"/>
              </a:rPr>
              <a:t> </a:t>
            </a:r>
            <a:r>
              <a:rPr lang="ko-KR" altLang="en-US" sz="1400" b="1">
                <a:solidFill>
                  <a:srgbClr val="000000"/>
                </a:solidFill>
                <a:latin typeface="나눔고딕" pitchFamily="50" charset="-127"/>
                <a:ea typeface="나눔고딕" pitchFamily="50" charset="-127"/>
              </a:rPr>
              <a:t>악취민원 해소</a:t>
            </a:r>
          </a:p>
        </p:txBody>
      </p:sp>
      <p:pic>
        <p:nvPicPr>
          <p:cNvPr id="181280" name="Picture 1067">
            <a:extLst>
              <a:ext uri="{FF2B5EF4-FFF2-40B4-BE49-F238E27FC236}">
                <a16:creationId xmlns:a16="http://schemas.microsoft.com/office/drawing/2014/main" id="{F4E6E3AE-3328-5EE7-1337-706353F9BDE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9100" y="1860550"/>
            <a:ext cx="2044700"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81281" name="Rectangle 1036">
            <a:extLst>
              <a:ext uri="{FF2B5EF4-FFF2-40B4-BE49-F238E27FC236}">
                <a16:creationId xmlns:a16="http://schemas.microsoft.com/office/drawing/2014/main" id="{3FD131FF-81BC-A474-8696-25EA782F9C6F}"/>
              </a:ext>
            </a:extLst>
          </p:cNvPr>
          <p:cNvSpPr>
            <a:spLocks noChangeArrowheads="1"/>
          </p:cNvSpPr>
          <p:nvPr/>
        </p:nvSpPr>
        <p:spPr bwMode="auto">
          <a:xfrm>
            <a:off x="2770188" y="1843088"/>
            <a:ext cx="4594225" cy="941387"/>
          </a:xfrm>
          <a:prstGeom prst="rect">
            <a:avLst/>
          </a:prstGeom>
          <a:blipFill dpi="0" rotWithShape="0">
            <a:blip r:embed="rId5"/>
            <a:srcRect/>
            <a:stretch>
              <a:fillRect/>
            </a:stretch>
          </a:blipFill>
          <a:ln>
            <a:noFill/>
          </a:ln>
          <a:extLs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298" name="Group 516">
            <a:extLst>
              <a:ext uri="{FF2B5EF4-FFF2-40B4-BE49-F238E27FC236}">
                <a16:creationId xmlns:a16="http://schemas.microsoft.com/office/drawing/2014/main" id="{065E72C2-B9C6-313D-DBE3-1B6EF4668439}"/>
              </a:ext>
            </a:extLst>
          </p:cNvPr>
          <p:cNvGrpSpPr>
            <a:grpSpLocks/>
          </p:cNvGrpSpPr>
          <p:nvPr/>
        </p:nvGrpSpPr>
        <p:grpSpPr bwMode="auto">
          <a:xfrm>
            <a:off x="-180975" y="279400"/>
            <a:ext cx="7413625" cy="701675"/>
            <a:chOff x="-114" y="176"/>
            <a:chExt cx="4670" cy="442"/>
          </a:xfrm>
        </p:grpSpPr>
        <p:pic>
          <p:nvPicPr>
            <p:cNvPr id="183317" name="Picture 1029">
              <a:extLst>
                <a:ext uri="{FF2B5EF4-FFF2-40B4-BE49-F238E27FC236}">
                  <a16:creationId xmlns:a16="http://schemas.microsoft.com/office/drawing/2014/main" id="{DBF1D8E8-B0EF-158C-FA00-54DAD5FA5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3318" name="Rectangle 1030">
              <a:extLst>
                <a:ext uri="{FF2B5EF4-FFF2-40B4-BE49-F238E27FC236}">
                  <a16:creationId xmlns:a16="http://schemas.microsoft.com/office/drawing/2014/main" id="{957A07FF-9053-6DAA-5FE9-5877650BF09D}"/>
                </a:ext>
              </a:extLst>
            </p:cNvPr>
            <p:cNvSpPr>
              <a:spLocks noChangeArrowheads="1"/>
            </p:cNvSpPr>
            <p:nvPr/>
          </p:nvSpPr>
          <p:spPr bwMode="auto">
            <a:xfrm>
              <a:off x="-114" y="176"/>
              <a:ext cx="1743"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3</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83299" name="AutoShape 1031">
            <a:extLst>
              <a:ext uri="{FF2B5EF4-FFF2-40B4-BE49-F238E27FC236}">
                <a16:creationId xmlns:a16="http://schemas.microsoft.com/office/drawing/2014/main" id="{34388A80-8C85-8166-1642-4347A2F530A7}"/>
              </a:ext>
            </a:extLst>
          </p:cNvPr>
          <p:cNvSpPr>
            <a:spLocks noChangeArrowheads="1"/>
          </p:cNvSpPr>
          <p:nvPr/>
        </p:nvSpPr>
        <p:spPr bwMode="auto">
          <a:xfrm>
            <a:off x="150813" y="939800"/>
            <a:ext cx="8796337" cy="5678488"/>
          </a:xfrm>
          <a:prstGeom prst="roundRect">
            <a:avLst>
              <a:gd name="adj" fmla="val 1560"/>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83300" name="Rectangle 1032">
            <a:extLst>
              <a:ext uri="{FF2B5EF4-FFF2-40B4-BE49-F238E27FC236}">
                <a16:creationId xmlns:a16="http://schemas.microsoft.com/office/drawing/2014/main" id="{4D4D9CD1-762B-1C8F-F41D-97D5229A8B27}"/>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83301" name="Picture 1033">
            <a:extLst>
              <a:ext uri="{FF2B5EF4-FFF2-40B4-BE49-F238E27FC236}">
                <a16:creationId xmlns:a16="http://schemas.microsoft.com/office/drawing/2014/main" id="{C3CA7D94-6F11-B717-8E82-5083191C3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896938"/>
            <a:ext cx="57578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83302" name="Rectangle 1034">
            <a:extLst>
              <a:ext uri="{FF2B5EF4-FFF2-40B4-BE49-F238E27FC236}">
                <a16:creationId xmlns:a16="http://schemas.microsoft.com/office/drawing/2014/main" id="{644A75B9-B2F6-60E2-F9D3-DE74620E55F3}"/>
              </a:ext>
            </a:extLst>
          </p:cNvPr>
          <p:cNvSpPr>
            <a:spLocks noChangeArrowheads="1"/>
          </p:cNvSpPr>
          <p:nvPr/>
        </p:nvSpPr>
        <p:spPr bwMode="auto">
          <a:xfrm>
            <a:off x="109538" y="952500"/>
            <a:ext cx="56038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악 취 취약사업장 사전 점검을 통한 악취 사전 예방</a:t>
            </a:r>
          </a:p>
        </p:txBody>
      </p:sp>
      <p:pic>
        <p:nvPicPr>
          <p:cNvPr id="183303" name="Picture 1035">
            <a:extLst>
              <a:ext uri="{FF2B5EF4-FFF2-40B4-BE49-F238E27FC236}">
                <a16:creationId xmlns:a16="http://schemas.microsoft.com/office/drawing/2014/main" id="{91817951-A1B1-D21E-CABA-D33A7EE074DA}"/>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0525" y="1552575"/>
            <a:ext cx="8377238"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83304" name="Picture 1036">
            <a:extLst>
              <a:ext uri="{FF2B5EF4-FFF2-40B4-BE49-F238E27FC236}">
                <a16:creationId xmlns:a16="http://schemas.microsoft.com/office/drawing/2014/main" id="{7864CEDB-1027-C864-5EC8-5917898E2D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3" y="1500188"/>
            <a:ext cx="58943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3305" name="Rectangle 1037">
            <a:extLst>
              <a:ext uri="{FF2B5EF4-FFF2-40B4-BE49-F238E27FC236}">
                <a16:creationId xmlns:a16="http://schemas.microsoft.com/office/drawing/2014/main" id="{1BAAD093-C57E-EE94-0801-1C545F233B0E}"/>
              </a:ext>
            </a:extLst>
          </p:cNvPr>
          <p:cNvSpPr>
            <a:spLocks noChangeArrowheads="1"/>
          </p:cNvSpPr>
          <p:nvPr/>
        </p:nvSpPr>
        <p:spPr bwMode="auto">
          <a:xfrm>
            <a:off x="534988" y="1560513"/>
            <a:ext cx="4752975" cy="38893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악취사업장 현황 및 오염도 검사계획</a:t>
            </a:r>
          </a:p>
        </p:txBody>
      </p:sp>
      <p:sp>
        <p:nvSpPr>
          <p:cNvPr id="183306" name="Rectangle 1038">
            <a:extLst>
              <a:ext uri="{FF2B5EF4-FFF2-40B4-BE49-F238E27FC236}">
                <a16:creationId xmlns:a16="http://schemas.microsoft.com/office/drawing/2014/main" id="{C1BCA6AD-4C17-6C1C-47A7-95D068C51418}"/>
              </a:ext>
            </a:extLst>
          </p:cNvPr>
          <p:cNvSpPr>
            <a:spLocks noChangeArrowheads="1"/>
          </p:cNvSpPr>
          <p:nvPr/>
        </p:nvSpPr>
        <p:spPr bwMode="auto">
          <a:xfrm>
            <a:off x="911225" y="2054225"/>
            <a:ext cx="7780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50000"/>
              </a:lnSpc>
              <a:buClrTx/>
              <a:buFontTx/>
              <a:buNone/>
            </a:pPr>
            <a:r>
              <a:rPr lang="ko-KR" altLang="en-US" sz="1600" b="1">
                <a:solidFill>
                  <a:srgbClr val="000000"/>
                </a:solidFill>
                <a:latin typeface="나눔고딕" pitchFamily="50" charset="-127"/>
                <a:ea typeface="나눔고딕" pitchFamily="50" charset="-127"/>
              </a:rPr>
              <a:t>취약사업장 </a:t>
            </a:r>
            <a:r>
              <a:rPr lang="en-US" altLang="ko-KR" sz="1600" b="1">
                <a:solidFill>
                  <a:srgbClr val="000000"/>
                </a:solidFill>
                <a:latin typeface="나눔고딕" pitchFamily="50" charset="-127"/>
                <a:ea typeface="나눔고딕" pitchFamily="50" charset="-127"/>
              </a:rPr>
              <a:t>: 17</a:t>
            </a:r>
            <a:r>
              <a:rPr lang="ko-KR" altLang="en-US" sz="1600" b="1">
                <a:solidFill>
                  <a:srgbClr val="000000"/>
                </a:solidFill>
                <a:latin typeface="나눔고딕" pitchFamily="50" charset="-127"/>
                <a:ea typeface="나눔고딕" pitchFamily="50" charset="-127"/>
              </a:rPr>
              <a:t>개소</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하남산단 </a:t>
            </a:r>
            <a:r>
              <a:rPr lang="en-US" altLang="ko-KR" sz="1600" b="1">
                <a:solidFill>
                  <a:srgbClr val="000000"/>
                </a:solidFill>
                <a:latin typeface="나눔고딕" pitchFamily="50" charset="-127"/>
                <a:ea typeface="나눔고딕" pitchFamily="50" charset="-127"/>
              </a:rPr>
              <a:t>2,  </a:t>
            </a:r>
            <a:r>
              <a:rPr lang="ko-KR" altLang="en-US" sz="1600" b="1">
                <a:solidFill>
                  <a:srgbClr val="000000"/>
                </a:solidFill>
                <a:latin typeface="나눔고딕" pitchFamily="50" charset="-127"/>
                <a:ea typeface="나눔고딕" pitchFamily="50" charset="-127"/>
              </a:rPr>
              <a:t>산단외 </a:t>
            </a:r>
            <a:r>
              <a:rPr lang="en-US" altLang="ko-KR" sz="1600" b="1">
                <a:solidFill>
                  <a:srgbClr val="000000"/>
                </a:solidFill>
                <a:latin typeface="나눔고딕" pitchFamily="50" charset="-127"/>
                <a:ea typeface="나눔고딕" pitchFamily="50" charset="-127"/>
              </a:rPr>
              <a:t>15)</a:t>
            </a:r>
          </a:p>
        </p:txBody>
      </p:sp>
      <p:sp>
        <p:nvSpPr>
          <p:cNvPr id="183307" name="Rectangle 1039">
            <a:extLst>
              <a:ext uri="{FF2B5EF4-FFF2-40B4-BE49-F238E27FC236}">
                <a16:creationId xmlns:a16="http://schemas.microsoft.com/office/drawing/2014/main" id="{DDC3D953-CCDC-FEE4-98E5-C5784283813F}"/>
              </a:ext>
            </a:extLst>
          </p:cNvPr>
          <p:cNvSpPr>
            <a:spLocks noChangeArrowheads="1"/>
          </p:cNvSpPr>
          <p:nvPr/>
        </p:nvSpPr>
        <p:spPr bwMode="auto">
          <a:xfrm>
            <a:off x="911225" y="2493963"/>
            <a:ext cx="7870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취약사업장중  악취중점관리사업장  </a:t>
            </a:r>
            <a:r>
              <a:rPr lang="en-US" altLang="ko-KR" sz="1600" b="1">
                <a:solidFill>
                  <a:srgbClr val="000000"/>
                </a:solidFill>
                <a:latin typeface="나눔고딕" pitchFamily="50" charset="-127"/>
                <a:ea typeface="나눔고딕" pitchFamily="50" charset="-127"/>
              </a:rPr>
              <a:t>: 8</a:t>
            </a:r>
            <a:r>
              <a:rPr lang="ko-KR" altLang="en-US" sz="1600" b="1">
                <a:solidFill>
                  <a:srgbClr val="000000"/>
                </a:solidFill>
                <a:latin typeface="나눔고딕" pitchFamily="50" charset="-127"/>
                <a:ea typeface="나눔고딕" pitchFamily="50" charset="-127"/>
              </a:rPr>
              <a:t>개소</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산단 </a:t>
            </a:r>
            <a:r>
              <a:rPr lang="en-US" altLang="ko-KR" sz="1600" b="1">
                <a:solidFill>
                  <a:srgbClr val="000000"/>
                </a:solidFill>
                <a:latin typeface="나눔고딕" pitchFamily="50" charset="-127"/>
                <a:ea typeface="나눔고딕" pitchFamily="50" charset="-127"/>
              </a:rPr>
              <a:t>2, </a:t>
            </a:r>
            <a:r>
              <a:rPr lang="ko-KR" altLang="en-US" sz="1600" b="1">
                <a:solidFill>
                  <a:srgbClr val="000000"/>
                </a:solidFill>
                <a:latin typeface="나눔고딕" pitchFamily="50" charset="-127"/>
                <a:ea typeface="나눔고딕" pitchFamily="50" charset="-127"/>
              </a:rPr>
              <a:t>산단외 </a:t>
            </a:r>
            <a:r>
              <a:rPr lang="en-US" altLang="ko-KR" sz="1600" b="1">
                <a:solidFill>
                  <a:srgbClr val="000000"/>
                </a:solidFill>
                <a:latin typeface="나눔고딕" pitchFamily="50" charset="-127"/>
                <a:ea typeface="나눔고딕" pitchFamily="50" charset="-127"/>
              </a:rPr>
              <a:t>6)</a:t>
            </a:r>
          </a:p>
        </p:txBody>
      </p:sp>
      <p:sp>
        <p:nvSpPr>
          <p:cNvPr id="183308" name="Freeform 1040">
            <a:extLst>
              <a:ext uri="{FF2B5EF4-FFF2-40B4-BE49-F238E27FC236}">
                <a16:creationId xmlns:a16="http://schemas.microsoft.com/office/drawing/2014/main" id="{063E2507-CC0B-4F87-4A8D-0AB896E0C494}"/>
              </a:ext>
            </a:extLst>
          </p:cNvPr>
          <p:cNvSpPr>
            <a:spLocks noChangeArrowheads="1"/>
          </p:cNvSpPr>
          <p:nvPr/>
        </p:nvSpPr>
        <p:spPr bwMode="auto">
          <a:xfrm>
            <a:off x="696913" y="25844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79"/>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79"/>
                </a:lnTo>
                <a:close/>
                <a:moveTo>
                  <a:pt x="79" y="51"/>
                </a:moveTo>
                <a:lnTo>
                  <a:pt x="35" y="77"/>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3309" name="Freeform 1044">
            <a:extLst>
              <a:ext uri="{FF2B5EF4-FFF2-40B4-BE49-F238E27FC236}">
                <a16:creationId xmlns:a16="http://schemas.microsoft.com/office/drawing/2014/main" id="{E6B88644-DA53-7D72-8D32-38029AE23785}"/>
              </a:ext>
            </a:extLst>
          </p:cNvPr>
          <p:cNvSpPr>
            <a:spLocks noChangeArrowheads="1"/>
          </p:cNvSpPr>
          <p:nvPr/>
        </p:nvSpPr>
        <p:spPr bwMode="auto">
          <a:xfrm>
            <a:off x="679450" y="2994025"/>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7"/>
                  <a:pt x="66" y="102"/>
                  <a:pt x="52" y="102"/>
                </a:cubicBezTo>
                <a:cubicBezTo>
                  <a:pt x="37" y="102"/>
                  <a:pt x="25" y="97"/>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80" y="52"/>
                </a:moveTo>
                <a:lnTo>
                  <a:pt x="35" y="78"/>
                </a:lnTo>
                <a:lnTo>
                  <a:pt x="35" y="25"/>
                </a:lnTo>
                <a:lnTo>
                  <a:pt x="80" y="52"/>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3310" name="Freeform 1045">
            <a:extLst>
              <a:ext uri="{FF2B5EF4-FFF2-40B4-BE49-F238E27FC236}">
                <a16:creationId xmlns:a16="http://schemas.microsoft.com/office/drawing/2014/main" id="{EC81CDBF-E83F-DC65-9AA6-8E545BCE4A24}"/>
              </a:ext>
            </a:extLst>
          </p:cNvPr>
          <p:cNvSpPr>
            <a:spLocks noChangeArrowheads="1"/>
          </p:cNvSpPr>
          <p:nvPr/>
        </p:nvSpPr>
        <p:spPr bwMode="auto">
          <a:xfrm>
            <a:off x="696913" y="21923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3311" name="Rectangle 1046">
            <a:extLst>
              <a:ext uri="{FF2B5EF4-FFF2-40B4-BE49-F238E27FC236}">
                <a16:creationId xmlns:a16="http://schemas.microsoft.com/office/drawing/2014/main" id="{373FDAA3-F81C-D4BA-965F-73FB5D822A79}"/>
              </a:ext>
            </a:extLst>
          </p:cNvPr>
          <p:cNvSpPr>
            <a:spLocks noChangeArrowheads="1"/>
          </p:cNvSpPr>
          <p:nvPr/>
        </p:nvSpPr>
        <p:spPr bwMode="auto">
          <a:xfrm>
            <a:off x="911225" y="2876550"/>
            <a:ext cx="78708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악취 오염도 검사</a:t>
            </a:r>
          </a:p>
        </p:txBody>
      </p:sp>
      <p:sp>
        <p:nvSpPr>
          <p:cNvPr id="183312" name="Rectangle 1047">
            <a:extLst>
              <a:ext uri="{FF2B5EF4-FFF2-40B4-BE49-F238E27FC236}">
                <a16:creationId xmlns:a16="http://schemas.microsoft.com/office/drawing/2014/main" id="{56D8B036-DA97-41BA-1435-A3E47883BB21}"/>
              </a:ext>
            </a:extLst>
          </p:cNvPr>
          <p:cNvSpPr>
            <a:spLocks noChangeArrowheads="1"/>
          </p:cNvSpPr>
          <p:nvPr/>
        </p:nvSpPr>
        <p:spPr bwMode="auto">
          <a:xfrm>
            <a:off x="823913" y="3281363"/>
            <a:ext cx="72659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4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 </a:t>
            </a:r>
            <a:r>
              <a:rPr lang="ko-KR" altLang="en-US" sz="1600" b="1">
                <a:solidFill>
                  <a:srgbClr val="000000"/>
                </a:solidFill>
                <a:latin typeface="나눔고딕" pitchFamily="50" charset="-127"/>
                <a:ea typeface="나눔고딕" pitchFamily="50" charset="-127"/>
              </a:rPr>
              <a:t>악취배출허용기준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 이상 초과  및 민원발생사업장 </a:t>
            </a:r>
            <a:r>
              <a:rPr lang="en-US" altLang="ko-KR" sz="1600" b="1">
                <a:solidFill>
                  <a:srgbClr val="000000"/>
                </a:solidFill>
                <a:latin typeface="나눔고딕" pitchFamily="50" charset="-127"/>
                <a:ea typeface="나눔고딕" pitchFamily="50" charset="-127"/>
              </a:rPr>
              <a:t>: 2</a:t>
            </a:r>
            <a:r>
              <a:rPr lang="ko-KR" altLang="en-US" sz="1600" b="1">
                <a:solidFill>
                  <a:srgbClr val="000000"/>
                </a:solidFill>
                <a:latin typeface="나눔고딕" pitchFamily="50" charset="-127"/>
                <a:ea typeface="나눔고딕" pitchFamily="50" charset="-127"/>
              </a:rPr>
              <a:t>개월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 이상 </a:t>
            </a:r>
          </a:p>
        </p:txBody>
      </p:sp>
      <p:sp>
        <p:nvSpPr>
          <p:cNvPr id="183313" name="Rectangle 1048">
            <a:extLst>
              <a:ext uri="{FF2B5EF4-FFF2-40B4-BE49-F238E27FC236}">
                <a16:creationId xmlns:a16="http://schemas.microsoft.com/office/drawing/2014/main" id="{0444A6DB-602E-369B-28A6-EDE5AD435C91}"/>
              </a:ext>
            </a:extLst>
          </p:cNvPr>
          <p:cNvSpPr>
            <a:spLocks noChangeArrowheads="1"/>
          </p:cNvSpPr>
          <p:nvPr/>
        </p:nvSpPr>
        <p:spPr bwMode="auto">
          <a:xfrm>
            <a:off x="750888" y="3640138"/>
            <a:ext cx="7265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4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 </a:t>
            </a:r>
            <a:r>
              <a:rPr lang="ko-KR" altLang="en-US" sz="1600" b="1">
                <a:solidFill>
                  <a:srgbClr val="000000"/>
                </a:solidFill>
                <a:latin typeface="나눔고딕" pitchFamily="50" charset="-127"/>
                <a:ea typeface="나눔고딕" pitchFamily="50" charset="-127"/>
              </a:rPr>
              <a:t>그 외 악취관리대상 사업장 </a:t>
            </a:r>
            <a:r>
              <a:rPr lang="en-US" altLang="ko-KR" sz="1600" b="1">
                <a:solidFill>
                  <a:srgbClr val="000000"/>
                </a:solidFill>
                <a:latin typeface="나눔고딕" pitchFamily="50" charset="-127"/>
                <a:ea typeface="나눔고딕" pitchFamily="50" charset="-127"/>
              </a:rPr>
              <a:t>: 6</a:t>
            </a:r>
            <a:r>
              <a:rPr lang="ko-KR" altLang="en-US" sz="1600" b="1">
                <a:solidFill>
                  <a:srgbClr val="000000"/>
                </a:solidFill>
                <a:latin typeface="나눔고딕" pitchFamily="50" charset="-127"/>
                <a:ea typeface="나눔고딕" pitchFamily="50" charset="-127"/>
              </a:rPr>
              <a:t>개월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 이상 </a:t>
            </a:r>
          </a:p>
        </p:txBody>
      </p:sp>
      <p:sp>
        <p:nvSpPr>
          <p:cNvPr id="183314" name="Rectangle 1049">
            <a:extLst>
              <a:ext uri="{FF2B5EF4-FFF2-40B4-BE49-F238E27FC236}">
                <a16:creationId xmlns:a16="http://schemas.microsoft.com/office/drawing/2014/main" id="{C5E9A64C-F9C3-CEAB-EBEC-F9EB34265301}"/>
              </a:ext>
            </a:extLst>
          </p:cNvPr>
          <p:cNvSpPr>
            <a:spLocks noChangeArrowheads="1"/>
          </p:cNvSpPr>
          <p:nvPr/>
        </p:nvSpPr>
        <p:spPr bwMode="auto">
          <a:xfrm>
            <a:off x="679450" y="3929063"/>
            <a:ext cx="72659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400" b="1">
                <a:solidFill>
                  <a:srgbClr val="000000"/>
                </a:solidFill>
                <a:latin typeface="나눔고딕" pitchFamily="50" charset="-127"/>
                <a:ea typeface="나눔고딕" pitchFamily="50" charset="-127"/>
              </a:rPr>
              <a:t>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민원접수 사업장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수시 악취오염도 검사 추진 </a:t>
            </a:r>
          </a:p>
        </p:txBody>
      </p:sp>
      <p:sp>
        <p:nvSpPr>
          <p:cNvPr id="183315" name="Rectangle 1050">
            <a:extLst>
              <a:ext uri="{FF2B5EF4-FFF2-40B4-BE49-F238E27FC236}">
                <a16:creationId xmlns:a16="http://schemas.microsoft.com/office/drawing/2014/main" id="{EB6AD7D3-A847-04B0-1684-F6C6605E75C2}"/>
              </a:ext>
            </a:extLst>
          </p:cNvPr>
          <p:cNvSpPr>
            <a:spLocks noChangeArrowheads="1"/>
          </p:cNvSpPr>
          <p:nvPr/>
        </p:nvSpPr>
        <p:spPr bwMode="auto">
          <a:xfrm>
            <a:off x="608013" y="4287838"/>
            <a:ext cx="785177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30000"/>
              </a:lnSpc>
              <a:buClr>
                <a:srgbClr val="FF0000"/>
              </a:buClr>
              <a:buFont typeface="Wingdings" panose="05000000000000000000" pitchFamily="2" charset="2"/>
              <a:buChar char="v"/>
            </a:pPr>
            <a:r>
              <a:rPr lang="en-US" altLang="ko-KR" sz="1600" b="1">
                <a:solidFill>
                  <a:srgbClr val="000000"/>
                </a:solidFill>
              </a:rPr>
              <a:t>  </a:t>
            </a:r>
            <a:r>
              <a:rPr lang="ko-KR" altLang="en-US" sz="1600" b="1">
                <a:solidFill>
                  <a:srgbClr val="000000"/>
                </a:solidFill>
              </a:rPr>
              <a:t>악취관련  민원이  </a:t>
            </a:r>
            <a:r>
              <a:rPr lang="en-US" altLang="ko-KR" sz="1600" b="1">
                <a:solidFill>
                  <a:srgbClr val="000000"/>
                </a:solidFill>
              </a:rPr>
              <a:t>1</a:t>
            </a:r>
            <a:r>
              <a:rPr lang="ko-KR" altLang="en-US" sz="1600" b="1">
                <a:solidFill>
                  <a:srgbClr val="000000"/>
                </a:solidFill>
              </a:rPr>
              <a:t>년 이상 지속되고  악취배출허용기준을  </a:t>
            </a:r>
            <a:r>
              <a:rPr lang="en-US" altLang="ko-KR" sz="1600" b="1">
                <a:solidFill>
                  <a:srgbClr val="000000"/>
                </a:solidFill>
              </a:rPr>
              <a:t>3</a:t>
            </a:r>
            <a:r>
              <a:rPr lang="ko-KR" altLang="en-US" sz="1600" b="1">
                <a:solidFill>
                  <a:srgbClr val="000000"/>
                </a:solidFill>
              </a:rPr>
              <a:t>회 이상 초과시</a:t>
            </a:r>
            <a:endParaRPr lang="en-US" altLang="ko-KR" sz="1600" b="1">
              <a:solidFill>
                <a:srgbClr val="000000"/>
              </a:solidFill>
            </a:endParaRPr>
          </a:p>
          <a:p>
            <a:pPr eaLnBrk="1" hangingPunct="1">
              <a:lnSpc>
                <a:spcPct val="130000"/>
              </a:lnSpc>
              <a:buClr>
                <a:srgbClr val="FF0000"/>
              </a:buClr>
              <a:buFontTx/>
              <a:buNone/>
            </a:pPr>
            <a:r>
              <a:rPr lang="en-US" altLang="ko-KR" sz="1600" b="1">
                <a:solidFill>
                  <a:srgbClr val="000000"/>
                </a:solidFill>
              </a:rPr>
              <a:t>   </a:t>
            </a:r>
            <a:r>
              <a:rPr lang="ko-KR" altLang="en-US" sz="1600" b="1">
                <a:solidFill>
                  <a:srgbClr val="000000"/>
                </a:solidFill>
              </a:rPr>
              <a:t>  신고대상  악취배출시설로 지정 고시할  계획</a:t>
            </a:r>
          </a:p>
          <a:p>
            <a:pPr eaLnBrk="1" hangingPunct="1">
              <a:lnSpc>
                <a:spcPct val="130000"/>
              </a:lnSpc>
              <a:buClrTx/>
              <a:buFontTx/>
              <a:buNone/>
            </a:pPr>
            <a:r>
              <a:rPr lang="ko-KR" altLang="en-US" sz="1600" b="1">
                <a:solidFill>
                  <a:srgbClr val="000000"/>
                </a:solidFill>
              </a:rPr>
              <a:t>     </a:t>
            </a:r>
            <a:r>
              <a:rPr lang="en-US" altLang="ko-KR" sz="1600">
                <a:solidFill>
                  <a:srgbClr val="000000"/>
                </a:solidFill>
              </a:rPr>
              <a:t>- </a:t>
            </a:r>
            <a:r>
              <a:rPr lang="ko-KR" altLang="en-US" sz="1600">
                <a:solidFill>
                  <a:srgbClr val="000000"/>
                </a:solidFill>
              </a:rPr>
              <a:t>악취방지법 제</a:t>
            </a:r>
            <a:r>
              <a:rPr lang="en-US" altLang="ko-KR" sz="1600">
                <a:solidFill>
                  <a:srgbClr val="000000"/>
                </a:solidFill>
              </a:rPr>
              <a:t>8</a:t>
            </a:r>
            <a:r>
              <a:rPr lang="ko-KR" altLang="en-US" sz="1600">
                <a:solidFill>
                  <a:srgbClr val="000000"/>
                </a:solidFill>
              </a:rPr>
              <a:t>조의</a:t>
            </a:r>
            <a:r>
              <a:rPr lang="en-US" altLang="ko-KR" sz="1600">
                <a:solidFill>
                  <a:srgbClr val="000000"/>
                </a:solidFill>
              </a:rPr>
              <a:t>2 </a:t>
            </a:r>
            <a:r>
              <a:rPr lang="ko-KR" altLang="en-US" sz="1600">
                <a:solidFill>
                  <a:srgbClr val="000000"/>
                </a:solidFill>
              </a:rPr>
              <a:t>제</a:t>
            </a:r>
            <a:r>
              <a:rPr lang="en-US" altLang="ko-KR" sz="1600">
                <a:solidFill>
                  <a:srgbClr val="000000"/>
                </a:solidFill>
              </a:rPr>
              <a:t>4</a:t>
            </a:r>
            <a:r>
              <a:rPr lang="ko-KR" altLang="en-US" sz="1600">
                <a:solidFill>
                  <a:srgbClr val="000000"/>
                </a:solidFill>
              </a:rPr>
              <a:t>항에 따라 관할 자치구의  신고대상 악취배출시설</a:t>
            </a:r>
            <a:endParaRPr lang="en-US" altLang="ko-KR" sz="1600">
              <a:solidFill>
                <a:srgbClr val="000000"/>
              </a:solidFill>
            </a:endParaRPr>
          </a:p>
          <a:p>
            <a:pPr eaLnBrk="1" hangingPunct="1">
              <a:lnSpc>
                <a:spcPct val="130000"/>
              </a:lnSpc>
              <a:buClrTx/>
              <a:buFontTx/>
              <a:buNone/>
            </a:pPr>
            <a:r>
              <a:rPr lang="en-US" altLang="ko-KR" sz="1600">
                <a:solidFill>
                  <a:srgbClr val="000000"/>
                </a:solidFill>
              </a:rPr>
              <a:t>       </a:t>
            </a:r>
            <a:r>
              <a:rPr lang="ko-KR" altLang="en-US" sz="1600">
                <a:solidFill>
                  <a:srgbClr val="000000"/>
                </a:solidFill>
              </a:rPr>
              <a:t> 지정고시 요청시 적극 검토</a:t>
            </a:r>
          </a:p>
        </p:txBody>
      </p:sp>
      <p:sp>
        <p:nvSpPr>
          <p:cNvPr id="183316" name="Rectangle 1051">
            <a:extLst>
              <a:ext uri="{FF2B5EF4-FFF2-40B4-BE49-F238E27FC236}">
                <a16:creationId xmlns:a16="http://schemas.microsoft.com/office/drawing/2014/main" id="{A96DE2CA-7CBD-E027-0F07-8FD7DA09396E}"/>
              </a:ext>
            </a:extLst>
          </p:cNvPr>
          <p:cNvSpPr>
            <a:spLocks noChangeArrowheads="1"/>
          </p:cNvSpPr>
          <p:nvPr/>
        </p:nvSpPr>
        <p:spPr bwMode="auto">
          <a:xfrm>
            <a:off x="895350" y="5873750"/>
            <a:ext cx="72659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400" b="1">
                <a:solidFill>
                  <a:srgbClr val="000000"/>
                </a:solidFill>
                <a:latin typeface="나눔고딕" pitchFamily="50" charset="-127"/>
                <a:ea typeface="나눔고딕" pitchFamily="50" charset="-127"/>
              </a:rPr>
              <a: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346" name="Group 516">
            <a:extLst>
              <a:ext uri="{FF2B5EF4-FFF2-40B4-BE49-F238E27FC236}">
                <a16:creationId xmlns:a16="http://schemas.microsoft.com/office/drawing/2014/main" id="{5EAA5DAB-6618-4B0E-3E8F-48C8CDA7411F}"/>
              </a:ext>
            </a:extLst>
          </p:cNvPr>
          <p:cNvGrpSpPr>
            <a:grpSpLocks/>
          </p:cNvGrpSpPr>
          <p:nvPr/>
        </p:nvGrpSpPr>
        <p:grpSpPr bwMode="auto">
          <a:xfrm>
            <a:off x="-180975" y="279400"/>
            <a:ext cx="7413625" cy="701675"/>
            <a:chOff x="-114" y="176"/>
            <a:chExt cx="4670" cy="442"/>
          </a:xfrm>
        </p:grpSpPr>
        <p:pic>
          <p:nvPicPr>
            <p:cNvPr id="185375" name="Picture 1029">
              <a:extLst>
                <a:ext uri="{FF2B5EF4-FFF2-40B4-BE49-F238E27FC236}">
                  <a16:creationId xmlns:a16="http://schemas.microsoft.com/office/drawing/2014/main" id="{278DB239-689C-E3D6-FB8A-A73A90A3B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5376" name="Rectangle 1030">
              <a:extLst>
                <a:ext uri="{FF2B5EF4-FFF2-40B4-BE49-F238E27FC236}">
                  <a16:creationId xmlns:a16="http://schemas.microsoft.com/office/drawing/2014/main" id="{8F696ADC-9B8D-9159-241D-CCFF306FEFD9}"/>
                </a:ext>
              </a:extLst>
            </p:cNvPr>
            <p:cNvSpPr>
              <a:spLocks noChangeArrowheads="1"/>
            </p:cNvSpPr>
            <p:nvPr/>
          </p:nvSpPr>
          <p:spPr bwMode="auto">
            <a:xfrm>
              <a:off x="-114" y="176"/>
              <a:ext cx="1710"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3. 2022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85347" name="AutoShape 1031">
            <a:extLst>
              <a:ext uri="{FF2B5EF4-FFF2-40B4-BE49-F238E27FC236}">
                <a16:creationId xmlns:a16="http://schemas.microsoft.com/office/drawing/2014/main" id="{4C5CA3A0-8C2A-0DF2-900D-4DA3DF617863}"/>
              </a:ext>
            </a:extLst>
          </p:cNvPr>
          <p:cNvSpPr>
            <a:spLocks noChangeArrowheads="1"/>
          </p:cNvSpPr>
          <p:nvPr/>
        </p:nvSpPr>
        <p:spPr bwMode="auto">
          <a:xfrm>
            <a:off x="150813" y="939800"/>
            <a:ext cx="8796337" cy="5678488"/>
          </a:xfrm>
          <a:prstGeom prst="roundRect">
            <a:avLst>
              <a:gd name="adj" fmla="val 1560"/>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85348" name="Rectangle 1032">
            <a:extLst>
              <a:ext uri="{FF2B5EF4-FFF2-40B4-BE49-F238E27FC236}">
                <a16:creationId xmlns:a16="http://schemas.microsoft.com/office/drawing/2014/main" id="{DDA2529B-7D5A-3B3B-A3A1-6DEB12801B22}"/>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85349" name="Picture 1033">
            <a:extLst>
              <a:ext uri="{FF2B5EF4-FFF2-40B4-BE49-F238E27FC236}">
                <a16:creationId xmlns:a16="http://schemas.microsoft.com/office/drawing/2014/main" id="{48ECA74A-B27A-808F-77E4-D53ECB73C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896938"/>
            <a:ext cx="57578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85350" name="Rectangle 1034">
            <a:extLst>
              <a:ext uri="{FF2B5EF4-FFF2-40B4-BE49-F238E27FC236}">
                <a16:creationId xmlns:a16="http://schemas.microsoft.com/office/drawing/2014/main" id="{7267258E-54B5-6C2E-F095-476A5697F9F9}"/>
              </a:ext>
            </a:extLst>
          </p:cNvPr>
          <p:cNvSpPr>
            <a:spLocks noChangeArrowheads="1"/>
          </p:cNvSpPr>
          <p:nvPr/>
        </p:nvSpPr>
        <p:spPr bwMode="auto">
          <a:xfrm>
            <a:off x="109538" y="952500"/>
            <a:ext cx="56038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악취배출원</a:t>
            </a:r>
            <a:r>
              <a:rPr lang="en-US" altLang="ko-KR" sz="1800">
                <a:solidFill>
                  <a:srgbClr val="FFFF00"/>
                </a:solidFill>
                <a:latin typeface="나눔고딕 ExtraBold" pitchFamily="50" charset="-127"/>
                <a:ea typeface="나눔고딕 ExtraBold" pitchFamily="50" charset="-127"/>
              </a:rPr>
              <a:t>(</a:t>
            </a:r>
            <a:r>
              <a:rPr lang="ko-KR" altLang="en-US" sz="1800">
                <a:solidFill>
                  <a:srgbClr val="FFFF00"/>
                </a:solidFill>
                <a:latin typeface="나눔고딕 ExtraBold" pitchFamily="50" charset="-127"/>
                <a:ea typeface="나눔고딕 ExtraBold" pitchFamily="50" charset="-127"/>
              </a:rPr>
              <a:t>사업장</a:t>
            </a:r>
            <a:r>
              <a:rPr lang="en-US" altLang="ko-KR" sz="1800">
                <a:solidFill>
                  <a:srgbClr val="FFFF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체계적 관리</a:t>
            </a:r>
          </a:p>
        </p:txBody>
      </p:sp>
      <p:pic>
        <p:nvPicPr>
          <p:cNvPr id="185351" name="Picture 1035">
            <a:extLst>
              <a:ext uri="{FF2B5EF4-FFF2-40B4-BE49-F238E27FC236}">
                <a16:creationId xmlns:a16="http://schemas.microsoft.com/office/drawing/2014/main" id="{C82B58A4-8B8A-32C5-6496-4D1612FEC72D}"/>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79425" y="1517650"/>
            <a:ext cx="83772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85352" name="Picture 1036">
            <a:extLst>
              <a:ext uri="{FF2B5EF4-FFF2-40B4-BE49-F238E27FC236}">
                <a16:creationId xmlns:a16="http://schemas.microsoft.com/office/drawing/2014/main" id="{2ED04595-CDBE-5269-8F12-F1496D229C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3" y="1500188"/>
            <a:ext cx="58943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5353" name="Rectangle 1037">
            <a:extLst>
              <a:ext uri="{FF2B5EF4-FFF2-40B4-BE49-F238E27FC236}">
                <a16:creationId xmlns:a16="http://schemas.microsoft.com/office/drawing/2014/main" id="{0BB4E780-E942-718E-C637-5177AFCB383E}"/>
              </a:ext>
            </a:extLst>
          </p:cNvPr>
          <p:cNvSpPr>
            <a:spLocks noChangeArrowheads="1"/>
          </p:cNvSpPr>
          <p:nvPr/>
        </p:nvSpPr>
        <p:spPr bwMode="auto">
          <a:xfrm>
            <a:off x="241300" y="1560513"/>
            <a:ext cx="4548188" cy="38893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악취 중점관리사업장 특별 지도점검</a:t>
            </a:r>
          </a:p>
        </p:txBody>
      </p:sp>
      <p:sp>
        <p:nvSpPr>
          <p:cNvPr id="185354" name="Rectangle 1038">
            <a:extLst>
              <a:ext uri="{FF2B5EF4-FFF2-40B4-BE49-F238E27FC236}">
                <a16:creationId xmlns:a16="http://schemas.microsoft.com/office/drawing/2014/main" id="{6B488C0C-F36D-8B8F-8111-9808558C1AB9}"/>
              </a:ext>
            </a:extLst>
          </p:cNvPr>
          <p:cNvSpPr>
            <a:spLocks noChangeArrowheads="1"/>
          </p:cNvSpPr>
          <p:nvPr/>
        </p:nvSpPr>
        <p:spPr bwMode="auto">
          <a:xfrm>
            <a:off x="911225" y="2111375"/>
            <a:ext cx="7780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점검기간 </a:t>
            </a:r>
            <a:r>
              <a:rPr lang="en-US" altLang="ko-KR" sz="1600" b="1">
                <a:solidFill>
                  <a:srgbClr val="000000"/>
                </a:solidFill>
                <a:latin typeface="나눔고딕" pitchFamily="50" charset="-127"/>
                <a:ea typeface="나눔고딕" pitchFamily="50" charset="-127"/>
              </a:rPr>
              <a:t>:  4~11</a:t>
            </a:r>
            <a:r>
              <a:rPr lang="ko-KR" altLang="en-US" sz="1600" b="1">
                <a:solidFill>
                  <a:srgbClr val="000000"/>
                </a:solidFill>
                <a:latin typeface="나눔고딕" pitchFamily="50" charset="-127"/>
                <a:ea typeface="나눔고딕" pitchFamily="50" charset="-127"/>
              </a:rPr>
              <a:t>월</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민원발생 취약시기</a:t>
            </a:r>
            <a:r>
              <a:rPr lang="en-US" altLang="ko-KR" sz="1600" b="1">
                <a:solidFill>
                  <a:srgbClr val="000000"/>
                </a:solidFill>
                <a:latin typeface="나눔고딕" pitchFamily="50" charset="-127"/>
                <a:ea typeface="나눔고딕" pitchFamily="50" charset="-127"/>
              </a:rPr>
              <a:t>)</a:t>
            </a:r>
          </a:p>
        </p:txBody>
      </p:sp>
      <p:sp>
        <p:nvSpPr>
          <p:cNvPr id="185355" name="Rectangle 1039">
            <a:extLst>
              <a:ext uri="{FF2B5EF4-FFF2-40B4-BE49-F238E27FC236}">
                <a16:creationId xmlns:a16="http://schemas.microsoft.com/office/drawing/2014/main" id="{1C6850A1-BF67-4EBC-655F-6D894B3485C5}"/>
              </a:ext>
            </a:extLst>
          </p:cNvPr>
          <p:cNvSpPr>
            <a:spLocks noChangeArrowheads="1"/>
          </p:cNvSpPr>
          <p:nvPr/>
        </p:nvSpPr>
        <p:spPr bwMode="auto">
          <a:xfrm>
            <a:off x="911225" y="2397125"/>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점검대상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악취 및 대기오염물질 다량배출업소</a:t>
            </a:r>
          </a:p>
        </p:txBody>
      </p:sp>
      <p:sp>
        <p:nvSpPr>
          <p:cNvPr id="185356" name="Freeform 1040">
            <a:extLst>
              <a:ext uri="{FF2B5EF4-FFF2-40B4-BE49-F238E27FC236}">
                <a16:creationId xmlns:a16="http://schemas.microsoft.com/office/drawing/2014/main" id="{0549B070-8562-901B-2986-9B46CD19115C}"/>
              </a:ext>
            </a:extLst>
          </p:cNvPr>
          <p:cNvSpPr>
            <a:spLocks noChangeArrowheads="1"/>
          </p:cNvSpPr>
          <p:nvPr/>
        </p:nvSpPr>
        <p:spPr bwMode="auto">
          <a:xfrm>
            <a:off x="696913" y="250031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9"/>
                </a:cubicBezTo>
                <a:cubicBezTo>
                  <a:pt x="85" y="48"/>
                  <a:pt x="84" y="48"/>
                  <a:pt x="83" y="47"/>
                </a:cubicBezTo>
                <a:lnTo>
                  <a:pt x="36" y="18"/>
                </a:lnTo>
                <a:cubicBezTo>
                  <a:pt x="35" y="17"/>
                  <a:pt x="33" y="17"/>
                  <a:pt x="31" y="18"/>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85357" name="Picture 1044">
            <a:extLst>
              <a:ext uri="{FF2B5EF4-FFF2-40B4-BE49-F238E27FC236}">
                <a16:creationId xmlns:a16="http://schemas.microsoft.com/office/drawing/2014/main" id="{920818B8-8D88-2037-79D3-FB99BEF5E854}"/>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82600" y="3741738"/>
            <a:ext cx="8383588"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85358" name="Picture 1045">
            <a:extLst>
              <a:ext uri="{FF2B5EF4-FFF2-40B4-BE49-F238E27FC236}">
                <a16:creationId xmlns:a16="http://schemas.microsoft.com/office/drawing/2014/main" id="{171C67BB-5776-D6CF-1192-C519B55880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138" y="3725863"/>
            <a:ext cx="58070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5359" name="Rectangle 1046">
            <a:extLst>
              <a:ext uri="{FF2B5EF4-FFF2-40B4-BE49-F238E27FC236}">
                <a16:creationId xmlns:a16="http://schemas.microsoft.com/office/drawing/2014/main" id="{4122DA5A-5473-38F5-2932-D1DC303A09B9}"/>
              </a:ext>
            </a:extLst>
          </p:cNvPr>
          <p:cNvSpPr>
            <a:spLocks noChangeArrowheads="1"/>
          </p:cNvSpPr>
          <p:nvPr/>
        </p:nvSpPr>
        <p:spPr bwMode="auto">
          <a:xfrm>
            <a:off x="531813" y="3889375"/>
            <a:ext cx="4173537" cy="392113"/>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악취배출사업장 맞춤형 기술지원</a:t>
            </a:r>
          </a:p>
        </p:txBody>
      </p:sp>
      <p:sp>
        <p:nvSpPr>
          <p:cNvPr id="185360" name="Freeform 1047">
            <a:extLst>
              <a:ext uri="{FF2B5EF4-FFF2-40B4-BE49-F238E27FC236}">
                <a16:creationId xmlns:a16="http://schemas.microsoft.com/office/drawing/2014/main" id="{2131C655-05D1-7A3E-61AC-989A93197143}"/>
              </a:ext>
            </a:extLst>
          </p:cNvPr>
          <p:cNvSpPr>
            <a:spLocks noChangeArrowheads="1"/>
          </p:cNvSpPr>
          <p:nvPr/>
        </p:nvSpPr>
        <p:spPr bwMode="auto">
          <a:xfrm>
            <a:off x="687388" y="280828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79"/>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79"/>
                </a:lnTo>
                <a:close/>
                <a:moveTo>
                  <a:pt x="80" y="51"/>
                </a:moveTo>
                <a:lnTo>
                  <a:pt x="35" y="77"/>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5361" name="Freeform 1048">
            <a:extLst>
              <a:ext uri="{FF2B5EF4-FFF2-40B4-BE49-F238E27FC236}">
                <a16:creationId xmlns:a16="http://schemas.microsoft.com/office/drawing/2014/main" id="{004A20EA-28E8-75A9-4C37-7C8CABE36E50}"/>
              </a:ext>
            </a:extLst>
          </p:cNvPr>
          <p:cNvSpPr>
            <a:spLocks noChangeArrowheads="1"/>
          </p:cNvSpPr>
          <p:nvPr/>
        </p:nvSpPr>
        <p:spPr bwMode="auto">
          <a:xfrm>
            <a:off x="696913" y="21923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5362" name="Rectangle 1049">
            <a:extLst>
              <a:ext uri="{FF2B5EF4-FFF2-40B4-BE49-F238E27FC236}">
                <a16:creationId xmlns:a16="http://schemas.microsoft.com/office/drawing/2014/main" id="{0A75C9CD-5CE3-8EAE-4EA1-E36FB2F4740C}"/>
              </a:ext>
            </a:extLst>
          </p:cNvPr>
          <p:cNvSpPr>
            <a:spLocks noChangeArrowheads="1"/>
          </p:cNvSpPr>
          <p:nvPr/>
        </p:nvSpPr>
        <p:spPr bwMode="auto">
          <a:xfrm>
            <a:off x="911225" y="2705100"/>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점 검 반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시</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자치구 합동 또는 통합지도점검 병행</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자치구</a:t>
            </a:r>
            <a:r>
              <a:rPr lang="en-US" altLang="ko-KR" sz="1600" b="1">
                <a:solidFill>
                  <a:srgbClr val="000000"/>
                </a:solidFill>
                <a:latin typeface="나눔고딕" pitchFamily="50" charset="-127"/>
                <a:ea typeface="나눔고딕" pitchFamily="50" charset="-127"/>
              </a:rPr>
              <a:t>)</a:t>
            </a:r>
          </a:p>
        </p:txBody>
      </p:sp>
      <p:sp>
        <p:nvSpPr>
          <p:cNvPr id="185363" name="Freeform 1050">
            <a:extLst>
              <a:ext uri="{FF2B5EF4-FFF2-40B4-BE49-F238E27FC236}">
                <a16:creationId xmlns:a16="http://schemas.microsoft.com/office/drawing/2014/main" id="{4B42603A-45BF-1E84-63B9-11832CD5912E}"/>
              </a:ext>
            </a:extLst>
          </p:cNvPr>
          <p:cNvSpPr>
            <a:spLocks noChangeArrowheads="1"/>
          </p:cNvSpPr>
          <p:nvPr/>
        </p:nvSpPr>
        <p:spPr bwMode="auto">
          <a:xfrm>
            <a:off x="687388" y="313372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8"/>
                </a:cubicBezTo>
                <a:lnTo>
                  <a:pt x="36" y="19"/>
                </a:lnTo>
                <a:cubicBezTo>
                  <a:pt x="35" y="18"/>
                  <a:pt x="33" y="18"/>
                  <a:pt x="31" y="19"/>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5364" name="Rectangle 1051">
            <a:extLst>
              <a:ext uri="{FF2B5EF4-FFF2-40B4-BE49-F238E27FC236}">
                <a16:creationId xmlns:a16="http://schemas.microsoft.com/office/drawing/2014/main" id="{3CF5262D-2438-B677-5A11-04EAE3826AB2}"/>
              </a:ext>
            </a:extLst>
          </p:cNvPr>
          <p:cNvSpPr>
            <a:spLocks noChangeArrowheads="1"/>
          </p:cNvSpPr>
          <p:nvPr/>
        </p:nvSpPr>
        <p:spPr bwMode="auto">
          <a:xfrm>
            <a:off x="911225" y="3032125"/>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점검사항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공정중 오염물질 누출여부</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방지시설 적정 운영 여부 등</a:t>
            </a:r>
          </a:p>
        </p:txBody>
      </p:sp>
      <p:sp>
        <p:nvSpPr>
          <p:cNvPr id="185365" name="Rectangle 1052">
            <a:extLst>
              <a:ext uri="{FF2B5EF4-FFF2-40B4-BE49-F238E27FC236}">
                <a16:creationId xmlns:a16="http://schemas.microsoft.com/office/drawing/2014/main" id="{F21966C8-4849-41E2-79D5-E871265EE9EC}"/>
              </a:ext>
            </a:extLst>
          </p:cNvPr>
          <p:cNvSpPr>
            <a:spLocks noChangeArrowheads="1"/>
          </p:cNvSpPr>
          <p:nvPr/>
        </p:nvSpPr>
        <p:spPr bwMode="auto">
          <a:xfrm>
            <a:off x="911225" y="4441825"/>
            <a:ext cx="7780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기       간 </a:t>
            </a:r>
            <a:r>
              <a:rPr lang="en-US" altLang="ko-KR" sz="1600" b="1">
                <a:solidFill>
                  <a:srgbClr val="000000"/>
                </a:solidFill>
                <a:latin typeface="나눔고딕" pitchFamily="50" charset="-127"/>
                <a:ea typeface="나눔고딕" pitchFamily="50" charset="-127"/>
              </a:rPr>
              <a:t>:  </a:t>
            </a:r>
            <a:r>
              <a:rPr lang="en-US" altLang="ko-KR" sz="1600" b="1">
                <a:solidFill>
                  <a:srgbClr val="000000"/>
                </a:solidFill>
                <a:latin typeface="바탕" panose="02030600000101010101" pitchFamily="18" charset="-127"/>
                <a:ea typeface="나눔고딕" pitchFamily="50" charset="-127"/>
              </a:rPr>
              <a:t>’22</a:t>
            </a:r>
            <a:r>
              <a:rPr lang="en-US" altLang="ko-KR" sz="1600" b="1">
                <a:solidFill>
                  <a:srgbClr val="000000"/>
                </a:solidFill>
                <a:latin typeface="나눔고딕" pitchFamily="50" charset="-127"/>
                <a:ea typeface="나눔고딕" pitchFamily="50" charset="-127"/>
              </a:rPr>
              <a:t>. 4~12</a:t>
            </a:r>
            <a:r>
              <a:rPr lang="ko-KR" altLang="en-US" sz="1600" b="1">
                <a:solidFill>
                  <a:srgbClr val="000000"/>
                </a:solidFill>
                <a:latin typeface="나눔고딕" pitchFamily="50" charset="-127"/>
                <a:ea typeface="나눔고딕" pitchFamily="50" charset="-127"/>
              </a:rPr>
              <a:t>월</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연중</a:t>
            </a:r>
            <a:r>
              <a:rPr lang="en-US" altLang="ko-KR" sz="1600" b="1">
                <a:solidFill>
                  <a:srgbClr val="000000"/>
                </a:solidFill>
                <a:latin typeface="나눔고딕" pitchFamily="50" charset="-127"/>
                <a:ea typeface="나눔고딕" pitchFamily="50" charset="-127"/>
              </a:rPr>
              <a:t>)</a:t>
            </a:r>
          </a:p>
        </p:txBody>
      </p:sp>
      <p:sp>
        <p:nvSpPr>
          <p:cNvPr id="185366" name="Rectangle 1053">
            <a:extLst>
              <a:ext uri="{FF2B5EF4-FFF2-40B4-BE49-F238E27FC236}">
                <a16:creationId xmlns:a16="http://schemas.microsoft.com/office/drawing/2014/main" id="{7A9AED73-B79F-A41F-82EE-CDC6E72199BD}"/>
              </a:ext>
            </a:extLst>
          </p:cNvPr>
          <p:cNvSpPr>
            <a:spLocks noChangeArrowheads="1"/>
          </p:cNvSpPr>
          <p:nvPr/>
        </p:nvSpPr>
        <p:spPr bwMode="auto">
          <a:xfrm>
            <a:off x="911225" y="4727575"/>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수행기관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광주 녹색환경지원센타</a:t>
            </a:r>
          </a:p>
        </p:txBody>
      </p:sp>
      <p:sp>
        <p:nvSpPr>
          <p:cNvPr id="185367" name="Freeform 1054">
            <a:extLst>
              <a:ext uri="{FF2B5EF4-FFF2-40B4-BE49-F238E27FC236}">
                <a16:creationId xmlns:a16="http://schemas.microsoft.com/office/drawing/2014/main" id="{AF15EAA7-D590-9383-EBA4-EA9E24ADE9EC}"/>
              </a:ext>
            </a:extLst>
          </p:cNvPr>
          <p:cNvSpPr>
            <a:spLocks noChangeArrowheads="1"/>
          </p:cNvSpPr>
          <p:nvPr/>
        </p:nvSpPr>
        <p:spPr bwMode="auto">
          <a:xfrm>
            <a:off x="696913" y="482917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6"/>
                  <a:pt x="15" y="16"/>
                </a:cubicBezTo>
                <a:cubicBezTo>
                  <a:pt x="25" y="5"/>
                  <a:pt x="37" y="0"/>
                  <a:pt x="52" y="0"/>
                </a:cubicBezTo>
                <a:cubicBezTo>
                  <a:pt x="66" y="0"/>
                  <a:pt x="78" y="5"/>
                  <a:pt x="88" y="16"/>
                </a:cubicBezTo>
                <a:cubicBezTo>
                  <a:pt x="98" y="26"/>
                  <a:pt x="103" y="37"/>
                  <a:pt x="103" y="52"/>
                </a:cubicBezTo>
                <a:cubicBezTo>
                  <a:pt x="103" y="66"/>
                  <a:pt x="98" y="78"/>
                  <a:pt x="88" y="88"/>
                </a:cubicBezTo>
                <a:cubicBezTo>
                  <a:pt x="78" y="97"/>
                  <a:pt x="66" y="102"/>
                  <a:pt x="52" y="102"/>
                </a:cubicBezTo>
                <a:cubicBezTo>
                  <a:pt x="37" y="102"/>
                  <a:pt x="25" y="97"/>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3"/>
                </a:cubicBezTo>
                <a:lnTo>
                  <a:pt x="29" y="80"/>
                </a:lnTo>
                <a:close/>
                <a:moveTo>
                  <a:pt x="79" y="52"/>
                </a:moveTo>
                <a:lnTo>
                  <a:pt x="35" y="78"/>
                </a:lnTo>
                <a:lnTo>
                  <a:pt x="35" y="25"/>
                </a:lnTo>
                <a:lnTo>
                  <a:pt x="79" y="52"/>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5368" name="Freeform 1055">
            <a:extLst>
              <a:ext uri="{FF2B5EF4-FFF2-40B4-BE49-F238E27FC236}">
                <a16:creationId xmlns:a16="http://schemas.microsoft.com/office/drawing/2014/main" id="{5817DB83-C2E0-14D9-EB7F-9039B9FB5C4A}"/>
              </a:ext>
            </a:extLst>
          </p:cNvPr>
          <p:cNvSpPr>
            <a:spLocks noChangeArrowheads="1"/>
          </p:cNvSpPr>
          <p:nvPr/>
        </p:nvSpPr>
        <p:spPr bwMode="auto">
          <a:xfrm>
            <a:off x="687388" y="5137150"/>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8"/>
                </a:moveTo>
                <a:cubicBezTo>
                  <a:pt x="5" y="78"/>
                  <a:pt x="0" y="66"/>
                  <a:pt x="0" y="52"/>
                </a:cubicBezTo>
                <a:cubicBezTo>
                  <a:pt x="0" y="37"/>
                  <a:pt x="5" y="25"/>
                  <a:pt x="15" y="16"/>
                </a:cubicBezTo>
                <a:cubicBezTo>
                  <a:pt x="25" y="5"/>
                  <a:pt x="37" y="0"/>
                  <a:pt x="52" y="0"/>
                </a:cubicBezTo>
                <a:cubicBezTo>
                  <a:pt x="66" y="0"/>
                  <a:pt x="78" y="5"/>
                  <a:pt x="88" y="16"/>
                </a:cubicBezTo>
                <a:cubicBezTo>
                  <a:pt x="98" y="25"/>
                  <a:pt x="103" y="37"/>
                  <a:pt x="103" y="52"/>
                </a:cubicBezTo>
                <a:cubicBezTo>
                  <a:pt x="103" y="66"/>
                  <a:pt x="98" y="78"/>
                  <a:pt x="88" y="88"/>
                </a:cubicBezTo>
                <a:cubicBezTo>
                  <a:pt x="78" y="97"/>
                  <a:pt x="66" y="102"/>
                  <a:pt x="52" y="102"/>
                </a:cubicBezTo>
                <a:cubicBezTo>
                  <a:pt x="37" y="102"/>
                  <a:pt x="25" y="97"/>
                  <a:pt x="15" y="88"/>
                </a:cubicBezTo>
                <a:close/>
                <a:moveTo>
                  <a:pt x="29" y="80"/>
                </a:moveTo>
                <a:cubicBezTo>
                  <a:pt x="29" y="82"/>
                  <a:pt x="30" y="84"/>
                  <a:pt x="31" y="84"/>
                </a:cubicBezTo>
                <a:cubicBezTo>
                  <a:pt x="33" y="85"/>
                  <a:pt x="34" y="85"/>
                  <a:pt x="36" y="84"/>
                </a:cubicBezTo>
                <a:lnTo>
                  <a:pt x="83" y="55"/>
                </a:lnTo>
                <a:cubicBezTo>
                  <a:pt x="84" y="55"/>
                  <a:pt x="85" y="55"/>
                  <a:pt x="85" y="54"/>
                </a:cubicBezTo>
                <a:cubicBezTo>
                  <a:pt x="85" y="53"/>
                  <a:pt x="86" y="53"/>
                  <a:pt x="86" y="52"/>
                </a:cubicBezTo>
                <a:cubicBezTo>
                  <a:pt x="86" y="51"/>
                  <a:pt x="85" y="50"/>
                  <a:pt x="85" y="49"/>
                </a:cubicBezTo>
                <a:cubicBezTo>
                  <a:pt x="85" y="49"/>
                  <a:pt x="84" y="48"/>
                  <a:pt x="83" y="48"/>
                </a:cubicBezTo>
                <a:lnTo>
                  <a:pt x="36" y="19"/>
                </a:lnTo>
                <a:cubicBezTo>
                  <a:pt x="35" y="18"/>
                  <a:pt x="33" y="18"/>
                  <a:pt x="31" y="19"/>
                </a:cubicBezTo>
                <a:cubicBezTo>
                  <a:pt x="30" y="20"/>
                  <a:pt x="29" y="21"/>
                  <a:pt x="29" y="22"/>
                </a:cubicBezTo>
                <a:lnTo>
                  <a:pt x="29" y="80"/>
                </a:lnTo>
                <a:close/>
                <a:moveTo>
                  <a:pt x="80" y="52"/>
                </a:moveTo>
                <a:lnTo>
                  <a:pt x="35" y="78"/>
                </a:lnTo>
                <a:lnTo>
                  <a:pt x="35" y="24"/>
                </a:lnTo>
                <a:lnTo>
                  <a:pt x="80" y="52"/>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5369" name="Freeform 1056">
            <a:extLst>
              <a:ext uri="{FF2B5EF4-FFF2-40B4-BE49-F238E27FC236}">
                <a16:creationId xmlns:a16="http://schemas.microsoft.com/office/drawing/2014/main" id="{21167904-D4FE-F735-D130-78B6C49BF26D}"/>
              </a:ext>
            </a:extLst>
          </p:cNvPr>
          <p:cNvSpPr>
            <a:spLocks noChangeArrowheads="1"/>
          </p:cNvSpPr>
          <p:nvPr/>
        </p:nvSpPr>
        <p:spPr bwMode="auto">
          <a:xfrm>
            <a:off x="696913" y="4521200"/>
            <a:ext cx="163512" cy="163513"/>
          </a:xfrm>
          <a:custGeom>
            <a:avLst/>
            <a:gdLst>
              <a:gd name="T0" fmla="*/ 2147483646 w 103"/>
              <a:gd name="T1" fmla="*/ 2147483646 h 103"/>
              <a:gd name="T2" fmla="*/ 0 w 103"/>
              <a:gd name="T3" fmla="*/ 2147483646 h 103"/>
              <a:gd name="T4" fmla="*/ 2147483646 w 103"/>
              <a:gd name="T5" fmla="*/ 2147483646 h 103"/>
              <a:gd name="T6" fmla="*/ 2147483646 w 103"/>
              <a:gd name="T7" fmla="*/ 0 h 103"/>
              <a:gd name="T8" fmla="*/ 2147483646 w 103"/>
              <a:gd name="T9" fmla="*/ 2147483646 h 103"/>
              <a:gd name="T10" fmla="*/ 2147483646 w 103"/>
              <a:gd name="T11" fmla="*/ 2147483646 h 103"/>
              <a:gd name="T12" fmla="*/ 2147483646 w 103"/>
              <a:gd name="T13" fmla="*/ 2147483646 h 103"/>
              <a:gd name="T14" fmla="*/ 2147483646 w 103"/>
              <a:gd name="T15" fmla="*/ 2147483646 h 103"/>
              <a:gd name="T16" fmla="*/ 2147483646 w 103"/>
              <a:gd name="T17" fmla="*/ 2147483646 h 103"/>
              <a:gd name="T18" fmla="*/ 2147483646 w 103"/>
              <a:gd name="T19" fmla="*/ 2147483646 h 103"/>
              <a:gd name="T20" fmla="*/ 2147483646 w 103"/>
              <a:gd name="T21" fmla="*/ 2147483646 h 103"/>
              <a:gd name="T22" fmla="*/ 2147483646 w 103"/>
              <a:gd name="T23" fmla="*/ 2147483646 h 103"/>
              <a:gd name="T24" fmla="*/ 2147483646 w 103"/>
              <a:gd name="T25" fmla="*/ 2147483646 h 103"/>
              <a:gd name="T26" fmla="*/ 2147483646 w 103"/>
              <a:gd name="T27" fmla="*/ 2147483646 h 103"/>
              <a:gd name="T28" fmla="*/ 2147483646 w 103"/>
              <a:gd name="T29" fmla="*/ 2147483646 h 103"/>
              <a:gd name="T30" fmla="*/ 2147483646 w 103"/>
              <a:gd name="T31" fmla="*/ 2147483646 h 103"/>
              <a:gd name="T32" fmla="*/ 2147483646 w 103"/>
              <a:gd name="T33" fmla="*/ 2147483646 h 103"/>
              <a:gd name="T34" fmla="*/ 2147483646 w 103"/>
              <a:gd name="T35" fmla="*/ 2147483646 h 103"/>
              <a:gd name="T36" fmla="*/ 2147483646 w 103"/>
              <a:gd name="T37" fmla="*/ 2147483646 h 103"/>
              <a:gd name="T38" fmla="*/ 2147483646 w 103"/>
              <a:gd name="T39" fmla="*/ 2147483646 h 103"/>
              <a:gd name="T40" fmla="*/ 2147483646 w 103"/>
              <a:gd name="T41" fmla="*/ 2147483646 h 103"/>
              <a:gd name="T42" fmla="*/ 2147483646 w 103"/>
              <a:gd name="T43" fmla="*/ 2147483646 h 103"/>
              <a:gd name="T44" fmla="*/ 2147483646 w 103"/>
              <a:gd name="T45" fmla="*/ 2147483646 h 103"/>
              <a:gd name="T46" fmla="*/ 2147483646 w 103"/>
              <a:gd name="T47" fmla="*/ 2147483646 h 103"/>
              <a:gd name="T48" fmla="*/ 2147483646 w 103"/>
              <a:gd name="T49" fmla="*/ 2147483646 h 103"/>
              <a:gd name="T50" fmla="*/ 2147483646 w 103"/>
              <a:gd name="T51" fmla="*/ 2147483646 h 103"/>
              <a:gd name="T52" fmla="*/ 2147483646 w 103"/>
              <a:gd name="T53" fmla="*/ 2147483646 h 103"/>
              <a:gd name="T54" fmla="*/ 2147483646 w 103"/>
              <a:gd name="T55" fmla="*/ 2147483646 h 1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3"/>
              <a:gd name="T86" fmla="*/ 103 w 103"/>
              <a:gd name="T87" fmla="*/ 103 h 1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3">
                <a:moveTo>
                  <a:pt x="15" y="88"/>
                </a:moveTo>
                <a:cubicBezTo>
                  <a:pt x="5" y="78"/>
                  <a:pt x="0" y="66"/>
                  <a:pt x="0" y="52"/>
                </a:cubicBezTo>
                <a:cubicBezTo>
                  <a:pt x="0" y="38"/>
                  <a:pt x="5" y="25"/>
                  <a:pt x="15" y="15"/>
                </a:cubicBezTo>
                <a:cubicBezTo>
                  <a:pt x="25" y="5"/>
                  <a:pt x="37" y="0"/>
                  <a:pt x="52" y="0"/>
                </a:cubicBezTo>
                <a:cubicBezTo>
                  <a:pt x="66" y="0"/>
                  <a:pt x="78" y="5"/>
                  <a:pt x="88" y="15"/>
                </a:cubicBezTo>
                <a:cubicBezTo>
                  <a:pt x="98" y="25"/>
                  <a:pt x="103" y="38"/>
                  <a:pt x="103" y="52"/>
                </a:cubicBezTo>
                <a:cubicBezTo>
                  <a:pt x="103" y="66"/>
                  <a:pt x="98" y="78"/>
                  <a:pt x="88" y="88"/>
                </a:cubicBezTo>
                <a:cubicBezTo>
                  <a:pt x="78" y="98"/>
                  <a:pt x="66" y="103"/>
                  <a:pt x="52" y="103"/>
                </a:cubicBezTo>
                <a:cubicBezTo>
                  <a:pt x="37" y="103"/>
                  <a:pt x="25" y="98"/>
                  <a:pt x="15" y="88"/>
                </a:cubicBezTo>
                <a:close/>
                <a:moveTo>
                  <a:pt x="29" y="80"/>
                </a:moveTo>
                <a:cubicBezTo>
                  <a:pt x="29" y="82"/>
                  <a:pt x="30" y="84"/>
                  <a:pt x="31" y="84"/>
                </a:cubicBezTo>
                <a:cubicBezTo>
                  <a:pt x="33" y="85"/>
                  <a:pt x="34" y="85"/>
                  <a:pt x="36" y="84"/>
                </a:cubicBezTo>
                <a:lnTo>
                  <a:pt x="83" y="56"/>
                </a:lnTo>
                <a:cubicBezTo>
                  <a:pt x="84" y="55"/>
                  <a:pt x="85" y="55"/>
                  <a:pt x="85" y="54"/>
                </a:cubicBezTo>
                <a:cubicBezTo>
                  <a:pt x="85" y="53"/>
                  <a:pt x="86" y="53"/>
                  <a:pt x="86" y="52"/>
                </a:cubicBezTo>
                <a:cubicBezTo>
                  <a:pt x="86" y="51"/>
                  <a:pt x="85" y="50"/>
                  <a:pt x="85" y="49"/>
                </a:cubicBezTo>
                <a:cubicBezTo>
                  <a:pt x="85" y="49"/>
                  <a:pt x="84" y="48"/>
                  <a:pt x="83" y="48"/>
                </a:cubicBezTo>
                <a:lnTo>
                  <a:pt x="36" y="18"/>
                </a:lnTo>
                <a:cubicBezTo>
                  <a:pt x="35" y="17"/>
                  <a:pt x="33" y="17"/>
                  <a:pt x="31" y="18"/>
                </a:cubicBezTo>
                <a:cubicBezTo>
                  <a:pt x="30" y="19"/>
                  <a:pt x="29" y="20"/>
                  <a:pt x="29" y="22"/>
                </a:cubicBezTo>
                <a:lnTo>
                  <a:pt x="29" y="80"/>
                </a:lnTo>
                <a:close/>
                <a:moveTo>
                  <a:pt x="79" y="52"/>
                </a:moveTo>
                <a:lnTo>
                  <a:pt x="35" y="78"/>
                </a:lnTo>
                <a:lnTo>
                  <a:pt x="35" y="24"/>
                </a:lnTo>
                <a:lnTo>
                  <a:pt x="79" y="52"/>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5370" name="Rectangle 1060">
            <a:extLst>
              <a:ext uri="{FF2B5EF4-FFF2-40B4-BE49-F238E27FC236}">
                <a16:creationId xmlns:a16="http://schemas.microsoft.com/office/drawing/2014/main" id="{9CE98264-A7CB-3CA2-EB49-90816CFFAC3A}"/>
              </a:ext>
            </a:extLst>
          </p:cNvPr>
          <p:cNvSpPr>
            <a:spLocks noChangeArrowheads="1"/>
          </p:cNvSpPr>
          <p:nvPr/>
        </p:nvSpPr>
        <p:spPr bwMode="auto">
          <a:xfrm>
            <a:off x="911225" y="5035550"/>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지원방법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악취전문가 사업장 직접 방문 지원</a:t>
            </a:r>
          </a:p>
        </p:txBody>
      </p:sp>
      <p:sp>
        <p:nvSpPr>
          <p:cNvPr id="185371" name="Freeform 1061">
            <a:extLst>
              <a:ext uri="{FF2B5EF4-FFF2-40B4-BE49-F238E27FC236}">
                <a16:creationId xmlns:a16="http://schemas.microsoft.com/office/drawing/2014/main" id="{407F6529-0F15-4AA9-6AA8-1C20081AC228}"/>
              </a:ext>
            </a:extLst>
          </p:cNvPr>
          <p:cNvSpPr>
            <a:spLocks noChangeArrowheads="1"/>
          </p:cNvSpPr>
          <p:nvPr/>
        </p:nvSpPr>
        <p:spPr bwMode="auto">
          <a:xfrm>
            <a:off x="687388" y="5464175"/>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5372" name="Rectangle 1062">
            <a:extLst>
              <a:ext uri="{FF2B5EF4-FFF2-40B4-BE49-F238E27FC236}">
                <a16:creationId xmlns:a16="http://schemas.microsoft.com/office/drawing/2014/main" id="{6F5BFFEC-30DC-A631-6CA1-A704B847786F}"/>
              </a:ext>
            </a:extLst>
          </p:cNvPr>
          <p:cNvSpPr>
            <a:spLocks noChangeArrowheads="1"/>
          </p:cNvSpPr>
          <p:nvPr/>
        </p:nvSpPr>
        <p:spPr bwMode="auto">
          <a:xfrm>
            <a:off x="911225" y="5360988"/>
            <a:ext cx="7870825"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대상선정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시</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자치구</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점검시 안내</a:t>
            </a:r>
          </a:p>
        </p:txBody>
      </p:sp>
      <p:sp>
        <p:nvSpPr>
          <p:cNvPr id="185373" name="Freeform 1063">
            <a:extLst>
              <a:ext uri="{FF2B5EF4-FFF2-40B4-BE49-F238E27FC236}">
                <a16:creationId xmlns:a16="http://schemas.microsoft.com/office/drawing/2014/main" id="{F11CFB32-DDB9-DB84-9B60-458BC248CA28}"/>
              </a:ext>
            </a:extLst>
          </p:cNvPr>
          <p:cNvSpPr>
            <a:spLocks noChangeArrowheads="1"/>
          </p:cNvSpPr>
          <p:nvPr/>
        </p:nvSpPr>
        <p:spPr bwMode="auto">
          <a:xfrm>
            <a:off x="687388" y="58372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5374" name="Rectangle 1064">
            <a:extLst>
              <a:ext uri="{FF2B5EF4-FFF2-40B4-BE49-F238E27FC236}">
                <a16:creationId xmlns:a16="http://schemas.microsoft.com/office/drawing/2014/main" id="{1FD3E368-2A1F-E8BD-094C-5785567C6F9F}"/>
              </a:ext>
            </a:extLst>
          </p:cNvPr>
          <p:cNvSpPr>
            <a:spLocks noChangeArrowheads="1"/>
          </p:cNvSpPr>
          <p:nvPr/>
        </p:nvSpPr>
        <p:spPr bwMode="auto">
          <a:xfrm>
            <a:off x="911225" y="5746750"/>
            <a:ext cx="78708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주요내용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악취발생 실태 조사</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악취해결 자문</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기술지원에 따른 악취저감 성과분석 등</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그림 1">
            <a:extLst>
              <a:ext uri="{FF2B5EF4-FFF2-40B4-BE49-F238E27FC236}">
                <a16:creationId xmlns:a16="http://schemas.microsoft.com/office/drawing/2014/main" id="{77ECD306-915D-576C-585C-A13C2BC279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360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394" name="Group 516">
            <a:extLst>
              <a:ext uri="{FF2B5EF4-FFF2-40B4-BE49-F238E27FC236}">
                <a16:creationId xmlns:a16="http://schemas.microsoft.com/office/drawing/2014/main" id="{5AA99386-DA70-8D77-AC8B-209E382BB7AF}"/>
              </a:ext>
            </a:extLst>
          </p:cNvPr>
          <p:cNvGrpSpPr>
            <a:grpSpLocks/>
          </p:cNvGrpSpPr>
          <p:nvPr/>
        </p:nvGrpSpPr>
        <p:grpSpPr bwMode="auto">
          <a:xfrm>
            <a:off x="-180975" y="279400"/>
            <a:ext cx="7413625" cy="701675"/>
            <a:chOff x="-114" y="176"/>
            <a:chExt cx="4670" cy="442"/>
          </a:xfrm>
        </p:grpSpPr>
        <p:pic>
          <p:nvPicPr>
            <p:cNvPr id="187426" name="Picture 1029">
              <a:extLst>
                <a:ext uri="{FF2B5EF4-FFF2-40B4-BE49-F238E27FC236}">
                  <a16:creationId xmlns:a16="http://schemas.microsoft.com/office/drawing/2014/main" id="{158F5CEF-7A0E-FFFE-5252-235218724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7427" name="Rectangle 1030">
              <a:extLst>
                <a:ext uri="{FF2B5EF4-FFF2-40B4-BE49-F238E27FC236}">
                  <a16:creationId xmlns:a16="http://schemas.microsoft.com/office/drawing/2014/main" id="{4303983F-7AC2-E78A-D745-034471C8315E}"/>
                </a:ext>
              </a:extLst>
            </p:cNvPr>
            <p:cNvSpPr>
              <a:spLocks noChangeArrowheads="1"/>
            </p:cNvSpPr>
            <p:nvPr/>
          </p:nvSpPr>
          <p:spPr bwMode="auto">
            <a:xfrm>
              <a:off x="-114" y="176"/>
              <a:ext cx="1751"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3.  2022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87395" name="AutoShape 1031">
            <a:extLst>
              <a:ext uri="{FF2B5EF4-FFF2-40B4-BE49-F238E27FC236}">
                <a16:creationId xmlns:a16="http://schemas.microsoft.com/office/drawing/2014/main" id="{C0C50B09-23FD-724F-CD30-81C2B67EE618}"/>
              </a:ext>
            </a:extLst>
          </p:cNvPr>
          <p:cNvSpPr>
            <a:spLocks noChangeArrowheads="1"/>
          </p:cNvSpPr>
          <p:nvPr/>
        </p:nvSpPr>
        <p:spPr bwMode="auto">
          <a:xfrm>
            <a:off x="150813" y="939800"/>
            <a:ext cx="8796337" cy="5678488"/>
          </a:xfrm>
          <a:prstGeom prst="roundRect">
            <a:avLst>
              <a:gd name="adj" fmla="val 1560"/>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87396" name="Rectangle 1032">
            <a:extLst>
              <a:ext uri="{FF2B5EF4-FFF2-40B4-BE49-F238E27FC236}">
                <a16:creationId xmlns:a16="http://schemas.microsoft.com/office/drawing/2014/main" id="{6622D01B-5B7E-1D4E-8A59-DCCA4CFAD2FC}"/>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87397" name="Picture 1033">
            <a:extLst>
              <a:ext uri="{FF2B5EF4-FFF2-40B4-BE49-F238E27FC236}">
                <a16:creationId xmlns:a16="http://schemas.microsoft.com/office/drawing/2014/main" id="{B6BFE693-EEBC-3D06-5CA5-2B309186D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896938"/>
            <a:ext cx="57578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87398" name="Rectangle 1034">
            <a:extLst>
              <a:ext uri="{FF2B5EF4-FFF2-40B4-BE49-F238E27FC236}">
                <a16:creationId xmlns:a16="http://schemas.microsoft.com/office/drawing/2014/main" id="{49EB3F1A-73BA-58E6-F77B-4F1B3CD513DC}"/>
              </a:ext>
            </a:extLst>
          </p:cNvPr>
          <p:cNvSpPr>
            <a:spLocks noChangeArrowheads="1"/>
          </p:cNvSpPr>
          <p:nvPr/>
        </p:nvSpPr>
        <p:spPr bwMode="auto">
          <a:xfrm>
            <a:off x="109538" y="952500"/>
            <a:ext cx="56038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악취발생 예방을 위한 취약지역 집중관리</a:t>
            </a:r>
          </a:p>
        </p:txBody>
      </p:sp>
      <p:pic>
        <p:nvPicPr>
          <p:cNvPr id="187399" name="Picture 1035">
            <a:extLst>
              <a:ext uri="{FF2B5EF4-FFF2-40B4-BE49-F238E27FC236}">
                <a16:creationId xmlns:a16="http://schemas.microsoft.com/office/drawing/2014/main" id="{3EBA7F41-8FBC-D5E5-B05D-47138601B0CA}"/>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79425" y="1517650"/>
            <a:ext cx="8377238"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87400" name="Picture 1036">
            <a:extLst>
              <a:ext uri="{FF2B5EF4-FFF2-40B4-BE49-F238E27FC236}">
                <a16:creationId xmlns:a16="http://schemas.microsoft.com/office/drawing/2014/main" id="{7CE81B41-F396-7A4D-7CF3-9C9C29B0E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3" y="1500188"/>
            <a:ext cx="58943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7401" name="Rectangle 1037">
            <a:extLst>
              <a:ext uri="{FF2B5EF4-FFF2-40B4-BE49-F238E27FC236}">
                <a16:creationId xmlns:a16="http://schemas.microsoft.com/office/drawing/2014/main" id="{F27549F9-D79E-DB76-DA4D-EC7AEA188223}"/>
              </a:ext>
            </a:extLst>
          </p:cNvPr>
          <p:cNvSpPr>
            <a:spLocks noChangeArrowheads="1"/>
          </p:cNvSpPr>
          <p:nvPr/>
        </p:nvSpPr>
        <p:spPr bwMode="auto">
          <a:xfrm>
            <a:off x="241300" y="1560513"/>
            <a:ext cx="4035425" cy="38893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민관 악취감시반 운영</a:t>
            </a:r>
          </a:p>
        </p:txBody>
      </p:sp>
      <p:sp>
        <p:nvSpPr>
          <p:cNvPr id="187402" name="Rectangle 1038">
            <a:extLst>
              <a:ext uri="{FF2B5EF4-FFF2-40B4-BE49-F238E27FC236}">
                <a16:creationId xmlns:a16="http://schemas.microsoft.com/office/drawing/2014/main" id="{87C5C2F4-8E51-2E71-6ECC-51E14C74159D}"/>
              </a:ext>
            </a:extLst>
          </p:cNvPr>
          <p:cNvSpPr>
            <a:spLocks noChangeArrowheads="1"/>
          </p:cNvSpPr>
          <p:nvPr/>
        </p:nvSpPr>
        <p:spPr bwMode="auto">
          <a:xfrm>
            <a:off x="911225" y="2111375"/>
            <a:ext cx="7780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대상지역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하남산단 및 주변지역</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아파트 단지</a:t>
            </a:r>
            <a:r>
              <a:rPr lang="en-US" altLang="ko-KR" sz="1600" b="1">
                <a:solidFill>
                  <a:srgbClr val="000000"/>
                </a:solidFill>
                <a:latin typeface="나눔고딕" pitchFamily="50" charset="-127"/>
                <a:ea typeface="나눔고딕" pitchFamily="50" charset="-127"/>
              </a:rPr>
              <a:t>)</a:t>
            </a:r>
          </a:p>
        </p:txBody>
      </p:sp>
      <p:sp>
        <p:nvSpPr>
          <p:cNvPr id="187403" name="Rectangle 1039">
            <a:extLst>
              <a:ext uri="{FF2B5EF4-FFF2-40B4-BE49-F238E27FC236}">
                <a16:creationId xmlns:a16="http://schemas.microsoft.com/office/drawing/2014/main" id="{B61F05A0-9BCD-3566-E500-94A495F5BA4E}"/>
              </a:ext>
            </a:extLst>
          </p:cNvPr>
          <p:cNvSpPr>
            <a:spLocks noChangeArrowheads="1"/>
          </p:cNvSpPr>
          <p:nvPr/>
        </p:nvSpPr>
        <p:spPr bwMode="auto">
          <a:xfrm>
            <a:off x="911225" y="2397125"/>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감  시  반 </a:t>
            </a:r>
            <a:r>
              <a:rPr lang="en-US" altLang="ko-KR" sz="1600" b="1">
                <a:solidFill>
                  <a:srgbClr val="000000"/>
                </a:solidFill>
                <a:latin typeface="나눔고딕" pitchFamily="50" charset="-127"/>
                <a:ea typeface="나눔고딕" pitchFamily="50" charset="-127"/>
              </a:rPr>
              <a:t>:  2</a:t>
            </a:r>
            <a:r>
              <a:rPr lang="ko-KR" altLang="en-US" sz="1600" b="1">
                <a:solidFill>
                  <a:srgbClr val="000000"/>
                </a:solidFill>
                <a:latin typeface="나눔고딕" pitchFamily="50" charset="-127"/>
                <a:ea typeface="나눔고딕" pitchFamily="50" charset="-127"/>
              </a:rPr>
              <a:t>개반 </a:t>
            </a:r>
            <a:r>
              <a:rPr lang="en-US" altLang="ko-KR" sz="1600" b="1">
                <a:solidFill>
                  <a:srgbClr val="000000"/>
                </a:solidFill>
                <a:latin typeface="나눔고딕" pitchFamily="50" charset="-127"/>
                <a:ea typeface="나눔고딕" pitchFamily="50" charset="-127"/>
              </a:rPr>
              <a:t>11</a:t>
            </a:r>
            <a:r>
              <a:rPr lang="ko-KR" altLang="en-US" sz="1600" b="1">
                <a:solidFill>
                  <a:srgbClr val="000000"/>
                </a:solidFill>
                <a:latin typeface="나눔고딕" pitchFamily="50" charset="-127"/>
                <a:ea typeface="나눔고딕" pitchFamily="50" charset="-127"/>
              </a:rPr>
              <a:t>명</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주민 </a:t>
            </a:r>
            <a:r>
              <a:rPr lang="en-US" altLang="ko-KR" sz="1600" b="1">
                <a:solidFill>
                  <a:srgbClr val="000000"/>
                </a:solidFill>
                <a:latin typeface="나눔고딕" pitchFamily="50" charset="-127"/>
                <a:ea typeface="나눔고딕" pitchFamily="50" charset="-127"/>
              </a:rPr>
              <a:t>6, </a:t>
            </a:r>
            <a:r>
              <a:rPr lang="ko-KR" altLang="en-US" sz="1600" b="1">
                <a:solidFill>
                  <a:srgbClr val="000000"/>
                </a:solidFill>
                <a:latin typeface="나눔고딕" pitchFamily="50" charset="-127"/>
                <a:ea typeface="나눔고딕" pitchFamily="50" charset="-127"/>
              </a:rPr>
              <a:t>공무원 </a:t>
            </a:r>
            <a:r>
              <a:rPr lang="en-US" altLang="ko-KR" sz="1600" b="1">
                <a:solidFill>
                  <a:srgbClr val="000000"/>
                </a:solidFill>
                <a:latin typeface="나눔고딕" pitchFamily="50" charset="-127"/>
                <a:ea typeface="나눔고딕" pitchFamily="50" charset="-127"/>
              </a:rPr>
              <a:t>5)</a:t>
            </a:r>
          </a:p>
        </p:txBody>
      </p:sp>
      <p:sp>
        <p:nvSpPr>
          <p:cNvPr id="187404" name="Freeform 1040">
            <a:extLst>
              <a:ext uri="{FF2B5EF4-FFF2-40B4-BE49-F238E27FC236}">
                <a16:creationId xmlns:a16="http://schemas.microsoft.com/office/drawing/2014/main" id="{CF8879FF-C1C6-1D52-C1E8-2B351D1A744C}"/>
              </a:ext>
            </a:extLst>
          </p:cNvPr>
          <p:cNvSpPr>
            <a:spLocks noChangeArrowheads="1"/>
          </p:cNvSpPr>
          <p:nvPr/>
        </p:nvSpPr>
        <p:spPr bwMode="auto">
          <a:xfrm>
            <a:off x="696913" y="250031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9"/>
                </a:cubicBezTo>
                <a:cubicBezTo>
                  <a:pt x="85" y="48"/>
                  <a:pt x="84" y="48"/>
                  <a:pt x="83" y="47"/>
                </a:cubicBezTo>
                <a:lnTo>
                  <a:pt x="36" y="18"/>
                </a:lnTo>
                <a:cubicBezTo>
                  <a:pt x="35" y="17"/>
                  <a:pt x="33" y="17"/>
                  <a:pt x="31" y="18"/>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87405" name="Picture 1044">
            <a:extLst>
              <a:ext uri="{FF2B5EF4-FFF2-40B4-BE49-F238E27FC236}">
                <a16:creationId xmlns:a16="http://schemas.microsoft.com/office/drawing/2014/main" id="{4BBED076-137E-C3F2-2850-055C61818AA2}"/>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08000" y="4879975"/>
            <a:ext cx="83645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87406" name="Picture 1045">
            <a:extLst>
              <a:ext uri="{FF2B5EF4-FFF2-40B4-BE49-F238E27FC236}">
                <a16:creationId xmlns:a16="http://schemas.microsoft.com/office/drawing/2014/main" id="{A0B7DC7C-0738-0572-E1A5-15EE9A9485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825" y="4894263"/>
            <a:ext cx="57959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7407" name="Rectangle 1046">
            <a:extLst>
              <a:ext uri="{FF2B5EF4-FFF2-40B4-BE49-F238E27FC236}">
                <a16:creationId xmlns:a16="http://schemas.microsoft.com/office/drawing/2014/main" id="{F9DB6047-4791-8F86-4FFA-3EC2090B0E30}"/>
              </a:ext>
            </a:extLst>
          </p:cNvPr>
          <p:cNvSpPr>
            <a:spLocks noChangeArrowheads="1"/>
          </p:cNvSpPr>
          <p:nvPr/>
        </p:nvSpPr>
        <p:spPr bwMode="auto">
          <a:xfrm>
            <a:off x="411163" y="4953000"/>
            <a:ext cx="4873625"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하남산단 악취방지협의회 운영</a:t>
            </a:r>
          </a:p>
        </p:txBody>
      </p:sp>
      <p:pic>
        <p:nvPicPr>
          <p:cNvPr id="187408" name="Picture 1047">
            <a:extLst>
              <a:ext uri="{FF2B5EF4-FFF2-40B4-BE49-F238E27FC236}">
                <a16:creationId xmlns:a16="http://schemas.microsoft.com/office/drawing/2014/main" id="{B7A191B7-8EC3-7ADD-4BBF-6653A6C08A0A}"/>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82600" y="3203575"/>
            <a:ext cx="83835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87409" name="Picture 1048">
            <a:extLst>
              <a:ext uri="{FF2B5EF4-FFF2-40B4-BE49-F238E27FC236}">
                <a16:creationId xmlns:a16="http://schemas.microsoft.com/office/drawing/2014/main" id="{C56F872B-E79F-5D42-44C9-C90F4BD7A0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138" y="3187700"/>
            <a:ext cx="58070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7410" name="Rectangle 1049">
            <a:extLst>
              <a:ext uri="{FF2B5EF4-FFF2-40B4-BE49-F238E27FC236}">
                <a16:creationId xmlns:a16="http://schemas.microsoft.com/office/drawing/2014/main" id="{7FC3A596-33B8-6695-0CB1-EF0B8FECEE25}"/>
              </a:ext>
            </a:extLst>
          </p:cNvPr>
          <p:cNvSpPr>
            <a:spLocks noChangeArrowheads="1"/>
          </p:cNvSpPr>
          <p:nvPr/>
        </p:nvSpPr>
        <p:spPr bwMode="auto">
          <a:xfrm>
            <a:off x="531813" y="3351213"/>
            <a:ext cx="3624262" cy="3873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취약지역 악취 모니터링 실시</a:t>
            </a:r>
          </a:p>
        </p:txBody>
      </p:sp>
      <p:sp>
        <p:nvSpPr>
          <p:cNvPr id="187411" name="Freeform 1050">
            <a:extLst>
              <a:ext uri="{FF2B5EF4-FFF2-40B4-BE49-F238E27FC236}">
                <a16:creationId xmlns:a16="http://schemas.microsoft.com/office/drawing/2014/main" id="{53F9FFC9-5AE3-2E22-0B56-DBACF449F57C}"/>
              </a:ext>
            </a:extLst>
          </p:cNvPr>
          <p:cNvSpPr>
            <a:spLocks noChangeArrowheads="1"/>
          </p:cNvSpPr>
          <p:nvPr/>
        </p:nvSpPr>
        <p:spPr bwMode="auto">
          <a:xfrm>
            <a:off x="687388" y="280828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79"/>
                </a:moveTo>
                <a:cubicBezTo>
                  <a:pt x="29" y="81"/>
                  <a:pt x="30" y="83"/>
                  <a:pt x="31" y="83"/>
                </a:cubicBezTo>
                <a:cubicBezTo>
                  <a:pt x="33" y="84"/>
                  <a:pt x="34" y="84"/>
                  <a:pt x="36" y="83"/>
                </a:cubicBezTo>
                <a:lnTo>
                  <a:pt x="83" y="55"/>
                </a:lnTo>
                <a:cubicBezTo>
                  <a:pt x="84" y="54"/>
                  <a:pt x="85" y="54"/>
                  <a:pt x="85" y="53"/>
                </a:cubicBezTo>
                <a:cubicBezTo>
                  <a:pt x="85" y="52"/>
                  <a:pt x="86" y="52"/>
                  <a:pt x="86" y="51"/>
                </a:cubicBezTo>
                <a:cubicBezTo>
                  <a:pt x="86" y="50"/>
                  <a:pt x="85" y="49"/>
                  <a:pt x="85" y="48"/>
                </a:cubicBezTo>
                <a:cubicBezTo>
                  <a:pt x="85" y="48"/>
                  <a:pt x="84" y="47"/>
                  <a:pt x="83" y="47"/>
                </a:cubicBezTo>
                <a:lnTo>
                  <a:pt x="36" y="18"/>
                </a:lnTo>
                <a:cubicBezTo>
                  <a:pt x="35" y="17"/>
                  <a:pt x="33" y="17"/>
                  <a:pt x="31" y="18"/>
                </a:cubicBezTo>
                <a:cubicBezTo>
                  <a:pt x="30" y="19"/>
                  <a:pt x="29" y="20"/>
                  <a:pt x="29" y="22"/>
                </a:cubicBezTo>
                <a:lnTo>
                  <a:pt x="29" y="79"/>
                </a:lnTo>
                <a:close/>
                <a:moveTo>
                  <a:pt x="80" y="51"/>
                </a:moveTo>
                <a:lnTo>
                  <a:pt x="35" y="77"/>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7412" name="Freeform 1051">
            <a:extLst>
              <a:ext uri="{FF2B5EF4-FFF2-40B4-BE49-F238E27FC236}">
                <a16:creationId xmlns:a16="http://schemas.microsoft.com/office/drawing/2014/main" id="{0704039A-2425-C71F-503C-30A40D34E0EF}"/>
              </a:ext>
            </a:extLst>
          </p:cNvPr>
          <p:cNvSpPr>
            <a:spLocks noChangeArrowheads="1"/>
          </p:cNvSpPr>
          <p:nvPr/>
        </p:nvSpPr>
        <p:spPr bwMode="auto">
          <a:xfrm>
            <a:off x="696913" y="21923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7413" name="Rectangle 1052">
            <a:extLst>
              <a:ext uri="{FF2B5EF4-FFF2-40B4-BE49-F238E27FC236}">
                <a16:creationId xmlns:a16="http://schemas.microsoft.com/office/drawing/2014/main" id="{9876ADB2-5C89-3748-B575-553B9D2DA4E0}"/>
              </a:ext>
            </a:extLst>
          </p:cNvPr>
          <p:cNvSpPr>
            <a:spLocks noChangeArrowheads="1"/>
          </p:cNvSpPr>
          <p:nvPr/>
        </p:nvSpPr>
        <p:spPr bwMode="auto">
          <a:xfrm>
            <a:off x="911225" y="2705100"/>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감시방법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주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 하남산단 취약업체 집중 감시</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점검</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오염도검사 시료채취 병행</a:t>
            </a:r>
            <a:r>
              <a:rPr lang="en-US" altLang="ko-KR" sz="1600" b="1">
                <a:solidFill>
                  <a:srgbClr val="000000"/>
                </a:solidFill>
                <a:latin typeface="나눔고딕" pitchFamily="50" charset="-127"/>
                <a:ea typeface="나눔고딕" pitchFamily="50" charset="-127"/>
              </a:rPr>
              <a:t>)</a:t>
            </a:r>
          </a:p>
        </p:txBody>
      </p:sp>
      <p:sp>
        <p:nvSpPr>
          <p:cNvPr id="187414" name="Rectangle 1053">
            <a:extLst>
              <a:ext uri="{FF2B5EF4-FFF2-40B4-BE49-F238E27FC236}">
                <a16:creationId xmlns:a16="http://schemas.microsoft.com/office/drawing/2014/main" id="{1B3F76A3-E251-F9DB-BB04-82DD8DD1055E}"/>
              </a:ext>
            </a:extLst>
          </p:cNvPr>
          <p:cNvSpPr>
            <a:spLocks noChangeArrowheads="1"/>
          </p:cNvSpPr>
          <p:nvPr/>
        </p:nvSpPr>
        <p:spPr bwMode="auto">
          <a:xfrm>
            <a:off x="911225" y="3798888"/>
            <a:ext cx="7780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측정기간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연중 계속</a:t>
            </a:r>
          </a:p>
        </p:txBody>
      </p:sp>
      <p:sp>
        <p:nvSpPr>
          <p:cNvPr id="187415" name="Rectangle 1054">
            <a:extLst>
              <a:ext uri="{FF2B5EF4-FFF2-40B4-BE49-F238E27FC236}">
                <a16:creationId xmlns:a16="http://schemas.microsoft.com/office/drawing/2014/main" id="{0FBA243C-AF5D-BAA6-FC26-2723B33CC365}"/>
              </a:ext>
            </a:extLst>
          </p:cNvPr>
          <p:cNvSpPr>
            <a:spLocks noChangeArrowheads="1"/>
          </p:cNvSpPr>
          <p:nvPr/>
        </p:nvSpPr>
        <p:spPr bwMode="auto">
          <a:xfrm>
            <a:off x="911225" y="4073525"/>
            <a:ext cx="787082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측정기관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보건환경연구원</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자치구</a:t>
            </a:r>
          </a:p>
        </p:txBody>
      </p:sp>
      <p:sp>
        <p:nvSpPr>
          <p:cNvPr id="187416" name="Freeform 1055">
            <a:extLst>
              <a:ext uri="{FF2B5EF4-FFF2-40B4-BE49-F238E27FC236}">
                <a16:creationId xmlns:a16="http://schemas.microsoft.com/office/drawing/2014/main" id="{954EA35F-148C-4E28-C87F-3CF4FB7F6928}"/>
              </a:ext>
            </a:extLst>
          </p:cNvPr>
          <p:cNvSpPr>
            <a:spLocks noChangeArrowheads="1"/>
          </p:cNvSpPr>
          <p:nvPr/>
        </p:nvSpPr>
        <p:spPr bwMode="auto">
          <a:xfrm>
            <a:off x="696913" y="419576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7417" name="Freeform 1056">
            <a:extLst>
              <a:ext uri="{FF2B5EF4-FFF2-40B4-BE49-F238E27FC236}">
                <a16:creationId xmlns:a16="http://schemas.microsoft.com/office/drawing/2014/main" id="{3612AC7D-F398-C548-CC83-A797532021E0}"/>
              </a:ext>
            </a:extLst>
          </p:cNvPr>
          <p:cNvSpPr>
            <a:spLocks noChangeArrowheads="1"/>
          </p:cNvSpPr>
          <p:nvPr/>
        </p:nvSpPr>
        <p:spPr bwMode="auto">
          <a:xfrm>
            <a:off x="687388" y="449421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7418" name="Freeform 1060">
            <a:extLst>
              <a:ext uri="{FF2B5EF4-FFF2-40B4-BE49-F238E27FC236}">
                <a16:creationId xmlns:a16="http://schemas.microsoft.com/office/drawing/2014/main" id="{B6378496-6791-6AFE-6FC9-E6B6588A114B}"/>
              </a:ext>
            </a:extLst>
          </p:cNvPr>
          <p:cNvSpPr>
            <a:spLocks noChangeArrowheads="1"/>
          </p:cNvSpPr>
          <p:nvPr/>
        </p:nvSpPr>
        <p:spPr bwMode="auto">
          <a:xfrm>
            <a:off x="696913" y="39068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4"/>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7419" name="Rectangle 1061">
            <a:extLst>
              <a:ext uri="{FF2B5EF4-FFF2-40B4-BE49-F238E27FC236}">
                <a16:creationId xmlns:a16="http://schemas.microsoft.com/office/drawing/2014/main" id="{A271F269-4BB5-ACFD-205C-C9DA25F552F6}"/>
              </a:ext>
            </a:extLst>
          </p:cNvPr>
          <p:cNvSpPr>
            <a:spLocks noChangeArrowheads="1"/>
          </p:cNvSpPr>
          <p:nvPr/>
        </p:nvSpPr>
        <p:spPr bwMode="auto">
          <a:xfrm>
            <a:off x="911225" y="4381500"/>
            <a:ext cx="78708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장소</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주기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정기 월</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 </a:t>
            </a:r>
            <a:r>
              <a:rPr lang="en-US" altLang="ko-KR" sz="1600" b="1">
                <a:solidFill>
                  <a:srgbClr val="000000"/>
                </a:solidFill>
                <a:latin typeface="나눔고딕" pitchFamily="50" charset="-127"/>
                <a:ea typeface="나눔고딕" pitchFamily="50" charset="-127"/>
              </a:rPr>
              <a:t>/ 14</a:t>
            </a:r>
            <a:r>
              <a:rPr lang="ko-KR" altLang="en-US" sz="1600" b="1">
                <a:solidFill>
                  <a:srgbClr val="000000"/>
                </a:solidFill>
                <a:latin typeface="나눔고딕" pitchFamily="50" charset="-127"/>
                <a:ea typeface="나눔고딕" pitchFamily="50" charset="-127"/>
              </a:rPr>
              <a:t>개소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수시</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민원발생사업장</a:t>
            </a:r>
            <a:r>
              <a:rPr lang="en-US" altLang="ko-KR" sz="1600" b="1">
                <a:solidFill>
                  <a:srgbClr val="000000"/>
                </a:solidFill>
                <a:latin typeface="나눔고딕" pitchFamily="50" charset="-127"/>
                <a:ea typeface="나눔고딕" pitchFamily="50" charset="-127"/>
              </a:rPr>
              <a:t>)</a:t>
            </a:r>
          </a:p>
        </p:txBody>
      </p:sp>
      <p:sp>
        <p:nvSpPr>
          <p:cNvPr id="187420" name="Rectangle 1062">
            <a:extLst>
              <a:ext uri="{FF2B5EF4-FFF2-40B4-BE49-F238E27FC236}">
                <a16:creationId xmlns:a16="http://schemas.microsoft.com/office/drawing/2014/main" id="{B010464E-F324-2638-2538-BCAA163C73AF}"/>
              </a:ext>
            </a:extLst>
          </p:cNvPr>
          <p:cNvSpPr>
            <a:spLocks noChangeArrowheads="1"/>
          </p:cNvSpPr>
          <p:nvPr/>
        </p:nvSpPr>
        <p:spPr bwMode="auto">
          <a:xfrm>
            <a:off x="911225" y="5440363"/>
            <a:ext cx="7780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위촉위원  </a:t>
            </a:r>
            <a:r>
              <a:rPr lang="en-US" altLang="ko-KR" sz="1600" b="1">
                <a:solidFill>
                  <a:srgbClr val="000000"/>
                </a:solidFill>
                <a:latin typeface="나눔고딕" pitchFamily="50" charset="-127"/>
                <a:ea typeface="나눔고딕" pitchFamily="50" charset="-127"/>
              </a:rPr>
              <a:t>: 14</a:t>
            </a:r>
            <a:r>
              <a:rPr lang="ko-KR" altLang="en-US" sz="1600" b="1">
                <a:solidFill>
                  <a:srgbClr val="000000"/>
                </a:solidFill>
                <a:latin typeface="나눔고딕" pitchFamily="50" charset="-127"/>
                <a:ea typeface="나눔고딕" pitchFamily="50" charset="-127"/>
              </a:rPr>
              <a:t>명</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주민 </a:t>
            </a:r>
            <a:r>
              <a:rPr lang="en-US" altLang="ko-KR" sz="1600" b="1">
                <a:solidFill>
                  <a:srgbClr val="000000"/>
                </a:solidFill>
                <a:latin typeface="나눔고딕" pitchFamily="50" charset="-127"/>
                <a:ea typeface="나눔고딕" pitchFamily="50" charset="-127"/>
              </a:rPr>
              <a:t>5, </a:t>
            </a:r>
            <a:r>
              <a:rPr lang="ko-KR" altLang="en-US" sz="1600" b="1">
                <a:solidFill>
                  <a:srgbClr val="000000"/>
                </a:solidFill>
                <a:latin typeface="나눔고딕" pitchFamily="50" charset="-127"/>
                <a:ea typeface="나눔고딕" pitchFamily="50" charset="-127"/>
              </a:rPr>
              <a:t>전문가 </a:t>
            </a:r>
            <a:r>
              <a:rPr lang="en-US" altLang="ko-KR" sz="1600" b="1">
                <a:solidFill>
                  <a:srgbClr val="000000"/>
                </a:solidFill>
                <a:latin typeface="나눔고딕" pitchFamily="50" charset="-127"/>
                <a:ea typeface="나눔고딕" pitchFamily="50" charset="-127"/>
              </a:rPr>
              <a:t>3, </a:t>
            </a:r>
            <a:r>
              <a:rPr lang="ko-KR" altLang="en-US" sz="1600" b="1">
                <a:solidFill>
                  <a:srgbClr val="000000"/>
                </a:solidFill>
                <a:latin typeface="나눔고딕" pitchFamily="50" charset="-127"/>
                <a:ea typeface="나눔고딕" pitchFamily="50" charset="-127"/>
              </a:rPr>
              <a:t>기업체 </a:t>
            </a:r>
            <a:r>
              <a:rPr lang="en-US" altLang="ko-KR" sz="1600" b="1">
                <a:solidFill>
                  <a:srgbClr val="000000"/>
                </a:solidFill>
                <a:latin typeface="나눔고딕" pitchFamily="50" charset="-127"/>
                <a:ea typeface="나눔고딕" pitchFamily="50" charset="-127"/>
              </a:rPr>
              <a:t>4, </a:t>
            </a:r>
            <a:r>
              <a:rPr lang="ko-KR" altLang="en-US" sz="1600" b="1">
                <a:solidFill>
                  <a:srgbClr val="000000"/>
                </a:solidFill>
                <a:latin typeface="나눔고딕" pitchFamily="50" charset="-127"/>
                <a:ea typeface="나눔고딕" pitchFamily="50" charset="-127"/>
              </a:rPr>
              <a:t>공무원 </a:t>
            </a:r>
            <a:r>
              <a:rPr lang="en-US" altLang="ko-KR" sz="1600" b="1">
                <a:solidFill>
                  <a:srgbClr val="000000"/>
                </a:solidFill>
                <a:latin typeface="나눔고딕" pitchFamily="50" charset="-127"/>
                <a:ea typeface="나눔고딕" pitchFamily="50" charset="-127"/>
              </a:rPr>
              <a:t>2)</a:t>
            </a:r>
          </a:p>
        </p:txBody>
      </p:sp>
      <p:sp>
        <p:nvSpPr>
          <p:cNvPr id="187421" name="Rectangle 1063">
            <a:extLst>
              <a:ext uri="{FF2B5EF4-FFF2-40B4-BE49-F238E27FC236}">
                <a16:creationId xmlns:a16="http://schemas.microsoft.com/office/drawing/2014/main" id="{4095CEB5-06A9-4C0D-BE32-38782482E1FB}"/>
              </a:ext>
            </a:extLst>
          </p:cNvPr>
          <p:cNvSpPr>
            <a:spLocks noChangeArrowheads="1"/>
          </p:cNvSpPr>
          <p:nvPr/>
        </p:nvSpPr>
        <p:spPr bwMode="auto">
          <a:xfrm>
            <a:off x="911225" y="5722938"/>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운영기간  </a:t>
            </a:r>
            <a:r>
              <a:rPr lang="en-US" altLang="ko-KR" sz="1600" b="1">
                <a:solidFill>
                  <a:srgbClr val="000000"/>
                </a:solidFill>
                <a:latin typeface="나눔고딕" pitchFamily="50" charset="-127"/>
                <a:ea typeface="나눔고딕" pitchFamily="50" charset="-127"/>
              </a:rPr>
              <a:t>: </a:t>
            </a:r>
            <a:r>
              <a:rPr lang="en-US" altLang="ko-KR" sz="1600" b="1">
                <a:solidFill>
                  <a:srgbClr val="000000"/>
                </a:solidFill>
                <a:latin typeface="바탕" panose="02030600000101010101" pitchFamily="18" charset="-127"/>
                <a:ea typeface="나눔고딕" pitchFamily="50" charset="-127"/>
              </a:rPr>
              <a:t>’</a:t>
            </a:r>
            <a:r>
              <a:rPr lang="en-US" altLang="ko-KR" sz="1600" b="1">
                <a:solidFill>
                  <a:srgbClr val="000000"/>
                </a:solidFill>
                <a:latin typeface="나눔고딕" pitchFamily="50" charset="-127"/>
                <a:ea typeface="나눔고딕" pitchFamily="50" charset="-127"/>
              </a:rPr>
              <a:t>21. 2~</a:t>
            </a:r>
            <a:r>
              <a:rPr lang="ko-KR" altLang="en-US" sz="1600" b="1">
                <a:solidFill>
                  <a:srgbClr val="000000"/>
                </a:solidFill>
                <a:latin typeface="나눔고딕" pitchFamily="50" charset="-127"/>
                <a:ea typeface="나눔고딕" pitchFamily="50" charset="-127"/>
              </a:rPr>
              <a:t>악취민원해결시까지</a:t>
            </a:r>
          </a:p>
        </p:txBody>
      </p:sp>
      <p:sp>
        <p:nvSpPr>
          <p:cNvPr id="187422" name="Freeform 1064">
            <a:extLst>
              <a:ext uri="{FF2B5EF4-FFF2-40B4-BE49-F238E27FC236}">
                <a16:creationId xmlns:a16="http://schemas.microsoft.com/office/drawing/2014/main" id="{56A95182-5B55-AF71-6D7D-C68CF87C60C4}"/>
              </a:ext>
            </a:extLst>
          </p:cNvPr>
          <p:cNvSpPr>
            <a:spLocks noChangeArrowheads="1"/>
          </p:cNvSpPr>
          <p:nvPr/>
        </p:nvSpPr>
        <p:spPr bwMode="auto">
          <a:xfrm>
            <a:off x="696913" y="58372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7423" name="Freeform 1065">
            <a:extLst>
              <a:ext uri="{FF2B5EF4-FFF2-40B4-BE49-F238E27FC236}">
                <a16:creationId xmlns:a16="http://schemas.microsoft.com/office/drawing/2014/main" id="{72820832-C4CB-2C57-3DDB-A80E4B122E30}"/>
              </a:ext>
            </a:extLst>
          </p:cNvPr>
          <p:cNvSpPr>
            <a:spLocks noChangeArrowheads="1"/>
          </p:cNvSpPr>
          <p:nvPr/>
        </p:nvSpPr>
        <p:spPr bwMode="auto">
          <a:xfrm>
            <a:off x="696913" y="5548313"/>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5"/>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5"/>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4"/>
                  <a:pt x="85" y="54"/>
                  <a:pt x="85" y="53"/>
                </a:cubicBezTo>
                <a:cubicBezTo>
                  <a:pt x="85" y="52"/>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7424" name="Freeform 1066">
            <a:extLst>
              <a:ext uri="{FF2B5EF4-FFF2-40B4-BE49-F238E27FC236}">
                <a16:creationId xmlns:a16="http://schemas.microsoft.com/office/drawing/2014/main" id="{038CC6CE-1606-47A3-F77A-C023718AC0FF}"/>
              </a:ext>
            </a:extLst>
          </p:cNvPr>
          <p:cNvSpPr>
            <a:spLocks noChangeArrowheads="1"/>
          </p:cNvSpPr>
          <p:nvPr/>
        </p:nvSpPr>
        <p:spPr bwMode="auto">
          <a:xfrm>
            <a:off x="696913" y="611663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7425" name="Rectangle 1067">
            <a:extLst>
              <a:ext uri="{FF2B5EF4-FFF2-40B4-BE49-F238E27FC236}">
                <a16:creationId xmlns:a16="http://schemas.microsoft.com/office/drawing/2014/main" id="{FEF04745-05CC-21C5-D304-1E6DEDE496EC}"/>
              </a:ext>
            </a:extLst>
          </p:cNvPr>
          <p:cNvSpPr>
            <a:spLocks noChangeArrowheads="1"/>
          </p:cNvSpPr>
          <p:nvPr/>
        </p:nvSpPr>
        <p:spPr bwMode="auto">
          <a:xfrm>
            <a:off x="911225" y="6005513"/>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주요내용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하남산단  악취 주민 불편사항 의견수렴</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악취민원 해결을 위한 논의 등</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42" name="Group 516">
            <a:extLst>
              <a:ext uri="{FF2B5EF4-FFF2-40B4-BE49-F238E27FC236}">
                <a16:creationId xmlns:a16="http://schemas.microsoft.com/office/drawing/2014/main" id="{FB2CE98D-93F1-96C4-6DDC-7D38A3474B6D}"/>
              </a:ext>
            </a:extLst>
          </p:cNvPr>
          <p:cNvGrpSpPr>
            <a:grpSpLocks/>
          </p:cNvGrpSpPr>
          <p:nvPr/>
        </p:nvGrpSpPr>
        <p:grpSpPr bwMode="auto">
          <a:xfrm>
            <a:off x="-180975" y="279400"/>
            <a:ext cx="7413625" cy="701675"/>
            <a:chOff x="-114" y="176"/>
            <a:chExt cx="4670" cy="442"/>
          </a:xfrm>
        </p:grpSpPr>
        <p:pic>
          <p:nvPicPr>
            <p:cNvPr id="189471" name="Picture 1029">
              <a:extLst>
                <a:ext uri="{FF2B5EF4-FFF2-40B4-BE49-F238E27FC236}">
                  <a16:creationId xmlns:a16="http://schemas.microsoft.com/office/drawing/2014/main" id="{71186225-C5F4-B2AE-119E-F5F12D1E6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9472" name="Rectangle 1030">
              <a:extLst>
                <a:ext uri="{FF2B5EF4-FFF2-40B4-BE49-F238E27FC236}">
                  <a16:creationId xmlns:a16="http://schemas.microsoft.com/office/drawing/2014/main" id="{645BDD44-C365-A1E8-946A-B5DE27538DA3}"/>
                </a:ext>
              </a:extLst>
            </p:cNvPr>
            <p:cNvSpPr>
              <a:spLocks noChangeArrowheads="1"/>
            </p:cNvSpPr>
            <p:nvPr/>
          </p:nvSpPr>
          <p:spPr bwMode="auto">
            <a:xfrm>
              <a:off x="-114" y="176"/>
              <a:ext cx="1751"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3.  2022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89443" name="AutoShape 1031">
            <a:extLst>
              <a:ext uri="{FF2B5EF4-FFF2-40B4-BE49-F238E27FC236}">
                <a16:creationId xmlns:a16="http://schemas.microsoft.com/office/drawing/2014/main" id="{032611D3-967C-725E-3065-F2B4487F25E4}"/>
              </a:ext>
            </a:extLst>
          </p:cNvPr>
          <p:cNvSpPr>
            <a:spLocks noChangeArrowheads="1"/>
          </p:cNvSpPr>
          <p:nvPr/>
        </p:nvSpPr>
        <p:spPr bwMode="auto">
          <a:xfrm>
            <a:off x="150813" y="939800"/>
            <a:ext cx="8796337" cy="5678488"/>
          </a:xfrm>
          <a:prstGeom prst="roundRect">
            <a:avLst>
              <a:gd name="adj" fmla="val 1560"/>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89444" name="Rectangle 1032">
            <a:extLst>
              <a:ext uri="{FF2B5EF4-FFF2-40B4-BE49-F238E27FC236}">
                <a16:creationId xmlns:a16="http://schemas.microsoft.com/office/drawing/2014/main" id="{997372ED-1A72-FF95-DBB2-6D082918A6CD}"/>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89445" name="Picture 1033">
            <a:extLst>
              <a:ext uri="{FF2B5EF4-FFF2-40B4-BE49-F238E27FC236}">
                <a16:creationId xmlns:a16="http://schemas.microsoft.com/office/drawing/2014/main" id="{00255BCD-B7C3-7CF0-146D-9CDA0731A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896938"/>
            <a:ext cx="605631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89446" name="Rectangle 1034">
            <a:extLst>
              <a:ext uri="{FF2B5EF4-FFF2-40B4-BE49-F238E27FC236}">
                <a16:creationId xmlns:a16="http://schemas.microsoft.com/office/drawing/2014/main" id="{F3D9DBD9-3451-FB9D-F2D0-CA79AC34D8E6}"/>
              </a:ext>
            </a:extLst>
          </p:cNvPr>
          <p:cNvSpPr>
            <a:spLocks noChangeArrowheads="1"/>
          </p:cNvSpPr>
          <p:nvPr/>
        </p:nvSpPr>
        <p:spPr bwMode="auto">
          <a:xfrm>
            <a:off x="109538" y="952500"/>
            <a:ext cx="599598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소규모  사업장  환경관리  컨설팅  지원</a:t>
            </a:r>
          </a:p>
        </p:txBody>
      </p:sp>
      <p:pic>
        <p:nvPicPr>
          <p:cNvPr id="189447" name="Picture 1035">
            <a:extLst>
              <a:ext uri="{FF2B5EF4-FFF2-40B4-BE49-F238E27FC236}">
                <a16:creationId xmlns:a16="http://schemas.microsoft.com/office/drawing/2014/main" id="{C917EC71-27BF-460B-57CB-C19130BEF1E7}"/>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79425" y="1517650"/>
            <a:ext cx="837723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89448" name="Picture 1036">
            <a:extLst>
              <a:ext uri="{FF2B5EF4-FFF2-40B4-BE49-F238E27FC236}">
                <a16:creationId xmlns:a16="http://schemas.microsoft.com/office/drawing/2014/main" id="{FB65F819-A928-D31B-ABD6-ABFB750D0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25" y="1500188"/>
            <a:ext cx="313531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9449" name="Rectangle 1037">
            <a:extLst>
              <a:ext uri="{FF2B5EF4-FFF2-40B4-BE49-F238E27FC236}">
                <a16:creationId xmlns:a16="http://schemas.microsoft.com/office/drawing/2014/main" id="{038FA42A-5F50-4A5A-6B98-8C194EC8693E}"/>
              </a:ext>
            </a:extLst>
          </p:cNvPr>
          <p:cNvSpPr>
            <a:spLocks noChangeArrowheads="1"/>
          </p:cNvSpPr>
          <p:nvPr/>
        </p:nvSpPr>
        <p:spPr bwMode="auto">
          <a:xfrm>
            <a:off x="241300" y="1560513"/>
            <a:ext cx="2955925" cy="388937"/>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영세사업장 기술지원</a:t>
            </a:r>
          </a:p>
        </p:txBody>
      </p:sp>
      <p:sp>
        <p:nvSpPr>
          <p:cNvPr id="189450" name="Rectangle 1038">
            <a:extLst>
              <a:ext uri="{FF2B5EF4-FFF2-40B4-BE49-F238E27FC236}">
                <a16:creationId xmlns:a16="http://schemas.microsoft.com/office/drawing/2014/main" id="{907D6A3C-099C-E2D9-011D-08063960314A}"/>
              </a:ext>
            </a:extLst>
          </p:cNvPr>
          <p:cNvSpPr>
            <a:spLocks noChangeArrowheads="1"/>
          </p:cNvSpPr>
          <p:nvPr/>
        </p:nvSpPr>
        <p:spPr bwMode="auto">
          <a:xfrm>
            <a:off x="911225" y="2111375"/>
            <a:ext cx="7780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지원방법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광주녹색환경지원센타와 연계 기술지원</a:t>
            </a:r>
          </a:p>
        </p:txBody>
      </p:sp>
      <p:sp>
        <p:nvSpPr>
          <p:cNvPr id="189451" name="Rectangle 1039">
            <a:extLst>
              <a:ext uri="{FF2B5EF4-FFF2-40B4-BE49-F238E27FC236}">
                <a16:creationId xmlns:a16="http://schemas.microsoft.com/office/drawing/2014/main" id="{2D304D6E-C9A3-716F-C138-D3A901FB2948}"/>
              </a:ext>
            </a:extLst>
          </p:cNvPr>
          <p:cNvSpPr>
            <a:spLocks noChangeArrowheads="1"/>
          </p:cNvSpPr>
          <p:nvPr/>
        </p:nvSpPr>
        <p:spPr bwMode="auto">
          <a:xfrm>
            <a:off x="911225" y="2519363"/>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지원대상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환경관리 미흡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관리기술 부족</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기술지원 신청 사업장</a:t>
            </a:r>
          </a:p>
        </p:txBody>
      </p:sp>
      <p:sp>
        <p:nvSpPr>
          <p:cNvPr id="189452" name="Freeform 1040">
            <a:extLst>
              <a:ext uri="{FF2B5EF4-FFF2-40B4-BE49-F238E27FC236}">
                <a16:creationId xmlns:a16="http://schemas.microsoft.com/office/drawing/2014/main" id="{F2DC098A-ADA6-9A35-92EC-5AE70EDD00BC}"/>
              </a:ext>
            </a:extLst>
          </p:cNvPr>
          <p:cNvSpPr>
            <a:spLocks noChangeArrowheads="1"/>
          </p:cNvSpPr>
          <p:nvPr/>
        </p:nvSpPr>
        <p:spPr bwMode="auto">
          <a:xfrm>
            <a:off x="685800" y="221773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2" y="0"/>
                </a:cubicBezTo>
                <a:cubicBezTo>
                  <a:pt x="66" y="0"/>
                  <a:pt x="78" y="5"/>
                  <a:pt x="88" y="16"/>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4"/>
                  <a:pt x="31" y="84"/>
                </a:cubicBezTo>
                <a:cubicBezTo>
                  <a:pt x="33" y="85"/>
                  <a:pt x="34" y="85"/>
                  <a:pt x="36" y="84"/>
                </a:cubicBezTo>
                <a:lnTo>
                  <a:pt x="83" y="55"/>
                </a:lnTo>
                <a:cubicBezTo>
                  <a:pt x="84" y="55"/>
                  <a:pt x="85" y="54"/>
                  <a:pt x="85" y="54"/>
                </a:cubicBezTo>
                <a:cubicBezTo>
                  <a:pt x="85" y="53"/>
                  <a:pt x="86" y="52"/>
                  <a:pt x="86" y="51"/>
                </a:cubicBezTo>
                <a:cubicBezTo>
                  <a:pt x="86" y="51"/>
                  <a:pt x="85" y="50"/>
                  <a:pt x="85" y="49"/>
                </a:cubicBezTo>
                <a:cubicBezTo>
                  <a:pt x="85" y="49"/>
                  <a:pt x="84" y="48"/>
                  <a:pt x="83" y="48"/>
                </a:cubicBezTo>
                <a:lnTo>
                  <a:pt x="36" y="19"/>
                </a:lnTo>
                <a:cubicBezTo>
                  <a:pt x="35" y="18"/>
                  <a:pt x="33" y="18"/>
                  <a:pt x="31" y="19"/>
                </a:cubicBezTo>
                <a:cubicBezTo>
                  <a:pt x="30" y="20"/>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9453" name="Freeform 1044">
            <a:extLst>
              <a:ext uri="{FF2B5EF4-FFF2-40B4-BE49-F238E27FC236}">
                <a16:creationId xmlns:a16="http://schemas.microsoft.com/office/drawing/2014/main" id="{DA6E530B-F063-4FBD-DD6D-DD3417964E48}"/>
              </a:ext>
            </a:extLst>
          </p:cNvPr>
          <p:cNvSpPr>
            <a:spLocks noChangeArrowheads="1"/>
          </p:cNvSpPr>
          <p:nvPr/>
        </p:nvSpPr>
        <p:spPr bwMode="auto">
          <a:xfrm>
            <a:off x="696913" y="263048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6"/>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89454" name="Picture 1045">
            <a:extLst>
              <a:ext uri="{FF2B5EF4-FFF2-40B4-BE49-F238E27FC236}">
                <a16:creationId xmlns:a16="http://schemas.microsoft.com/office/drawing/2014/main" id="{958C2106-9D38-4C6C-6DF5-718092CAA692}"/>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34988" y="3155950"/>
            <a:ext cx="8331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89455" name="Picture 1046">
            <a:extLst>
              <a:ext uri="{FF2B5EF4-FFF2-40B4-BE49-F238E27FC236}">
                <a16:creationId xmlns:a16="http://schemas.microsoft.com/office/drawing/2014/main" id="{F5BE7943-BBD6-2FB0-6561-ABED4D383B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3140075"/>
            <a:ext cx="2838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9456" name="Rectangle 1047">
            <a:extLst>
              <a:ext uri="{FF2B5EF4-FFF2-40B4-BE49-F238E27FC236}">
                <a16:creationId xmlns:a16="http://schemas.microsoft.com/office/drawing/2014/main" id="{4DB223FB-4942-1FB0-5683-5D4918A5BCC8}"/>
              </a:ext>
            </a:extLst>
          </p:cNvPr>
          <p:cNvSpPr>
            <a:spLocks noChangeArrowheads="1"/>
          </p:cNvSpPr>
          <p:nvPr/>
        </p:nvSpPr>
        <p:spPr bwMode="auto">
          <a:xfrm>
            <a:off x="531813" y="3303588"/>
            <a:ext cx="2125662" cy="39370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시기 및 인력</a:t>
            </a:r>
          </a:p>
        </p:txBody>
      </p:sp>
      <p:sp>
        <p:nvSpPr>
          <p:cNvPr id="189457" name="Freeform 1048">
            <a:extLst>
              <a:ext uri="{FF2B5EF4-FFF2-40B4-BE49-F238E27FC236}">
                <a16:creationId xmlns:a16="http://schemas.microsoft.com/office/drawing/2014/main" id="{626F548C-D073-E958-1B56-7AC994A33CAB}"/>
              </a:ext>
            </a:extLst>
          </p:cNvPr>
          <p:cNvSpPr>
            <a:spLocks noChangeArrowheads="1"/>
          </p:cNvSpPr>
          <p:nvPr/>
        </p:nvSpPr>
        <p:spPr bwMode="auto">
          <a:xfrm>
            <a:off x="717550" y="4273550"/>
            <a:ext cx="165100" cy="147638"/>
          </a:xfrm>
          <a:custGeom>
            <a:avLst/>
            <a:gdLst>
              <a:gd name="T0" fmla="*/ 2147483646 w 104"/>
              <a:gd name="T1" fmla="*/ 2147483646 h 93"/>
              <a:gd name="T2" fmla="*/ 0 w 104"/>
              <a:gd name="T3" fmla="*/ 2147483646 h 93"/>
              <a:gd name="T4" fmla="*/ 2147483646 w 104"/>
              <a:gd name="T5" fmla="*/ 2147483646 h 93"/>
              <a:gd name="T6" fmla="*/ 2147483646 w 104"/>
              <a:gd name="T7" fmla="*/ 0 h 93"/>
              <a:gd name="T8" fmla="*/ 2147483646 w 104"/>
              <a:gd name="T9" fmla="*/ 2147483646 h 93"/>
              <a:gd name="T10" fmla="*/ 2147483646 w 104"/>
              <a:gd name="T11" fmla="*/ 2147483646 h 93"/>
              <a:gd name="T12" fmla="*/ 2147483646 w 104"/>
              <a:gd name="T13" fmla="*/ 2147483646 h 93"/>
              <a:gd name="T14" fmla="*/ 2147483646 w 104"/>
              <a:gd name="T15" fmla="*/ 2147483646 h 93"/>
              <a:gd name="T16" fmla="*/ 2147483646 w 104"/>
              <a:gd name="T17" fmla="*/ 2147483646 h 93"/>
              <a:gd name="T18" fmla="*/ 2147483646 w 104"/>
              <a:gd name="T19" fmla="*/ 2147483646 h 93"/>
              <a:gd name="T20" fmla="*/ 2147483646 w 104"/>
              <a:gd name="T21" fmla="*/ 2147483646 h 93"/>
              <a:gd name="T22" fmla="*/ 2147483646 w 104"/>
              <a:gd name="T23" fmla="*/ 2147483646 h 93"/>
              <a:gd name="T24" fmla="*/ 2147483646 w 104"/>
              <a:gd name="T25" fmla="*/ 2147483646 h 93"/>
              <a:gd name="T26" fmla="*/ 2147483646 w 104"/>
              <a:gd name="T27" fmla="*/ 2147483646 h 93"/>
              <a:gd name="T28" fmla="*/ 2147483646 w 104"/>
              <a:gd name="T29" fmla="*/ 2147483646 h 93"/>
              <a:gd name="T30" fmla="*/ 2147483646 w 104"/>
              <a:gd name="T31" fmla="*/ 2147483646 h 93"/>
              <a:gd name="T32" fmla="*/ 2147483646 w 104"/>
              <a:gd name="T33" fmla="*/ 2147483646 h 93"/>
              <a:gd name="T34" fmla="*/ 2147483646 w 104"/>
              <a:gd name="T35" fmla="*/ 2147483646 h 93"/>
              <a:gd name="T36" fmla="*/ 2147483646 w 104"/>
              <a:gd name="T37" fmla="*/ 2147483646 h 93"/>
              <a:gd name="T38" fmla="*/ 2147483646 w 104"/>
              <a:gd name="T39" fmla="*/ 2147483646 h 93"/>
              <a:gd name="T40" fmla="*/ 2147483646 w 104"/>
              <a:gd name="T41" fmla="*/ 2147483646 h 93"/>
              <a:gd name="T42" fmla="*/ 2147483646 w 104"/>
              <a:gd name="T43" fmla="*/ 2147483646 h 93"/>
              <a:gd name="T44" fmla="*/ 2147483646 w 104"/>
              <a:gd name="T45" fmla="*/ 2147483646 h 93"/>
              <a:gd name="T46" fmla="*/ 2147483646 w 104"/>
              <a:gd name="T47" fmla="*/ 2147483646 h 93"/>
              <a:gd name="T48" fmla="*/ 2147483646 w 104"/>
              <a:gd name="T49" fmla="*/ 2147483646 h 93"/>
              <a:gd name="T50" fmla="*/ 2147483646 w 104"/>
              <a:gd name="T51" fmla="*/ 2147483646 h 93"/>
              <a:gd name="T52" fmla="*/ 2147483646 w 104"/>
              <a:gd name="T53" fmla="*/ 2147483646 h 93"/>
              <a:gd name="T54" fmla="*/ 2147483646 w 104"/>
              <a:gd name="T55" fmla="*/ 2147483646 h 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3"/>
              <a:gd name="T86" fmla="*/ 104 w 104"/>
              <a:gd name="T87" fmla="*/ 93 h 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3">
                <a:moveTo>
                  <a:pt x="15" y="79"/>
                </a:moveTo>
                <a:cubicBezTo>
                  <a:pt x="5" y="70"/>
                  <a:pt x="0" y="60"/>
                  <a:pt x="0" y="47"/>
                </a:cubicBezTo>
                <a:cubicBezTo>
                  <a:pt x="0" y="34"/>
                  <a:pt x="5" y="23"/>
                  <a:pt x="15" y="14"/>
                </a:cubicBezTo>
                <a:cubicBezTo>
                  <a:pt x="25" y="4"/>
                  <a:pt x="37" y="0"/>
                  <a:pt x="52" y="0"/>
                </a:cubicBezTo>
                <a:cubicBezTo>
                  <a:pt x="67" y="0"/>
                  <a:pt x="79" y="4"/>
                  <a:pt x="89" y="14"/>
                </a:cubicBezTo>
                <a:cubicBezTo>
                  <a:pt x="99" y="23"/>
                  <a:pt x="104" y="34"/>
                  <a:pt x="104" y="47"/>
                </a:cubicBezTo>
                <a:cubicBezTo>
                  <a:pt x="104" y="60"/>
                  <a:pt x="99" y="70"/>
                  <a:pt x="89" y="79"/>
                </a:cubicBezTo>
                <a:cubicBezTo>
                  <a:pt x="79" y="88"/>
                  <a:pt x="67" y="93"/>
                  <a:pt x="52" y="93"/>
                </a:cubicBezTo>
                <a:cubicBezTo>
                  <a:pt x="37" y="93"/>
                  <a:pt x="25" y="88"/>
                  <a:pt x="15" y="79"/>
                </a:cubicBezTo>
                <a:close/>
                <a:moveTo>
                  <a:pt x="29" y="73"/>
                </a:moveTo>
                <a:cubicBezTo>
                  <a:pt x="29" y="74"/>
                  <a:pt x="30" y="76"/>
                  <a:pt x="31" y="76"/>
                </a:cubicBezTo>
                <a:cubicBezTo>
                  <a:pt x="33" y="77"/>
                  <a:pt x="34" y="77"/>
                  <a:pt x="36" y="76"/>
                </a:cubicBezTo>
                <a:lnTo>
                  <a:pt x="84" y="50"/>
                </a:lnTo>
                <a:cubicBezTo>
                  <a:pt x="85" y="50"/>
                  <a:pt x="86" y="49"/>
                  <a:pt x="86" y="49"/>
                </a:cubicBezTo>
                <a:cubicBezTo>
                  <a:pt x="86" y="48"/>
                  <a:pt x="87" y="48"/>
                  <a:pt x="87" y="47"/>
                </a:cubicBezTo>
                <a:cubicBezTo>
                  <a:pt x="87" y="46"/>
                  <a:pt x="86" y="45"/>
                  <a:pt x="86" y="44"/>
                </a:cubicBezTo>
                <a:cubicBezTo>
                  <a:pt x="86" y="44"/>
                  <a:pt x="85" y="43"/>
                  <a:pt x="84" y="43"/>
                </a:cubicBezTo>
                <a:lnTo>
                  <a:pt x="36" y="17"/>
                </a:lnTo>
                <a:cubicBezTo>
                  <a:pt x="35" y="16"/>
                  <a:pt x="33" y="16"/>
                  <a:pt x="31" y="17"/>
                </a:cubicBezTo>
                <a:cubicBezTo>
                  <a:pt x="30" y="17"/>
                  <a:pt x="29" y="18"/>
                  <a:pt x="29" y="20"/>
                </a:cubicBezTo>
                <a:lnTo>
                  <a:pt x="29" y="73"/>
                </a:lnTo>
                <a:close/>
                <a:moveTo>
                  <a:pt x="80" y="47"/>
                </a:moveTo>
                <a:lnTo>
                  <a:pt x="35" y="71"/>
                </a:lnTo>
                <a:lnTo>
                  <a:pt x="35" y="22"/>
                </a:lnTo>
                <a:lnTo>
                  <a:pt x="80" y="47"/>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9458" name="Rectangle 1049">
            <a:extLst>
              <a:ext uri="{FF2B5EF4-FFF2-40B4-BE49-F238E27FC236}">
                <a16:creationId xmlns:a16="http://schemas.microsoft.com/office/drawing/2014/main" id="{32446265-C9A3-58E0-D9A1-5B7F4E4AB3AD}"/>
              </a:ext>
            </a:extLst>
          </p:cNvPr>
          <p:cNvSpPr>
            <a:spLocks noChangeArrowheads="1"/>
          </p:cNvSpPr>
          <p:nvPr/>
        </p:nvSpPr>
        <p:spPr bwMode="auto">
          <a:xfrm>
            <a:off x="915988" y="3810000"/>
            <a:ext cx="81375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지원시기 </a:t>
            </a:r>
            <a:r>
              <a:rPr lang="en-US" altLang="ko-KR" sz="1600" b="1">
                <a:solidFill>
                  <a:srgbClr val="000000"/>
                </a:solidFill>
                <a:latin typeface="나눔고딕" pitchFamily="50" charset="-127"/>
                <a:ea typeface="나눔고딕" pitchFamily="50" charset="-127"/>
              </a:rPr>
              <a:t>: </a:t>
            </a:r>
            <a:r>
              <a:rPr lang="en-US" altLang="ko-KR" sz="1600" b="1">
                <a:solidFill>
                  <a:srgbClr val="000000"/>
                </a:solidFill>
                <a:latin typeface="바탕" panose="02030600000101010101" pitchFamily="18" charset="-127"/>
                <a:ea typeface="나눔고딕" pitchFamily="50" charset="-127"/>
              </a:rPr>
              <a:t>’</a:t>
            </a:r>
            <a:r>
              <a:rPr lang="en-US" altLang="ko-KR" sz="1600" b="1">
                <a:solidFill>
                  <a:srgbClr val="000000"/>
                </a:solidFill>
                <a:latin typeface="나눔고딕" pitchFamily="50" charset="-127"/>
                <a:ea typeface="나눔고딕" pitchFamily="50" charset="-127"/>
              </a:rPr>
              <a:t>22. 1~12</a:t>
            </a:r>
            <a:r>
              <a:rPr lang="ko-KR" altLang="en-US" sz="1600" b="1">
                <a:solidFill>
                  <a:srgbClr val="000000"/>
                </a:solidFill>
                <a:latin typeface="나눔고딕" pitchFamily="50" charset="-127"/>
                <a:ea typeface="나눔고딕" pitchFamily="50" charset="-127"/>
              </a:rPr>
              <a:t>월</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연중</a:t>
            </a:r>
            <a:r>
              <a:rPr lang="en-US" altLang="ko-KR" sz="1600" b="1">
                <a:solidFill>
                  <a:srgbClr val="000000"/>
                </a:solidFill>
                <a:latin typeface="나눔고딕" pitchFamily="50" charset="-127"/>
                <a:ea typeface="나눔고딕" pitchFamily="50" charset="-127"/>
              </a:rPr>
              <a:t>) </a:t>
            </a:r>
          </a:p>
        </p:txBody>
      </p:sp>
      <p:sp>
        <p:nvSpPr>
          <p:cNvPr id="189459" name="Freeform 1050">
            <a:extLst>
              <a:ext uri="{FF2B5EF4-FFF2-40B4-BE49-F238E27FC236}">
                <a16:creationId xmlns:a16="http://schemas.microsoft.com/office/drawing/2014/main" id="{1FA825A3-9954-762D-C080-96A4F30A108B}"/>
              </a:ext>
            </a:extLst>
          </p:cNvPr>
          <p:cNvSpPr>
            <a:spLocks noChangeArrowheads="1"/>
          </p:cNvSpPr>
          <p:nvPr/>
        </p:nvSpPr>
        <p:spPr bwMode="auto">
          <a:xfrm>
            <a:off x="711200" y="3917950"/>
            <a:ext cx="165100" cy="144463"/>
          </a:xfrm>
          <a:custGeom>
            <a:avLst/>
            <a:gdLst>
              <a:gd name="T0" fmla="*/ 2147483646 w 104"/>
              <a:gd name="T1" fmla="*/ 2147483646 h 91"/>
              <a:gd name="T2" fmla="*/ 0 w 104"/>
              <a:gd name="T3" fmla="*/ 2147483646 h 91"/>
              <a:gd name="T4" fmla="*/ 2147483646 w 104"/>
              <a:gd name="T5" fmla="*/ 2147483646 h 91"/>
              <a:gd name="T6" fmla="*/ 2147483646 w 104"/>
              <a:gd name="T7" fmla="*/ 0 h 91"/>
              <a:gd name="T8" fmla="*/ 2147483646 w 104"/>
              <a:gd name="T9" fmla="*/ 2147483646 h 91"/>
              <a:gd name="T10" fmla="*/ 2147483646 w 104"/>
              <a:gd name="T11" fmla="*/ 2147483646 h 91"/>
              <a:gd name="T12" fmla="*/ 2147483646 w 104"/>
              <a:gd name="T13" fmla="*/ 2147483646 h 91"/>
              <a:gd name="T14" fmla="*/ 2147483646 w 104"/>
              <a:gd name="T15" fmla="*/ 2147483646 h 91"/>
              <a:gd name="T16" fmla="*/ 2147483646 w 104"/>
              <a:gd name="T17" fmla="*/ 2147483646 h 91"/>
              <a:gd name="T18" fmla="*/ 2147483646 w 104"/>
              <a:gd name="T19" fmla="*/ 2147483646 h 91"/>
              <a:gd name="T20" fmla="*/ 2147483646 w 104"/>
              <a:gd name="T21" fmla="*/ 2147483646 h 91"/>
              <a:gd name="T22" fmla="*/ 2147483646 w 104"/>
              <a:gd name="T23" fmla="*/ 2147483646 h 91"/>
              <a:gd name="T24" fmla="*/ 2147483646 w 104"/>
              <a:gd name="T25" fmla="*/ 2147483646 h 91"/>
              <a:gd name="T26" fmla="*/ 2147483646 w 104"/>
              <a:gd name="T27" fmla="*/ 2147483646 h 91"/>
              <a:gd name="T28" fmla="*/ 2147483646 w 104"/>
              <a:gd name="T29" fmla="*/ 2147483646 h 91"/>
              <a:gd name="T30" fmla="*/ 2147483646 w 104"/>
              <a:gd name="T31" fmla="*/ 2147483646 h 91"/>
              <a:gd name="T32" fmla="*/ 2147483646 w 104"/>
              <a:gd name="T33" fmla="*/ 2147483646 h 91"/>
              <a:gd name="T34" fmla="*/ 2147483646 w 104"/>
              <a:gd name="T35" fmla="*/ 2147483646 h 91"/>
              <a:gd name="T36" fmla="*/ 2147483646 w 104"/>
              <a:gd name="T37" fmla="*/ 2147483646 h 91"/>
              <a:gd name="T38" fmla="*/ 2147483646 w 104"/>
              <a:gd name="T39" fmla="*/ 2147483646 h 91"/>
              <a:gd name="T40" fmla="*/ 2147483646 w 104"/>
              <a:gd name="T41" fmla="*/ 2147483646 h 91"/>
              <a:gd name="T42" fmla="*/ 2147483646 w 104"/>
              <a:gd name="T43" fmla="*/ 2147483646 h 91"/>
              <a:gd name="T44" fmla="*/ 2147483646 w 104"/>
              <a:gd name="T45" fmla="*/ 2147483646 h 91"/>
              <a:gd name="T46" fmla="*/ 2147483646 w 104"/>
              <a:gd name="T47" fmla="*/ 2147483646 h 91"/>
              <a:gd name="T48" fmla="*/ 2147483646 w 104"/>
              <a:gd name="T49" fmla="*/ 2147483646 h 91"/>
              <a:gd name="T50" fmla="*/ 2147483646 w 104"/>
              <a:gd name="T51" fmla="*/ 2147483646 h 91"/>
              <a:gd name="T52" fmla="*/ 2147483646 w 104"/>
              <a:gd name="T53" fmla="*/ 2147483646 h 91"/>
              <a:gd name="T54" fmla="*/ 2147483646 w 104"/>
              <a:gd name="T55" fmla="*/ 2147483646 h 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1"/>
              <a:gd name="T86" fmla="*/ 104 w 104"/>
              <a:gd name="T87" fmla="*/ 91 h 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1">
                <a:moveTo>
                  <a:pt x="15" y="78"/>
                </a:moveTo>
                <a:cubicBezTo>
                  <a:pt x="5" y="69"/>
                  <a:pt x="0" y="58"/>
                  <a:pt x="0" y="46"/>
                </a:cubicBezTo>
                <a:cubicBezTo>
                  <a:pt x="0" y="33"/>
                  <a:pt x="5" y="22"/>
                  <a:pt x="15" y="14"/>
                </a:cubicBezTo>
                <a:cubicBezTo>
                  <a:pt x="25" y="4"/>
                  <a:pt x="37" y="0"/>
                  <a:pt x="52" y="0"/>
                </a:cubicBezTo>
                <a:cubicBezTo>
                  <a:pt x="67" y="0"/>
                  <a:pt x="79" y="4"/>
                  <a:pt x="89" y="14"/>
                </a:cubicBezTo>
                <a:cubicBezTo>
                  <a:pt x="99" y="22"/>
                  <a:pt x="104" y="33"/>
                  <a:pt x="104" y="46"/>
                </a:cubicBezTo>
                <a:cubicBezTo>
                  <a:pt x="104" y="58"/>
                  <a:pt x="99" y="69"/>
                  <a:pt x="89" y="78"/>
                </a:cubicBezTo>
                <a:cubicBezTo>
                  <a:pt x="79" y="87"/>
                  <a:pt x="67" y="91"/>
                  <a:pt x="52" y="91"/>
                </a:cubicBezTo>
                <a:cubicBezTo>
                  <a:pt x="37" y="91"/>
                  <a:pt x="25" y="87"/>
                  <a:pt x="15" y="78"/>
                </a:cubicBezTo>
                <a:close/>
                <a:moveTo>
                  <a:pt x="29" y="71"/>
                </a:moveTo>
                <a:cubicBezTo>
                  <a:pt x="29" y="73"/>
                  <a:pt x="30" y="74"/>
                  <a:pt x="31" y="75"/>
                </a:cubicBezTo>
                <a:cubicBezTo>
                  <a:pt x="33" y="75"/>
                  <a:pt x="34" y="75"/>
                  <a:pt x="36" y="74"/>
                </a:cubicBezTo>
                <a:lnTo>
                  <a:pt x="84" y="49"/>
                </a:lnTo>
                <a:cubicBezTo>
                  <a:pt x="85" y="49"/>
                  <a:pt x="86" y="48"/>
                  <a:pt x="86" y="48"/>
                </a:cubicBezTo>
                <a:cubicBezTo>
                  <a:pt x="86" y="47"/>
                  <a:pt x="87" y="47"/>
                  <a:pt x="87" y="46"/>
                </a:cubicBezTo>
                <a:cubicBezTo>
                  <a:pt x="87" y="45"/>
                  <a:pt x="86" y="44"/>
                  <a:pt x="86" y="43"/>
                </a:cubicBezTo>
                <a:cubicBezTo>
                  <a:pt x="86" y="43"/>
                  <a:pt x="85" y="43"/>
                  <a:pt x="84" y="42"/>
                </a:cubicBezTo>
                <a:lnTo>
                  <a:pt x="36" y="17"/>
                </a:lnTo>
                <a:cubicBezTo>
                  <a:pt x="35" y="16"/>
                  <a:pt x="33" y="16"/>
                  <a:pt x="31" y="17"/>
                </a:cubicBezTo>
                <a:cubicBezTo>
                  <a:pt x="30" y="17"/>
                  <a:pt x="29" y="18"/>
                  <a:pt x="29" y="20"/>
                </a:cubicBezTo>
                <a:lnTo>
                  <a:pt x="29" y="71"/>
                </a:lnTo>
                <a:close/>
                <a:moveTo>
                  <a:pt x="80" y="46"/>
                </a:moveTo>
                <a:lnTo>
                  <a:pt x="35" y="69"/>
                </a:lnTo>
                <a:lnTo>
                  <a:pt x="35" y="22"/>
                </a:lnTo>
                <a:lnTo>
                  <a:pt x="80" y="46"/>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89460" name="Picture 1051">
            <a:extLst>
              <a:ext uri="{FF2B5EF4-FFF2-40B4-BE49-F238E27FC236}">
                <a16:creationId xmlns:a16="http://schemas.microsoft.com/office/drawing/2014/main" id="{E0C07ECA-C352-21B4-7686-22E122127068}"/>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34988" y="4897438"/>
            <a:ext cx="83661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89461" name="Picture 1052">
            <a:extLst>
              <a:ext uri="{FF2B5EF4-FFF2-40B4-BE49-F238E27FC236}">
                <a16:creationId xmlns:a16="http://schemas.microsoft.com/office/drawing/2014/main" id="{B9C83CA2-8BBE-EE7F-D883-CDDBB1D2CA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13" y="4865688"/>
            <a:ext cx="27638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89462" name="Rectangle 1053">
            <a:extLst>
              <a:ext uri="{FF2B5EF4-FFF2-40B4-BE49-F238E27FC236}">
                <a16:creationId xmlns:a16="http://schemas.microsoft.com/office/drawing/2014/main" id="{B3CDF3C5-5DB5-B0F9-D0C9-42B19737C2F1}"/>
              </a:ext>
            </a:extLst>
          </p:cNvPr>
          <p:cNvSpPr>
            <a:spLocks noChangeArrowheads="1"/>
          </p:cNvSpPr>
          <p:nvPr/>
        </p:nvSpPr>
        <p:spPr bwMode="auto">
          <a:xfrm>
            <a:off x="439738" y="4970463"/>
            <a:ext cx="2460625" cy="3873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지원방법  </a:t>
            </a:r>
          </a:p>
        </p:txBody>
      </p:sp>
      <p:sp>
        <p:nvSpPr>
          <p:cNvPr id="189463" name="Freeform 1054">
            <a:extLst>
              <a:ext uri="{FF2B5EF4-FFF2-40B4-BE49-F238E27FC236}">
                <a16:creationId xmlns:a16="http://schemas.microsoft.com/office/drawing/2014/main" id="{31CB1433-9590-8AD8-FEFE-B96D57F859CD}"/>
              </a:ext>
            </a:extLst>
          </p:cNvPr>
          <p:cNvSpPr>
            <a:spLocks noChangeArrowheads="1"/>
          </p:cNvSpPr>
          <p:nvPr/>
        </p:nvSpPr>
        <p:spPr bwMode="auto">
          <a:xfrm>
            <a:off x="669925" y="5562600"/>
            <a:ext cx="165100" cy="161925"/>
          </a:xfrm>
          <a:custGeom>
            <a:avLst/>
            <a:gdLst>
              <a:gd name="T0" fmla="*/ 2147483646 w 104"/>
              <a:gd name="T1" fmla="*/ 2147483646 h 102"/>
              <a:gd name="T2" fmla="*/ 0 w 104"/>
              <a:gd name="T3" fmla="*/ 2147483646 h 102"/>
              <a:gd name="T4" fmla="*/ 2147483646 w 104"/>
              <a:gd name="T5" fmla="*/ 2147483646 h 102"/>
              <a:gd name="T6" fmla="*/ 2147483646 w 104"/>
              <a:gd name="T7" fmla="*/ 0 h 102"/>
              <a:gd name="T8" fmla="*/ 2147483646 w 104"/>
              <a:gd name="T9" fmla="*/ 2147483646 h 102"/>
              <a:gd name="T10" fmla="*/ 2147483646 w 104"/>
              <a:gd name="T11" fmla="*/ 2147483646 h 102"/>
              <a:gd name="T12" fmla="*/ 2147483646 w 104"/>
              <a:gd name="T13" fmla="*/ 2147483646 h 102"/>
              <a:gd name="T14" fmla="*/ 2147483646 w 104"/>
              <a:gd name="T15" fmla="*/ 2147483646 h 102"/>
              <a:gd name="T16" fmla="*/ 2147483646 w 104"/>
              <a:gd name="T17" fmla="*/ 2147483646 h 102"/>
              <a:gd name="T18" fmla="*/ 2147483646 w 104"/>
              <a:gd name="T19" fmla="*/ 2147483646 h 102"/>
              <a:gd name="T20" fmla="*/ 2147483646 w 104"/>
              <a:gd name="T21" fmla="*/ 2147483646 h 102"/>
              <a:gd name="T22" fmla="*/ 2147483646 w 104"/>
              <a:gd name="T23" fmla="*/ 2147483646 h 102"/>
              <a:gd name="T24" fmla="*/ 2147483646 w 104"/>
              <a:gd name="T25" fmla="*/ 2147483646 h 102"/>
              <a:gd name="T26" fmla="*/ 2147483646 w 104"/>
              <a:gd name="T27" fmla="*/ 2147483646 h 102"/>
              <a:gd name="T28" fmla="*/ 2147483646 w 104"/>
              <a:gd name="T29" fmla="*/ 2147483646 h 102"/>
              <a:gd name="T30" fmla="*/ 2147483646 w 104"/>
              <a:gd name="T31" fmla="*/ 2147483646 h 102"/>
              <a:gd name="T32" fmla="*/ 2147483646 w 104"/>
              <a:gd name="T33" fmla="*/ 2147483646 h 102"/>
              <a:gd name="T34" fmla="*/ 2147483646 w 104"/>
              <a:gd name="T35" fmla="*/ 2147483646 h 102"/>
              <a:gd name="T36" fmla="*/ 2147483646 w 104"/>
              <a:gd name="T37" fmla="*/ 2147483646 h 102"/>
              <a:gd name="T38" fmla="*/ 2147483646 w 104"/>
              <a:gd name="T39" fmla="*/ 2147483646 h 102"/>
              <a:gd name="T40" fmla="*/ 2147483646 w 104"/>
              <a:gd name="T41" fmla="*/ 2147483646 h 102"/>
              <a:gd name="T42" fmla="*/ 2147483646 w 104"/>
              <a:gd name="T43" fmla="*/ 2147483646 h 102"/>
              <a:gd name="T44" fmla="*/ 2147483646 w 104"/>
              <a:gd name="T45" fmla="*/ 2147483646 h 102"/>
              <a:gd name="T46" fmla="*/ 2147483646 w 104"/>
              <a:gd name="T47" fmla="*/ 2147483646 h 102"/>
              <a:gd name="T48" fmla="*/ 2147483646 w 104"/>
              <a:gd name="T49" fmla="*/ 2147483646 h 102"/>
              <a:gd name="T50" fmla="*/ 2147483646 w 104"/>
              <a:gd name="T51" fmla="*/ 2147483646 h 102"/>
              <a:gd name="T52" fmla="*/ 2147483646 w 104"/>
              <a:gd name="T53" fmla="*/ 2147483646 h 102"/>
              <a:gd name="T54" fmla="*/ 2147483646 w 104"/>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102"/>
              <a:gd name="T86" fmla="*/ 104 w 104"/>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102">
                <a:moveTo>
                  <a:pt x="15" y="87"/>
                </a:moveTo>
                <a:cubicBezTo>
                  <a:pt x="5" y="77"/>
                  <a:pt x="0" y="65"/>
                  <a:pt x="0" y="51"/>
                </a:cubicBezTo>
                <a:cubicBezTo>
                  <a:pt x="0" y="37"/>
                  <a:pt x="5" y="25"/>
                  <a:pt x="15" y="15"/>
                </a:cubicBezTo>
                <a:cubicBezTo>
                  <a:pt x="25" y="5"/>
                  <a:pt x="37" y="0"/>
                  <a:pt x="52" y="0"/>
                </a:cubicBezTo>
                <a:cubicBezTo>
                  <a:pt x="67" y="0"/>
                  <a:pt x="79" y="5"/>
                  <a:pt x="89" y="15"/>
                </a:cubicBezTo>
                <a:cubicBezTo>
                  <a:pt x="99" y="25"/>
                  <a:pt x="104" y="37"/>
                  <a:pt x="104" y="51"/>
                </a:cubicBezTo>
                <a:cubicBezTo>
                  <a:pt x="104" y="65"/>
                  <a:pt x="99" y="77"/>
                  <a:pt x="89" y="87"/>
                </a:cubicBezTo>
                <a:cubicBezTo>
                  <a:pt x="79" y="97"/>
                  <a:pt x="67" y="102"/>
                  <a:pt x="52" y="102"/>
                </a:cubicBezTo>
                <a:cubicBezTo>
                  <a:pt x="37" y="102"/>
                  <a:pt x="25" y="97"/>
                  <a:pt x="15" y="87"/>
                </a:cubicBezTo>
                <a:close/>
                <a:moveTo>
                  <a:pt x="29" y="80"/>
                </a:moveTo>
                <a:cubicBezTo>
                  <a:pt x="29" y="82"/>
                  <a:pt x="30" y="83"/>
                  <a:pt x="31" y="84"/>
                </a:cubicBezTo>
                <a:cubicBezTo>
                  <a:pt x="33" y="84"/>
                  <a:pt x="34" y="84"/>
                  <a:pt x="36" y="83"/>
                </a:cubicBezTo>
                <a:lnTo>
                  <a:pt x="84" y="55"/>
                </a:lnTo>
                <a:cubicBezTo>
                  <a:pt x="85" y="55"/>
                  <a:pt x="86" y="54"/>
                  <a:pt x="86" y="54"/>
                </a:cubicBezTo>
                <a:cubicBezTo>
                  <a:pt x="86" y="53"/>
                  <a:pt x="87" y="52"/>
                  <a:pt x="87" y="51"/>
                </a:cubicBezTo>
                <a:cubicBezTo>
                  <a:pt x="87" y="50"/>
                  <a:pt x="86" y="50"/>
                  <a:pt x="86" y="49"/>
                </a:cubicBezTo>
                <a:cubicBezTo>
                  <a:pt x="86" y="48"/>
                  <a:pt x="85" y="48"/>
                  <a:pt x="84" y="47"/>
                </a:cubicBezTo>
                <a:lnTo>
                  <a:pt x="36" y="19"/>
                </a:lnTo>
                <a:cubicBezTo>
                  <a:pt x="35" y="18"/>
                  <a:pt x="33" y="18"/>
                  <a:pt x="31" y="19"/>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89464" name="Rectangle 1055">
            <a:extLst>
              <a:ext uri="{FF2B5EF4-FFF2-40B4-BE49-F238E27FC236}">
                <a16:creationId xmlns:a16="http://schemas.microsoft.com/office/drawing/2014/main" id="{802E5460-CA74-F022-B677-912FCC70B79F}"/>
              </a:ext>
            </a:extLst>
          </p:cNvPr>
          <p:cNvSpPr>
            <a:spLocks noChangeArrowheads="1"/>
          </p:cNvSpPr>
          <p:nvPr/>
        </p:nvSpPr>
        <p:spPr bwMode="auto">
          <a:xfrm>
            <a:off x="855663" y="5838825"/>
            <a:ext cx="8015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사업장별 환경관리 문제점 및 기술적 개선방안 제시 등</a:t>
            </a:r>
          </a:p>
        </p:txBody>
      </p:sp>
      <p:sp>
        <p:nvSpPr>
          <p:cNvPr id="189465" name="Freeform 1056">
            <a:extLst>
              <a:ext uri="{FF2B5EF4-FFF2-40B4-BE49-F238E27FC236}">
                <a16:creationId xmlns:a16="http://schemas.microsoft.com/office/drawing/2014/main" id="{7DB28841-671C-91B1-A9D6-EBFBB0D3470C}"/>
              </a:ext>
            </a:extLst>
          </p:cNvPr>
          <p:cNvSpPr>
            <a:spLocks noChangeArrowheads="1"/>
          </p:cNvSpPr>
          <p:nvPr/>
        </p:nvSpPr>
        <p:spPr bwMode="auto">
          <a:xfrm>
            <a:off x="669925" y="5945188"/>
            <a:ext cx="165100" cy="161925"/>
          </a:xfrm>
          <a:custGeom>
            <a:avLst/>
            <a:gdLst>
              <a:gd name="T0" fmla="*/ 2147483646 w 104"/>
              <a:gd name="T1" fmla="*/ 2147483646 h 102"/>
              <a:gd name="T2" fmla="*/ 0 w 104"/>
              <a:gd name="T3" fmla="*/ 2147483646 h 102"/>
              <a:gd name="T4" fmla="*/ 2147483646 w 104"/>
              <a:gd name="T5" fmla="*/ 2147483646 h 102"/>
              <a:gd name="T6" fmla="*/ 2147483646 w 104"/>
              <a:gd name="T7" fmla="*/ 0 h 102"/>
              <a:gd name="T8" fmla="*/ 2147483646 w 104"/>
              <a:gd name="T9" fmla="*/ 2147483646 h 102"/>
              <a:gd name="T10" fmla="*/ 2147483646 w 104"/>
              <a:gd name="T11" fmla="*/ 2147483646 h 102"/>
              <a:gd name="T12" fmla="*/ 2147483646 w 104"/>
              <a:gd name="T13" fmla="*/ 2147483646 h 102"/>
              <a:gd name="T14" fmla="*/ 2147483646 w 104"/>
              <a:gd name="T15" fmla="*/ 2147483646 h 102"/>
              <a:gd name="T16" fmla="*/ 2147483646 w 104"/>
              <a:gd name="T17" fmla="*/ 2147483646 h 102"/>
              <a:gd name="T18" fmla="*/ 2147483646 w 104"/>
              <a:gd name="T19" fmla="*/ 2147483646 h 102"/>
              <a:gd name="T20" fmla="*/ 2147483646 w 104"/>
              <a:gd name="T21" fmla="*/ 2147483646 h 102"/>
              <a:gd name="T22" fmla="*/ 2147483646 w 104"/>
              <a:gd name="T23" fmla="*/ 2147483646 h 102"/>
              <a:gd name="T24" fmla="*/ 2147483646 w 104"/>
              <a:gd name="T25" fmla="*/ 2147483646 h 102"/>
              <a:gd name="T26" fmla="*/ 2147483646 w 104"/>
              <a:gd name="T27" fmla="*/ 2147483646 h 102"/>
              <a:gd name="T28" fmla="*/ 2147483646 w 104"/>
              <a:gd name="T29" fmla="*/ 2147483646 h 102"/>
              <a:gd name="T30" fmla="*/ 2147483646 w 104"/>
              <a:gd name="T31" fmla="*/ 2147483646 h 102"/>
              <a:gd name="T32" fmla="*/ 2147483646 w 104"/>
              <a:gd name="T33" fmla="*/ 2147483646 h 102"/>
              <a:gd name="T34" fmla="*/ 2147483646 w 104"/>
              <a:gd name="T35" fmla="*/ 2147483646 h 102"/>
              <a:gd name="T36" fmla="*/ 2147483646 w 104"/>
              <a:gd name="T37" fmla="*/ 2147483646 h 102"/>
              <a:gd name="T38" fmla="*/ 2147483646 w 104"/>
              <a:gd name="T39" fmla="*/ 2147483646 h 102"/>
              <a:gd name="T40" fmla="*/ 2147483646 w 104"/>
              <a:gd name="T41" fmla="*/ 2147483646 h 102"/>
              <a:gd name="T42" fmla="*/ 2147483646 w 104"/>
              <a:gd name="T43" fmla="*/ 2147483646 h 102"/>
              <a:gd name="T44" fmla="*/ 2147483646 w 104"/>
              <a:gd name="T45" fmla="*/ 2147483646 h 102"/>
              <a:gd name="T46" fmla="*/ 2147483646 w 104"/>
              <a:gd name="T47" fmla="*/ 2147483646 h 102"/>
              <a:gd name="T48" fmla="*/ 2147483646 w 104"/>
              <a:gd name="T49" fmla="*/ 2147483646 h 102"/>
              <a:gd name="T50" fmla="*/ 2147483646 w 104"/>
              <a:gd name="T51" fmla="*/ 2147483646 h 102"/>
              <a:gd name="T52" fmla="*/ 2147483646 w 104"/>
              <a:gd name="T53" fmla="*/ 2147483646 h 102"/>
              <a:gd name="T54" fmla="*/ 2147483646 w 104"/>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102"/>
              <a:gd name="T86" fmla="*/ 104 w 104"/>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102">
                <a:moveTo>
                  <a:pt x="15" y="87"/>
                </a:moveTo>
                <a:cubicBezTo>
                  <a:pt x="5" y="77"/>
                  <a:pt x="0" y="65"/>
                  <a:pt x="0" y="51"/>
                </a:cubicBezTo>
                <a:cubicBezTo>
                  <a:pt x="0" y="37"/>
                  <a:pt x="5" y="25"/>
                  <a:pt x="15" y="15"/>
                </a:cubicBezTo>
                <a:cubicBezTo>
                  <a:pt x="25" y="5"/>
                  <a:pt x="37" y="0"/>
                  <a:pt x="52" y="0"/>
                </a:cubicBezTo>
                <a:cubicBezTo>
                  <a:pt x="67" y="0"/>
                  <a:pt x="79" y="5"/>
                  <a:pt x="89" y="15"/>
                </a:cubicBezTo>
                <a:cubicBezTo>
                  <a:pt x="99" y="25"/>
                  <a:pt x="104" y="37"/>
                  <a:pt x="104" y="51"/>
                </a:cubicBezTo>
                <a:cubicBezTo>
                  <a:pt x="104" y="65"/>
                  <a:pt x="99" y="77"/>
                  <a:pt x="89" y="87"/>
                </a:cubicBezTo>
                <a:cubicBezTo>
                  <a:pt x="79" y="97"/>
                  <a:pt x="67" y="102"/>
                  <a:pt x="52" y="102"/>
                </a:cubicBezTo>
                <a:cubicBezTo>
                  <a:pt x="37" y="102"/>
                  <a:pt x="25" y="97"/>
                  <a:pt x="15" y="87"/>
                </a:cubicBezTo>
                <a:close/>
                <a:moveTo>
                  <a:pt x="29" y="80"/>
                </a:moveTo>
                <a:cubicBezTo>
                  <a:pt x="29" y="82"/>
                  <a:pt x="30" y="83"/>
                  <a:pt x="31" y="83"/>
                </a:cubicBezTo>
                <a:cubicBezTo>
                  <a:pt x="33" y="84"/>
                  <a:pt x="34" y="84"/>
                  <a:pt x="36" y="83"/>
                </a:cubicBezTo>
                <a:lnTo>
                  <a:pt x="84" y="55"/>
                </a:lnTo>
                <a:cubicBezTo>
                  <a:pt x="85" y="54"/>
                  <a:pt x="86" y="54"/>
                  <a:pt x="86" y="53"/>
                </a:cubicBezTo>
                <a:cubicBezTo>
                  <a:pt x="86" y="52"/>
                  <a:pt x="87" y="52"/>
                  <a:pt x="87" y="51"/>
                </a:cubicBezTo>
                <a:cubicBezTo>
                  <a:pt x="87" y="50"/>
                  <a:pt x="86" y="49"/>
                  <a:pt x="86" y="49"/>
                </a:cubicBezTo>
                <a:cubicBezTo>
                  <a:pt x="86" y="48"/>
                  <a:pt x="85" y="48"/>
                  <a:pt x="84" y="47"/>
                </a:cubicBezTo>
                <a:lnTo>
                  <a:pt x="36" y="18"/>
                </a:lnTo>
                <a:cubicBezTo>
                  <a:pt x="35" y="17"/>
                  <a:pt x="33" y="17"/>
                  <a:pt x="31" y="18"/>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89466" name="Picture 1060">
            <a:extLst>
              <a:ext uri="{FF2B5EF4-FFF2-40B4-BE49-F238E27FC236}">
                <a16:creationId xmlns:a16="http://schemas.microsoft.com/office/drawing/2014/main" id="{A983D182-2301-AB09-A4A2-99169F12357D}"/>
              </a:ext>
            </a:extLst>
          </p:cNvPr>
          <p:cNvPicPr>
            <a:picLocks noChangeAspect="1" noChangeArrowheads="1"/>
          </p:cNvPicPr>
          <p:nvPr/>
        </p:nvPicPr>
        <p:blipFill>
          <a:blip r:embed="rId9">
            <a:lum bright="60000"/>
            <a:extLst>
              <a:ext uri="{28A0092B-C50C-407E-A947-70E740481C1C}">
                <a14:useLocalDpi xmlns:a14="http://schemas.microsoft.com/office/drawing/2010/main" val="0"/>
              </a:ext>
            </a:extLst>
          </a:blip>
          <a:srcRect/>
          <a:stretch>
            <a:fillRect/>
          </a:stretch>
        </p:blipFill>
        <p:spPr bwMode="auto">
          <a:xfrm>
            <a:off x="6673850" y="3279775"/>
            <a:ext cx="19843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pic>
        <p:nvPicPr>
          <p:cNvPr id="189467" name="Picture 1061">
            <a:extLst>
              <a:ext uri="{FF2B5EF4-FFF2-40B4-BE49-F238E27FC236}">
                <a16:creationId xmlns:a16="http://schemas.microsoft.com/office/drawing/2014/main" id="{FE8B57C7-09DE-71F7-0ECD-31771742BF1B}"/>
              </a:ext>
            </a:extLst>
          </p:cNvPr>
          <p:cNvPicPr>
            <a:picLocks noChangeAspect="1" noChangeArrowheads="1"/>
          </p:cNvPicPr>
          <p:nvPr/>
        </p:nvPicPr>
        <p:blipFill>
          <a:blip r:embed="rId10">
            <a:lum bright="50000"/>
            <a:extLst>
              <a:ext uri="{28A0092B-C50C-407E-A947-70E740481C1C}">
                <a14:useLocalDpi xmlns:a14="http://schemas.microsoft.com/office/drawing/2010/main" val="0"/>
              </a:ext>
            </a:extLst>
          </a:blip>
          <a:srcRect/>
          <a:stretch>
            <a:fillRect/>
          </a:stretch>
        </p:blipFill>
        <p:spPr bwMode="auto">
          <a:xfrm>
            <a:off x="6664325" y="1592263"/>
            <a:ext cx="19843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89468" name="Rectangle 1062">
            <a:extLst>
              <a:ext uri="{FF2B5EF4-FFF2-40B4-BE49-F238E27FC236}">
                <a16:creationId xmlns:a16="http://schemas.microsoft.com/office/drawing/2014/main" id="{01B1016F-60D7-AE2E-A599-B7ECD8D69C30}"/>
              </a:ext>
            </a:extLst>
          </p:cNvPr>
          <p:cNvSpPr>
            <a:spLocks noChangeArrowheads="1"/>
          </p:cNvSpPr>
          <p:nvPr/>
        </p:nvSpPr>
        <p:spPr bwMode="auto">
          <a:xfrm>
            <a:off x="923925" y="4176713"/>
            <a:ext cx="780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기술인력 </a:t>
            </a:r>
            <a:r>
              <a:rPr lang="en-US" altLang="ko-KR" sz="1600" b="1">
                <a:solidFill>
                  <a:srgbClr val="000000"/>
                </a:solidFill>
                <a:latin typeface="나눔고딕" pitchFamily="50" charset="-127"/>
                <a:ea typeface="나눔고딕" pitchFamily="50" charset="-127"/>
              </a:rPr>
              <a:t>: 121</a:t>
            </a:r>
            <a:r>
              <a:rPr lang="ko-KR" altLang="en-US" sz="1600" b="1">
                <a:solidFill>
                  <a:srgbClr val="000000"/>
                </a:solidFill>
                <a:latin typeface="나눔고딕" pitchFamily="50" charset="-127"/>
                <a:ea typeface="나눔고딕" pitchFamily="50" charset="-127"/>
              </a:rPr>
              <a:t>명</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교수 등 하계 </a:t>
            </a:r>
            <a:r>
              <a:rPr lang="en-US" altLang="ko-KR" sz="1600" b="1">
                <a:solidFill>
                  <a:srgbClr val="000000"/>
                </a:solidFill>
                <a:latin typeface="나눔고딕" pitchFamily="50" charset="-127"/>
                <a:ea typeface="나눔고딕" pitchFamily="50" charset="-127"/>
              </a:rPr>
              <a:t>49,  </a:t>
            </a:r>
            <a:r>
              <a:rPr lang="ko-KR" altLang="en-US" sz="1600" b="1">
                <a:solidFill>
                  <a:srgbClr val="000000"/>
                </a:solidFill>
                <a:latin typeface="나눔고딕" pitchFamily="50" charset="-127"/>
                <a:ea typeface="나눔고딕" pitchFamily="50" charset="-127"/>
              </a:rPr>
              <a:t>산업계 </a:t>
            </a:r>
            <a:r>
              <a:rPr lang="en-US" altLang="ko-KR" sz="1600" b="1">
                <a:solidFill>
                  <a:srgbClr val="000000"/>
                </a:solidFill>
                <a:latin typeface="나눔고딕" pitchFamily="50" charset="-127"/>
                <a:ea typeface="나눔고딕" pitchFamily="50" charset="-127"/>
              </a:rPr>
              <a:t>72)</a:t>
            </a:r>
          </a:p>
        </p:txBody>
      </p:sp>
      <p:pic>
        <p:nvPicPr>
          <p:cNvPr id="189469" name="Picture 1063">
            <a:extLst>
              <a:ext uri="{FF2B5EF4-FFF2-40B4-BE49-F238E27FC236}">
                <a16:creationId xmlns:a16="http://schemas.microsoft.com/office/drawing/2014/main" id="{5F82A57B-0F09-C2F3-ECA8-4EDACF0A70D5}"/>
              </a:ext>
            </a:extLst>
          </p:cNvPr>
          <p:cNvPicPr>
            <a:picLocks noChangeAspect="1" noChangeArrowheads="1"/>
          </p:cNvPicPr>
          <p:nvPr/>
        </p:nvPicPr>
        <p:blipFill>
          <a:blip r:embed="rId11">
            <a:lum bright="70000"/>
            <a:extLst>
              <a:ext uri="{28A0092B-C50C-407E-A947-70E740481C1C}">
                <a14:useLocalDpi xmlns:a14="http://schemas.microsoft.com/office/drawing/2010/main" val="0"/>
              </a:ext>
            </a:extLst>
          </a:blip>
          <a:srcRect/>
          <a:stretch>
            <a:fillRect/>
          </a:stretch>
        </p:blipFill>
        <p:spPr bwMode="auto">
          <a:xfrm>
            <a:off x="6673850" y="4976813"/>
            <a:ext cx="2032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89470" name="Rectangle 1064">
            <a:extLst>
              <a:ext uri="{FF2B5EF4-FFF2-40B4-BE49-F238E27FC236}">
                <a16:creationId xmlns:a16="http://schemas.microsoft.com/office/drawing/2014/main" id="{66158206-3AE9-B255-3718-E84379CC8F4D}"/>
              </a:ext>
            </a:extLst>
          </p:cNvPr>
          <p:cNvSpPr>
            <a:spLocks noChangeArrowheads="1"/>
          </p:cNvSpPr>
          <p:nvPr/>
        </p:nvSpPr>
        <p:spPr bwMode="auto">
          <a:xfrm>
            <a:off x="855663" y="5456238"/>
            <a:ext cx="8015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환경오염 배출시설 및 방지시설 운영 현황 청취 및 의견교환</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공정별 관리실태 조사</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490" name="Group 516">
            <a:extLst>
              <a:ext uri="{FF2B5EF4-FFF2-40B4-BE49-F238E27FC236}">
                <a16:creationId xmlns:a16="http://schemas.microsoft.com/office/drawing/2014/main" id="{D925BA91-5C6B-3DBA-4957-00EC3059843C}"/>
              </a:ext>
            </a:extLst>
          </p:cNvPr>
          <p:cNvGrpSpPr>
            <a:grpSpLocks/>
          </p:cNvGrpSpPr>
          <p:nvPr/>
        </p:nvGrpSpPr>
        <p:grpSpPr bwMode="auto">
          <a:xfrm>
            <a:off x="-180975" y="279400"/>
            <a:ext cx="7413625" cy="701675"/>
            <a:chOff x="-114" y="176"/>
            <a:chExt cx="4670" cy="442"/>
          </a:xfrm>
        </p:grpSpPr>
        <p:pic>
          <p:nvPicPr>
            <p:cNvPr id="191517" name="Picture 1029">
              <a:extLst>
                <a:ext uri="{FF2B5EF4-FFF2-40B4-BE49-F238E27FC236}">
                  <a16:creationId xmlns:a16="http://schemas.microsoft.com/office/drawing/2014/main" id="{98D6675C-59D5-3192-B298-9179C2298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176"/>
              <a:ext cx="45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91518" name="Rectangle 1030">
              <a:extLst>
                <a:ext uri="{FF2B5EF4-FFF2-40B4-BE49-F238E27FC236}">
                  <a16:creationId xmlns:a16="http://schemas.microsoft.com/office/drawing/2014/main" id="{91CCA613-63C7-855E-9062-210ABF3502FD}"/>
                </a:ext>
              </a:extLst>
            </p:cNvPr>
            <p:cNvSpPr>
              <a:spLocks noChangeArrowheads="1"/>
            </p:cNvSpPr>
            <p:nvPr/>
          </p:nvSpPr>
          <p:spPr bwMode="auto">
            <a:xfrm>
              <a:off x="-114" y="176"/>
              <a:ext cx="1751" cy="215"/>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64182" tIns="32146" rIns="64182" bIns="32146">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18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en-US" altLang="ko-KR" sz="1800">
                  <a:solidFill>
                    <a:srgbClr val="FFFFFF"/>
                  </a:solidFill>
                  <a:latin typeface="나눔고딕 ExtraBold" pitchFamily="50" charset="-127"/>
                  <a:ea typeface="나눔고딕 ExtraBold" pitchFamily="50" charset="-127"/>
                  <a:cs typeface="Arial" panose="020B0604020202020204" pitchFamily="34" charset="0"/>
                </a:rPr>
                <a:t>3.  2022 </a:t>
              </a:r>
              <a:r>
                <a:rPr lang="ko-KR" altLang="en-US" sz="1800">
                  <a:solidFill>
                    <a:srgbClr val="FFFFFF"/>
                  </a:solidFill>
                  <a:latin typeface="나눔고딕 ExtraBold" pitchFamily="50" charset="-127"/>
                  <a:ea typeface="나눔고딕 ExtraBold" pitchFamily="50" charset="-127"/>
                  <a:cs typeface="Arial" panose="020B0604020202020204" pitchFamily="34" charset="0"/>
                </a:rPr>
                <a:t>지도점검 방향</a:t>
              </a:r>
            </a:p>
          </p:txBody>
        </p:sp>
      </p:grpSp>
      <p:sp>
        <p:nvSpPr>
          <p:cNvPr id="191491" name="AutoShape 1031">
            <a:extLst>
              <a:ext uri="{FF2B5EF4-FFF2-40B4-BE49-F238E27FC236}">
                <a16:creationId xmlns:a16="http://schemas.microsoft.com/office/drawing/2014/main" id="{32DF5206-9189-97F4-C5D8-B108118A1E8E}"/>
              </a:ext>
            </a:extLst>
          </p:cNvPr>
          <p:cNvSpPr>
            <a:spLocks noChangeArrowheads="1"/>
          </p:cNvSpPr>
          <p:nvPr/>
        </p:nvSpPr>
        <p:spPr bwMode="auto">
          <a:xfrm>
            <a:off x="150813" y="939800"/>
            <a:ext cx="8796337" cy="5678488"/>
          </a:xfrm>
          <a:prstGeom prst="roundRect">
            <a:avLst>
              <a:gd name="adj" fmla="val 1560"/>
            </a:avLst>
          </a:prstGeom>
          <a:solidFill>
            <a:srgbClr val="FFFFFF"/>
          </a:solidFill>
          <a:ln w="9431">
            <a:solidFill>
              <a:srgbClr val="C0C0C0"/>
            </a:solidFill>
            <a:round/>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91492" name="Rectangle 1032">
            <a:extLst>
              <a:ext uri="{FF2B5EF4-FFF2-40B4-BE49-F238E27FC236}">
                <a16:creationId xmlns:a16="http://schemas.microsoft.com/office/drawing/2014/main" id="{1F624CDD-C824-C13B-566B-7FDEFE31B57F}"/>
              </a:ext>
            </a:extLst>
          </p:cNvPr>
          <p:cNvSpPr>
            <a:spLocks noChangeArrowheads="1"/>
          </p:cNvSpPr>
          <p:nvPr/>
        </p:nvSpPr>
        <p:spPr bwMode="auto">
          <a:xfrm>
            <a:off x="0" y="0"/>
            <a:ext cx="9134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pic>
        <p:nvPicPr>
          <p:cNvPr id="191493" name="Picture 1033">
            <a:extLst>
              <a:ext uri="{FF2B5EF4-FFF2-40B4-BE49-F238E27FC236}">
                <a16:creationId xmlns:a16="http://schemas.microsoft.com/office/drawing/2014/main" id="{17465075-B84F-F9D4-8061-E4F6F4921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896938"/>
            <a:ext cx="605631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87">
                <a:solidFill>
                  <a:srgbClr val="000000"/>
                </a:solidFill>
                <a:miter lim="800000"/>
                <a:headEnd/>
                <a:tailEnd/>
              </a14:hiddenLine>
            </a:ext>
          </a:extLst>
        </p:spPr>
      </p:pic>
      <p:sp>
        <p:nvSpPr>
          <p:cNvPr id="191494" name="Rectangle 1034">
            <a:extLst>
              <a:ext uri="{FF2B5EF4-FFF2-40B4-BE49-F238E27FC236}">
                <a16:creationId xmlns:a16="http://schemas.microsoft.com/office/drawing/2014/main" id="{1D9D8756-D112-C2B9-3797-6075F633694F}"/>
              </a:ext>
            </a:extLst>
          </p:cNvPr>
          <p:cNvSpPr>
            <a:spLocks noChangeArrowheads="1"/>
          </p:cNvSpPr>
          <p:nvPr/>
        </p:nvSpPr>
        <p:spPr bwMode="auto">
          <a:xfrm>
            <a:off x="109538" y="952500"/>
            <a:ext cx="599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en-US" altLang="ko-KR" sz="1800">
                <a:solidFill>
                  <a:srgbClr val="FFC000"/>
                </a:solidFill>
                <a:latin typeface="나눔고딕 ExtraBold" pitchFamily="50" charset="-127"/>
                <a:ea typeface="나눔고딕 ExtraBold" pitchFamily="50" charset="-127"/>
              </a:rPr>
              <a:t>  </a:t>
            </a:r>
            <a:r>
              <a:rPr lang="ko-KR" altLang="en-US" sz="1800">
                <a:solidFill>
                  <a:srgbClr val="FFFF00"/>
                </a:solidFill>
                <a:latin typeface="나눔고딕 ExtraBold" pitchFamily="50" charset="-127"/>
                <a:ea typeface="나눔고딕 ExtraBold" pitchFamily="50" charset="-127"/>
              </a:rPr>
              <a:t>비산먼지 발생사업장 합동점검</a:t>
            </a:r>
          </a:p>
        </p:txBody>
      </p:sp>
      <p:pic>
        <p:nvPicPr>
          <p:cNvPr id="191495" name="Picture 1035">
            <a:extLst>
              <a:ext uri="{FF2B5EF4-FFF2-40B4-BE49-F238E27FC236}">
                <a16:creationId xmlns:a16="http://schemas.microsoft.com/office/drawing/2014/main" id="{46650DB6-11F0-E202-F763-4EC6090D7635}"/>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79425" y="1517650"/>
            <a:ext cx="837723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91496" name="Picture 1036">
            <a:extLst>
              <a:ext uri="{FF2B5EF4-FFF2-40B4-BE49-F238E27FC236}">
                <a16:creationId xmlns:a16="http://schemas.microsoft.com/office/drawing/2014/main" id="{44BF58A3-1C3B-1307-AF90-0E3E3ABFF7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25" y="1500188"/>
            <a:ext cx="313531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91497" name="Rectangle 1037">
            <a:extLst>
              <a:ext uri="{FF2B5EF4-FFF2-40B4-BE49-F238E27FC236}">
                <a16:creationId xmlns:a16="http://schemas.microsoft.com/office/drawing/2014/main" id="{FF9EA911-D68E-4318-CE8E-FDF388EB2CA8}"/>
              </a:ext>
            </a:extLst>
          </p:cNvPr>
          <p:cNvSpPr>
            <a:spLocks noChangeArrowheads="1"/>
          </p:cNvSpPr>
          <p:nvPr/>
        </p:nvSpPr>
        <p:spPr bwMode="auto">
          <a:xfrm>
            <a:off x="241300" y="1560513"/>
            <a:ext cx="2955925"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점검개요</a:t>
            </a:r>
          </a:p>
        </p:txBody>
      </p:sp>
      <p:sp>
        <p:nvSpPr>
          <p:cNvPr id="191498" name="Rectangle 1038">
            <a:extLst>
              <a:ext uri="{FF2B5EF4-FFF2-40B4-BE49-F238E27FC236}">
                <a16:creationId xmlns:a16="http://schemas.microsoft.com/office/drawing/2014/main" id="{F3C168CA-40E4-4A78-15CF-49B353DE4C28}"/>
              </a:ext>
            </a:extLst>
          </p:cNvPr>
          <p:cNvSpPr>
            <a:spLocks noChangeArrowheads="1"/>
          </p:cNvSpPr>
          <p:nvPr/>
        </p:nvSpPr>
        <p:spPr bwMode="auto">
          <a:xfrm>
            <a:off x="911225" y="2111375"/>
            <a:ext cx="7780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주관부서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시 대기보전과</a:t>
            </a:r>
          </a:p>
        </p:txBody>
      </p:sp>
      <p:sp>
        <p:nvSpPr>
          <p:cNvPr id="191499" name="Rectangle 1039">
            <a:extLst>
              <a:ext uri="{FF2B5EF4-FFF2-40B4-BE49-F238E27FC236}">
                <a16:creationId xmlns:a16="http://schemas.microsoft.com/office/drawing/2014/main" id="{AF984514-784D-6E60-4566-5D0958DFC554}"/>
              </a:ext>
            </a:extLst>
          </p:cNvPr>
          <p:cNvSpPr>
            <a:spLocks noChangeArrowheads="1"/>
          </p:cNvSpPr>
          <p:nvPr/>
        </p:nvSpPr>
        <p:spPr bwMode="auto">
          <a:xfrm>
            <a:off x="911225" y="2519363"/>
            <a:ext cx="78708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참여기관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시</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자치구 업무 관련부서</a:t>
            </a:r>
          </a:p>
        </p:txBody>
      </p:sp>
      <p:sp>
        <p:nvSpPr>
          <p:cNvPr id="191500" name="Freeform 1040">
            <a:extLst>
              <a:ext uri="{FF2B5EF4-FFF2-40B4-BE49-F238E27FC236}">
                <a16:creationId xmlns:a16="http://schemas.microsoft.com/office/drawing/2014/main" id="{E34E7CCE-7B12-3770-AE9F-11DE47DCB0BE}"/>
              </a:ext>
            </a:extLst>
          </p:cNvPr>
          <p:cNvSpPr>
            <a:spLocks noChangeArrowheads="1"/>
          </p:cNvSpPr>
          <p:nvPr/>
        </p:nvSpPr>
        <p:spPr bwMode="auto">
          <a:xfrm>
            <a:off x="685800" y="2217738"/>
            <a:ext cx="163513"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8"/>
                  <a:pt x="0" y="66"/>
                  <a:pt x="0" y="51"/>
                </a:cubicBezTo>
                <a:cubicBezTo>
                  <a:pt x="0" y="37"/>
                  <a:pt x="5" y="25"/>
                  <a:pt x="15" y="16"/>
                </a:cubicBezTo>
                <a:cubicBezTo>
                  <a:pt x="25" y="5"/>
                  <a:pt x="37" y="0"/>
                  <a:pt x="52" y="0"/>
                </a:cubicBezTo>
                <a:cubicBezTo>
                  <a:pt x="66" y="0"/>
                  <a:pt x="78" y="5"/>
                  <a:pt x="88" y="16"/>
                </a:cubicBezTo>
                <a:cubicBezTo>
                  <a:pt x="98" y="25"/>
                  <a:pt x="103" y="37"/>
                  <a:pt x="103" y="51"/>
                </a:cubicBezTo>
                <a:cubicBezTo>
                  <a:pt x="103" y="66"/>
                  <a:pt x="98" y="78"/>
                  <a:pt x="88" y="87"/>
                </a:cubicBezTo>
                <a:cubicBezTo>
                  <a:pt x="78" y="97"/>
                  <a:pt x="66" y="102"/>
                  <a:pt x="52" y="102"/>
                </a:cubicBezTo>
                <a:cubicBezTo>
                  <a:pt x="37" y="102"/>
                  <a:pt x="25" y="97"/>
                  <a:pt x="15" y="87"/>
                </a:cubicBezTo>
                <a:close/>
                <a:moveTo>
                  <a:pt x="29" y="80"/>
                </a:moveTo>
                <a:cubicBezTo>
                  <a:pt x="29" y="82"/>
                  <a:pt x="30" y="84"/>
                  <a:pt x="31" y="84"/>
                </a:cubicBezTo>
                <a:cubicBezTo>
                  <a:pt x="33" y="85"/>
                  <a:pt x="34" y="85"/>
                  <a:pt x="36" y="84"/>
                </a:cubicBezTo>
                <a:lnTo>
                  <a:pt x="83" y="55"/>
                </a:lnTo>
                <a:cubicBezTo>
                  <a:pt x="84" y="55"/>
                  <a:pt x="85" y="54"/>
                  <a:pt x="85" y="54"/>
                </a:cubicBezTo>
                <a:cubicBezTo>
                  <a:pt x="85" y="53"/>
                  <a:pt x="86" y="52"/>
                  <a:pt x="86" y="51"/>
                </a:cubicBezTo>
                <a:cubicBezTo>
                  <a:pt x="86" y="51"/>
                  <a:pt x="85" y="50"/>
                  <a:pt x="85" y="49"/>
                </a:cubicBezTo>
                <a:cubicBezTo>
                  <a:pt x="85" y="49"/>
                  <a:pt x="84" y="48"/>
                  <a:pt x="83" y="48"/>
                </a:cubicBezTo>
                <a:lnTo>
                  <a:pt x="36" y="19"/>
                </a:lnTo>
                <a:cubicBezTo>
                  <a:pt x="35" y="18"/>
                  <a:pt x="33" y="18"/>
                  <a:pt x="31" y="19"/>
                </a:cubicBezTo>
                <a:cubicBezTo>
                  <a:pt x="30" y="20"/>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91501" name="Freeform 1044">
            <a:extLst>
              <a:ext uri="{FF2B5EF4-FFF2-40B4-BE49-F238E27FC236}">
                <a16:creationId xmlns:a16="http://schemas.microsoft.com/office/drawing/2014/main" id="{734E5720-C533-F61C-B858-8AFB873E3AB8}"/>
              </a:ext>
            </a:extLst>
          </p:cNvPr>
          <p:cNvSpPr>
            <a:spLocks noChangeArrowheads="1"/>
          </p:cNvSpPr>
          <p:nvPr/>
        </p:nvSpPr>
        <p:spPr bwMode="auto">
          <a:xfrm>
            <a:off x="696913" y="2630488"/>
            <a:ext cx="163512" cy="161925"/>
          </a:xfrm>
          <a:custGeom>
            <a:avLst/>
            <a:gdLst>
              <a:gd name="T0" fmla="*/ 2147483646 w 103"/>
              <a:gd name="T1" fmla="*/ 2147483646 h 102"/>
              <a:gd name="T2" fmla="*/ 0 w 103"/>
              <a:gd name="T3" fmla="*/ 2147483646 h 102"/>
              <a:gd name="T4" fmla="*/ 2147483646 w 103"/>
              <a:gd name="T5" fmla="*/ 2147483646 h 102"/>
              <a:gd name="T6" fmla="*/ 2147483646 w 103"/>
              <a:gd name="T7" fmla="*/ 0 h 102"/>
              <a:gd name="T8" fmla="*/ 2147483646 w 103"/>
              <a:gd name="T9" fmla="*/ 2147483646 h 102"/>
              <a:gd name="T10" fmla="*/ 2147483646 w 103"/>
              <a:gd name="T11" fmla="*/ 2147483646 h 102"/>
              <a:gd name="T12" fmla="*/ 2147483646 w 103"/>
              <a:gd name="T13" fmla="*/ 2147483646 h 102"/>
              <a:gd name="T14" fmla="*/ 2147483646 w 103"/>
              <a:gd name="T15" fmla="*/ 2147483646 h 102"/>
              <a:gd name="T16" fmla="*/ 2147483646 w 103"/>
              <a:gd name="T17" fmla="*/ 2147483646 h 102"/>
              <a:gd name="T18" fmla="*/ 2147483646 w 103"/>
              <a:gd name="T19" fmla="*/ 2147483646 h 102"/>
              <a:gd name="T20" fmla="*/ 2147483646 w 103"/>
              <a:gd name="T21" fmla="*/ 2147483646 h 102"/>
              <a:gd name="T22" fmla="*/ 2147483646 w 103"/>
              <a:gd name="T23" fmla="*/ 2147483646 h 102"/>
              <a:gd name="T24" fmla="*/ 2147483646 w 103"/>
              <a:gd name="T25" fmla="*/ 2147483646 h 102"/>
              <a:gd name="T26" fmla="*/ 2147483646 w 103"/>
              <a:gd name="T27" fmla="*/ 2147483646 h 102"/>
              <a:gd name="T28" fmla="*/ 2147483646 w 103"/>
              <a:gd name="T29" fmla="*/ 2147483646 h 102"/>
              <a:gd name="T30" fmla="*/ 2147483646 w 103"/>
              <a:gd name="T31" fmla="*/ 2147483646 h 102"/>
              <a:gd name="T32" fmla="*/ 2147483646 w 103"/>
              <a:gd name="T33" fmla="*/ 2147483646 h 102"/>
              <a:gd name="T34" fmla="*/ 2147483646 w 103"/>
              <a:gd name="T35" fmla="*/ 2147483646 h 102"/>
              <a:gd name="T36" fmla="*/ 2147483646 w 103"/>
              <a:gd name="T37" fmla="*/ 2147483646 h 102"/>
              <a:gd name="T38" fmla="*/ 2147483646 w 103"/>
              <a:gd name="T39" fmla="*/ 2147483646 h 102"/>
              <a:gd name="T40" fmla="*/ 2147483646 w 103"/>
              <a:gd name="T41" fmla="*/ 2147483646 h 102"/>
              <a:gd name="T42" fmla="*/ 2147483646 w 103"/>
              <a:gd name="T43" fmla="*/ 2147483646 h 102"/>
              <a:gd name="T44" fmla="*/ 2147483646 w 103"/>
              <a:gd name="T45" fmla="*/ 2147483646 h 102"/>
              <a:gd name="T46" fmla="*/ 2147483646 w 103"/>
              <a:gd name="T47" fmla="*/ 2147483646 h 102"/>
              <a:gd name="T48" fmla="*/ 2147483646 w 103"/>
              <a:gd name="T49" fmla="*/ 2147483646 h 102"/>
              <a:gd name="T50" fmla="*/ 2147483646 w 103"/>
              <a:gd name="T51" fmla="*/ 2147483646 h 102"/>
              <a:gd name="T52" fmla="*/ 2147483646 w 103"/>
              <a:gd name="T53" fmla="*/ 2147483646 h 102"/>
              <a:gd name="T54" fmla="*/ 2147483646 w 103"/>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02"/>
              <a:gd name="T86" fmla="*/ 103 w 103"/>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02">
                <a:moveTo>
                  <a:pt x="15" y="87"/>
                </a:moveTo>
                <a:cubicBezTo>
                  <a:pt x="5" y="77"/>
                  <a:pt x="0" y="66"/>
                  <a:pt x="0" y="51"/>
                </a:cubicBezTo>
                <a:cubicBezTo>
                  <a:pt x="0" y="37"/>
                  <a:pt x="5" y="25"/>
                  <a:pt x="15" y="15"/>
                </a:cubicBezTo>
                <a:cubicBezTo>
                  <a:pt x="25" y="5"/>
                  <a:pt x="37" y="0"/>
                  <a:pt x="52" y="0"/>
                </a:cubicBezTo>
                <a:cubicBezTo>
                  <a:pt x="66" y="0"/>
                  <a:pt x="78" y="5"/>
                  <a:pt x="88" y="15"/>
                </a:cubicBezTo>
                <a:cubicBezTo>
                  <a:pt x="98" y="25"/>
                  <a:pt x="103" y="37"/>
                  <a:pt x="103" y="51"/>
                </a:cubicBezTo>
                <a:cubicBezTo>
                  <a:pt x="103" y="66"/>
                  <a:pt x="98" y="77"/>
                  <a:pt x="88" y="87"/>
                </a:cubicBezTo>
                <a:cubicBezTo>
                  <a:pt x="78" y="97"/>
                  <a:pt x="66" y="102"/>
                  <a:pt x="52" y="102"/>
                </a:cubicBezTo>
                <a:cubicBezTo>
                  <a:pt x="37" y="102"/>
                  <a:pt x="25" y="97"/>
                  <a:pt x="15" y="87"/>
                </a:cubicBezTo>
                <a:close/>
                <a:moveTo>
                  <a:pt x="29" y="80"/>
                </a:moveTo>
                <a:cubicBezTo>
                  <a:pt x="29" y="82"/>
                  <a:pt x="30" y="83"/>
                  <a:pt x="31" y="84"/>
                </a:cubicBezTo>
                <a:cubicBezTo>
                  <a:pt x="33" y="84"/>
                  <a:pt x="34" y="84"/>
                  <a:pt x="36" y="83"/>
                </a:cubicBezTo>
                <a:lnTo>
                  <a:pt x="83" y="55"/>
                </a:lnTo>
                <a:cubicBezTo>
                  <a:pt x="84" y="55"/>
                  <a:pt x="85" y="54"/>
                  <a:pt x="85" y="54"/>
                </a:cubicBezTo>
                <a:cubicBezTo>
                  <a:pt x="85" y="53"/>
                  <a:pt x="86" y="52"/>
                  <a:pt x="86" y="51"/>
                </a:cubicBezTo>
                <a:cubicBezTo>
                  <a:pt x="86" y="50"/>
                  <a:pt x="85" y="50"/>
                  <a:pt x="85" y="49"/>
                </a:cubicBezTo>
                <a:cubicBezTo>
                  <a:pt x="85" y="48"/>
                  <a:pt x="84" y="48"/>
                  <a:pt x="83" y="47"/>
                </a:cubicBezTo>
                <a:lnTo>
                  <a:pt x="36" y="19"/>
                </a:lnTo>
                <a:cubicBezTo>
                  <a:pt x="35" y="18"/>
                  <a:pt x="33" y="18"/>
                  <a:pt x="31" y="19"/>
                </a:cubicBezTo>
                <a:cubicBezTo>
                  <a:pt x="30" y="19"/>
                  <a:pt x="29" y="20"/>
                  <a:pt x="29" y="22"/>
                </a:cubicBezTo>
                <a:lnTo>
                  <a:pt x="29" y="80"/>
                </a:lnTo>
                <a:close/>
                <a:moveTo>
                  <a:pt x="79" y="51"/>
                </a:moveTo>
                <a:lnTo>
                  <a:pt x="35" y="78"/>
                </a:lnTo>
                <a:lnTo>
                  <a:pt x="35" y="24"/>
                </a:lnTo>
                <a:lnTo>
                  <a:pt x="79"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91502" name="Picture 1045">
            <a:extLst>
              <a:ext uri="{FF2B5EF4-FFF2-40B4-BE49-F238E27FC236}">
                <a16:creationId xmlns:a16="http://schemas.microsoft.com/office/drawing/2014/main" id="{56F8BAE7-4E7B-B0D2-275C-B4EECFADF0E4}"/>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34988" y="3155950"/>
            <a:ext cx="8331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91503" name="Picture 1046">
            <a:extLst>
              <a:ext uri="{FF2B5EF4-FFF2-40B4-BE49-F238E27FC236}">
                <a16:creationId xmlns:a16="http://schemas.microsoft.com/office/drawing/2014/main" id="{53C7A752-3BF7-36E9-39A3-AAAD050338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3140075"/>
            <a:ext cx="2838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91504" name="Rectangle 1047">
            <a:extLst>
              <a:ext uri="{FF2B5EF4-FFF2-40B4-BE49-F238E27FC236}">
                <a16:creationId xmlns:a16="http://schemas.microsoft.com/office/drawing/2014/main" id="{4E8D8C8A-2A93-FAA9-EE32-21CE5B716251}"/>
              </a:ext>
            </a:extLst>
          </p:cNvPr>
          <p:cNvSpPr>
            <a:spLocks noChangeArrowheads="1"/>
          </p:cNvSpPr>
          <p:nvPr/>
        </p:nvSpPr>
        <p:spPr bwMode="auto">
          <a:xfrm>
            <a:off x="531813" y="3303588"/>
            <a:ext cx="2125662" cy="39370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8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시기 및 인력</a:t>
            </a:r>
          </a:p>
        </p:txBody>
      </p:sp>
      <p:sp>
        <p:nvSpPr>
          <p:cNvPr id="191505" name="Freeform 1048">
            <a:extLst>
              <a:ext uri="{FF2B5EF4-FFF2-40B4-BE49-F238E27FC236}">
                <a16:creationId xmlns:a16="http://schemas.microsoft.com/office/drawing/2014/main" id="{EA14FFA6-8F95-837D-51C6-FAF22118A7B9}"/>
              </a:ext>
            </a:extLst>
          </p:cNvPr>
          <p:cNvSpPr>
            <a:spLocks noChangeArrowheads="1"/>
          </p:cNvSpPr>
          <p:nvPr/>
        </p:nvSpPr>
        <p:spPr bwMode="auto">
          <a:xfrm>
            <a:off x="717550" y="4273550"/>
            <a:ext cx="165100" cy="147638"/>
          </a:xfrm>
          <a:custGeom>
            <a:avLst/>
            <a:gdLst>
              <a:gd name="T0" fmla="*/ 2147483646 w 104"/>
              <a:gd name="T1" fmla="*/ 2147483646 h 93"/>
              <a:gd name="T2" fmla="*/ 0 w 104"/>
              <a:gd name="T3" fmla="*/ 2147483646 h 93"/>
              <a:gd name="T4" fmla="*/ 2147483646 w 104"/>
              <a:gd name="T5" fmla="*/ 2147483646 h 93"/>
              <a:gd name="T6" fmla="*/ 2147483646 w 104"/>
              <a:gd name="T7" fmla="*/ 0 h 93"/>
              <a:gd name="T8" fmla="*/ 2147483646 w 104"/>
              <a:gd name="T9" fmla="*/ 2147483646 h 93"/>
              <a:gd name="T10" fmla="*/ 2147483646 w 104"/>
              <a:gd name="T11" fmla="*/ 2147483646 h 93"/>
              <a:gd name="T12" fmla="*/ 2147483646 w 104"/>
              <a:gd name="T13" fmla="*/ 2147483646 h 93"/>
              <a:gd name="T14" fmla="*/ 2147483646 w 104"/>
              <a:gd name="T15" fmla="*/ 2147483646 h 93"/>
              <a:gd name="T16" fmla="*/ 2147483646 w 104"/>
              <a:gd name="T17" fmla="*/ 2147483646 h 93"/>
              <a:gd name="T18" fmla="*/ 2147483646 w 104"/>
              <a:gd name="T19" fmla="*/ 2147483646 h 93"/>
              <a:gd name="T20" fmla="*/ 2147483646 w 104"/>
              <a:gd name="T21" fmla="*/ 2147483646 h 93"/>
              <a:gd name="T22" fmla="*/ 2147483646 w 104"/>
              <a:gd name="T23" fmla="*/ 2147483646 h 93"/>
              <a:gd name="T24" fmla="*/ 2147483646 w 104"/>
              <a:gd name="T25" fmla="*/ 2147483646 h 93"/>
              <a:gd name="T26" fmla="*/ 2147483646 w 104"/>
              <a:gd name="T27" fmla="*/ 2147483646 h 93"/>
              <a:gd name="T28" fmla="*/ 2147483646 w 104"/>
              <a:gd name="T29" fmla="*/ 2147483646 h 93"/>
              <a:gd name="T30" fmla="*/ 2147483646 w 104"/>
              <a:gd name="T31" fmla="*/ 2147483646 h 93"/>
              <a:gd name="T32" fmla="*/ 2147483646 w 104"/>
              <a:gd name="T33" fmla="*/ 2147483646 h 93"/>
              <a:gd name="T34" fmla="*/ 2147483646 w 104"/>
              <a:gd name="T35" fmla="*/ 2147483646 h 93"/>
              <a:gd name="T36" fmla="*/ 2147483646 w 104"/>
              <a:gd name="T37" fmla="*/ 2147483646 h 93"/>
              <a:gd name="T38" fmla="*/ 2147483646 w 104"/>
              <a:gd name="T39" fmla="*/ 2147483646 h 93"/>
              <a:gd name="T40" fmla="*/ 2147483646 w 104"/>
              <a:gd name="T41" fmla="*/ 2147483646 h 93"/>
              <a:gd name="T42" fmla="*/ 2147483646 w 104"/>
              <a:gd name="T43" fmla="*/ 2147483646 h 93"/>
              <a:gd name="T44" fmla="*/ 2147483646 w 104"/>
              <a:gd name="T45" fmla="*/ 2147483646 h 93"/>
              <a:gd name="T46" fmla="*/ 2147483646 w 104"/>
              <a:gd name="T47" fmla="*/ 2147483646 h 93"/>
              <a:gd name="T48" fmla="*/ 2147483646 w 104"/>
              <a:gd name="T49" fmla="*/ 2147483646 h 93"/>
              <a:gd name="T50" fmla="*/ 2147483646 w 104"/>
              <a:gd name="T51" fmla="*/ 2147483646 h 93"/>
              <a:gd name="T52" fmla="*/ 2147483646 w 104"/>
              <a:gd name="T53" fmla="*/ 2147483646 h 93"/>
              <a:gd name="T54" fmla="*/ 2147483646 w 104"/>
              <a:gd name="T55" fmla="*/ 2147483646 h 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3"/>
              <a:gd name="T86" fmla="*/ 104 w 104"/>
              <a:gd name="T87" fmla="*/ 93 h 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3">
                <a:moveTo>
                  <a:pt x="15" y="79"/>
                </a:moveTo>
                <a:cubicBezTo>
                  <a:pt x="5" y="70"/>
                  <a:pt x="0" y="60"/>
                  <a:pt x="0" y="47"/>
                </a:cubicBezTo>
                <a:cubicBezTo>
                  <a:pt x="0" y="34"/>
                  <a:pt x="5" y="23"/>
                  <a:pt x="15" y="14"/>
                </a:cubicBezTo>
                <a:cubicBezTo>
                  <a:pt x="25" y="4"/>
                  <a:pt x="37" y="0"/>
                  <a:pt x="52" y="0"/>
                </a:cubicBezTo>
                <a:cubicBezTo>
                  <a:pt x="67" y="0"/>
                  <a:pt x="79" y="4"/>
                  <a:pt x="89" y="14"/>
                </a:cubicBezTo>
                <a:cubicBezTo>
                  <a:pt x="99" y="23"/>
                  <a:pt x="104" y="34"/>
                  <a:pt x="104" y="47"/>
                </a:cubicBezTo>
                <a:cubicBezTo>
                  <a:pt x="104" y="60"/>
                  <a:pt x="99" y="70"/>
                  <a:pt x="89" y="79"/>
                </a:cubicBezTo>
                <a:cubicBezTo>
                  <a:pt x="79" y="88"/>
                  <a:pt x="67" y="93"/>
                  <a:pt x="52" y="93"/>
                </a:cubicBezTo>
                <a:cubicBezTo>
                  <a:pt x="37" y="93"/>
                  <a:pt x="25" y="88"/>
                  <a:pt x="15" y="79"/>
                </a:cubicBezTo>
                <a:close/>
                <a:moveTo>
                  <a:pt x="29" y="73"/>
                </a:moveTo>
                <a:cubicBezTo>
                  <a:pt x="29" y="74"/>
                  <a:pt x="30" y="76"/>
                  <a:pt x="31" y="76"/>
                </a:cubicBezTo>
                <a:cubicBezTo>
                  <a:pt x="33" y="77"/>
                  <a:pt x="34" y="77"/>
                  <a:pt x="36" y="76"/>
                </a:cubicBezTo>
                <a:lnTo>
                  <a:pt x="84" y="50"/>
                </a:lnTo>
                <a:cubicBezTo>
                  <a:pt x="85" y="50"/>
                  <a:pt x="86" y="49"/>
                  <a:pt x="86" y="49"/>
                </a:cubicBezTo>
                <a:cubicBezTo>
                  <a:pt x="86" y="48"/>
                  <a:pt x="87" y="48"/>
                  <a:pt x="87" y="47"/>
                </a:cubicBezTo>
                <a:cubicBezTo>
                  <a:pt x="87" y="46"/>
                  <a:pt x="86" y="45"/>
                  <a:pt x="86" y="44"/>
                </a:cubicBezTo>
                <a:cubicBezTo>
                  <a:pt x="86" y="44"/>
                  <a:pt x="85" y="43"/>
                  <a:pt x="84" y="43"/>
                </a:cubicBezTo>
                <a:lnTo>
                  <a:pt x="36" y="17"/>
                </a:lnTo>
                <a:cubicBezTo>
                  <a:pt x="35" y="16"/>
                  <a:pt x="33" y="16"/>
                  <a:pt x="31" y="17"/>
                </a:cubicBezTo>
                <a:cubicBezTo>
                  <a:pt x="30" y="17"/>
                  <a:pt x="29" y="18"/>
                  <a:pt x="29" y="20"/>
                </a:cubicBezTo>
                <a:lnTo>
                  <a:pt x="29" y="73"/>
                </a:lnTo>
                <a:close/>
                <a:moveTo>
                  <a:pt x="80" y="47"/>
                </a:moveTo>
                <a:lnTo>
                  <a:pt x="35" y="71"/>
                </a:lnTo>
                <a:lnTo>
                  <a:pt x="35" y="22"/>
                </a:lnTo>
                <a:lnTo>
                  <a:pt x="80" y="47"/>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91506" name="Rectangle 1049">
            <a:extLst>
              <a:ext uri="{FF2B5EF4-FFF2-40B4-BE49-F238E27FC236}">
                <a16:creationId xmlns:a16="http://schemas.microsoft.com/office/drawing/2014/main" id="{E80B949C-542A-A8DC-C2B9-082D5351075B}"/>
              </a:ext>
            </a:extLst>
          </p:cNvPr>
          <p:cNvSpPr>
            <a:spLocks noChangeArrowheads="1"/>
          </p:cNvSpPr>
          <p:nvPr/>
        </p:nvSpPr>
        <p:spPr bwMode="auto">
          <a:xfrm>
            <a:off x="915988" y="3810000"/>
            <a:ext cx="81375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점검시기 </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반기 </a:t>
            </a:r>
            <a:r>
              <a:rPr lang="en-US" altLang="ko-KR" sz="1600" b="1">
                <a:solidFill>
                  <a:srgbClr val="000000"/>
                </a:solidFill>
                <a:latin typeface="나눔고딕" pitchFamily="50" charset="-127"/>
                <a:ea typeface="나눔고딕" pitchFamily="50" charset="-127"/>
              </a:rPr>
              <a:t>1</a:t>
            </a:r>
            <a:r>
              <a:rPr lang="ko-KR" altLang="en-US" sz="1600" b="1">
                <a:solidFill>
                  <a:srgbClr val="000000"/>
                </a:solidFill>
                <a:latin typeface="나눔고딕" pitchFamily="50" charset="-127"/>
                <a:ea typeface="나눔고딕" pitchFamily="50" charset="-127"/>
              </a:rPr>
              <a:t>회이상</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봄</a:t>
            </a:r>
            <a:r>
              <a:rPr lang="en-US" altLang="ko-KR" sz="1600" b="1">
                <a:solidFill>
                  <a:srgbClr val="000000"/>
                </a:solidFill>
                <a:latin typeface="나눔고딕" pitchFamily="50" charset="-127"/>
                <a:ea typeface="나눔고딕" pitchFamily="50" charset="-127"/>
              </a:rPr>
              <a:t>, </a:t>
            </a:r>
            <a:r>
              <a:rPr lang="ko-KR" altLang="en-US" sz="1600" b="1">
                <a:solidFill>
                  <a:srgbClr val="000000"/>
                </a:solidFill>
                <a:latin typeface="나눔고딕" pitchFamily="50" charset="-127"/>
                <a:ea typeface="나눔고딕" pitchFamily="50" charset="-127"/>
              </a:rPr>
              <a:t>가을철 비산먼지 다량발생시기 집중점검</a:t>
            </a:r>
            <a:r>
              <a:rPr lang="en-US" altLang="ko-KR" sz="1600" b="1">
                <a:solidFill>
                  <a:srgbClr val="000000"/>
                </a:solidFill>
                <a:latin typeface="나눔고딕" pitchFamily="50" charset="-127"/>
                <a:ea typeface="나눔고딕" pitchFamily="50" charset="-127"/>
              </a:rPr>
              <a:t>)</a:t>
            </a:r>
          </a:p>
        </p:txBody>
      </p:sp>
      <p:sp>
        <p:nvSpPr>
          <p:cNvPr id="191507" name="Freeform 1050">
            <a:extLst>
              <a:ext uri="{FF2B5EF4-FFF2-40B4-BE49-F238E27FC236}">
                <a16:creationId xmlns:a16="http://schemas.microsoft.com/office/drawing/2014/main" id="{309BFD16-019A-9991-C8C1-BA337658C64B}"/>
              </a:ext>
            </a:extLst>
          </p:cNvPr>
          <p:cNvSpPr>
            <a:spLocks noChangeArrowheads="1"/>
          </p:cNvSpPr>
          <p:nvPr/>
        </p:nvSpPr>
        <p:spPr bwMode="auto">
          <a:xfrm>
            <a:off x="711200" y="3917950"/>
            <a:ext cx="165100" cy="144463"/>
          </a:xfrm>
          <a:custGeom>
            <a:avLst/>
            <a:gdLst>
              <a:gd name="T0" fmla="*/ 2147483646 w 104"/>
              <a:gd name="T1" fmla="*/ 2147483646 h 91"/>
              <a:gd name="T2" fmla="*/ 0 w 104"/>
              <a:gd name="T3" fmla="*/ 2147483646 h 91"/>
              <a:gd name="T4" fmla="*/ 2147483646 w 104"/>
              <a:gd name="T5" fmla="*/ 2147483646 h 91"/>
              <a:gd name="T6" fmla="*/ 2147483646 w 104"/>
              <a:gd name="T7" fmla="*/ 0 h 91"/>
              <a:gd name="T8" fmla="*/ 2147483646 w 104"/>
              <a:gd name="T9" fmla="*/ 2147483646 h 91"/>
              <a:gd name="T10" fmla="*/ 2147483646 w 104"/>
              <a:gd name="T11" fmla="*/ 2147483646 h 91"/>
              <a:gd name="T12" fmla="*/ 2147483646 w 104"/>
              <a:gd name="T13" fmla="*/ 2147483646 h 91"/>
              <a:gd name="T14" fmla="*/ 2147483646 w 104"/>
              <a:gd name="T15" fmla="*/ 2147483646 h 91"/>
              <a:gd name="T16" fmla="*/ 2147483646 w 104"/>
              <a:gd name="T17" fmla="*/ 2147483646 h 91"/>
              <a:gd name="T18" fmla="*/ 2147483646 w 104"/>
              <a:gd name="T19" fmla="*/ 2147483646 h 91"/>
              <a:gd name="T20" fmla="*/ 2147483646 w 104"/>
              <a:gd name="T21" fmla="*/ 2147483646 h 91"/>
              <a:gd name="T22" fmla="*/ 2147483646 w 104"/>
              <a:gd name="T23" fmla="*/ 2147483646 h 91"/>
              <a:gd name="T24" fmla="*/ 2147483646 w 104"/>
              <a:gd name="T25" fmla="*/ 2147483646 h 91"/>
              <a:gd name="T26" fmla="*/ 2147483646 w 104"/>
              <a:gd name="T27" fmla="*/ 2147483646 h 91"/>
              <a:gd name="T28" fmla="*/ 2147483646 w 104"/>
              <a:gd name="T29" fmla="*/ 2147483646 h 91"/>
              <a:gd name="T30" fmla="*/ 2147483646 w 104"/>
              <a:gd name="T31" fmla="*/ 2147483646 h 91"/>
              <a:gd name="T32" fmla="*/ 2147483646 w 104"/>
              <a:gd name="T33" fmla="*/ 2147483646 h 91"/>
              <a:gd name="T34" fmla="*/ 2147483646 w 104"/>
              <a:gd name="T35" fmla="*/ 2147483646 h 91"/>
              <a:gd name="T36" fmla="*/ 2147483646 w 104"/>
              <a:gd name="T37" fmla="*/ 2147483646 h 91"/>
              <a:gd name="T38" fmla="*/ 2147483646 w 104"/>
              <a:gd name="T39" fmla="*/ 2147483646 h 91"/>
              <a:gd name="T40" fmla="*/ 2147483646 w 104"/>
              <a:gd name="T41" fmla="*/ 2147483646 h 91"/>
              <a:gd name="T42" fmla="*/ 2147483646 w 104"/>
              <a:gd name="T43" fmla="*/ 2147483646 h 91"/>
              <a:gd name="T44" fmla="*/ 2147483646 w 104"/>
              <a:gd name="T45" fmla="*/ 2147483646 h 91"/>
              <a:gd name="T46" fmla="*/ 2147483646 w 104"/>
              <a:gd name="T47" fmla="*/ 2147483646 h 91"/>
              <a:gd name="T48" fmla="*/ 2147483646 w 104"/>
              <a:gd name="T49" fmla="*/ 2147483646 h 91"/>
              <a:gd name="T50" fmla="*/ 2147483646 w 104"/>
              <a:gd name="T51" fmla="*/ 2147483646 h 91"/>
              <a:gd name="T52" fmla="*/ 2147483646 w 104"/>
              <a:gd name="T53" fmla="*/ 2147483646 h 91"/>
              <a:gd name="T54" fmla="*/ 2147483646 w 104"/>
              <a:gd name="T55" fmla="*/ 2147483646 h 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91"/>
              <a:gd name="T86" fmla="*/ 104 w 104"/>
              <a:gd name="T87" fmla="*/ 91 h 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91">
                <a:moveTo>
                  <a:pt x="15" y="78"/>
                </a:moveTo>
                <a:cubicBezTo>
                  <a:pt x="5" y="69"/>
                  <a:pt x="0" y="58"/>
                  <a:pt x="0" y="46"/>
                </a:cubicBezTo>
                <a:cubicBezTo>
                  <a:pt x="0" y="33"/>
                  <a:pt x="5" y="22"/>
                  <a:pt x="15" y="14"/>
                </a:cubicBezTo>
                <a:cubicBezTo>
                  <a:pt x="25" y="4"/>
                  <a:pt x="37" y="0"/>
                  <a:pt x="52" y="0"/>
                </a:cubicBezTo>
                <a:cubicBezTo>
                  <a:pt x="67" y="0"/>
                  <a:pt x="79" y="4"/>
                  <a:pt x="89" y="14"/>
                </a:cubicBezTo>
                <a:cubicBezTo>
                  <a:pt x="99" y="22"/>
                  <a:pt x="104" y="33"/>
                  <a:pt x="104" y="46"/>
                </a:cubicBezTo>
                <a:cubicBezTo>
                  <a:pt x="104" y="58"/>
                  <a:pt x="99" y="69"/>
                  <a:pt x="89" y="78"/>
                </a:cubicBezTo>
                <a:cubicBezTo>
                  <a:pt x="79" y="87"/>
                  <a:pt x="67" y="91"/>
                  <a:pt x="52" y="91"/>
                </a:cubicBezTo>
                <a:cubicBezTo>
                  <a:pt x="37" y="91"/>
                  <a:pt x="25" y="87"/>
                  <a:pt x="15" y="78"/>
                </a:cubicBezTo>
                <a:close/>
                <a:moveTo>
                  <a:pt x="29" y="71"/>
                </a:moveTo>
                <a:cubicBezTo>
                  <a:pt x="29" y="73"/>
                  <a:pt x="30" y="74"/>
                  <a:pt x="31" y="75"/>
                </a:cubicBezTo>
                <a:cubicBezTo>
                  <a:pt x="33" y="75"/>
                  <a:pt x="34" y="75"/>
                  <a:pt x="36" y="74"/>
                </a:cubicBezTo>
                <a:lnTo>
                  <a:pt x="84" y="49"/>
                </a:lnTo>
                <a:cubicBezTo>
                  <a:pt x="85" y="49"/>
                  <a:pt x="86" y="48"/>
                  <a:pt x="86" y="48"/>
                </a:cubicBezTo>
                <a:cubicBezTo>
                  <a:pt x="86" y="47"/>
                  <a:pt x="87" y="47"/>
                  <a:pt x="87" y="46"/>
                </a:cubicBezTo>
                <a:cubicBezTo>
                  <a:pt x="87" y="45"/>
                  <a:pt x="86" y="44"/>
                  <a:pt x="86" y="43"/>
                </a:cubicBezTo>
                <a:cubicBezTo>
                  <a:pt x="86" y="43"/>
                  <a:pt x="85" y="43"/>
                  <a:pt x="84" y="42"/>
                </a:cubicBezTo>
                <a:lnTo>
                  <a:pt x="36" y="17"/>
                </a:lnTo>
                <a:cubicBezTo>
                  <a:pt x="35" y="16"/>
                  <a:pt x="33" y="16"/>
                  <a:pt x="31" y="17"/>
                </a:cubicBezTo>
                <a:cubicBezTo>
                  <a:pt x="30" y="17"/>
                  <a:pt x="29" y="18"/>
                  <a:pt x="29" y="20"/>
                </a:cubicBezTo>
                <a:lnTo>
                  <a:pt x="29" y="71"/>
                </a:lnTo>
                <a:close/>
                <a:moveTo>
                  <a:pt x="80" y="46"/>
                </a:moveTo>
                <a:lnTo>
                  <a:pt x="35" y="69"/>
                </a:lnTo>
                <a:lnTo>
                  <a:pt x="35" y="22"/>
                </a:lnTo>
                <a:lnTo>
                  <a:pt x="80" y="46"/>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pic>
        <p:nvPicPr>
          <p:cNvPr id="191508" name="Picture 1051">
            <a:extLst>
              <a:ext uri="{FF2B5EF4-FFF2-40B4-BE49-F238E27FC236}">
                <a16:creationId xmlns:a16="http://schemas.microsoft.com/office/drawing/2014/main" id="{3D163C39-5D29-34F0-9012-11641360D758}"/>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34988" y="4897438"/>
            <a:ext cx="83661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pic>
        <p:nvPicPr>
          <p:cNvPr id="191509" name="Picture 1052">
            <a:extLst>
              <a:ext uri="{FF2B5EF4-FFF2-40B4-BE49-F238E27FC236}">
                <a16:creationId xmlns:a16="http://schemas.microsoft.com/office/drawing/2014/main" id="{A5E650FD-48DB-064A-42AE-87AAAC900C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13" y="4865688"/>
            <a:ext cx="27638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pic>
      <p:sp>
        <p:nvSpPr>
          <p:cNvPr id="191510" name="Rectangle 1053">
            <a:extLst>
              <a:ext uri="{FF2B5EF4-FFF2-40B4-BE49-F238E27FC236}">
                <a16:creationId xmlns:a16="http://schemas.microsoft.com/office/drawing/2014/main" id="{ABBBA17F-4C76-AA49-02D7-17681322E7A8}"/>
              </a:ext>
            </a:extLst>
          </p:cNvPr>
          <p:cNvSpPr>
            <a:spLocks noChangeArrowheads="1"/>
          </p:cNvSpPr>
          <p:nvPr/>
        </p:nvSpPr>
        <p:spPr bwMode="auto">
          <a:xfrm>
            <a:off x="439738" y="4970463"/>
            <a:ext cx="2460625" cy="400050"/>
          </a:xfrm>
          <a:prstGeom prst="rect">
            <a:avLst/>
          </a:prstGeom>
          <a:noFill/>
          <a:ln>
            <a:noFill/>
          </a:ln>
          <a:effectLst>
            <a:outerShdw dist="17915"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spcBef>
                <a:spcPct val="50000"/>
              </a:spcBef>
              <a:buClrTx/>
              <a:buFontTx/>
              <a:buNone/>
            </a:pPr>
            <a:r>
              <a:rPr lang="en-US" altLang="ko-KR"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0">
                <a:solidFill>
                  <a:srgbClr val="FFFFFF"/>
                </a:solidFill>
                <a:latin typeface="맑은 고딕" panose="020B0503020000020004" pitchFamily="50" charset="-127"/>
                <a:ea typeface="맑은 고딕" panose="020B0503020000020004" pitchFamily="50" charset="-127"/>
                <a:cs typeface="Arial" panose="020B0604020202020204" pitchFamily="34" charset="0"/>
              </a:rPr>
              <a:t>점검사항  </a:t>
            </a:r>
          </a:p>
        </p:txBody>
      </p:sp>
      <p:sp>
        <p:nvSpPr>
          <p:cNvPr id="191511" name="Freeform 1054">
            <a:extLst>
              <a:ext uri="{FF2B5EF4-FFF2-40B4-BE49-F238E27FC236}">
                <a16:creationId xmlns:a16="http://schemas.microsoft.com/office/drawing/2014/main" id="{0CA1F07D-498B-BCA6-1C7A-E6268EC8FD86}"/>
              </a:ext>
            </a:extLst>
          </p:cNvPr>
          <p:cNvSpPr>
            <a:spLocks noChangeArrowheads="1"/>
          </p:cNvSpPr>
          <p:nvPr/>
        </p:nvSpPr>
        <p:spPr bwMode="auto">
          <a:xfrm>
            <a:off x="669925" y="5562600"/>
            <a:ext cx="165100" cy="161925"/>
          </a:xfrm>
          <a:custGeom>
            <a:avLst/>
            <a:gdLst>
              <a:gd name="T0" fmla="*/ 2147483646 w 104"/>
              <a:gd name="T1" fmla="*/ 2147483646 h 102"/>
              <a:gd name="T2" fmla="*/ 0 w 104"/>
              <a:gd name="T3" fmla="*/ 2147483646 h 102"/>
              <a:gd name="T4" fmla="*/ 2147483646 w 104"/>
              <a:gd name="T5" fmla="*/ 2147483646 h 102"/>
              <a:gd name="T6" fmla="*/ 2147483646 w 104"/>
              <a:gd name="T7" fmla="*/ 0 h 102"/>
              <a:gd name="T8" fmla="*/ 2147483646 w 104"/>
              <a:gd name="T9" fmla="*/ 2147483646 h 102"/>
              <a:gd name="T10" fmla="*/ 2147483646 w 104"/>
              <a:gd name="T11" fmla="*/ 2147483646 h 102"/>
              <a:gd name="T12" fmla="*/ 2147483646 w 104"/>
              <a:gd name="T13" fmla="*/ 2147483646 h 102"/>
              <a:gd name="T14" fmla="*/ 2147483646 w 104"/>
              <a:gd name="T15" fmla="*/ 2147483646 h 102"/>
              <a:gd name="T16" fmla="*/ 2147483646 w 104"/>
              <a:gd name="T17" fmla="*/ 2147483646 h 102"/>
              <a:gd name="T18" fmla="*/ 2147483646 w 104"/>
              <a:gd name="T19" fmla="*/ 2147483646 h 102"/>
              <a:gd name="T20" fmla="*/ 2147483646 w 104"/>
              <a:gd name="T21" fmla="*/ 2147483646 h 102"/>
              <a:gd name="T22" fmla="*/ 2147483646 w 104"/>
              <a:gd name="T23" fmla="*/ 2147483646 h 102"/>
              <a:gd name="T24" fmla="*/ 2147483646 w 104"/>
              <a:gd name="T25" fmla="*/ 2147483646 h 102"/>
              <a:gd name="T26" fmla="*/ 2147483646 w 104"/>
              <a:gd name="T27" fmla="*/ 2147483646 h 102"/>
              <a:gd name="T28" fmla="*/ 2147483646 w 104"/>
              <a:gd name="T29" fmla="*/ 2147483646 h 102"/>
              <a:gd name="T30" fmla="*/ 2147483646 w 104"/>
              <a:gd name="T31" fmla="*/ 2147483646 h 102"/>
              <a:gd name="T32" fmla="*/ 2147483646 w 104"/>
              <a:gd name="T33" fmla="*/ 2147483646 h 102"/>
              <a:gd name="T34" fmla="*/ 2147483646 w 104"/>
              <a:gd name="T35" fmla="*/ 2147483646 h 102"/>
              <a:gd name="T36" fmla="*/ 2147483646 w 104"/>
              <a:gd name="T37" fmla="*/ 2147483646 h 102"/>
              <a:gd name="T38" fmla="*/ 2147483646 w 104"/>
              <a:gd name="T39" fmla="*/ 2147483646 h 102"/>
              <a:gd name="T40" fmla="*/ 2147483646 w 104"/>
              <a:gd name="T41" fmla="*/ 2147483646 h 102"/>
              <a:gd name="T42" fmla="*/ 2147483646 w 104"/>
              <a:gd name="T43" fmla="*/ 2147483646 h 102"/>
              <a:gd name="T44" fmla="*/ 2147483646 w 104"/>
              <a:gd name="T45" fmla="*/ 2147483646 h 102"/>
              <a:gd name="T46" fmla="*/ 2147483646 w 104"/>
              <a:gd name="T47" fmla="*/ 2147483646 h 102"/>
              <a:gd name="T48" fmla="*/ 2147483646 w 104"/>
              <a:gd name="T49" fmla="*/ 2147483646 h 102"/>
              <a:gd name="T50" fmla="*/ 2147483646 w 104"/>
              <a:gd name="T51" fmla="*/ 2147483646 h 102"/>
              <a:gd name="T52" fmla="*/ 2147483646 w 104"/>
              <a:gd name="T53" fmla="*/ 2147483646 h 102"/>
              <a:gd name="T54" fmla="*/ 2147483646 w 104"/>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102"/>
              <a:gd name="T86" fmla="*/ 104 w 104"/>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102">
                <a:moveTo>
                  <a:pt x="15" y="87"/>
                </a:moveTo>
                <a:cubicBezTo>
                  <a:pt x="5" y="77"/>
                  <a:pt x="0" y="65"/>
                  <a:pt x="0" y="51"/>
                </a:cubicBezTo>
                <a:cubicBezTo>
                  <a:pt x="0" y="37"/>
                  <a:pt x="5" y="25"/>
                  <a:pt x="15" y="15"/>
                </a:cubicBezTo>
                <a:cubicBezTo>
                  <a:pt x="25" y="5"/>
                  <a:pt x="37" y="0"/>
                  <a:pt x="52" y="0"/>
                </a:cubicBezTo>
                <a:cubicBezTo>
                  <a:pt x="67" y="0"/>
                  <a:pt x="79" y="5"/>
                  <a:pt x="89" y="15"/>
                </a:cubicBezTo>
                <a:cubicBezTo>
                  <a:pt x="99" y="25"/>
                  <a:pt x="104" y="37"/>
                  <a:pt x="104" y="51"/>
                </a:cubicBezTo>
                <a:cubicBezTo>
                  <a:pt x="104" y="65"/>
                  <a:pt x="99" y="77"/>
                  <a:pt x="89" y="87"/>
                </a:cubicBezTo>
                <a:cubicBezTo>
                  <a:pt x="79" y="97"/>
                  <a:pt x="67" y="102"/>
                  <a:pt x="52" y="102"/>
                </a:cubicBezTo>
                <a:cubicBezTo>
                  <a:pt x="37" y="102"/>
                  <a:pt x="25" y="97"/>
                  <a:pt x="15" y="87"/>
                </a:cubicBezTo>
                <a:close/>
                <a:moveTo>
                  <a:pt x="29" y="80"/>
                </a:moveTo>
                <a:cubicBezTo>
                  <a:pt x="29" y="82"/>
                  <a:pt x="30" y="83"/>
                  <a:pt x="31" y="84"/>
                </a:cubicBezTo>
                <a:cubicBezTo>
                  <a:pt x="33" y="84"/>
                  <a:pt x="34" y="84"/>
                  <a:pt x="36" y="83"/>
                </a:cubicBezTo>
                <a:lnTo>
                  <a:pt x="84" y="55"/>
                </a:lnTo>
                <a:cubicBezTo>
                  <a:pt x="85" y="55"/>
                  <a:pt x="86" y="54"/>
                  <a:pt x="86" y="54"/>
                </a:cubicBezTo>
                <a:cubicBezTo>
                  <a:pt x="86" y="53"/>
                  <a:pt x="87" y="52"/>
                  <a:pt x="87" y="51"/>
                </a:cubicBezTo>
                <a:cubicBezTo>
                  <a:pt x="87" y="50"/>
                  <a:pt x="86" y="50"/>
                  <a:pt x="86" y="49"/>
                </a:cubicBezTo>
                <a:cubicBezTo>
                  <a:pt x="86" y="48"/>
                  <a:pt x="85" y="48"/>
                  <a:pt x="84" y="47"/>
                </a:cubicBezTo>
                <a:lnTo>
                  <a:pt x="36" y="19"/>
                </a:lnTo>
                <a:cubicBezTo>
                  <a:pt x="35" y="18"/>
                  <a:pt x="33" y="18"/>
                  <a:pt x="31" y="19"/>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91512" name="Rectangle 1055">
            <a:extLst>
              <a:ext uri="{FF2B5EF4-FFF2-40B4-BE49-F238E27FC236}">
                <a16:creationId xmlns:a16="http://schemas.microsoft.com/office/drawing/2014/main" id="{88957E9C-4D08-702F-C919-3CE778B5D098}"/>
              </a:ext>
            </a:extLst>
          </p:cNvPr>
          <p:cNvSpPr>
            <a:spLocks noChangeArrowheads="1"/>
          </p:cNvSpPr>
          <p:nvPr/>
        </p:nvSpPr>
        <p:spPr bwMode="auto">
          <a:xfrm>
            <a:off x="855663" y="5838825"/>
            <a:ext cx="8015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공사장 주변도로 토사유출 및 흙먼지 오염방생 여부 등</a:t>
            </a:r>
          </a:p>
        </p:txBody>
      </p:sp>
      <p:sp>
        <p:nvSpPr>
          <p:cNvPr id="191513" name="Freeform 1056">
            <a:extLst>
              <a:ext uri="{FF2B5EF4-FFF2-40B4-BE49-F238E27FC236}">
                <a16:creationId xmlns:a16="http://schemas.microsoft.com/office/drawing/2014/main" id="{57439635-3D5B-D0DD-3377-178E2EFF59F5}"/>
              </a:ext>
            </a:extLst>
          </p:cNvPr>
          <p:cNvSpPr>
            <a:spLocks noChangeArrowheads="1"/>
          </p:cNvSpPr>
          <p:nvPr/>
        </p:nvSpPr>
        <p:spPr bwMode="auto">
          <a:xfrm>
            <a:off x="669925" y="5945188"/>
            <a:ext cx="165100" cy="161925"/>
          </a:xfrm>
          <a:custGeom>
            <a:avLst/>
            <a:gdLst>
              <a:gd name="T0" fmla="*/ 2147483646 w 104"/>
              <a:gd name="T1" fmla="*/ 2147483646 h 102"/>
              <a:gd name="T2" fmla="*/ 0 w 104"/>
              <a:gd name="T3" fmla="*/ 2147483646 h 102"/>
              <a:gd name="T4" fmla="*/ 2147483646 w 104"/>
              <a:gd name="T5" fmla="*/ 2147483646 h 102"/>
              <a:gd name="T6" fmla="*/ 2147483646 w 104"/>
              <a:gd name="T7" fmla="*/ 0 h 102"/>
              <a:gd name="T8" fmla="*/ 2147483646 w 104"/>
              <a:gd name="T9" fmla="*/ 2147483646 h 102"/>
              <a:gd name="T10" fmla="*/ 2147483646 w 104"/>
              <a:gd name="T11" fmla="*/ 2147483646 h 102"/>
              <a:gd name="T12" fmla="*/ 2147483646 w 104"/>
              <a:gd name="T13" fmla="*/ 2147483646 h 102"/>
              <a:gd name="T14" fmla="*/ 2147483646 w 104"/>
              <a:gd name="T15" fmla="*/ 2147483646 h 102"/>
              <a:gd name="T16" fmla="*/ 2147483646 w 104"/>
              <a:gd name="T17" fmla="*/ 2147483646 h 102"/>
              <a:gd name="T18" fmla="*/ 2147483646 w 104"/>
              <a:gd name="T19" fmla="*/ 2147483646 h 102"/>
              <a:gd name="T20" fmla="*/ 2147483646 w 104"/>
              <a:gd name="T21" fmla="*/ 2147483646 h 102"/>
              <a:gd name="T22" fmla="*/ 2147483646 w 104"/>
              <a:gd name="T23" fmla="*/ 2147483646 h 102"/>
              <a:gd name="T24" fmla="*/ 2147483646 w 104"/>
              <a:gd name="T25" fmla="*/ 2147483646 h 102"/>
              <a:gd name="T26" fmla="*/ 2147483646 w 104"/>
              <a:gd name="T27" fmla="*/ 2147483646 h 102"/>
              <a:gd name="T28" fmla="*/ 2147483646 w 104"/>
              <a:gd name="T29" fmla="*/ 2147483646 h 102"/>
              <a:gd name="T30" fmla="*/ 2147483646 w 104"/>
              <a:gd name="T31" fmla="*/ 2147483646 h 102"/>
              <a:gd name="T32" fmla="*/ 2147483646 w 104"/>
              <a:gd name="T33" fmla="*/ 2147483646 h 102"/>
              <a:gd name="T34" fmla="*/ 2147483646 w 104"/>
              <a:gd name="T35" fmla="*/ 2147483646 h 102"/>
              <a:gd name="T36" fmla="*/ 2147483646 w 104"/>
              <a:gd name="T37" fmla="*/ 2147483646 h 102"/>
              <a:gd name="T38" fmla="*/ 2147483646 w 104"/>
              <a:gd name="T39" fmla="*/ 2147483646 h 102"/>
              <a:gd name="T40" fmla="*/ 2147483646 w 104"/>
              <a:gd name="T41" fmla="*/ 2147483646 h 102"/>
              <a:gd name="T42" fmla="*/ 2147483646 w 104"/>
              <a:gd name="T43" fmla="*/ 2147483646 h 102"/>
              <a:gd name="T44" fmla="*/ 2147483646 w 104"/>
              <a:gd name="T45" fmla="*/ 2147483646 h 102"/>
              <a:gd name="T46" fmla="*/ 2147483646 w 104"/>
              <a:gd name="T47" fmla="*/ 2147483646 h 102"/>
              <a:gd name="T48" fmla="*/ 2147483646 w 104"/>
              <a:gd name="T49" fmla="*/ 2147483646 h 102"/>
              <a:gd name="T50" fmla="*/ 2147483646 w 104"/>
              <a:gd name="T51" fmla="*/ 2147483646 h 102"/>
              <a:gd name="T52" fmla="*/ 2147483646 w 104"/>
              <a:gd name="T53" fmla="*/ 2147483646 h 102"/>
              <a:gd name="T54" fmla="*/ 2147483646 w 104"/>
              <a:gd name="T55" fmla="*/ 214748364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102"/>
              <a:gd name="T86" fmla="*/ 104 w 104"/>
              <a:gd name="T87" fmla="*/ 102 h 1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102">
                <a:moveTo>
                  <a:pt x="15" y="87"/>
                </a:moveTo>
                <a:cubicBezTo>
                  <a:pt x="5" y="77"/>
                  <a:pt x="0" y="65"/>
                  <a:pt x="0" y="51"/>
                </a:cubicBezTo>
                <a:cubicBezTo>
                  <a:pt x="0" y="37"/>
                  <a:pt x="5" y="25"/>
                  <a:pt x="15" y="15"/>
                </a:cubicBezTo>
                <a:cubicBezTo>
                  <a:pt x="25" y="5"/>
                  <a:pt x="37" y="0"/>
                  <a:pt x="52" y="0"/>
                </a:cubicBezTo>
                <a:cubicBezTo>
                  <a:pt x="67" y="0"/>
                  <a:pt x="79" y="5"/>
                  <a:pt x="89" y="15"/>
                </a:cubicBezTo>
                <a:cubicBezTo>
                  <a:pt x="99" y="25"/>
                  <a:pt x="104" y="37"/>
                  <a:pt x="104" y="51"/>
                </a:cubicBezTo>
                <a:cubicBezTo>
                  <a:pt x="104" y="65"/>
                  <a:pt x="99" y="77"/>
                  <a:pt x="89" y="87"/>
                </a:cubicBezTo>
                <a:cubicBezTo>
                  <a:pt x="79" y="97"/>
                  <a:pt x="67" y="102"/>
                  <a:pt x="52" y="102"/>
                </a:cubicBezTo>
                <a:cubicBezTo>
                  <a:pt x="37" y="102"/>
                  <a:pt x="25" y="97"/>
                  <a:pt x="15" y="87"/>
                </a:cubicBezTo>
                <a:close/>
                <a:moveTo>
                  <a:pt x="29" y="80"/>
                </a:moveTo>
                <a:cubicBezTo>
                  <a:pt x="29" y="82"/>
                  <a:pt x="30" y="83"/>
                  <a:pt x="31" y="83"/>
                </a:cubicBezTo>
                <a:cubicBezTo>
                  <a:pt x="33" y="84"/>
                  <a:pt x="34" y="84"/>
                  <a:pt x="36" y="83"/>
                </a:cubicBezTo>
                <a:lnTo>
                  <a:pt x="84" y="55"/>
                </a:lnTo>
                <a:cubicBezTo>
                  <a:pt x="85" y="54"/>
                  <a:pt x="86" y="54"/>
                  <a:pt x="86" y="53"/>
                </a:cubicBezTo>
                <a:cubicBezTo>
                  <a:pt x="86" y="52"/>
                  <a:pt x="87" y="52"/>
                  <a:pt x="87" y="51"/>
                </a:cubicBezTo>
                <a:cubicBezTo>
                  <a:pt x="87" y="50"/>
                  <a:pt x="86" y="49"/>
                  <a:pt x="86" y="49"/>
                </a:cubicBezTo>
                <a:cubicBezTo>
                  <a:pt x="86" y="48"/>
                  <a:pt x="85" y="48"/>
                  <a:pt x="84" y="47"/>
                </a:cubicBezTo>
                <a:lnTo>
                  <a:pt x="36" y="18"/>
                </a:lnTo>
                <a:cubicBezTo>
                  <a:pt x="35" y="17"/>
                  <a:pt x="33" y="17"/>
                  <a:pt x="31" y="18"/>
                </a:cubicBezTo>
                <a:cubicBezTo>
                  <a:pt x="30" y="19"/>
                  <a:pt x="29" y="20"/>
                  <a:pt x="29" y="22"/>
                </a:cubicBezTo>
                <a:lnTo>
                  <a:pt x="29" y="80"/>
                </a:lnTo>
                <a:close/>
                <a:moveTo>
                  <a:pt x="80" y="51"/>
                </a:moveTo>
                <a:lnTo>
                  <a:pt x="35" y="78"/>
                </a:lnTo>
                <a:lnTo>
                  <a:pt x="35" y="24"/>
                </a:lnTo>
                <a:lnTo>
                  <a:pt x="80" y="51"/>
                </a:lnTo>
                <a:close/>
              </a:path>
            </a:pathLst>
          </a:custGeom>
          <a:solidFill>
            <a:srgbClr val="0000FF">
              <a:alpha val="50980"/>
            </a:srgbClr>
          </a:solidFill>
          <a:ln>
            <a:noFill/>
          </a:ln>
          <a:extLst>
            <a:ext uri="{91240B29-F687-4F45-9708-019B960494DF}">
              <a14:hiddenLine xmlns:a14="http://schemas.microsoft.com/office/drawing/2010/main" w="9487" cmpd="sng">
                <a:solidFill>
                  <a:srgbClr val="000000"/>
                </a:solidFill>
                <a:round/>
                <a:headEnd/>
                <a:tailEnd/>
              </a14:hiddenLine>
            </a:ext>
          </a:extLst>
        </p:spPr>
        <p:txBody>
          <a:bodyPr wrap="none"/>
          <a:lstStyle/>
          <a:p>
            <a:endParaRPr lang="ko-KR" altLang="en-US"/>
          </a:p>
        </p:txBody>
      </p:sp>
      <p:sp>
        <p:nvSpPr>
          <p:cNvPr id="191514" name="Rectangle 1062">
            <a:extLst>
              <a:ext uri="{FF2B5EF4-FFF2-40B4-BE49-F238E27FC236}">
                <a16:creationId xmlns:a16="http://schemas.microsoft.com/office/drawing/2014/main" id="{5FFFDDA6-0FE9-FDA8-5545-673A3D7E414D}"/>
              </a:ext>
            </a:extLst>
          </p:cNvPr>
          <p:cNvSpPr>
            <a:spLocks noChangeArrowheads="1"/>
          </p:cNvSpPr>
          <p:nvPr/>
        </p:nvSpPr>
        <p:spPr bwMode="auto">
          <a:xfrm>
            <a:off x="923925" y="4176713"/>
            <a:ext cx="780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sz="1600" b="1">
                <a:solidFill>
                  <a:srgbClr val="000000"/>
                </a:solidFill>
                <a:latin typeface="나눔고딕" pitchFamily="50" charset="-127"/>
                <a:ea typeface="나눔고딕" pitchFamily="50" charset="-127"/>
              </a:rPr>
              <a:t>점검인력 </a:t>
            </a:r>
            <a:r>
              <a:rPr lang="en-US" altLang="ko-KR" sz="1600" b="1">
                <a:solidFill>
                  <a:srgbClr val="000000"/>
                </a:solidFill>
                <a:latin typeface="나눔고딕" pitchFamily="50" charset="-127"/>
                <a:ea typeface="나눔고딕" pitchFamily="50" charset="-127"/>
              </a:rPr>
              <a:t>: 4</a:t>
            </a:r>
            <a:r>
              <a:rPr lang="ko-KR" altLang="en-US" sz="1600" b="1">
                <a:solidFill>
                  <a:srgbClr val="000000"/>
                </a:solidFill>
                <a:latin typeface="나눔고딕" pitchFamily="50" charset="-127"/>
                <a:ea typeface="나눔고딕" pitchFamily="50" charset="-127"/>
              </a:rPr>
              <a:t>개조 </a:t>
            </a:r>
            <a:r>
              <a:rPr lang="en-US" altLang="ko-KR" sz="1600" b="1">
                <a:solidFill>
                  <a:srgbClr val="000000"/>
                </a:solidFill>
                <a:latin typeface="나눔고딕" pitchFamily="50" charset="-127"/>
                <a:ea typeface="나눔고딕" pitchFamily="50" charset="-127"/>
              </a:rPr>
              <a:t>8</a:t>
            </a:r>
            <a:r>
              <a:rPr lang="ko-KR" altLang="en-US" sz="1600" b="1">
                <a:solidFill>
                  <a:srgbClr val="000000"/>
                </a:solidFill>
                <a:latin typeface="나눔고딕" pitchFamily="50" charset="-127"/>
                <a:ea typeface="나눔고딕" pitchFamily="50" charset="-127"/>
              </a:rPr>
              <a:t>명</a:t>
            </a:r>
            <a:r>
              <a:rPr lang="en-US" altLang="ko-KR" sz="1600" b="1">
                <a:solidFill>
                  <a:srgbClr val="000000"/>
                </a:solidFill>
                <a:latin typeface="나눔고딕" pitchFamily="50" charset="-127"/>
                <a:ea typeface="나눔고딕" pitchFamily="50" charset="-127"/>
              </a:rPr>
              <a:t>(</a:t>
            </a:r>
            <a:r>
              <a:rPr lang="ko-KR" altLang="en-US" sz="1600" b="1">
                <a:solidFill>
                  <a:srgbClr val="000000"/>
                </a:solidFill>
                <a:latin typeface="나눔고딕" pitchFamily="50" charset="-127"/>
                <a:ea typeface="나눔고딕" pitchFamily="50" charset="-127"/>
              </a:rPr>
              <a:t>시</a:t>
            </a:r>
            <a:r>
              <a:rPr lang="en-US" altLang="ko-KR" sz="1600" b="1">
                <a:solidFill>
                  <a:srgbClr val="000000"/>
                </a:solidFill>
                <a:latin typeface="나눔고딕" pitchFamily="50" charset="-127"/>
                <a:ea typeface="나눔고딕" pitchFamily="50" charset="-127"/>
              </a:rPr>
              <a:t>3, </a:t>
            </a:r>
            <a:r>
              <a:rPr lang="ko-KR" altLang="en-US" sz="1600" b="1">
                <a:solidFill>
                  <a:srgbClr val="000000"/>
                </a:solidFill>
                <a:latin typeface="나눔고딕" pitchFamily="50" charset="-127"/>
                <a:ea typeface="나눔고딕" pitchFamily="50" charset="-127"/>
              </a:rPr>
              <a:t>자치구</a:t>
            </a:r>
            <a:r>
              <a:rPr lang="en-US" altLang="ko-KR" sz="1600" b="1">
                <a:solidFill>
                  <a:srgbClr val="000000"/>
                </a:solidFill>
                <a:latin typeface="나눔고딕" pitchFamily="50" charset="-127"/>
                <a:ea typeface="나눔고딕" pitchFamily="50" charset="-127"/>
              </a:rPr>
              <a:t>5, </a:t>
            </a:r>
            <a:r>
              <a:rPr lang="ko-KR" altLang="en-US" sz="1600" b="1">
                <a:solidFill>
                  <a:srgbClr val="000000"/>
                </a:solidFill>
                <a:latin typeface="나눔고딕" pitchFamily="50" charset="-127"/>
                <a:ea typeface="나눔고딕" pitchFamily="50" charset="-127"/>
              </a:rPr>
              <a:t>필요시 민생과 합동</a:t>
            </a:r>
            <a:r>
              <a:rPr lang="en-US" altLang="ko-KR" sz="1600" b="1">
                <a:solidFill>
                  <a:srgbClr val="000000"/>
                </a:solidFill>
                <a:latin typeface="나눔고딕" pitchFamily="50" charset="-127"/>
                <a:ea typeface="나눔고딕" pitchFamily="50" charset="-127"/>
              </a:rPr>
              <a:t>)</a:t>
            </a:r>
          </a:p>
        </p:txBody>
      </p:sp>
      <p:sp>
        <p:nvSpPr>
          <p:cNvPr id="191515" name="Rectangle 1064">
            <a:extLst>
              <a:ext uri="{FF2B5EF4-FFF2-40B4-BE49-F238E27FC236}">
                <a16:creationId xmlns:a16="http://schemas.microsoft.com/office/drawing/2014/main" id="{8521379D-F273-7E6C-7719-680C4A60A29C}"/>
              </a:ext>
            </a:extLst>
          </p:cNvPr>
          <p:cNvSpPr>
            <a:spLocks noChangeArrowheads="1"/>
          </p:cNvSpPr>
          <p:nvPr/>
        </p:nvSpPr>
        <p:spPr bwMode="auto">
          <a:xfrm>
            <a:off x="855663" y="5456238"/>
            <a:ext cx="8015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lIns="91361" tIns="45708" rIns="91361" bIns="45708" anchor="ctr">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20000"/>
              </a:lnSpc>
              <a:buClrTx/>
              <a:buFontTx/>
              <a:buNone/>
            </a:pPr>
            <a:r>
              <a:rPr lang="ko-KR" altLang="en-US" sz="1600" b="1">
                <a:solidFill>
                  <a:srgbClr val="000000"/>
                </a:solidFill>
                <a:latin typeface="나눔고딕" pitchFamily="50" charset="-127"/>
                <a:ea typeface="나눔고딕" pitchFamily="50" charset="-127"/>
              </a:rPr>
              <a:t>비산먼지 발생사업 신고 및 신고사항 이행 일치여부 등</a:t>
            </a:r>
          </a:p>
        </p:txBody>
      </p:sp>
      <p:sp>
        <p:nvSpPr>
          <p:cNvPr id="191516" name="Rectangle 1065">
            <a:extLst>
              <a:ext uri="{FF2B5EF4-FFF2-40B4-BE49-F238E27FC236}">
                <a16:creationId xmlns:a16="http://schemas.microsoft.com/office/drawing/2014/main" id="{83A0C396-A357-0919-EA89-4564A803A156}"/>
              </a:ext>
            </a:extLst>
          </p:cNvPr>
          <p:cNvSpPr>
            <a:spLocks noChangeArrowheads="1"/>
          </p:cNvSpPr>
          <p:nvPr/>
        </p:nvSpPr>
        <p:spPr bwMode="auto">
          <a:xfrm>
            <a:off x="6550025" y="6353175"/>
            <a:ext cx="2132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282">
                <a:solidFill>
                  <a:srgbClr val="000000"/>
                </a:solidFill>
                <a:miter lim="800000"/>
                <a:headEnd/>
                <a:tailEnd/>
              </a14:hiddenLine>
            </a:ext>
          </a:extLst>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r" eaLnBrk="1" hangingPunct="1">
              <a:lnSpc>
                <a:spcPct val="100000"/>
              </a:lnSpc>
              <a:buClrTx/>
              <a:buFontTx/>
              <a:buNone/>
            </a:pPr>
            <a:r>
              <a:rPr lang="en-US" altLang="ko-KR" sz="1200">
                <a:solidFill>
                  <a:srgbClr val="8C8C8C"/>
                </a:solidFill>
                <a:latin typeface="맑은 고딕" panose="020B0503020000020004" pitchFamily="50" charset="-127"/>
                <a:ea typeface="맑은 고딕" panose="020B0503020000020004" pitchFamily="50" charset="-127"/>
              </a:rPr>
              <a:t>124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538" name="Group 516">
            <a:extLst>
              <a:ext uri="{FF2B5EF4-FFF2-40B4-BE49-F238E27FC236}">
                <a16:creationId xmlns:a16="http://schemas.microsoft.com/office/drawing/2014/main" id="{886C23D1-7F5B-0349-352E-E9D49935BF8F}"/>
              </a:ext>
            </a:extLst>
          </p:cNvPr>
          <p:cNvGrpSpPr>
            <a:grpSpLocks/>
          </p:cNvGrpSpPr>
          <p:nvPr/>
        </p:nvGrpSpPr>
        <p:grpSpPr bwMode="auto">
          <a:xfrm>
            <a:off x="3006725" y="2787650"/>
            <a:ext cx="2814638" cy="661988"/>
            <a:chOff x="1894" y="1756"/>
            <a:chExt cx="1773" cy="417"/>
          </a:xfrm>
        </p:grpSpPr>
        <p:grpSp>
          <p:nvGrpSpPr>
            <p:cNvPr id="193540" name="Group 517">
              <a:extLst>
                <a:ext uri="{FF2B5EF4-FFF2-40B4-BE49-F238E27FC236}">
                  <a16:creationId xmlns:a16="http://schemas.microsoft.com/office/drawing/2014/main" id="{F25625EB-5536-4BB7-E080-D33EA98E4F5B}"/>
                </a:ext>
              </a:extLst>
            </p:cNvPr>
            <p:cNvGrpSpPr>
              <a:grpSpLocks/>
            </p:cNvGrpSpPr>
            <p:nvPr/>
          </p:nvGrpSpPr>
          <p:grpSpPr bwMode="auto">
            <a:xfrm>
              <a:off x="1894" y="1756"/>
              <a:ext cx="479" cy="417"/>
              <a:chOff x="1894" y="1756"/>
              <a:chExt cx="479" cy="417"/>
            </a:xfrm>
          </p:grpSpPr>
          <p:sp>
            <p:nvSpPr>
              <p:cNvPr id="193543" name="AutoShape 1030">
                <a:extLst>
                  <a:ext uri="{FF2B5EF4-FFF2-40B4-BE49-F238E27FC236}">
                    <a16:creationId xmlns:a16="http://schemas.microsoft.com/office/drawing/2014/main" id="{6734C631-4A21-AD63-EE06-059B004CE7B5}"/>
                  </a:ext>
                </a:extLst>
              </p:cNvPr>
              <p:cNvSpPr>
                <a:spLocks noChangeArrowheads="1"/>
              </p:cNvSpPr>
              <p:nvPr/>
            </p:nvSpPr>
            <p:spPr bwMode="auto">
              <a:xfrm>
                <a:off x="1898" y="1763"/>
                <a:ext cx="475" cy="410"/>
              </a:xfrm>
              <a:prstGeom prst="hexagon">
                <a:avLst>
                  <a:gd name="adj" fmla="val 28980"/>
                  <a:gd name="vf" fmla="val 115470"/>
                </a:avLst>
              </a:prstGeom>
              <a:solidFill>
                <a:srgbClr val="808080"/>
              </a:solidFill>
              <a:ln>
                <a:noFill/>
              </a:ln>
              <a:extLst>
                <a:ext uri="{91240B29-F687-4F45-9708-019B960494DF}">
                  <a14:hiddenLine xmlns:a14="http://schemas.microsoft.com/office/drawing/2010/main" w="9431">
                    <a:solidFill>
                      <a:srgbClr val="000000"/>
                    </a:solidFill>
                    <a:miter lim="800000"/>
                    <a:headEnd/>
                    <a:tailEnd/>
                  </a14:hiddenLine>
                </a:ext>
              </a:extLst>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93544" name="AutoShape 1031">
                <a:extLst>
                  <a:ext uri="{FF2B5EF4-FFF2-40B4-BE49-F238E27FC236}">
                    <a16:creationId xmlns:a16="http://schemas.microsoft.com/office/drawing/2014/main" id="{E723FA0E-35E2-444E-BC34-4E1D4E6C5825}"/>
                  </a:ext>
                </a:extLst>
              </p:cNvPr>
              <p:cNvSpPr>
                <a:spLocks noChangeArrowheads="1"/>
              </p:cNvSpPr>
              <p:nvPr/>
            </p:nvSpPr>
            <p:spPr bwMode="auto">
              <a:xfrm>
                <a:off x="1894" y="1756"/>
                <a:ext cx="475" cy="411"/>
              </a:xfrm>
              <a:prstGeom prst="hexagon">
                <a:avLst>
                  <a:gd name="adj" fmla="val 28909"/>
                  <a:gd name="vf" fmla="val 115470"/>
                </a:avLst>
              </a:prstGeom>
              <a:blipFill dpi="0" rotWithShape="0">
                <a:blip r:embed="rId3"/>
                <a:srcRect/>
                <a:stretch>
                  <a:fillRect/>
                </a:stretch>
              </a:blipFill>
              <a:ln w="9431">
                <a:solidFill>
                  <a:srgbClr val="C0C0C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sp>
            <p:nvSpPr>
              <p:cNvPr id="193545" name="AutoShape 1032">
                <a:extLst>
                  <a:ext uri="{FF2B5EF4-FFF2-40B4-BE49-F238E27FC236}">
                    <a16:creationId xmlns:a16="http://schemas.microsoft.com/office/drawing/2014/main" id="{39116166-C109-5DD2-A58A-8863562635A6}"/>
                  </a:ext>
                </a:extLst>
              </p:cNvPr>
              <p:cNvSpPr>
                <a:spLocks noChangeArrowheads="1"/>
              </p:cNvSpPr>
              <p:nvPr/>
            </p:nvSpPr>
            <p:spPr bwMode="auto">
              <a:xfrm>
                <a:off x="1922" y="1780"/>
                <a:ext cx="417" cy="363"/>
              </a:xfrm>
              <a:prstGeom prst="hexagon">
                <a:avLst>
                  <a:gd name="adj" fmla="val 28735"/>
                  <a:gd name="vf" fmla="val 115470"/>
                </a:avLst>
              </a:prstGeom>
              <a:blipFill dpi="0" rotWithShape="0">
                <a:blip r:embed="rId4"/>
                <a:srcRect/>
                <a:stretch>
                  <a:fillRect/>
                </a:stretch>
              </a:blipFill>
              <a:ln w="9431">
                <a:solidFill>
                  <a:srgbClr val="000000"/>
                </a:solidFill>
                <a:miter lim="800000"/>
                <a:headEnd/>
                <a:tailEnd/>
              </a:ln>
            </p:spPr>
            <p:txBody>
              <a:bodyPr wrap="none"/>
              <a:lstStyle>
                <a:lvl1pPr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endParaRPr lang="ko-KR" altLang="en-US" sz="2400">
                  <a:latin typeface="Arial" panose="020B0604020202020204" pitchFamily="34" charset="0"/>
                </a:endParaRPr>
              </a:p>
            </p:txBody>
          </p:sp>
        </p:grpSp>
        <p:sp>
          <p:nvSpPr>
            <p:cNvPr id="193541" name="Rectangle 1033">
              <a:extLst>
                <a:ext uri="{FF2B5EF4-FFF2-40B4-BE49-F238E27FC236}">
                  <a16:creationId xmlns:a16="http://schemas.microsoft.com/office/drawing/2014/main" id="{A578B05E-7C34-7532-4AC2-3D904B8BBB9B}"/>
                </a:ext>
              </a:extLst>
            </p:cNvPr>
            <p:cNvSpPr>
              <a:spLocks noChangeArrowheads="1"/>
            </p:cNvSpPr>
            <p:nvPr/>
          </p:nvSpPr>
          <p:spPr bwMode="auto">
            <a:xfrm>
              <a:off x="2517" y="1772"/>
              <a:ext cx="115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eaLnBrk="1" hangingPunct="1">
                <a:lnSpc>
                  <a:spcPct val="100000"/>
                </a:lnSpc>
                <a:buClrTx/>
                <a:buFontTx/>
                <a:buNone/>
              </a:pPr>
              <a:r>
                <a:rPr lang="ko-KR" altLang="en-US">
                  <a:solidFill>
                    <a:srgbClr val="1F497D"/>
                  </a:solidFill>
                </a:rPr>
                <a:t>참고자료</a:t>
              </a:r>
            </a:p>
          </p:txBody>
        </p:sp>
        <p:sp>
          <p:nvSpPr>
            <p:cNvPr id="193542" name="Rectangle 1034">
              <a:extLst>
                <a:ext uri="{FF2B5EF4-FFF2-40B4-BE49-F238E27FC236}">
                  <a16:creationId xmlns:a16="http://schemas.microsoft.com/office/drawing/2014/main" id="{45E8634D-B17B-E794-2F23-C5E315BBE66D}"/>
                </a:ext>
              </a:extLst>
            </p:cNvPr>
            <p:cNvSpPr>
              <a:spLocks noChangeArrowheads="1"/>
            </p:cNvSpPr>
            <p:nvPr/>
          </p:nvSpPr>
          <p:spPr bwMode="auto">
            <a:xfrm>
              <a:off x="2063" y="1816"/>
              <a:ext cx="1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431">
                  <a:solidFill>
                    <a:srgbClr val="000000"/>
                  </a:solidFill>
                  <a:miter lim="800000"/>
                  <a:headEnd/>
                  <a:tailEnd/>
                </a14:hiddenLine>
              </a:ext>
            </a:extLst>
          </p:spPr>
          <p:txBody>
            <a:bodyPr wrap="none" lIns="91361" tIns="45708" rIns="91361" bIns="45708">
              <a:spAutoFit/>
            </a:bodyPr>
            <a:lstStyle>
              <a:lvl1pPr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ctr" eaLnBrk="1" hangingPunct="1">
                <a:lnSpc>
                  <a:spcPct val="100000"/>
                </a:lnSpc>
                <a:buClrTx/>
                <a:buFontTx/>
                <a:buNone/>
              </a:pPr>
              <a:endParaRPr lang="en-US" altLang="ko-KR" sz="1800" b="1">
                <a:solidFill>
                  <a:srgbClr val="FFFFFF"/>
                </a:solidFill>
              </a:endParaRPr>
            </a:p>
          </p:txBody>
        </p:sp>
      </p:grpSp>
      <p:sp>
        <p:nvSpPr>
          <p:cNvPr id="193539" name="Rectangle 1035">
            <a:extLst>
              <a:ext uri="{FF2B5EF4-FFF2-40B4-BE49-F238E27FC236}">
                <a16:creationId xmlns:a16="http://schemas.microsoft.com/office/drawing/2014/main" id="{34AC8078-10C6-AF25-6E84-52563361E97A}"/>
              </a:ext>
            </a:extLst>
          </p:cNvPr>
          <p:cNvSpPr>
            <a:spLocks noChangeArrowheads="1"/>
          </p:cNvSpPr>
          <p:nvPr/>
        </p:nvSpPr>
        <p:spPr bwMode="auto">
          <a:xfrm>
            <a:off x="6550025" y="6353175"/>
            <a:ext cx="2132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282">
                <a:solidFill>
                  <a:srgbClr val="000000"/>
                </a:solidFill>
                <a:miter lim="800000"/>
                <a:headEnd/>
                <a:tailEnd/>
              </a14:hiddenLine>
            </a:ext>
          </a:extLst>
        </p:spPr>
        <p:txBody>
          <a:bodyPr lIns="91417" tIns="45708" rIns="91417" bIns="45708" anchor="ctr"/>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r" eaLnBrk="1" hangingPunct="1">
              <a:lnSpc>
                <a:spcPct val="100000"/>
              </a:lnSpc>
              <a:buClrTx/>
              <a:buFontTx/>
              <a:buNone/>
            </a:pPr>
            <a:r>
              <a:rPr lang="en-US" altLang="ko-KR" sz="1200">
                <a:solidFill>
                  <a:srgbClr val="8C8C8C"/>
                </a:solidFill>
                <a:latin typeface="맑은 고딕" panose="020B0503020000020004" pitchFamily="50" charset="-127"/>
                <a:ea typeface="맑은 고딕" panose="020B0503020000020004" pitchFamily="50" charset="-127"/>
              </a:rPr>
              <a:t>126</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6" name="그룹 12">
            <a:extLst>
              <a:ext uri="{FF2B5EF4-FFF2-40B4-BE49-F238E27FC236}">
                <a16:creationId xmlns:a16="http://schemas.microsoft.com/office/drawing/2014/main" id="{634F8787-A33E-9B34-69A4-059BE2DC5ED4}"/>
              </a:ext>
            </a:extLst>
          </p:cNvPr>
          <p:cNvGrpSpPr>
            <a:grpSpLocks/>
          </p:cNvGrpSpPr>
          <p:nvPr/>
        </p:nvGrpSpPr>
        <p:grpSpPr bwMode="auto">
          <a:xfrm>
            <a:off x="520700" y="1831975"/>
            <a:ext cx="8275638" cy="2060575"/>
            <a:chOff x="488926" y="1650520"/>
            <a:chExt cx="8970023" cy="2454283"/>
          </a:xfrm>
        </p:grpSpPr>
        <p:pic>
          <p:nvPicPr>
            <p:cNvPr id="195589" name="그림 9">
              <a:extLst>
                <a:ext uri="{FF2B5EF4-FFF2-40B4-BE49-F238E27FC236}">
                  <a16:creationId xmlns:a16="http://schemas.microsoft.com/office/drawing/2014/main" id="{BAC90AD4-EF34-1713-6D6D-1866C760A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46" y="1650520"/>
              <a:ext cx="3138323" cy="5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pic>
        <p:sp>
          <p:nvSpPr>
            <p:cNvPr id="11" name="직사각형 10">
              <a:extLst>
                <a:ext uri="{FF2B5EF4-FFF2-40B4-BE49-F238E27FC236}">
                  <a16:creationId xmlns:a16="http://schemas.microsoft.com/office/drawing/2014/main" id="{4F815D91-0EF0-9190-C4AF-73259420DF72}"/>
                </a:ext>
              </a:extLst>
            </p:cNvPr>
            <p:cNvSpPr/>
            <p:nvPr/>
          </p:nvSpPr>
          <p:spPr>
            <a:xfrm rot="21600000">
              <a:off x="671320" y="1667538"/>
              <a:ext cx="2606865" cy="387617"/>
            </a:xfrm>
            <a:prstGeom prst="rect">
              <a:avLst/>
            </a:prstGeom>
            <a:noFill/>
            <a:ln w="25400" cap="flat" cmpd="sng" algn="ctr">
              <a:noFill/>
              <a:prstDash val="solid"/>
              <a:round/>
            </a:ln>
            <a:effectLst>
              <a:outerShdw dist="17845" dir="2700000" algn="br">
                <a:srgbClr val="000000"/>
              </a:outerShdw>
            </a:effectLst>
          </p:spPr>
          <p:txBody>
            <a:bodyPr lIns="84331" tIns="42140" rIns="84331" bIns="42140"/>
            <a:lstStyle/>
            <a:p>
              <a:pPr defTabSz="830622">
                <a:spcBef>
                  <a:spcPct val="50000"/>
                </a:spcBef>
                <a:buClr>
                  <a:srgbClr val="000000">
                    <a:alpha val="100000"/>
                  </a:srgbClr>
                </a:buClr>
                <a:buSzPct val="100000"/>
                <a:defRPr lang="ko-KR" altLang="en-US"/>
              </a:pPr>
              <a:r>
                <a:rPr lang="ko-KR" altLang="en-US" sz="1846" spc="5" dirty="0">
                  <a:solidFill>
                    <a:srgbClr val="FFFFFF">
                      <a:alpha val="100000"/>
                    </a:srgbClr>
                  </a:solidFill>
                  <a:latin typeface="맑은 고딕"/>
                  <a:ea typeface="맑은 고딕"/>
                  <a:sym typeface="Wingdings"/>
                </a:rPr>
                <a:t> 사업개요</a:t>
              </a:r>
            </a:p>
          </p:txBody>
        </p:sp>
        <p:sp>
          <p:nvSpPr>
            <p:cNvPr id="12" name="직사각형 11">
              <a:extLst>
                <a:ext uri="{FF2B5EF4-FFF2-40B4-BE49-F238E27FC236}">
                  <a16:creationId xmlns:a16="http://schemas.microsoft.com/office/drawing/2014/main" id="{5AA33859-B83E-1376-3D1D-1E6B612FEAF3}"/>
                </a:ext>
              </a:extLst>
            </p:cNvPr>
            <p:cNvSpPr/>
            <p:nvPr/>
          </p:nvSpPr>
          <p:spPr>
            <a:xfrm>
              <a:off x="488926" y="3501632"/>
              <a:ext cx="8970023" cy="603171"/>
            </a:xfrm>
            <a:prstGeom prst="rect">
              <a:avLst/>
            </a:prstGeom>
            <a:noFill/>
            <a:ln w="25400" cap="flat" cmpd="sng" algn="ctr">
              <a:noFill/>
              <a:prstDash val="solid"/>
              <a:round/>
            </a:ln>
          </p:spPr>
          <p:txBody>
            <a:bodyPr lIns="84331" tIns="42140" rIns="84331" bIns="42140" anchor="ctr"/>
            <a:lstStyle/>
            <a:p>
              <a:pPr defTabSz="830622">
                <a:buClr>
                  <a:srgbClr val="000000">
                    <a:alpha val="100000"/>
                  </a:srgbClr>
                </a:buClr>
                <a:buSzPct val="100000"/>
                <a:defRPr lang="ko-KR" altLang="en-US"/>
              </a:pPr>
              <a:endParaRPr lang="ko-KR" altLang="en-US" sz="2215" b="1" spc="5" dirty="0">
                <a:solidFill>
                  <a:srgbClr val="000000">
                    <a:alpha val="100000"/>
                  </a:srgbClr>
                </a:solidFill>
                <a:latin typeface="나눔고딕"/>
                <a:ea typeface="나눔고딕"/>
                <a:sym typeface="Wingdings"/>
              </a:endParaRPr>
            </a:p>
          </p:txBody>
        </p:sp>
      </p:grpSp>
      <p:sp>
        <p:nvSpPr>
          <p:cNvPr id="30" name="Rectangle 4">
            <a:extLst>
              <a:ext uri="{FF2B5EF4-FFF2-40B4-BE49-F238E27FC236}">
                <a16:creationId xmlns:a16="http://schemas.microsoft.com/office/drawing/2014/main" id="{9A963CE6-30FC-A77B-2ADB-3A503FA19DDA}"/>
              </a:ext>
            </a:extLst>
          </p:cNvPr>
          <p:cNvSpPr txBox="1">
            <a:spLocks noChangeArrowheads="1"/>
          </p:cNvSpPr>
          <p:nvPr/>
        </p:nvSpPr>
        <p:spPr bwMode="auto">
          <a:xfrm>
            <a:off x="236538" y="474663"/>
            <a:ext cx="7286625" cy="433387"/>
          </a:xfrm>
          <a:prstGeom prst="rect">
            <a:avLst/>
          </a:prstGeom>
          <a:noFill/>
          <a:ln w="9525">
            <a:noFill/>
            <a:miter lim="800000"/>
            <a:headEnd/>
            <a:tailEnd/>
          </a:ln>
        </p:spPr>
        <p:txBody>
          <a:bodyPr anchor="ctr">
            <a:spAutoFit/>
          </a:bodyPr>
          <a:lstStyle>
            <a:defPPr>
              <a:defRPr lang="ko-KR"/>
            </a:defPPr>
            <a:lvl1pPr fontAlgn="base" latinLnBrk="0">
              <a:spcBef>
                <a:spcPct val="0"/>
              </a:spcBef>
              <a:spcAft>
                <a:spcPct val="0"/>
              </a:spcAft>
              <a:defRPr sz="2000" b="1">
                <a:solidFill>
                  <a:prstClr val="black"/>
                </a:solidFill>
                <a:latin typeface="LG스마트체 Bold" panose="020B0600000101010101" pitchFamily="50" charset="-127"/>
                <a:ea typeface="LG스마트체 Bold" panose="020B0600000101010101" pitchFamily="50" charset="-127"/>
              </a:defRPr>
            </a:lvl1pPr>
          </a:lstStyle>
          <a:p>
            <a:pPr>
              <a:defRPr/>
            </a:pPr>
            <a:r>
              <a:rPr lang="en-US" altLang="ko-KR" sz="1938" dirty="0">
                <a:latin typeface="맑은 고딕" panose="020B0503020000020004" pitchFamily="50" charset="-127"/>
                <a:ea typeface="맑은 고딕" panose="020B0503020000020004" pitchFamily="50" charset="-127"/>
              </a:rPr>
              <a:t>    </a:t>
            </a:r>
            <a:r>
              <a:rPr lang="ko-KR" altLang="en-US" sz="2215" dirty="0">
                <a:solidFill>
                  <a:schemeClr val="bg1"/>
                </a:solidFill>
                <a:latin typeface="맑은 고딕" panose="020B0503020000020004" pitchFamily="50" charset="-127"/>
                <a:ea typeface="맑은 고딕" panose="020B0503020000020004" pitchFamily="50" charset="-127"/>
              </a:rPr>
              <a:t>소규모 사업장 방지시설 설치 지원사업</a:t>
            </a:r>
          </a:p>
        </p:txBody>
      </p:sp>
      <p:sp>
        <p:nvSpPr>
          <p:cNvPr id="5" name="직사각형 4">
            <a:extLst>
              <a:ext uri="{FF2B5EF4-FFF2-40B4-BE49-F238E27FC236}">
                <a16:creationId xmlns:a16="http://schemas.microsoft.com/office/drawing/2014/main" id="{E17FAD79-1526-EAD3-243C-FCEEEA6CCE0C}"/>
              </a:ext>
            </a:extLst>
          </p:cNvPr>
          <p:cNvSpPr/>
          <p:nvPr/>
        </p:nvSpPr>
        <p:spPr>
          <a:xfrm>
            <a:off x="627063" y="2430463"/>
            <a:ext cx="8118475" cy="3670300"/>
          </a:xfrm>
          <a:prstGeom prst="rect">
            <a:avLst/>
          </a:prstGeom>
        </p:spPr>
        <p:txBody>
          <a:bodyPr>
            <a:spAutoFit/>
          </a:bodyPr>
          <a:lstStyle/>
          <a:p>
            <a:pPr defTabSz="830622">
              <a:lnSpc>
                <a:spcPct val="200000"/>
              </a:lnSpc>
              <a:buClr>
                <a:srgbClr val="000000">
                  <a:alpha val="100000"/>
                </a:srgbClr>
              </a:buClr>
              <a:buSzPct val="100000"/>
              <a:defRPr lang="ko-KR" altLang="en-US"/>
            </a:pPr>
            <a:r>
              <a:rPr lang="en-US" altLang="ko-KR" sz="1661" b="1" spc="5" dirty="0">
                <a:solidFill>
                  <a:srgbClr val="000000">
                    <a:alpha val="100000"/>
                  </a:srgbClr>
                </a:solidFill>
                <a:latin typeface="나눔고딕"/>
                <a:ea typeface="나눔고딕"/>
                <a:sym typeface="Wingdings"/>
              </a:rPr>
              <a:t> </a:t>
            </a:r>
            <a:r>
              <a:rPr lang="ko-KR" altLang="en-US" sz="1661" b="1" spc="5" dirty="0">
                <a:solidFill>
                  <a:srgbClr val="000000">
                    <a:alpha val="100000"/>
                  </a:srgbClr>
                </a:solidFill>
                <a:latin typeface="나눔고딕"/>
                <a:ea typeface="나눔고딕"/>
                <a:sym typeface="Wingdings"/>
              </a:rPr>
              <a:t>○  사업목적 </a:t>
            </a:r>
            <a:endParaRPr lang="en-US" altLang="ko-KR" sz="1661" b="1" spc="5" dirty="0">
              <a:solidFill>
                <a:srgbClr val="000000">
                  <a:alpha val="100000"/>
                </a:srgbClr>
              </a:solidFill>
              <a:latin typeface="나눔고딕"/>
              <a:ea typeface="나눔고딕"/>
              <a:sym typeface="Wingdings"/>
            </a:endParaRPr>
          </a:p>
          <a:p>
            <a:pPr defTabSz="830622">
              <a:lnSpc>
                <a:spcPct val="200000"/>
              </a:lnSpc>
              <a:buClr>
                <a:srgbClr val="000000">
                  <a:alpha val="100000"/>
                </a:srgbClr>
              </a:buClr>
              <a:buSzPct val="100000"/>
              <a:defRPr lang="ko-KR" altLang="en-US"/>
            </a:pPr>
            <a:r>
              <a:rPr lang="en-US" altLang="ko-KR" sz="1661" b="1" spc="5" dirty="0">
                <a:solidFill>
                  <a:srgbClr val="000000">
                    <a:alpha val="100000"/>
                  </a:srgbClr>
                </a:solidFill>
                <a:latin typeface="나눔고딕"/>
                <a:ea typeface="나눔고딕"/>
                <a:sym typeface="Wingdings"/>
              </a:rPr>
              <a:t>   - 2020</a:t>
            </a:r>
            <a:r>
              <a:rPr lang="ko-KR" altLang="en-US" sz="1661" b="1" spc="5" dirty="0">
                <a:solidFill>
                  <a:srgbClr val="000000">
                    <a:alpha val="100000"/>
                  </a:srgbClr>
                </a:solidFill>
                <a:latin typeface="나눔고딕"/>
                <a:ea typeface="나눔고딕"/>
                <a:sym typeface="Wingdings"/>
              </a:rPr>
              <a:t>년부터 배출허용기준 </a:t>
            </a:r>
            <a:r>
              <a:rPr lang="en-US" altLang="ko-KR" sz="1661" b="1" spc="5" dirty="0">
                <a:solidFill>
                  <a:srgbClr val="000000">
                    <a:alpha val="100000"/>
                  </a:srgbClr>
                </a:solidFill>
                <a:latin typeface="나눔고딕"/>
                <a:ea typeface="나눔고딕"/>
                <a:sym typeface="Wingdings"/>
              </a:rPr>
              <a:t>30% </a:t>
            </a:r>
            <a:r>
              <a:rPr lang="ko-KR" altLang="en-US" sz="1661" b="1" spc="5" dirty="0">
                <a:solidFill>
                  <a:srgbClr val="000000">
                    <a:alpha val="100000"/>
                  </a:srgbClr>
                </a:solidFill>
                <a:latin typeface="나눔고딕"/>
                <a:ea typeface="나눔고딕"/>
                <a:sym typeface="Wingdings"/>
              </a:rPr>
              <a:t>이상 강화 </a:t>
            </a:r>
            <a:endParaRPr lang="en-US" altLang="ko-KR" sz="1661" b="1" spc="5" dirty="0">
              <a:solidFill>
                <a:srgbClr val="000000">
                  <a:alpha val="100000"/>
                </a:srgbClr>
              </a:solidFill>
              <a:latin typeface="나눔고딕"/>
              <a:ea typeface="나눔고딕"/>
              <a:sym typeface="Wingdings"/>
            </a:endParaRPr>
          </a:p>
          <a:p>
            <a:pPr defTabSz="830622">
              <a:lnSpc>
                <a:spcPct val="200000"/>
              </a:lnSpc>
              <a:buClr>
                <a:srgbClr val="000000">
                  <a:alpha val="100000"/>
                </a:srgbClr>
              </a:buClr>
              <a:buSzPct val="100000"/>
              <a:defRPr lang="ko-KR" altLang="en-US"/>
            </a:pPr>
            <a:r>
              <a:rPr lang="ko-KR" altLang="en-US" sz="1661" b="1" spc="5" dirty="0">
                <a:solidFill>
                  <a:srgbClr val="000000">
                    <a:alpha val="100000"/>
                  </a:srgbClr>
                </a:solidFill>
                <a:latin typeface="나눔고딕"/>
                <a:ea typeface="나눔고딕"/>
                <a:sym typeface="Wingdings"/>
              </a:rPr>
              <a:t>   </a:t>
            </a:r>
            <a:r>
              <a:rPr lang="en-US" altLang="ko-KR" sz="1661" b="1" spc="5" dirty="0">
                <a:solidFill>
                  <a:srgbClr val="000000">
                    <a:alpha val="100000"/>
                  </a:srgbClr>
                </a:solidFill>
                <a:latin typeface="나눔고딕"/>
                <a:ea typeface="나눔고딕"/>
                <a:sym typeface="Wingdings"/>
              </a:rPr>
              <a:t>-</a:t>
            </a:r>
            <a:r>
              <a:rPr lang="ko-KR" altLang="en-US" sz="1661" b="1" spc="5" dirty="0">
                <a:solidFill>
                  <a:srgbClr val="000000">
                    <a:alpha val="100000"/>
                  </a:srgbClr>
                </a:solidFill>
                <a:latin typeface="나눔고딕"/>
                <a:ea typeface="나눔고딕"/>
                <a:sym typeface="Wingdings"/>
              </a:rPr>
              <a:t> 노후 방지시설 개선 및 신규 설치비용을 지원</a:t>
            </a:r>
            <a:r>
              <a:rPr lang="en-US" altLang="ko-KR" sz="1661" b="1" spc="5" dirty="0">
                <a:solidFill>
                  <a:srgbClr val="000000">
                    <a:alpha val="100000"/>
                  </a:srgbClr>
                </a:solidFill>
                <a:latin typeface="나눔고딕"/>
                <a:ea typeface="나눔고딕"/>
                <a:sym typeface="Wingdings"/>
              </a:rPr>
              <a:t>, </a:t>
            </a:r>
            <a:r>
              <a:rPr lang="ko-KR" altLang="en-US" sz="1661" b="1" spc="5" dirty="0">
                <a:solidFill>
                  <a:srgbClr val="000000">
                    <a:alpha val="100000"/>
                  </a:srgbClr>
                </a:solidFill>
                <a:latin typeface="나눔고딕"/>
                <a:ea typeface="나눔고딕"/>
                <a:sym typeface="Wingdings"/>
              </a:rPr>
              <a:t>사업장의 방지시설 설치비 부담 완화</a:t>
            </a:r>
            <a:endParaRPr lang="en-US" altLang="ko-KR" sz="1661" b="1" spc="5" dirty="0">
              <a:solidFill>
                <a:srgbClr val="000000">
                  <a:alpha val="100000"/>
                </a:srgbClr>
              </a:solidFill>
              <a:latin typeface="나눔고딕"/>
              <a:ea typeface="나눔고딕"/>
              <a:sym typeface="Wingdings"/>
            </a:endParaRPr>
          </a:p>
          <a:p>
            <a:pPr defTabSz="830622">
              <a:lnSpc>
                <a:spcPct val="200000"/>
              </a:lnSpc>
              <a:buClr>
                <a:srgbClr val="000000">
                  <a:alpha val="100000"/>
                </a:srgbClr>
              </a:buClr>
              <a:buSzPct val="100000"/>
              <a:defRPr lang="ko-KR" altLang="en-US"/>
            </a:pPr>
            <a:r>
              <a:rPr lang="ko-KR" altLang="en-US" sz="1661" b="1" spc="5" dirty="0">
                <a:solidFill>
                  <a:srgbClr val="000000">
                    <a:alpha val="100000"/>
                  </a:srgbClr>
                </a:solidFill>
                <a:latin typeface="나눔고딕"/>
                <a:ea typeface="나눔고딕"/>
                <a:sym typeface="Wingdings"/>
              </a:rPr>
              <a:t> ○  </a:t>
            </a:r>
            <a:r>
              <a:rPr lang="ko-KR" altLang="en-US" sz="1661" b="1" spc="5" dirty="0" err="1">
                <a:solidFill>
                  <a:srgbClr val="000000">
                    <a:alpha val="100000"/>
                  </a:srgbClr>
                </a:solidFill>
                <a:latin typeface="나눔고딕"/>
                <a:ea typeface="나눔고딕"/>
                <a:sym typeface="Wingdings"/>
              </a:rPr>
              <a:t>지원근거</a:t>
            </a:r>
            <a:r>
              <a:rPr lang="ko-KR" altLang="en-US" sz="1661" b="1" spc="5" dirty="0">
                <a:solidFill>
                  <a:srgbClr val="000000">
                    <a:alpha val="100000"/>
                  </a:srgbClr>
                </a:solidFill>
                <a:latin typeface="나눔고딕"/>
                <a:ea typeface="나눔고딕"/>
                <a:sym typeface="Wingdings"/>
              </a:rPr>
              <a:t> </a:t>
            </a:r>
            <a:r>
              <a:rPr lang="en-US" altLang="ko-KR" sz="1661" b="1" spc="5" dirty="0">
                <a:solidFill>
                  <a:srgbClr val="000000">
                    <a:alpha val="100000"/>
                  </a:srgbClr>
                </a:solidFill>
                <a:latin typeface="나눔고딕"/>
                <a:ea typeface="나눔고딕"/>
                <a:sym typeface="Wingdings"/>
              </a:rPr>
              <a:t>: </a:t>
            </a:r>
            <a:r>
              <a:rPr lang="ko-KR" altLang="en-US" sz="1661" b="1" spc="5" dirty="0">
                <a:solidFill>
                  <a:srgbClr val="000000">
                    <a:alpha val="100000"/>
                  </a:srgbClr>
                </a:solidFill>
                <a:latin typeface="나눔고딕"/>
                <a:ea typeface="나눔고딕"/>
                <a:sym typeface="Wingdings"/>
              </a:rPr>
              <a:t>대기환경보전법 제</a:t>
            </a:r>
            <a:r>
              <a:rPr lang="en-US" altLang="ko-KR" sz="1661" b="1" spc="5" dirty="0">
                <a:solidFill>
                  <a:srgbClr val="000000">
                    <a:alpha val="100000"/>
                  </a:srgbClr>
                </a:solidFill>
                <a:latin typeface="나눔고딕"/>
                <a:ea typeface="나눔고딕"/>
                <a:sym typeface="Wingdings"/>
              </a:rPr>
              <a:t>81</a:t>
            </a:r>
            <a:r>
              <a:rPr lang="ko-KR" altLang="en-US" sz="1661" b="1" spc="5" dirty="0">
                <a:solidFill>
                  <a:srgbClr val="000000">
                    <a:alpha val="100000"/>
                  </a:srgbClr>
                </a:solidFill>
                <a:latin typeface="나눔고딕"/>
                <a:ea typeface="나눔고딕"/>
                <a:sym typeface="Wingdings"/>
              </a:rPr>
              <a:t>조</a:t>
            </a:r>
            <a:r>
              <a:rPr lang="en-US" altLang="ko-KR" sz="1661" b="1" spc="5" dirty="0">
                <a:solidFill>
                  <a:srgbClr val="000000">
                    <a:alpha val="100000"/>
                  </a:srgbClr>
                </a:solidFill>
                <a:latin typeface="나눔고딕"/>
                <a:ea typeface="나눔고딕"/>
                <a:sym typeface="Wingdings"/>
              </a:rPr>
              <a:t>(</a:t>
            </a:r>
            <a:r>
              <a:rPr lang="ko-KR" altLang="en-US" sz="1661" b="1" spc="5" dirty="0">
                <a:solidFill>
                  <a:srgbClr val="000000">
                    <a:alpha val="100000"/>
                  </a:srgbClr>
                </a:solidFill>
                <a:latin typeface="나눔고딕"/>
                <a:ea typeface="나눔고딕"/>
                <a:sym typeface="Wingdings"/>
              </a:rPr>
              <a:t>재정적</a:t>
            </a:r>
            <a:r>
              <a:rPr lang="en-US" altLang="ko-KR" sz="1661" b="1" spc="5" dirty="0">
                <a:solidFill>
                  <a:srgbClr val="000000">
                    <a:alpha val="100000"/>
                  </a:srgbClr>
                </a:solidFill>
                <a:latin typeface="나눔고딕"/>
                <a:ea typeface="나눔고딕"/>
                <a:sym typeface="Wingdings"/>
              </a:rPr>
              <a:t>·</a:t>
            </a:r>
            <a:r>
              <a:rPr lang="ko-KR" altLang="en-US" sz="1661" b="1" spc="5" dirty="0">
                <a:solidFill>
                  <a:srgbClr val="000000">
                    <a:alpha val="100000"/>
                  </a:srgbClr>
                </a:solidFill>
                <a:latin typeface="나눔고딕"/>
                <a:ea typeface="나눔고딕"/>
                <a:sym typeface="Wingdings"/>
              </a:rPr>
              <a:t>기술적 지원</a:t>
            </a:r>
            <a:r>
              <a:rPr lang="en-US" altLang="ko-KR" sz="1661" b="1" spc="5" dirty="0">
                <a:solidFill>
                  <a:srgbClr val="000000">
                    <a:alpha val="100000"/>
                  </a:srgbClr>
                </a:solidFill>
                <a:latin typeface="나눔고딕"/>
                <a:ea typeface="나눔고딕"/>
                <a:sym typeface="Wingdings"/>
              </a:rPr>
              <a:t>)</a:t>
            </a:r>
          </a:p>
          <a:p>
            <a:pPr defTabSz="830622">
              <a:lnSpc>
                <a:spcPct val="200000"/>
              </a:lnSpc>
              <a:buClr>
                <a:srgbClr val="000000">
                  <a:alpha val="100000"/>
                </a:srgbClr>
              </a:buClr>
              <a:buSzPct val="100000"/>
              <a:defRPr lang="ko-KR" altLang="en-US"/>
            </a:pPr>
            <a:r>
              <a:rPr lang="ko-KR" altLang="en-US" sz="1661" b="1" spc="5" dirty="0">
                <a:solidFill>
                  <a:srgbClr val="FF0000"/>
                </a:solidFill>
                <a:latin typeface="나눔고딕"/>
                <a:ea typeface="나눔고딕"/>
                <a:sym typeface="Wingdings"/>
              </a:rPr>
              <a:t> ○  지원규모 </a:t>
            </a:r>
            <a:r>
              <a:rPr lang="en-US" altLang="ko-KR" sz="1661" b="1" spc="5" dirty="0">
                <a:solidFill>
                  <a:srgbClr val="FF0000"/>
                </a:solidFill>
                <a:latin typeface="나눔고딕"/>
                <a:ea typeface="나눔고딕"/>
                <a:sym typeface="Wingdings"/>
              </a:rPr>
              <a:t>: 5,628</a:t>
            </a:r>
            <a:r>
              <a:rPr lang="ko-KR" altLang="en-US" sz="1661" b="1" spc="5" dirty="0" err="1">
                <a:solidFill>
                  <a:srgbClr val="FF0000"/>
                </a:solidFill>
                <a:latin typeface="나눔고딕"/>
                <a:ea typeface="나눔고딕"/>
                <a:sym typeface="Wingdings"/>
              </a:rPr>
              <a:t>백만원</a:t>
            </a:r>
            <a:r>
              <a:rPr lang="en-US" altLang="ko-KR" sz="1661" b="1" spc="5" dirty="0">
                <a:solidFill>
                  <a:srgbClr val="FF0000"/>
                </a:solidFill>
                <a:latin typeface="나눔고딕"/>
                <a:ea typeface="나눔고딕"/>
                <a:sym typeface="Wingdings"/>
              </a:rPr>
              <a:t>(</a:t>
            </a:r>
            <a:r>
              <a:rPr lang="ko-KR" altLang="en-US" sz="1661" b="1" spc="5" dirty="0" err="1">
                <a:solidFill>
                  <a:srgbClr val="FF0000"/>
                </a:solidFill>
                <a:latin typeface="나눔고딕"/>
                <a:ea typeface="나눔고딕"/>
                <a:sym typeface="Wingdings"/>
              </a:rPr>
              <a:t>자부담</a:t>
            </a:r>
            <a:r>
              <a:rPr lang="ko-KR" altLang="en-US" sz="1661" b="1" spc="5" dirty="0">
                <a:solidFill>
                  <a:srgbClr val="FF0000"/>
                </a:solidFill>
                <a:latin typeface="나눔고딕"/>
                <a:ea typeface="나눔고딕"/>
                <a:sym typeface="Wingdings"/>
              </a:rPr>
              <a:t> </a:t>
            </a:r>
            <a:r>
              <a:rPr lang="en-US" altLang="ko-KR" sz="1661" b="1" spc="5" dirty="0">
                <a:solidFill>
                  <a:srgbClr val="FF0000"/>
                </a:solidFill>
                <a:latin typeface="나눔고딕"/>
                <a:ea typeface="나눔고딕"/>
                <a:sym typeface="Wingdings"/>
              </a:rPr>
              <a:t>10% </a:t>
            </a:r>
            <a:r>
              <a:rPr lang="ko-KR" altLang="en-US" sz="1661" b="1" spc="5" dirty="0">
                <a:solidFill>
                  <a:srgbClr val="FF0000"/>
                </a:solidFill>
                <a:latin typeface="나눔고딕"/>
                <a:ea typeface="나눔고딕"/>
                <a:sym typeface="Wingdings"/>
              </a:rPr>
              <a:t>별도</a:t>
            </a:r>
            <a:r>
              <a:rPr lang="en-US" altLang="ko-KR" sz="1661" b="1" spc="5" dirty="0">
                <a:solidFill>
                  <a:srgbClr val="FF0000"/>
                </a:solidFill>
                <a:latin typeface="나눔고딕"/>
                <a:ea typeface="나눔고딕"/>
                <a:sym typeface="Wingdings"/>
              </a:rPr>
              <a:t>)</a:t>
            </a:r>
          </a:p>
          <a:p>
            <a:pPr defTabSz="830622">
              <a:lnSpc>
                <a:spcPct val="200000"/>
              </a:lnSpc>
              <a:buClr>
                <a:srgbClr val="000000">
                  <a:alpha val="100000"/>
                </a:srgbClr>
              </a:buClr>
              <a:buSzPct val="100000"/>
              <a:defRPr lang="ko-KR" altLang="en-US"/>
            </a:pPr>
            <a:r>
              <a:rPr lang="ko-KR" altLang="en-US" sz="1661" b="1" spc="5" dirty="0">
                <a:solidFill>
                  <a:srgbClr val="000000">
                    <a:alpha val="100000"/>
                  </a:srgbClr>
                </a:solidFill>
                <a:latin typeface="나눔고딕"/>
                <a:ea typeface="나눔고딕"/>
                <a:sym typeface="Wingdings"/>
              </a:rPr>
              <a:t> ○  </a:t>
            </a:r>
            <a:r>
              <a:rPr lang="ko-KR" altLang="en-US" sz="1661" b="1" spc="5" dirty="0" err="1">
                <a:solidFill>
                  <a:srgbClr val="000000">
                    <a:alpha val="100000"/>
                  </a:srgbClr>
                </a:solidFill>
                <a:latin typeface="나눔고딕"/>
                <a:ea typeface="나눔고딕"/>
                <a:sym typeface="Wingdings"/>
              </a:rPr>
              <a:t>사업형태</a:t>
            </a:r>
            <a:r>
              <a:rPr lang="ko-KR" altLang="en-US" sz="1661" b="1" spc="5" dirty="0">
                <a:solidFill>
                  <a:srgbClr val="000000">
                    <a:alpha val="100000"/>
                  </a:srgbClr>
                </a:solidFill>
                <a:latin typeface="나눔고딕"/>
                <a:ea typeface="나눔고딕"/>
                <a:sym typeface="Wingdings"/>
              </a:rPr>
              <a:t> </a:t>
            </a:r>
            <a:r>
              <a:rPr lang="en-US" altLang="ko-KR" sz="1661" b="1" spc="5" dirty="0">
                <a:solidFill>
                  <a:srgbClr val="000000">
                    <a:alpha val="100000"/>
                  </a:srgbClr>
                </a:solidFill>
                <a:latin typeface="나눔고딕"/>
                <a:ea typeface="나눔고딕"/>
                <a:sym typeface="Wingdings"/>
              </a:rPr>
              <a:t>: </a:t>
            </a:r>
            <a:r>
              <a:rPr lang="ko-KR" altLang="en-US" sz="1661" b="1" spc="5" dirty="0">
                <a:solidFill>
                  <a:srgbClr val="000000">
                    <a:alpha val="100000"/>
                  </a:srgbClr>
                </a:solidFill>
                <a:latin typeface="나눔고딕"/>
                <a:ea typeface="나눔고딕"/>
                <a:sym typeface="Wingdings"/>
              </a:rPr>
              <a:t>자치단체 보조사업</a:t>
            </a:r>
            <a:endParaRPr lang="en-US" altLang="ko-KR" sz="1661" b="1" spc="5" dirty="0">
              <a:solidFill>
                <a:srgbClr val="000000">
                  <a:alpha val="100000"/>
                </a:srgbClr>
              </a:solidFill>
              <a:latin typeface="나눔고딕"/>
              <a:ea typeface="나눔고딕"/>
              <a:sym typeface="Wingdings"/>
            </a:endParaRPr>
          </a:p>
          <a:p>
            <a:pPr defTabSz="830622">
              <a:lnSpc>
                <a:spcPct val="200000"/>
              </a:lnSpc>
              <a:buClr>
                <a:srgbClr val="000000">
                  <a:alpha val="100000"/>
                </a:srgbClr>
              </a:buClr>
              <a:buSzPct val="100000"/>
              <a:defRPr lang="ko-KR" altLang="en-US"/>
            </a:pPr>
            <a:r>
              <a:rPr lang="ko-KR" altLang="en-US" sz="1661" b="1" spc="5" dirty="0">
                <a:solidFill>
                  <a:srgbClr val="FF0000"/>
                </a:solidFill>
                <a:latin typeface="나눔고딕"/>
                <a:ea typeface="나눔고딕"/>
                <a:sym typeface="Wingdings"/>
              </a:rPr>
              <a:t> ○ </a:t>
            </a:r>
            <a:r>
              <a:rPr lang="ko-KR" altLang="en-US" sz="1600" b="1" spc="5" dirty="0" err="1">
                <a:solidFill>
                  <a:srgbClr val="FF0000"/>
                </a:solidFill>
                <a:latin typeface="나눔고딕"/>
                <a:ea typeface="나눔고딕"/>
                <a:sym typeface="Wingdings"/>
              </a:rPr>
              <a:t>국고보조율</a:t>
            </a:r>
            <a:r>
              <a:rPr lang="ko-KR" altLang="en-US" sz="1600" b="1" spc="5" dirty="0">
                <a:solidFill>
                  <a:srgbClr val="FF0000"/>
                </a:solidFill>
                <a:latin typeface="나눔고딕"/>
                <a:ea typeface="나눔고딕"/>
                <a:sym typeface="Wingdings"/>
              </a:rPr>
              <a:t> </a:t>
            </a:r>
            <a:r>
              <a:rPr lang="en-US" altLang="ko-KR" sz="1600" b="1" spc="5" dirty="0">
                <a:solidFill>
                  <a:srgbClr val="FF0000"/>
                </a:solidFill>
                <a:latin typeface="나눔고딕"/>
                <a:ea typeface="나눔고딕"/>
                <a:sym typeface="Wingdings"/>
              </a:rPr>
              <a:t>: </a:t>
            </a:r>
            <a:r>
              <a:rPr lang="ko-KR" altLang="en-US" sz="1600" b="1" spc="5" dirty="0">
                <a:solidFill>
                  <a:srgbClr val="FF0000"/>
                </a:solidFill>
                <a:latin typeface="나눔고딕"/>
                <a:ea typeface="나눔고딕"/>
                <a:sym typeface="Wingdings"/>
              </a:rPr>
              <a:t>국비</a:t>
            </a:r>
            <a:r>
              <a:rPr lang="en-US" altLang="ko-KR" sz="1600" b="1" spc="5" dirty="0">
                <a:solidFill>
                  <a:srgbClr val="FF0000"/>
                </a:solidFill>
                <a:latin typeface="나눔고딕"/>
                <a:ea typeface="나눔고딕"/>
                <a:sym typeface="Wingdings"/>
              </a:rPr>
              <a:t>(50%), </a:t>
            </a:r>
            <a:r>
              <a:rPr lang="ko-KR" altLang="en-US" sz="1600" b="1" spc="5" dirty="0">
                <a:solidFill>
                  <a:srgbClr val="FF0000"/>
                </a:solidFill>
                <a:latin typeface="나눔고딕"/>
                <a:ea typeface="나눔고딕"/>
                <a:sym typeface="Wingdings"/>
              </a:rPr>
              <a:t>지방비</a:t>
            </a:r>
            <a:r>
              <a:rPr lang="en-US" altLang="ko-KR" sz="1600" b="1" spc="5" dirty="0">
                <a:solidFill>
                  <a:srgbClr val="FF0000"/>
                </a:solidFill>
                <a:latin typeface="나눔고딕"/>
                <a:ea typeface="나눔고딕"/>
                <a:sym typeface="Wingdings"/>
              </a:rPr>
              <a:t>(40%), </a:t>
            </a:r>
            <a:r>
              <a:rPr lang="ko-KR" altLang="en-US" sz="1600" b="1" spc="5" dirty="0" err="1">
                <a:solidFill>
                  <a:srgbClr val="FF0000"/>
                </a:solidFill>
                <a:latin typeface="나눔고딕"/>
                <a:ea typeface="나눔고딕"/>
                <a:sym typeface="Wingdings"/>
              </a:rPr>
              <a:t>자부담</a:t>
            </a:r>
            <a:r>
              <a:rPr lang="en-US" altLang="ko-KR" sz="1600" b="1" spc="5" dirty="0">
                <a:solidFill>
                  <a:srgbClr val="FF0000"/>
                </a:solidFill>
                <a:latin typeface="나눔고딕"/>
                <a:ea typeface="나눔고딕"/>
                <a:sym typeface="Wingdings"/>
              </a:rPr>
              <a:t>(10%) </a:t>
            </a:r>
            <a:endParaRPr lang="ko-KR" altLang="en-US" sz="1600" b="1" spc="5" dirty="0">
              <a:solidFill>
                <a:srgbClr val="FF0000"/>
              </a:solidFill>
              <a:latin typeface="나눔고딕"/>
              <a:ea typeface="나눔고딕"/>
              <a:sym typeface="Wingdings"/>
            </a:endParaRP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4" name="그룹 12">
            <a:extLst>
              <a:ext uri="{FF2B5EF4-FFF2-40B4-BE49-F238E27FC236}">
                <a16:creationId xmlns:a16="http://schemas.microsoft.com/office/drawing/2014/main" id="{2BCCD8EE-D8E7-98F3-EC26-4189DA5D6C75}"/>
              </a:ext>
            </a:extLst>
          </p:cNvPr>
          <p:cNvGrpSpPr>
            <a:grpSpLocks/>
          </p:cNvGrpSpPr>
          <p:nvPr/>
        </p:nvGrpSpPr>
        <p:grpSpPr bwMode="auto">
          <a:xfrm>
            <a:off x="384175" y="1411288"/>
            <a:ext cx="8412163" cy="2774950"/>
            <a:chOff x="341976" y="1664286"/>
            <a:chExt cx="9116973" cy="2440517"/>
          </a:xfrm>
        </p:grpSpPr>
        <p:pic>
          <p:nvPicPr>
            <p:cNvPr id="197637" name="그림 9">
              <a:extLst>
                <a:ext uri="{FF2B5EF4-FFF2-40B4-BE49-F238E27FC236}">
                  <a16:creationId xmlns:a16="http://schemas.microsoft.com/office/drawing/2014/main" id="{BB1E3FC0-94C6-11C9-9FF0-A77475DD2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76" y="1664286"/>
              <a:ext cx="3138323" cy="5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pic>
        <p:sp>
          <p:nvSpPr>
            <p:cNvPr id="11" name="직사각형 10">
              <a:extLst>
                <a:ext uri="{FF2B5EF4-FFF2-40B4-BE49-F238E27FC236}">
                  <a16:creationId xmlns:a16="http://schemas.microsoft.com/office/drawing/2014/main" id="{59E13AAC-BE24-974F-115E-C24608AF8F6C}"/>
                </a:ext>
              </a:extLst>
            </p:cNvPr>
            <p:cNvSpPr/>
            <p:nvPr/>
          </p:nvSpPr>
          <p:spPr>
            <a:xfrm>
              <a:off x="551878" y="1717341"/>
              <a:ext cx="2606570" cy="386741"/>
            </a:xfrm>
            <a:prstGeom prst="rect">
              <a:avLst/>
            </a:prstGeom>
            <a:noFill/>
            <a:ln w="25400" cap="flat" cmpd="sng" algn="ctr">
              <a:noFill/>
              <a:prstDash val="solid"/>
              <a:round/>
            </a:ln>
            <a:effectLst>
              <a:outerShdw dist="17845" dir="2700000" algn="br">
                <a:srgbClr val="000000"/>
              </a:outerShdw>
            </a:effectLst>
          </p:spPr>
          <p:txBody>
            <a:bodyPr lIns="84331" tIns="42140" rIns="84331" bIns="42140"/>
            <a:lstStyle/>
            <a:p>
              <a:pPr defTabSz="830622">
                <a:spcBef>
                  <a:spcPct val="50000"/>
                </a:spcBef>
                <a:buClr>
                  <a:srgbClr val="000000">
                    <a:alpha val="100000"/>
                  </a:srgbClr>
                </a:buClr>
                <a:buSzPct val="100000"/>
                <a:defRPr lang="ko-KR" altLang="en-US"/>
              </a:pPr>
              <a:r>
                <a:rPr lang="ko-KR" altLang="en-US" sz="1846" spc="5" dirty="0">
                  <a:solidFill>
                    <a:srgbClr val="FFFFFF">
                      <a:alpha val="100000"/>
                    </a:srgbClr>
                  </a:solidFill>
                  <a:latin typeface="맑은 고딕"/>
                  <a:ea typeface="맑은 고딕"/>
                  <a:sym typeface="Wingdings"/>
                </a:rPr>
                <a:t> 지원조건 및 범위</a:t>
              </a:r>
            </a:p>
          </p:txBody>
        </p:sp>
        <p:sp>
          <p:nvSpPr>
            <p:cNvPr id="12" name="직사각형 11">
              <a:extLst>
                <a:ext uri="{FF2B5EF4-FFF2-40B4-BE49-F238E27FC236}">
                  <a16:creationId xmlns:a16="http://schemas.microsoft.com/office/drawing/2014/main" id="{588D5752-0415-3DC1-224B-0F72AFB3E3B9}"/>
                </a:ext>
              </a:extLst>
            </p:cNvPr>
            <p:cNvSpPr/>
            <p:nvPr/>
          </p:nvSpPr>
          <p:spPr>
            <a:xfrm>
              <a:off x="488220" y="3501655"/>
              <a:ext cx="8970729" cy="603148"/>
            </a:xfrm>
            <a:prstGeom prst="rect">
              <a:avLst/>
            </a:prstGeom>
            <a:noFill/>
            <a:ln w="25400" cap="flat" cmpd="sng" algn="ctr">
              <a:noFill/>
              <a:prstDash val="solid"/>
              <a:round/>
            </a:ln>
          </p:spPr>
          <p:txBody>
            <a:bodyPr lIns="84331" tIns="42140" rIns="84331" bIns="42140" anchor="ctr"/>
            <a:lstStyle/>
            <a:p>
              <a:pPr defTabSz="830622">
                <a:buClr>
                  <a:srgbClr val="000000">
                    <a:alpha val="100000"/>
                  </a:srgbClr>
                </a:buClr>
                <a:buSzPct val="100000"/>
                <a:defRPr lang="ko-KR" altLang="en-US"/>
              </a:pPr>
              <a:endParaRPr lang="ko-KR" altLang="en-US" sz="2215" b="1" spc="5" dirty="0">
                <a:solidFill>
                  <a:srgbClr val="000000">
                    <a:alpha val="100000"/>
                  </a:srgbClr>
                </a:solidFill>
                <a:latin typeface="나눔고딕"/>
                <a:ea typeface="나눔고딕"/>
                <a:sym typeface="Wingdings"/>
              </a:endParaRPr>
            </a:p>
          </p:txBody>
        </p:sp>
      </p:grpSp>
      <p:sp>
        <p:nvSpPr>
          <p:cNvPr id="30" name="Rectangle 4">
            <a:extLst>
              <a:ext uri="{FF2B5EF4-FFF2-40B4-BE49-F238E27FC236}">
                <a16:creationId xmlns:a16="http://schemas.microsoft.com/office/drawing/2014/main" id="{F232A840-04A2-65EF-879E-A846F842C71E}"/>
              </a:ext>
            </a:extLst>
          </p:cNvPr>
          <p:cNvSpPr txBox="1">
            <a:spLocks noChangeArrowheads="1"/>
          </p:cNvSpPr>
          <p:nvPr/>
        </p:nvSpPr>
        <p:spPr bwMode="auto">
          <a:xfrm>
            <a:off x="207963" y="544513"/>
            <a:ext cx="7286625" cy="433387"/>
          </a:xfrm>
          <a:prstGeom prst="rect">
            <a:avLst/>
          </a:prstGeom>
          <a:noFill/>
          <a:ln w="9525">
            <a:noFill/>
            <a:miter lim="800000"/>
            <a:headEnd/>
            <a:tailEnd/>
          </a:ln>
        </p:spPr>
        <p:txBody>
          <a:bodyPr anchor="ctr">
            <a:spAutoFit/>
          </a:bodyPr>
          <a:lstStyle>
            <a:defPPr>
              <a:defRPr lang="ko-KR"/>
            </a:defPPr>
            <a:lvl1pPr fontAlgn="base" latinLnBrk="0">
              <a:spcBef>
                <a:spcPct val="0"/>
              </a:spcBef>
              <a:spcAft>
                <a:spcPct val="0"/>
              </a:spcAft>
              <a:defRPr sz="2000" b="1">
                <a:solidFill>
                  <a:prstClr val="black"/>
                </a:solidFill>
                <a:latin typeface="LG스마트체 Bold" panose="020B0600000101010101" pitchFamily="50" charset="-127"/>
                <a:ea typeface="LG스마트체 Bold" panose="020B0600000101010101" pitchFamily="50" charset="-127"/>
              </a:defRPr>
            </a:lvl1pPr>
          </a:lstStyle>
          <a:p>
            <a:pPr>
              <a:defRPr/>
            </a:pPr>
            <a:r>
              <a:rPr lang="en-US" altLang="ko-KR" sz="1938" dirty="0">
                <a:latin typeface="맑은 고딕" panose="020B0503020000020004" pitchFamily="50" charset="-127"/>
                <a:ea typeface="맑은 고딕" panose="020B0503020000020004" pitchFamily="50" charset="-127"/>
              </a:rPr>
              <a:t>    </a:t>
            </a:r>
            <a:r>
              <a:rPr lang="ko-KR" altLang="en-US" sz="2215" dirty="0">
                <a:solidFill>
                  <a:schemeClr val="bg1"/>
                </a:solidFill>
                <a:latin typeface="맑은 고딕" panose="020B0503020000020004" pitchFamily="50" charset="-127"/>
                <a:ea typeface="맑은 고딕" panose="020B0503020000020004" pitchFamily="50" charset="-127"/>
              </a:rPr>
              <a:t>소규모 방지시설 설치 지원사업</a:t>
            </a:r>
          </a:p>
        </p:txBody>
      </p:sp>
      <p:sp>
        <p:nvSpPr>
          <p:cNvPr id="6" name="직사각형 5">
            <a:extLst>
              <a:ext uri="{FF2B5EF4-FFF2-40B4-BE49-F238E27FC236}">
                <a16:creationId xmlns:a16="http://schemas.microsoft.com/office/drawing/2014/main" id="{F21D94FD-3D32-335B-5377-8E881F1FF9C6}"/>
              </a:ext>
            </a:extLst>
          </p:cNvPr>
          <p:cNvSpPr/>
          <p:nvPr/>
        </p:nvSpPr>
        <p:spPr>
          <a:xfrm>
            <a:off x="317500" y="2093913"/>
            <a:ext cx="8239125" cy="4402137"/>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a:lnSpc>
                <a:spcPct val="200000"/>
              </a:lnSpc>
              <a:defRPr/>
            </a:pPr>
            <a:r>
              <a:rPr lang="en-US" altLang="ko-KR" sz="1600" b="1" dirty="0">
                <a:latin typeface="나눔고딕" panose="020D0604000000000000" pitchFamily="50" charset="-127"/>
                <a:ea typeface="나눔고딕" panose="020D0604000000000000" pitchFamily="50" charset="-127"/>
              </a:rPr>
              <a:t>   (</a:t>
            </a:r>
            <a:r>
              <a:rPr lang="ko-KR" altLang="en-US" sz="1600" b="1" dirty="0">
                <a:latin typeface="나눔고딕" panose="020D0604000000000000" pitchFamily="50" charset="-127"/>
                <a:ea typeface="나눔고딕" panose="020D0604000000000000" pitchFamily="50" charset="-127"/>
              </a:rPr>
              <a:t>지원시설</a:t>
            </a:r>
            <a:r>
              <a:rPr lang="en-US" altLang="ko-KR" sz="1600" b="1" dirty="0">
                <a:latin typeface="나눔고딕" panose="020D0604000000000000" pitchFamily="50" charset="-127"/>
                <a:ea typeface="나눔고딕" panose="020D0604000000000000" pitchFamily="50" charset="-127"/>
              </a:rPr>
              <a:t>) </a:t>
            </a:r>
          </a:p>
          <a:p>
            <a:pPr>
              <a:lnSpc>
                <a:spcPct val="150000"/>
              </a:lnSpc>
              <a:defRPr/>
            </a:pPr>
            <a:r>
              <a:rPr lang="en-US" altLang="ko-KR" sz="1600" b="1" dirty="0">
                <a:latin typeface="나눔고딕" panose="020D0604000000000000" pitchFamily="50" charset="-127"/>
                <a:ea typeface="나눔고딕" panose="020D0604000000000000" pitchFamily="50" charset="-127"/>
              </a:rPr>
              <a:t>    </a:t>
            </a:r>
            <a:r>
              <a:rPr lang="ko-KR" altLang="en-US" sz="1600" b="1" dirty="0">
                <a:latin typeface="나눔고딕" panose="020D0604000000000000" pitchFamily="50" charset="-127"/>
                <a:ea typeface="나눔고딕" panose="020D0604000000000000" pitchFamily="50" charset="-127"/>
              </a:rPr>
              <a:t>○ 광주광역시 소재 사업장 중 </a:t>
            </a:r>
            <a:r>
              <a:rPr lang="ko-KR" altLang="en-US" sz="1600" dirty="0">
                <a:latin typeface="나눔고딕" panose="020D0604000000000000" pitchFamily="50" charset="-127"/>
                <a:ea typeface="나눔고딕" panose="020D0604000000000000" pitchFamily="50" charset="-127"/>
              </a:rPr>
              <a:t>중소기업기본법 제</a:t>
            </a:r>
            <a:r>
              <a:rPr lang="en-US" altLang="ko-KR" sz="1600" dirty="0">
                <a:latin typeface="나눔고딕" panose="020D0604000000000000" pitchFamily="50" charset="-127"/>
                <a:ea typeface="나눔고딕" panose="020D0604000000000000" pitchFamily="50" charset="-127"/>
              </a:rPr>
              <a:t>2</a:t>
            </a:r>
            <a:r>
              <a:rPr lang="ko-KR" altLang="en-US" sz="1600" dirty="0">
                <a:latin typeface="나눔고딕" panose="020D0604000000000000" pitchFamily="50" charset="-127"/>
                <a:ea typeface="나눔고딕" panose="020D0604000000000000" pitchFamily="50" charset="-127"/>
              </a:rPr>
              <a:t>조 제</a:t>
            </a:r>
            <a:r>
              <a:rPr lang="en-US" altLang="ko-KR" sz="1600" dirty="0">
                <a:latin typeface="나눔고딕" panose="020D0604000000000000" pitchFamily="50" charset="-127"/>
                <a:ea typeface="나눔고딕" panose="020D0604000000000000" pitchFamily="50" charset="-127"/>
              </a:rPr>
              <a:t>2</a:t>
            </a:r>
            <a:r>
              <a:rPr lang="ko-KR" altLang="en-US" sz="1600" dirty="0">
                <a:latin typeface="나눔고딕" panose="020D0604000000000000" pitchFamily="50" charset="-127"/>
                <a:ea typeface="나눔고딕" panose="020D0604000000000000" pitchFamily="50" charset="-127"/>
              </a:rPr>
              <a:t>항에 따른 </a:t>
            </a:r>
            <a:r>
              <a:rPr lang="ko-KR" altLang="en-US" sz="1600" dirty="0">
                <a:solidFill>
                  <a:srgbClr val="FF0000"/>
                </a:solidFill>
                <a:latin typeface="나눔고딕" panose="020D0604000000000000" pitchFamily="50" charset="-127"/>
                <a:ea typeface="나눔고딕" panose="020D0604000000000000" pitchFamily="50" charset="-127"/>
              </a:rPr>
              <a:t>중소기업</a:t>
            </a:r>
            <a:endParaRPr lang="en-US" altLang="ko-KR" sz="1600" dirty="0">
              <a:solidFill>
                <a:schemeClr val="tx1"/>
              </a:solidFill>
              <a:latin typeface="나눔고딕" panose="020D0604000000000000" pitchFamily="50" charset="-127"/>
              <a:ea typeface="나눔고딕" panose="020D0604000000000000" pitchFamily="50" charset="-127"/>
            </a:endParaRPr>
          </a:p>
          <a:p>
            <a:pPr>
              <a:lnSpc>
                <a:spcPct val="150000"/>
              </a:lnSpc>
              <a:defRPr/>
            </a:pPr>
            <a:r>
              <a:rPr lang="en-US" altLang="ko-KR" sz="1600" dirty="0">
                <a:latin typeface="나눔고딕" panose="020D0604000000000000" pitchFamily="50" charset="-127"/>
                <a:ea typeface="나눔고딕" panose="020D0604000000000000" pitchFamily="50" charset="-127"/>
              </a:rPr>
              <a:t>        - </a:t>
            </a:r>
            <a:r>
              <a:rPr lang="ko-KR" altLang="en-US" sz="1600" dirty="0">
                <a:latin typeface="나눔고딕" panose="020D0604000000000000" pitchFamily="50" charset="-127"/>
                <a:ea typeface="나눔고딕" panose="020D0604000000000000" pitchFamily="50" charset="-127"/>
              </a:rPr>
              <a:t>대기오염방지시설</a:t>
            </a:r>
            <a:r>
              <a:rPr lang="en-US" altLang="ko-KR" sz="1600" dirty="0">
                <a:latin typeface="나눔고딕" panose="020D0604000000000000" pitchFamily="50" charset="-127"/>
                <a:ea typeface="나눔고딕" panose="020D0604000000000000" pitchFamily="50" charset="-127"/>
              </a:rPr>
              <a:t>(</a:t>
            </a:r>
            <a:r>
              <a:rPr lang="ko-KR" altLang="en-US" sz="1600" dirty="0">
                <a:latin typeface="나눔고딕" panose="020D0604000000000000" pitchFamily="50" charset="-127"/>
                <a:ea typeface="나눔고딕" panose="020D0604000000000000" pitchFamily="50" charset="-127"/>
              </a:rPr>
              <a:t>대기 </a:t>
            </a:r>
            <a:r>
              <a:rPr lang="en-US" altLang="ko-KR" sz="1600" dirty="0">
                <a:latin typeface="나눔고딕" panose="020D0604000000000000" pitchFamily="50" charset="-127"/>
                <a:ea typeface="나눔고딕" panose="020D0604000000000000" pitchFamily="50" charset="-127"/>
              </a:rPr>
              <a:t>4~5</a:t>
            </a:r>
            <a:r>
              <a:rPr lang="ko-KR" altLang="en-US" sz="1600" dirty="0">
                <a:latin typeface="나눔고딕" panose="020D0604000000000000" pitchFamily="50" charset="-127"/>
                <a:ea typeface="나눔고딕" panose="020D0604000000000000" pitchFamily="50" charset="-127"/>
              </a:rPr>
              <a:t>종</a:t>
            </a:r>
            <a:r>
              <a:rPr lang="en-US" altLang="ko-KR" sz="1600" dirty="0">
                <a:latin typeface="나눔고딕" panose="020D0604000000000000" pitchFamily="50" charset="-127"/>
                <a:ea typeface="나눔고딕" panose="020D0604000000000000" pitchFamily="50" charset="-127"/>
              </a:rPr>
              <a:t>) </a:t>
            </a:r>
            <a:r>
              <a:rPr lang="ko-KR" altLang="en-US" sz="1600" dirty="0">
                <a:latin typeface="나눔고딕" panose="020D0604000000000000" pitchFamily="50" charset="-127"/>
                <a:ea typeface="나눔고딕" panose="020D0604000000000000" pitchFamily="50" charset="-127"/>
              </a:rPr>
              <a:t>사업장 </a:t>
            </a:r>
            <a:r>
              <a:rPr lang="en-US" altLang="ko-KR" sz="1600" dirty="0">
                <a:latin typeface="나눔고딕" panose="020D0604000000000000" pitchFamily="50" charset="-127"/>
                <a:ea typeface="나눔고딕" panose="020D0604000000000000" pitchFamily="50" charset="-127"/>
              </a:rPr>
              <a:t>*</a:t>
            </a:r>
            <a:r>
              <a:rPr lang="ko-KR" altLang="en-US" sz="1600" dirty="0">
                <a:latin typeface="나눔고딕" panose="020D0604000000000000" pitchFamily="50" charset="-127"/>
                <a:ea typeface="나눔고딕" panose="020D0604000000000000" pitchFamily="50" charset="-127"/>
              </a:rPr>
              <a:t>예산 여건에 따라 </a:t>
            </a:r>
            <a:r>
              <a:rPr lang="en-US" altLang="ko-KR" sz="1600" dirty="0">
                <a:latin typeface="나눔고딕" panose="020D0604000000000000" pitchFamily="50" charset="-127"/>
                <a:ea typeface="나눔고딕" panose="020D0604000000000000" pitchFamily="50" charset="-127"/>
              </a:rPr>
              <a:t>1~3</a:t>
            </a:r>
            <a:r>
              <a:rPr lang="ko-KR" altLang="en-US" sz="1600" dirty="0">
                <a:latin typeface="나눔고딕" panose="020D0604000000000000" pitchFamily="50" charset="-127"/>
                <a:ea typeface="나눔고딕" panose="020D0604000000000000" pitchFamily="50" charset="-127"/>
              </a:rPr>
              <a:t>종 중 사업장 지원 가능 </a:t>
            </a:r>
            <a:endParaRPr lang="en-US" altLang="ko-KR" sz="1600" dirty="0">
              <a:latin typeface="나눔고딕" panose="020D0604000000000000" pitchFamily="50" charset="-127"/>
              <a:ea typeface="나눔고딕" panose="020D0604000000000000" pitchFamily="50" charset="-127"/>
            </a:endParaRPr>
          </a:p>
          <a:p>
            <a:pPr>
              <a:lnSpc>
                <a:spcPct val="150000"/>
              </a:lnSpc>
              <a:defRPr/>
            </a:pPr>
            <a:r>
              <a:rPr lang="en-US" altLang="ko-KR" sz="1600" dirty="0">
                <a:latin typeface="나눔고딕" panose="020D0604000000000000" pitchFamily="50" charset="-127"/>
                <a:ea typeface="나눔고딕" panose="020D0604000000000000" pitchFamily="50" charset="-127"/>
              </a:rPr>
              <a:t>        - </a:t>
            </a:r>
            <a:r>
              <a:rPr lang="ko-KR" altLang="en-US" sz="1600" dirty="0">
                <a:latin typeface="나눔고딕" panose="020D0604000000000000" pitchFamily="50" charset="-127"/>
                <a:ea typeface="나눔고딕" panose="020D0604000000000000" pitchFamily="50" charset="-127"/>
              </a:rPr>
              <a:t>단</a:t>
            </a:r>
            <a:r>
              <a:rPr lang="en-US" altLang="ko-KR" sz="1600" dirty="0">
                <a:latin typeface="나눔고딕" panose="020D0604000000000000" pitchFamily="50" charset="-127"/>
                <a:ea typeface="나눔고딕" panose="020D0604000000000000" pitchFamily="50" charset="-127"/>
              </a:rPr>
              <a:t>, </a:t>
            </a:r>
            <a:r>
              <a:rPr lang="ko-KR" altLang="en-US" sz="1600" dirty="0">
                <a:latin typeface="나눔고딕" panose="020D0604000000000000" pitchFamily="50" charset="-127"/>
                <a:ea typeface="나눔고딕" panose="020D0604000000000000" pitchFamily="50" charset="-127"/>
              </a:rPr>
              <a:t>최근 </a:t>
            </a:r>
            <a:r>
              <a:rPr lang="en-US" altLang="ko-KR" sz="1600" dirty="0">
                <a:latin typeface="나눔고딕" panose="020D0604000000000000" pitchFamily="50" charset="-127"/>
                <a:ea typeface="나눔고딕" panose="020D0604000000000000" pitchFamily="50" charset="-127"/>
              </a:rPr>
              <a:t>5</a:t>
            </a:r>
            <a:r>
              <a:rPr lang="ko-KR" altLang="en-US" sz="1600" dirty="0" err="1">
                <a:latin typeface="나눔고딕" panose="020D0604000000000000" pitchFamily="50" charset="-127"/>
                <a:ea typeface="나눔고딕" panose="020D0604000000000000" pitchFamily="50" charset="-127"/>
              </a:rPr>
              <a:t>년이내</a:t>
            </a:r>
            <a:r>
              <a:rPr lang="ko-KR" altLang="en-US" sz="1600" dirty="0">
                <a:latin typeface="나눔고딕" panose="020D0604000000000000" pitchFamily="50" charset="-127"/>
                <a:ea typeface="나눔고딕" panose="020D0604000000000000" pitchFamily="50" charset="-127"/>
              </a:rPr>
              <a:t> 방지시설 설치 비용정부로부터 지원받은 사업장은 제외</a:t>
            </a:r>
            <a:endParaRPr lang="en-US" altLang="ko-KR" sz="1600" dirty="0">
              <a:latin typeface="나눔고딕" panose="020D0604000000000000" pitchFamily="50" charset="-127"/>
              <a:ea typeface="나눔고딕" panose="020D0604000000000000" pitchFamily="50" charset="-127"/>
            </a:endParaRPr>
          </a:p>
          <a:p>
            <a:pPr>
              <a:lnSpc>
                <a:spcPct val="200000"/>
              </a:lnSpc>
              <a:defRPr/>
            </a:pPr>
            <a:r>
              <a:rPr lang="en-US" altLang="ko-KR" sz="1600" b="1" dirty="0">
                <a:latin typeface="나눔고딕" panose="020D0604000000000000" pitchFamily="50" charset="-127"/>
                <a:ea typeface="나눔고딕" panose="020D0604000000000000" pitchFamily="50" charset="-127"/>
              </a:rPr>
              <a:t>  (</a:t>
            </a:r>
            <a:r>
              <a:rPr lang="ko-KR" altLang="en-US" sz="1600" b="1" dirty="0">
                <a:latin typeface="나눔고딕" panose="020D0604000000000000" pitchFamily="50" charset="-127"/>
                <a:ea typeface="나눔고딕" panose="020D0604000000000000" pitchFamily="50" charset="-127"/>
              </a:rPr>
              <a:t>측정기기</a:t>
            </a:r>
            <a:r>
              <a:rPr lang="en-US" altLang="ko-KR" sz="1600" b="1" dirty="0">
                <a:latin typeface="나눔고딕" panose="020D0604000000000000" pitchFamily="50" charset="-127"/>
                <a:ea typeface="나눔고딕" panose="020D0604000000000000" pitchFamily="50" charset="-127"/>
              </a:rPr>
              <a:t>) </a:t>
            </a:r>
          </a:p>
          <a:p>
            <a:pPr>
              <a:lnSpc>
                <a:spcPct val="200000"/>
              </a:lnSpc>
              <a:defRPr/>
            </a:pPr>
            <a:r>
              <a:rPr lang="ko-KR" altLang="en-US" sz="1600" b="1" dirty="0">
                <a:latin typeface="나눔고딕" panose="020D0604000000000000" pitchFamily="50" charset="-127"/>
                <a:ea typeface="나눔고딕" panose="020D0604000000000000" pitchFamily="50" charset="-127"/>
              </a:rPr>
              <a:t>   ○ 대기환경보전법 개정에 따라 사물인터넷 측정기기 의무 부착</a:t>
            </a:r>
            <a:r>
              <a:rPr lang="en-US" altLang="ko-KR" sz="1600" b="1" dirty="0">
                <a:latin typeface="나눔고딕" panose="020D0604000000000000" pitchFamily="50" charset="-127"/>
                <a:ea typeface="나눔고딕" panose="020D0604000000000000" pitchFamily="50" charset="-127"/>
              </a:rPr>
              <a:t>  </a:t>
            </a:r>
            <a:r>
              <a:rPr lang="ko-KR" altLang="en-US" sz="1600" b="1" dirty="0">
                <a:latin typeface="나눔고딕" panose="020D0604000000000000" pitchFamily="50" charset="-127"/>
                <a:ea typeface="나눔고딕" panose="020D0604000000000000" pitchFamily="50" charset="-127"/>
              </a:rPr>
              <a:t>배출시설과 방지시설</a:t>
            </a:r>
            <a:endParaRPr lang="en-US" altLang="ko-KR" sz="1600" b="1" dirty="0">
              <a:latin typeface="나눔고딕" panose="020D0604000000000000" pitchFamily="50" charset="-127"/>
              <a:ea typeface="나눔고딕" panose="020D0604000000000000" pitchFamily="50" charset="-127"/>
            </a:endParaRPr>
          </a:p>
          <a:p>
            <a:pPr>
              <a:lnSpc>
                <a:spcPct val="200000"/>
              </a:lnSpc>
              <a:defRPr/>
            </a:pPr>
            <a:r>
              <a:rPr lang="ko-KR" altLang="en-US" sz="1600" b="1" dirty="0">
                <a:latin typeface="나눔고딕" panose="020D0604000000000000" pitchFamily="50" charset="-127"/>
                <a:ea typeface="나눔고딕" panose="020D0604000000000000" pitchFamily="50" charset="-127"/>
              </a:rPr>
              <a:t>   ○</a:t>
            </a:r>
            <a:r>
              <a:rPr lang="en-US" altLang="ko-KR" sz="1600" b="1" dirty="0">
                <a:latin typeface="나눔고딕" panose="020D0604000000000000" pitchFamily="50" charset="-127"/>
                <a:ea typeface="나눔고딕" panose="020D0604000000000000" pitchFamily="50" charset="-127"/>
              </a:rPr>
              <a:t> </a:t>
            </a:r>
            <a:r>
              <a:rPr lang="ko-KR" altLang="en-US" sz="1600" b="1" dirty="0">
                <a:latin typeface="나눔고딕" panose="020D0604000000000000" pitchFamily="50" charset="-127"/>
                <a:ea typeface="나눔고딕" panose="020D0604000000000000" pitchFamily="50" charset="-127"/>
              </a:rPr>
              <a:t>보조금지원 방지시설 및 방지시설 설치면제</a:t>
            </a:r>
            <a:r>
              <a:rPr lang="en-US" altLang="ko-KR" sz="1600" b="1" dirty="0">
                <a:latin typeface="나눔고딕" panose="020D0604000000000000" pitchFamily="50" charset="-127"/>
                <a:ea typeface="나눔고딕" panose="020D0604000000000000" pitchFamily="50" charset="-127"/>
              </a:rPr>
              <a:t>(</a:t>
            </a:r>
            <a:r>
              <a:rPr lang="ko-KR" altLang="en-US" sz="1600" b="1" dirty="0">
                <a:latin typeface="나눔고딕" panose="020D0604000000000000" pitchFamily="50" charset="-127"/>
                <a:ea typeface="나눔고딕" panose="020D0604000000000000" pitchFamily="50" charset="-127"/>
              </a:rPr>
              <a:t>자가측정 면제</a:t>
            </a:r>
            <a:r>
              <a:rPr lang="en-US" altLang="ko-KR" sz="1600" b="1" dirty="0">
                <a:latin typeface="나눔고딕" panose="020D0604000000000000" pitchFamily="50" charset="-127"/>
                <a:ea typeface="나눔고딕" panose="020D0604000000000000" pitchFamily="50" charset="-127"/>
              </a:rPr>
              <a:t>)</a:t>
            </a:r>
            <a:r>
              <a:rPr lang="ko-KR" altLang="en-US" sz="1600" b="1" dirty="0">
                <a:latin typeface="나눔고딕" panose="020D0604000000000000" pitchFamily="50" charset="-127"/>
                <a:ea typeface="나눔고딕" panose="020D0604000000000000" pitchFamily="50" charset="-127"/>
              </a:rPr>
              <a:t>관련 습식배출시설</a:t>
            </a:r>
            <a:r>
              <a:rPr lang="en-US" altLang="ko-KR" sz="1600" b="1" dirty="0">
                <a:latin typeface="나눔고딕" panose="020D0604000000000000" pitchFamily="50" charset="-127"/>
                <a:ea typeface="나눔고딕" panose="020D0604000000000000" pitchFamily="50" charset="-127"/>
              </a:rPr>
              <a:t> </a:t>
            </a:r>
            <a:endParaRPr lang="en-US" altLang="ko-KR" sz="1600" dirty="0">
              <a:latin typeface="나눔고딕" panose="020D0604000000000000" pitchFamily="50" charset="-127"/>
              <a:ea typeface="나눔고딕" panose="020D0604000000000000" pitchFamily="50" charset="-127"/>
            </a:endParaRPr>
          </a:p>
          <a:p>
            <a:pPr>
              <a:lnSpc>
                <a:spcPct val="200000"/>
              </a:lnSpc>
              <a:defRPr/>
            </a:pPr>
            <a:r>
              <a:rPr lang="en-US" altLang="ko-KR" sz="1600" b="1" dirty="0">
                <a:latin typeface="나눔고딕" panose="020D0604000000000000" pitchFamily="50" charset="-127"/>
                <a:ea typeface="나눔고딕" panose="020D0604000000000000" pitchFamily="50" charset="-127"/>
              </a:rPr>
              <a:t>  (</a:t>
            </a:r>
            <a:r>
              <a:rPr lang="ko-KR" altLang="en-US" sz="1600" b="1" dirty="0">
                <a:latin typeface="나눔고딕" panose="020D0604000000000000" pitchFamily="50" charset="-127"/>
                <a:ea typeface="나눔고딕" panose="020D0604000000000000" pitchFamily="50" charset="-127"/>
              </a:rPr>
              <a:t>업체별 국비지원 </a:t>
            </a:r>
            <a:r>
              <a:rPr lang="ko-KR" altLang="en-US" sz="1600" b="1" dirty="0" err="1">
                <a:latin typeface="나눔고딕" panose="020D0604000000000000" pitchFamily="50" charset="-127"/>
                <a:ea typeface="나눔고딕" panose="020D0604000000000000" pitchFamily="50" charset="-127"/>
              </a:rPr>
              <a:t>상한액</a:t>
            </a:r>
            <a:r>
              <a:rPr lang="en-US" altLang="ko-KR" sz="1600" b="1" dirty="0">
                <a:latin typeface="나눔고딕" panose="020D0604000000000000" pitchFamily="50" charset="-127"/>
                <a:ea typeface="나눔고딕" panose="020D0604000000000000" pitchFamily="50" charset="-127"/>
              </a:rPr>
              <a:t>) </a:t>
            </a:r>
          </a:p>
          <a:p>
            <a:pPr>
              <a:lnSpc>
                <a:spcPct val="150000"/>
              </a:lnSpc>
              <a:defRPr/>
            </a:pPr>
            <a:r>
              <a:rPr lang="en-US" altLang="ko-KR" sz="1600" dirty="0">
                <a:latin typeface="나눔고딕" panose="020D0604000000000000" pitchFamily="50" charset="-127"/>
                <a:ea typeface="나눔고딕" panose="020D0604000000000000" pitchFamily="50" charset="-127"/>
              </a:rPr>
              <a:t>     </a:t>
            </a:r>
            <a:r>
              <a:rPr lang="ko-KR" altLang="en-US" sz="1600" dirty="0">
                <a:latin typeface="나눔고딕" panose="020D0604000000000000" pitchFamily="50" charset="-127"/>
                <a:ea typeface="나눔고딕" panose="020D0604000000000000" pitchFamily="50" charset="-127"/>
              </a:rPr>
              <a:t>○ </a:t>
            </a:r>
            <a:r>
              <a:rPr lang="ko-KR" altLang="en-US" sz="1600" spc="5" dirty="0">
                <a:solidFill>
                  <a:srgbClr val="000000">
                    <a:alpha val="100000"/>
                  </a:srgbClr>
                </a:solidFill>
                <a:latin typeface="나눔고딕"/>
                <a:ea typeface="나눔고딕"/>
                <a:sym typeface="Wingdings"/>
              </a:rPr>
              <a:t>입자</a:t>
            </a:r>
            <a:r>
              <a:rPr lang="en-US" altLang="ko-KR" sz="1600" spc="5" dirty="0">
                <a:solidFill>
                  <a:srgbClr val="000000">
                    <a:alpha val="100000"/>
                  </a:srgbClr>
                </a:solidFill>
                <a:latin typeface="나눔고딕"/>
                <a:ea typeface="나눔고딕"/>
                <a:sym typeface="Wingdings"/>
              </a:rPr>
              <a:t>, </a:t>
            </a:r>
            <a:r>
              <a:rPr lang="ko-KR" altLang="en-US" sz="1600" spc="5" dirty="0">
                <a:solidFill>
                  <a:srgbClr val="000000">
                    <a:alpha val="100000"/>
                  </a:srgbClr>
                </a:solidFill>
                <a:latin typeface="나눔고딕"/>
                <a:ea typeface="나눔고딕"/>
                <a:sym typeface="Wingdings"/>
              </a:rPr>
              <a:t>가스상 물질 </a:t>
            </a:r>
            <a:r>
              <a:rPr lang="en-US" altLang="ko-KR" sz="1600" spc="5" dirty="0">
                <a:solidFill>
                  <a:srgbClr val="000000">
                    <a:alpha val="100000"/>
                  </a:srgbClr>
                </a:solidFill>
                <a:latin typeface="나눔고딕"/>
                <a:ea typeface="나눔고딕"/>
                <a:sym typeface="Wingdings"/>
              </a:rPr>
              <a:t>: </a:t>
            </a:r>
            <a:r>
              <a:rPr lang="ko-KR" altLang="en-US" sz="1600" spc="5" dirty="0">
                <a:solidFill>
                  <a:srgbClr val="000000">
                    <a:alpha val="100000"/>
                  </a:srgbClr>
                </a:solidFill>
                <a:latin typeface="나눔고딕"/>
                <a:ea typeface="나눔고딕"/>
                <a:sym typeface="Wingdings"/>
              </a:rPr>
              <a:t>최대 </a:t>
            </a:r>
            <a:r>
              <a:rPr lang="en-US" altLang="ko-KR" sz="1600" spc="5" dirty="0">
                <a:solidFill>
                  <a:srgbClr val="000000">
                    <a:alpha val="100000"/>
                  </a:srgbClr>
                </a:solidFill>
                <a:latin typeface="나눔고딕"/>
                <a:ea typeface="나눔고딕"/>
                <a:sym typeface="Wingdings"/>
              </a:rPr>
              <a:t>2.7</a:t>
            </a:r>
            <a:r>
              <a:rPr lang="ko-KR" altLang="en-US" sz="1600" spc="5" dirty="0">
                <a:solidFill>
                  <a:srgbClr val="000000">
                    <a:alpha val="100000"/>
                  </a:srgbClr>
                </a:solidFill>
                <a:latin typeface="나눔고딕"/>
                <a:ea typeface="나눔고딕"/>
                <a:sym typeface="Wingdings"/>
              </a:rPr>
              <a:t>억원 </a:t>
            </a:r>
            <a:endParaRPr lang="en-US" altLang="ko-KR" sz="1600" spc="5" dirty="0">
              <a:solidFill>
                <a:srgbClr val="000000">
                  <a:alpha val="100000"/>
                </a:srgbClr>
              </a:solidFill>
              <a:latin typeface="나눔고딕"/>
              <a:ea typeface="나눔고딕"/>
              <a:sym typeface="Wingdings"/>
            </a:endParaRPr>
          </a:p>
          <a:p>
            <a:pPr>
              <a:lnSpc>
                <a:spcPct val="150000"/>
              </a:lnSpc>
              <a:defRPr/>
            </a:pPr>
            <a:r>
              <a:rPr lang="en-US" altLang="ko-KR" sz="1600" spc="5" dirty="0">
                <a:solidFill>
                  <a:srgbClr val="000000">
                    <a:alpha val="100000"/>
                  </a:srgbClr>
                </a:solidFill>
                <a:latin typeface="나눔고딕"/>
                <a:ea typeface="나눔고딕"/>
                <a:sym typeface="Wingdings"/>
              </a:rPr>
              <a:t>     </a:t>
            </a:r>
            <a:r>
              <a:rPr lang="ko-KR" altLang="en-US" sz="1600" spc="5" dirty="0">
                <a:solidFill>
                  <a:srgbClr val="000000">
                    <a:alpha val="100000"/>
                  </a:srgbClr>
                </a:solidFill>
                <a:latin typeface="나눔고딕"/>
                <a:ea typeface="나눔고딕"/>
                <a:sym typeface="Wingdings"/>
              </a:rPr>
              <a:t>○ </a:t>
            </a:r>
            <a:r>
              <a:rPr lang="en-US" altLang="ko-KR" sz="1600" spc="5" dirty="0">
                <a:solidFill>
                  <a:srgbClr val="000000">
                    <a:alpha val="100000"/>
                  </a:srgbClr>
                </a:solidFill>
                <a:latin typeface="나눔고딕"/>
                <a:ea typeface="나눔고딕"/>
                <a:sym typeface="Wingdings"/>
              </a:rPr>
              <a:t>RCO, RTO</a:t>
            </a:r>
            <a:r>
              <a:rPr lang="ko-KR" altLang="en-US" sz="1600" spc="5" dirty="0">
                <a:solidFill>
                  <a:srgbClr val="000000">
                    <a:alpha val="100000"/>
                  </a:srgbClr>
                </a:solidFill>
                <a:latin typeface="나눔고딕"/>
                <a:ea typeface="나눔고딕"/>
                <a:sym typeface="Wingdings"/>
              </a:rPr>
              <a:t>시설 </a:t>
            </a:r>
            <a:r>
              <a:rPr lang="en-US" altLang="ko-KR" sz="1600" spc="5" dirty="0">
                <a:solidFill>
                  <a:srgbClr val="000000">
                    <a:alpha val="100000"/>
                  </a:srgbClr>
                </a:solidFill>
                <a:latin typeface="나눔고딕"/>
                <a:ea typeface="나눔고딕"/>
                <a:sym typeface="Wingdings"/>
              </a:rPr>
              <a:t>:  </a:t>
            </a:r>
            <a:r>
              <a:rPr lang="ko-KR" altLang="en-US" sz="1600" spc="5" dirty="0">
                <a:solidFill>
                  <a:srgbClr val="000000">
                    <a:alpha val="100000"/>
                  </a:srgbClr>
                </a:solidFill>
                <a:latin typeface="나눔고딕"/>
                <a:ea typeface="나눔고딕"/>
                <a:sym typeface="Wingdings"/>
              </a:rPr>
              <a:t>최대 </a:t>
            </a:r>
            <a:r>
              <a:rPr lang="en-US" altLang="ko-KR" sz="1600" spc="5" dirty="0">
                <a:solidFill>
                  <a:srgbClr val="000000">
                    <a:alpha val="100000"/>
                  </a:srgbClr>
                </a:solidFill>
                <a:latin typeface="나눔고딕"/>
                <a:ea typeface="나눔고딕"/>
                <a:sym typeface="Wingdings"/>
              </a:rPr>
              <a:t>5.6</a:t>
            </a:r>
            <a:r>
              <a:rPr lang="ko-KR" altLang="en-US" sz="1600" spc="5" dirty="0" err="1">
                <a:solidFill>
                  <a:srgbClr val="000000">
                    <a:alpha val="100000"/>
                  </a:srgbClr>
                </a:solidFill>
                <a:latin typeface="나눔고딕"/>
                <a:ea typeface="나눔고딕"/>
                <a:sym typeface="Wingdings"/>
              </a:rPr>
              <a:t>억원</a:t>
            </a:r>
            <a:endParaRPr lang="ko-KR" altLang="en-US" sz="1600" kern="0" dirty="0">
              <a:solidFill>
                <a:srgbClr val="000000"/>
              </a:solidFill>
              <a:latin typeface="나눔고딕" panose="020D0604000000000000" pitchFamily="50" charset="-127"/>
              <a:ea typeface="나눔고딕" panose="020D0604000000000000" pitchFamily="50" charset="-127"/>
            </a:endParaRP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682" name="그룹 12">
            <a:extLst>
              <a:ext uri="{FF2B5EF4-FFF2-40B4-BE49-F238E27FC236}">
                <a16:creationId xmlns:a16="http://schemas.microsoft.com/office/drawing/2014/main" id="{2BD85918-C871-E77D-50B9-EA5A7430F2D2}"/>
              </a:ext>
            </a:extLst>
          </p:cNvPr>
          <p:cNvGrpSpPr>
            <a:grpSpLocks/>
          </p:cNvGrpSpPr>
          <p:nvPr/>
        </p:nvGrpSpPr>
        <p:grpSpPr bwMode="auto">
          <a:xfrm>
            <a:off x="520700" y="1554163"/>
            <a:ext cx="8275638" cy="2790825"/>
            <a:chOff x="488926" y="1650520"/>
            <a:chExt cx="8970023" cy="2454283"/>
          </a:xfrm>
        </p:grpSpPr>
        <p:pic>
          <p:nvPicPr>
            <p:cNvPr id="199685" name="그림 9">
              <a:extLst>
                <a:ext uri="{FF2B5EF4-FFF2-40B4-BE49-F238E27FC236}">
                  <a16:creationId xmlns:a16="http://schemas.microsoft.com/office/drawing/2014/main" id="{DD71FA1D-3196-09FE-5C1F-ED091A4CA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 y="1650520"/>
              <a:ext cx="3138323" cy="5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pic>
        <p:sp>
          <p:nvSpPr>
            <p:cNvPr id="11" name="직사각형 10">
              <a:extLst>
                <a:ext uri="{FF2B5EF4-FFF2-40B4-BE49-F238E27FC236}">
                  <a16:creationId xmlns:a16="http://schemas.microsoft.com/office/drawing/2014/main" id="{92EE8064-6866-E7A4-1C32-C48CE803F195}"/>
                </a:ext>
              </a:extLst>
            </p:cNvPr>
            <p:cNvSpPr/>
            <p:nvPr/>
          </p:nvSpPr>
          <p:spPr>
            <a:xfrm>
              <a:off x="550871" y="1717531"/>
              <a:ext cx="2606865" cy="386710"/>
            </a:xfrm>
            <a:prstGeom prst="rect">
              <a:avLst/>
            </a:prstGeom>
            <a:noFill/>
            <a:ln w="25400" cap="flat" cmpd="sng" algn="ctr">
              <a:noFill/>
              <a:prstDash val="solid"/>
              <a:round/>
            </a:ln>
            <a:effectLst>
              <a:outerShdw dist="17845" dir="2700000" algn="br">
                <a:srgbClr val="000000"/>
              </a:outerShdw>
            </a:effectLst>
          </p:spPr>
          <p:txBody>
            <a:bodyPr lIns="84331" tIns="42140" rIns="84331" bIns="42140"/>
            <a:lstStyle/>
            <a:p>
              <a:pPr defTabSz="830622">
                <a:spcBef>
                  <a:spcPct val="50000"/>
                </a:spcBef>
                <a:buClr>
                  <a:srgbClr val="000000">
                    <a:alpha val="100000"/>
                  </a:srgbClr>
                </a:buClr>
                <a:buSzPct val="100000"/>
                <a:defRPr lang="ko-KR" altLang="en-US"/>
              </a:pPr>
              <a:r>
                <a:rPr lang="ko-KR" altLang="en-US" sz="1846" spc="5" dirty="0">
                  <a:solidFill>
                    <a:srgbClr val="FFFFFF">
                      <a:alpha val="100000"/>
                    </a:srgbClr>
                  </a:solidFill>
                  <a:latin typeface="맑은 고딕"/>
                  <a:ea typeface="맑은 고딕"/>
                  <a:sym typeface="Wingdings"/>
                </a:rPr>
                <a:t> 지원조건 및 범위</a:t>
              </a:r>
            </a:p>
          </p:txBody>
        </p:sp>
        <p:sp>
          <p:nvSpPr>
            <p:cNvPr id="12" name="직사각형 11">
              <a:extLst>
                <a:ext uri="{FF2B5EF4-FFF2-40B4-BE49-F238E27FC236}">
                  <a16:creationId xmlns:a16="http://schemas.microsoft.com/office/drawing/2014/main" id="{29AD740B-6F77-4FFA-10B3-E4305C5C9029}"/>
                </a:ext>
              </a:extLst>
            </p:cNvPr>
            <p:cNvSpPr/>
            <p:nvPr/>
          </p:nvSpPr>
          <p:spPr>
            <a:xfrm>
              <a:off x="488926" y="3501703"/>
              <a:ext cx="8970023" cy="603100"/>
            </a:xfrm>
            <a:prstGeom prst="rect">
              <a:avLst/>
            </a:prstGeom>
            <a:noFill/>
            <a:ln w="25400" cap="flat" cmpd="sng" algn="ctr">
              <a:noFill/>
              <a:prstDash val="solid"/>
              <a:round/>
            </a:ln>
          </p:spPr>
          <p:txBody>
            <a:bodyPr lIns="84331" tIns="42140" rIns="84331" bIns="42140" anchor="ctr"/>
            <a:lstStyle/>
            <a:p>
              <a:pPr defTabSz="830622">
                <a:buClr>
                  <a:srgbClr val="000000">
                    <a:alpha val="100000"/>
                  </a:srgbClr>
                </a:buClr>
                <a:buSzPct val="100000"/>
                <a:defRPr lang="ko-KR" altLang="en-US"/>
              </a:pPr>
              <a:endParaRPr lang="ko-KR" altLang="en-US" sz="2215" b="1" spc="5" dirty="0">
                <a:solidFill>
                  <a:srgbClr val="000000">
                    <a:alpha val="100000"/>
                  </a:srgbClr>
                </a:solidFill>
                <a:latin typeface="나눔고딕"/>
                <a:ea typeface="나눔고딕"/>
                <a:sym typeface="Wingdings"/>
              </a:endParaRPr>
            </a:p>
          </p:txBody>
        </p:sp>
      </p:grpSp>
      <p:sp>
        <p:nvSpPr>
          <p:cNvPr id="30" name="Rectangle 4">
            <a:extLst>
              <a:ext uri="{FF2B5EF4-FFF2-40B4-BE49-F238E27FC236}">
                <a16:creationId xmlns:a16="http://schemas.microsoft.com/office/drawing/2014/main" id="{2F8A2488-E945-BD0B-AF3B-4DBBD0615152}"/>
              </a:ext>
            </a:extLst>
          </p:cNvPr>
          <p:cNvSpPr txBox="1">
            <a:spLocks noChangeArrowheads="1"/>
          </p:cNvSpPr>
          <p:nvPr/>
        </p:nvSpPr>
        <p:spPr bwMode="auto">
          <a:xfrm>
            <a:off x="207963" y="546100"/>
            <a:ext cx="7286625" cy="433388"/>
          </a:xfrm>
          <a:prstGeom prst="rect">
            <a:avLst/>
          </a:prstGeom>
          <a:noFill/>
          <a:ln w="9525">
            <a:noFill/>
            <a:miter lim="800000"/>
            <a:headEnd/>
            <a:tailEnd/>
          </a:ln>
        </p:spPr>
        <p:txBody>
          <a:bodyPr anchor="ctr">
            <a:spAutoFit/>
          </a:bodyPr>
          <a:lstStyle>
            <a:defPPr>
              <a:defRPr lang="ko-KR"/>
            </a:defPPr>
            <a:lvl1pPr fontAlgn="base" latinLnBrk="0">
              <a:spcBef>
                <a:spcPct val="0"/>
              </a:spcBef>
              <a:spcAft>
                <a:spcPct val="0"/>
              </a:spcAft>
              <a:defRPr sz="2000" b="1">
                <a:solidFill>
                  <a:prstClr val="black"/>
                </a:solidFill>
                <a:latin typeface="LG스마트체 Bold" panose="020B0600000101010101" pitchFamily="50" charset="-127"/>
                <a:ea typeface="LG스마트체 Bold" panose="020B0600000101010101" pitchFamily="50" charset="-127"/>
              </a:defRPr>
            </a:lvl1pPr>
          </a:lstStyle>
          <a:p>
            <a:pPr>
              <a:defRPr/>
            </a:pPr>
            <a:r>
              <a:rPr lang="en-US" altLang="ko-KR" sz="1938" dirty="0">
                <a:latin typeface="맑은 고딕" panose="020B0503020000020004" pitchFamily="50" charset="-127"/>
                <a:ea typeface="맑은 고딕" panose="020B0503020000020004" pitchFamily="50" charset="-127"/>
              </a:rPr>
              <a:t>    </a:t>
            </a:r>
            <a:r>
              <a:rPr lang="ko-KR" altLang="en-US" sz="2215" dirty="0">
                <a:solidFill>
                  <a:schemeClr val="bg1"/>
                </a:solidFill>
                <a:latin typeface="맑은 고딕" panose="020B0503020000020004" pitchFamily="50" charset="-127"/>
                <a:ea typeface="맑은 고딕" panose="020B0503020000020004" pitchFamily="50" charset="-127"/>
              </a:rPr>
              <a:t>소규모 방지시설 설치 지원사업</a:t>
            </a:r>
          </a:p>
        </p:txBody>
      </p:sp>
      <p:sp>
        <p:nvSpPr>
          <p:cNvPr id="6" name="직사각형 5">
            <a:extLst>
              <a:ext uri="{FF2B5EF4-FFF2-40B4-BE49-F238E27FC236}">
                <a16:creationId xmlns:a16="http://schemas.microsoft.com/office/drawing/2014/main" id="{A55D0618-1C82-9B61-0E84-A9132CBF10BE}"/>
              </a:ext>
            </a:extLst>
          </p:cNvPr>
          <p:cNvSpPr/>
          <p:nvPr/>
        </p:nvSpPr>
        <p:spPr>
          <a:xfrm>
            <a:off x="327025" y="2201863"/>
            <a:ext cx="8637588" cy="4032250"/>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marL="593725" indent="-284163">
              <a:defRPr kumimoji="1" sz="2400">
                <a:solidFill>
                  <a:schemeClr val="tx1"/>
                </a:solidFill>
                <a:latin typeface="Arial" panose="020B0604020202020204" pitchFamily="34" charset="0"/>
                <a:ea typeface="굴림" panose="020B0600000101010101" pitchFamily="50" charset="-127"/>
              </a:defRPr>
            </a:lvl1pPr>
            <a:lvl2pPr marL="742950" indent="-285750">
              <a:defRPr kumimoji="1" sz="2400">
                <a:solidFill>
                  <a:schemeClr val="tx1"/>
                </a:solidFill>
                <a:latin typeface="Arial" panose="020B0604020202020204" pitchFamily="34" charset="0"/>
                <a:ea typeface="굴림" panose="020B0600000101010101" pitchFamily="50" charset="-127"/>
              </a:defRPr>
            </a:lvl2pPr>
            <a:lvl3pPr marL="1143000" indent="-228600">
              <a:defRPr kumimoji="1" sz="2400">
                <a:solidFill>
                  <a:schemeClr val="tx1"/>
                </a:solidFill>
                <a:latin typeface="Arial" panose="020B0604020202020204" pitchFamily="34" charset="0"/>
                <a:ea typeface="굴림" panose="020B0600000101010101" pitchFamily="50" charset="-127"/>
              </a:defRPr>
            </a:lvl3pPr>
            <a:lvl4pPr marL="1600200" indent="-228600">
              <a:defRPr kumimoji="1" sz="2400">
                <a:solidFill>
                  <a:schemeClr val="tx1"/>
                </a:solidFill>
                <a:latin typeface="Arial" panose="020B0604020202020204" pitchFamily="34" charset="0"/>
                <a:ea typeface="굴림" panose="020B0600000101010101" pitchFamily="50" charset="-127"/>
              </a:defRPr>
            </a:lvl4pPr>
            <a:lvl5pPr marL="2057400" indent="-228600">
              <a:defRPr kumimoji="1" sz="2400">
                <a:solidFill>
                  <a:schemeClr val="tx1"/>
                </a:solidFill>
                <a:latin typeface="Arial" panose="020B0604020202020204" pitchFamily="34" charset="0"/>
                <a:ea typeface="굴림" panose="020B0600000101010101" pitchFamily="50" charset="-127"/>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굴림" panose="020B0600000101010101" pitchFamily="50" charset="-127"/>
              </a:defRPr>
            </a:lvl9pPr>
          </a:lstStyle>
          <a:p>
            <a:pPr algn="just">
              <a:lnSpc>
                <a:spcPct val="200000"/>
              </a:lnSpc>
              <a:defRPr/>
            </a:pPr>
            <a:r>
              <a:rPr lang="en-US" altLang="ko-KR" sz="1600" b="1" dirty="0">
                <a:solidFill>
                  <a:srgbClr val="C00000"/>
                </a:solidFill>
                <a:latin typeface="나눔고딕" panose="020D0604000000000000" pitchFamily="50" charset="-127"/>
                <a:ea typeface="나눔고딕" panose="020D0604000000000000" pitchFamily="50" charset="-127"/>
              </a:rPr>
              <a:t>(</a:t>
            </a:r>
            <a:r>
              <a:rPr lang="ko-KR" altLang="en-US" sz="1600" b="1" dirty="0">
                <a:solidFill>
                  <a:srgbClr val="C00000"/>
                </a:solidFill>
                <a:latin typeface="나눔고딕" panose="020D0604000000000000" pitchFamily="50" charset="-127"/>
                <a:ea typeface="나눔고딕" panose="020D0604000000000000" pitchFamily="50" charset="-127"/>
              </a:rPr>
              <a:t>지원조건</a:t>
            </a:r>
            <a:r>
              <a:rPr lang="en-US" altLang="ko-KR" sz="1600" b="1" dirty="0">
                <a:solidFill>
                  <a:srgbClr val="C00000"/>
                </a:solidFill>
                <a:latin typeface="나눔고딕" panose="020D0604000000000000" pitchFamily="50" charset="-127"/>
                <a:ea typeface="나눔고딕" panose="020D0604000000000000" pitchFamily="50" charset="-127"/>
              </a:rPr>
              <a:t>) </a:t>
            </a:r>
          </a:p>
          <a:p>
            <a:pPr algn="just">
              <a:lnSpc>
                <a:spcPct val="200000"/>
              </a:lnSpc>
              <a:defRPr/>
            </a:pPr>
            <a:r>
              <a:rPr lang="ko-KR" altLang="en-US" sz="1600" dirty="0">
                <a:solidFill>
                  <a:srgbClr val="000000"/>
                </a:solidFill>
                <a:latin typeface="나눔고딕" panose="020D0604000000000000" pitchFamily="50" charset="-127"/>
                <a:ea typeface="나눔고딕" panose="020D0604000000000000" pitchFamily="50" charset="-127"/>
              </a:rPr>
              <a:t> ○ 보조금을 지원받은 사업자는 해당 방지시설을 </a:t>
            </a:r>
            <a:r>
              <a:rPr lang="en-US" altLang="ko-KR" sz="1600" dirty="0">
                <a:solidFill>
                  <a:srgbClr val="000000"/>
                </a:solidFill>
                <a:latin typeface="나눔고딕" panose="020D0604000000000000" pitchFamily="50" charset="-127"/>
                <a:ea typeface="나눔고딕" panose="020D0604000000000000" pitchFamily="50" charset="-127"/>
              </a:rPr>
              <a:t>3</a:t>
            </a:r>
            <a:r>
              <a:rPr lang="ko-KR" altLang="en-US" sz="1600" dirty="0" err="1">
                <a:solidFill>
                  <a:srgbClr val="000000"/>
                </a:solidFill>
                <a:latin typeface="나눔고딕" panose="020D0604000000000000" pitchFamily="50" charset="-127"/>
                <a:ea typeface="나눔고딕" panose="020D0604000000000000" pitchFamily="50" charset="-127"/>
              </a:rPr>
              <a:t>년이상</a:t>
            </a:r>
            <a:r>
              <a:rPr lang="ko-KR" altLang="en-US" sz="1600" dirty="0">
                <a:solidFill>
                  <a:srgbClr val="000000"/>
                </a:solidFill>
                <a:latin typeface="나눔고딕" panose="020D0604000000000000" pitchFamily="50" charset="-127"/>
                <a:ea typeface="나눔고딕" panose="020D0604000000000000" pitchFamily="50" charset="-127"/>
              </a:rPr>
              <a:t> 운영해야 함</a:t>
            </a:r>
          </a:p>
          <a:p>
            <a:pPr algn="just">
              <a:lnSpc>
                <a:spcPct val="200000"/>
              </a:lnSpc>
              <a:defRPr/>
            </a:pPr>
            <a:r>
              <a:rPr lang="ko-KR" altLang="en-US" sz="1600" b="1" dirty="0">
                <a:solidFill>
                  <a:srgbClr val="AE4845"/>
                </a:solidFill>
                <a:latin typeface="나눔고딕" panose="020D0604000000000000" pitchFamily="50" charset="-127"/>
                <a:ea typeface="나눔고딕" panose="020D0604000000000000" pitchFamily="50" charset="-127"/>
              </a:rPr>
              <a:t> </a:t>
            </a:r>
            <a:r>
              <a:rPr lang="ko-KR" altLang="en-US" sz="1600" b="1" dirty="0">
                <a:latin typeface="나눔고딕" panose="020D0604000000000000" pitchFamily="50" charset="-127"/>
                <a:ea typeface="나눔고딕" panose="020D0604000000000000" pitchFamily="50" charset="-127"/>
              </a:rPr>
              <a:t>○ 사물인터넷</a:t>
            </a:r>
            <a:r>
              <a:rPr lang="en-US" altLang="ko-KR" sz="1600" b="1" dirty="0">
                <a:latin typeface="나눔고딕" panose="020D0604000000000000" pitchFamily="50" charset="-127"/>
                <a:ea typeface="나눔고딕" panose="020D0604000000000000" pitchFamily="50" charset="-127"/>
              </a:rPr>
              <a:t>(</a:t>
            </a:r>
            <a:r>
              <a:rPr lang="en-US" altLang="ko-KR" sz="1600" b="1" dirty="0" err="1">
                <a:latin typeface="나눔고딕" panose="020D0604000000000000" pitchFamily="50" charset="-127"/>
                <a:ea typeface="나눔고딕" panose="020D0604000000000000" pitchFamily="50" charset="-127"/>
              </a:rPr>
              <a:t>IoT</a:t>
            </a:r>
            <a:r>
              <a:rPr lang="en-US" altLang="ko-KR" sz="1600" b="1" dirty="0">
                <a:latin typeface="나눔고딕" panose="020D0604000000000000" pitchFamily="50" charset="-127"/>
                <a:ea typeface="나눔고딕" panose="020D0604000000000000" pitchFamily="50" charset="-127"/>
              </a:rPr>
              <a:t>)</a:t>
            </a:r>
            <a:r>
              <a:rPr lang="ko-KR" altLang="en-US" sz="1600" b="1" dirty="0">
                <a:latin typeface="나눔고딕" panose="020D0604000000000000" pitchFamily="50" charset="-127"/>
                <a:ea typeface="나눔고딕" panose="020D0604000000000000" pitchFamily="50" charset="-127"/>
              </a:rPr>
              <a:t>부착하고</a:t>
            </a:r>
            <a:r>
              <a:rPr lang="en-US" altLang="ko-KR" sz="1600" b="1" dirty="0">
                <a:latin typeface="나눔고딕" panose="020D0604000000000000" pitchFamily="50" charset="-127"/>
                <a:ea typeface="나눔고딕" panose="020D0604000000000000" pitchFamily="50" charset="-127"/>
              </a:rPr>
              <a:t>,</a:t>
            </a:r>
            <a:r>
              <a:rPr lang="ko-KR" altLang="en-US" sz="1600" b="1" dirty="0">
                <a:latin typeface="나눔고딕" panose="020D0604000000000000" pitchFamily="50" charset="-127"/>
                <a:ea typeface="나눔고딕" panose="020D0604000000000000" pitchFamily="50" charset="-127"/>
              </a:rPr>
              <a:t> 한국환경공단 소규모 대기배출시설 관리시스템으로 </a:t>
            </a:r>
            <a:endParaRPr lang="en-US" altLang="ko-KR" sz="1600" b="1" dirty="0">
              <a:latin typeface="나눔고딕" panose="020D0604000000000000" pitchFamily="50" charset="-127"/>
              <a:ea typeface="나눔고딕" panose="020D0604000000000000" pitchFamily="50" charset="-127"/>
            </a:endParaRPr>
          </a:p>
          <a:p>
            <a:pPr algn="just">
              <a:lnSpc>
                <a:spcPct val="200000"/>
              </a:lnSpc>
              <a:defRPr/>
            </a:pPr>
            <a:r>
              <a:rPr lang="en-US" altLang="ko-KR" sz="1600" b="1" dirty="0">
                <a:latin typeface="나눔고딕" panose="020D0604000000000000" pitchFamily="50" charset="-127"/>
                <a:ea typeface="나눔고딕" panose="020D0604000000000000" pitchFamily="50" charset="-127"/>
              </a:rPr>
              <a:t>     </a:t>
            </a:r>
            <a:r>
              <a:rPr lang="ko-KR" altLang="en-US" sz="1600" b="1" dirty="0">
                <a:latin typeface="나눔고딕" panose="020D0604000000000000" pitchFamily="50" charset="-127"/>
                <a:ea typeface="나눔고딕" panose="020D0604000000000000" pitchFamily="50" charset="-127"/>
              </a:rPr>
              <a:t>자료를 전송해야 함</a:t>
            </a:r>
            <a:endParaRPr lang="en-US" altLang="ko-KR" sz="1600" b="1" dirty="0">
              <a:latin typeface="나눔고딕" panose="020D0604000000000000" pitchFamily="50" charset="-127"/>
              <a:ea typeface="나눔고딕" panose="020D0604000000000000" pitchFamily="50" charset="-127"/>
            </a:endParaRPr>
          </a:p>
          <a:p>
            <a:pPr algn="just">
              <a:lnSpc>
                <a:spcPct val="200000"/>
              </a:lnSpc>
              <a:defRPr/>
            </a:pPr>
            <a:r>
              <a:rPr lang="en-US" altLang="ko-KR" sz="1600" b="1" dirty="0">
                <a:solidFill>
                  <a:srgbClr val="C00000"/>
                </a:solidFill>
                <a:latin typeface="나눔고딕" panose="020D0604000000000000" pitchFamily="50" charset="-127"/>
                <a:ea typeface="나눔고딕" panose="020D0604000000000000" pitchFamily="50" charset="-127"/>
              </a:rPr>
              <a:t>(</a:t>
            </a:r>
            <a:r>
              <a:rPr lang="ko-KR" altLang="en-US" sz="1600" b="1" dirty="0">
                <a:solidFill>
                  <a:srgbClr val="C00000"/>
                </a:solidFill>
                <a:latin typeface="나눔고딕" panose="020D0604000000000000" pitchFamily="50" charset="-127"/>
                <a:ea typeface="나눔고딕" panose="020D0604000000000000" pitchFamily="50" charset="-127"/>
              </a:rPr>
              <a:t>사업장 선정</a:t>
            </a:r>
            <a:r>
              <a:rPr lang="en-US" altLang="ko-KR" sz="1600" b="1" dirty="0">
                <a:solidFill>
                  <a:srgbClr val="C00000"/>
                </a:solidFill>
                <a:latin typeface="나눔고딕" panose="020D0604000000000000" pitchFamily="50" charset="-127"/>
                <a:ea typeface="나눔고딕" panose="020D0604000000000000" pitchFamily="50" charset="-127"/>
              </a:rPr>
              <a:t>) </a:t>
            </a:r>
            <a:r>
              <a:rPr lang="ko-KR" altLang="en-US" sz="1600" dirty="0">
                <a:solidFill>
                  <a:srgbClr val="000000"/>
                </a:solidFill>
                <a:latin typeface="나눔고딕" panose="020D0604000000000000" pitchFamily="50" charset="-127"/>
                <a:ea typeface="나눔고딕" panose="020D0604000000000000" pitchFamily="50" charset="-127"/>
              </a:rPr>
              <a:t>신청 요건에 해당되는 사업장 중 공모 또는 자체 기준에 따라 사업장 선정</a:t>
            </a:r>
          </a:p>
          <a:p>
            <a:pPr algn="just">
              <a:lnSpc>
                <a:spcPct val="200000"/>
              </a:lnSpc>
              <a:defRPr/>
            </a:pPr>
            <a:r>
              <a:rPr lang="ko-KR" altLang="en-US" sz="1600" b="1" dirty="0">
                <a:solidFill>
                  <a:srgbClr val="AE4845"/>
                </a:solidFill>
                <a:latin typeface="나눔고딕" panose="020D0604000000000000" pitchFamily="50" charset="-127"/>
                <a:ea typeface="나눔고딕" panose="020D0604000000000000" pitchFamily="50" charset="-127"/>
              </a:rPr>
              <a:t> </a:t>
            </a:r>
            <a:r>
              <a:rPr lang="ko-KR" altLang="en-US" sz="1600" b="1" dirty="0">
                <a:latin typeface="나눔고딕" panose="020D0604000000000000" pitchFamily="50" charset="-127"/>
                <a:ea typeface="나눔고딕" panose="020D0604000000000000" pitchFamily="50" charset="-127"/>
              </a:rPr>
              <a:t>○ 별도 절차를 통해 우선 순위 업체 선정</a:t>
            </a:r>
            <a:endParaRPr lang="en-US" altLang="ko-KR" sz="1600" dirty="0">
              <a:latin typeface="나눔고딕" panose="020D0604000000000000" pitchFamily="50" charset="-127"/>
              <a:ea typeface="나눔고딕" panose="020D0604000000000000" pitchFamily="50" charset="-127"/>
            </a:endParaRPr>
          </a:p>
          <a:p>
            <a:pPr algn="just">
              <a:lnSpc>
                <a:spcPct val="200000"/>
              </a:lnSpc>
              <a:defRPr/>
            </a:pPr>
            <a:r>
              <a:rPr lang="ko-KR" altLang="en-US" sz="1600" dirty="0">
                <a:solidFill>
                  <a:srgbClr val="000000"/>
                </a:solidFill>
                <a:latin typeface="나눔고딕" panose="020D0604000000000000" pitchFamily="50" charset="-127"/>
                <a:ea typeface="나눔고딕" panose="020D0604000000000000" pitchFamily="50" charset="-127"/>
              </a:rPr>
              <a:t> ○ </a:t>
            </a:r>
            <a:r>
              <a:rPr lang="en-US" altLang="ko-KR" sz="1600" dirty="0">
                <a:solidFill>
                  <a:srgbClr val="000000"/>
                </a:solidFill>
                <a:latin typeface="나눔고딕" panose="020D0604000000000000" pitchFamily="50" charset="-127"/>
                <a:ea typeface="나눔고딕" panose="020D0604000000000000" pitchFamily="50" charset="-127"/>
              </a:rPr>
              <a:t>(</a:t>
            </a:r>
            <a:r>
              <a:rPr lang="ko-KR" altLang="en-US" sz="1600" dirty="0">
                <a:solidFill>
                  <a:srgbClr val="000000"/>
                </a:solidFill>
                <a:latin typeface="나눔고딕" panose="020D0604000000000000" pitchFamily="50" charset="-127"/>
                <a:ea typeface="나눔고딕" panose="020D0604000000000000" pitchFamily="50" charset="-127"/>
              </a:rPr>
              <a:t>방지시설</a:t>
            </a:r>
            <a:r>
              <a:rPr lang="en-US" altLang="ko-KR" sz="1600" dirty="0">
                <a:solidFill>
                  <a:srgbClr val="000000"/>
                </a:solidFill>
                <a:latin typeface="나눔고딕" panose="020D0604000000000000" pitchFamily="50" charset="-127"/>
                <a:ea typeface="나눔고딕" panose="020D0604000000000000" pitchFamily="50" charset="-127"/>
              </a:rPr>
              <a:t>) 10</a:t>
            </a:r>
            <a:r>
              <a:rPr lang="ko-KR" altLang="en-US" sz="1600" dirty="0" err="1">
                <a:solidFill>
                  <a:srgbClr val="000000"/>
                </a:solidFill>
                <a:latin typeface="나눔고딕" panose="020D0604000000000000" pitchFamily="50" charset="-127"/>
                <a:ea typeface="나눔고딕" panose="020D0604000000000000" pitchFamily="50" charset="-127"/>
              </a:rPr>
              <a:t>년이상</a:t>
            </a:r>
            <a:r>
              <a:rPr lang="ko-KR" altLang="en-US" sz="1600" dirty="0">
                <a:solidFill>
                  <a:srgbClr val="000000"/>
                </a:solidFill>
                <a:latin typeface="나눔고딕" panose="020D0604000000000000" pitchFamily="50" charset="-127"/>
                <a:ea typeface="나눔고딕" panose="020D0604000000000000" pitchFamily="50" charset="-127"/>
              </a:rPr>
              <a:t> 노후 방지시설 운영사업장</a:t>
            </a:r>
            <a:r>
              <a:rPr lang="en-US" altLang="ko-KR" sz="1600" dirty="0">
                <a:solidFill>
                  <a:srgbClr val="000000"/>
                </a:solidFill>
                <a:latin typeface="나눔고딕" panose="020D0604000000000000" pitchFamily="50" charset="-127"/>
                <a:ea typeface="나눔고딕" panose="020D0604000000000000" pitchFamily="50" charset="-127"/>
              </a:rPr>
              <a:t>, </a:t>
            </a:r>
            <a:r>
              <a:rPr lang="ko-KR" altLang="en-US" sz="1600" dirty="0">
                <a:solidFill>
                  <a:srgbClr val="000000"/>
                </a:solidFill>
                <a:latin typeface="나눔고딕" panose="020D0604000000000000" pitchFamily="50" charset="-127"/>
                <a:ea typeface="나눔고딕" panose="020D0604000000000000" pitchFamily="50" charset="-127"/>
              </a:rPr>
              <a:t>민원유발사업장</a:t>
            </a:r>
            <a:r>
              <a:rPr lang="en-US" altLang="ko-KR" sz="1600" dirty="0">
                <a:solidFill>
                  <a:srgbClr val="000000"/>
                </a:solidFill>
                <a:latin typeface="나눔고딕" panose="020D0604000000000000" pitchFamily="50" charset="-127"/>
                <a:ea typeface="나눔고딕" panose="020D0604000000000000" pitchFamily="50" charset="-127"/>
              </a:rPr>
              <a:t>, </a:t>
            </a:r>
            <a:r>
              <a:rPr lang="ko-KR" altLang="en-US" sz="1600" dirty="0">
                <a:solidFill>
                  <a:srgbClr val="000000"/>
                </a:solidFill>
                <a:latin typeface="나눔고딕" panose="020D0604000000000000" pitchFamily="50" charset="-127"/>
                <a:ea typeface="나눔고딕" panose="020D0604000000000000" pitchFamily="50" charset="-127"/>
              </a:rPr>
              <a:t>공동방지시설사업장 등</a:t>
            </a:r>
            <a:endParaRPr lang="en-US" altLang="ko-KR" sz="1600" dirty="0">
              <a:solidFill>
                <a:srgbClr val="000000"/>
              </a:solidFill>
              <a:latin typeface="나눔고딕" panose="020D0604000000000000" pitchFamily="50" charset="-127"/>
              <a:ea typeface="나눔고딕" panose="020D0604000000000000" pitchFamily="50" charset="-127"/>
            </a:endParaRPr>
          </a:p>
          <a:p>
            <a:pPr algn="just">
              <a:lnSpc>
                <a:spcPct val="200000"/>
              </a:lnSpc>
              <a:defRPr/>
            </a:pPr>
            <a:r>
              <a:rPr lang="ko-KR" altLang="en-US" sz="1600" dirty="0">
                <a:solidFill>
                  <a:srgbClr val="000000"/>
                </a:solidFill>
                <a:latin typeface="나눔고딕" panose="020D0604000000000000" pitchFamily="50" charset="-127"/>
                <a:ea typeface="나눔고딕" panose="020D0604000000000000" pitchFamily="50" charset="-127"/>
              </a:rPr>
              <a:t> ○ </a:t>
            </a:r>
            <a:r>
              <a:rPr lang="en-US" altLang="ko-KR" sz="1600" dirty="0">
                <a:solidFill>
                  <a:srgbClr val="000000"/>
                </a:solidFill>
                <a:latin typeface="나눔고딕" panose="020D0604000000000000" pitchFamily="50" charset="-127"/>
                <a:ea typeface="나눔고딕" panose="020D0604000000000000" pitchFamily="50" charset="-127"/>
              </a:rPr>
              <a:t>(</a:t>
            </a:r>
            <a:r>
              <a:rPr lang="ko-KR" altLang="en-US" sz="1600" dirty="0">
                <a:solidFill>
                  <a:srgbClr val="000000"/>
                </a:solidFill>
                <a:latin typeface="나눔고딕" panose="020D0604000000000000" pitchFamily="50" charset="-127"/>
                <a:ea typeface="나눔고딕" panose="020D0604000000000000" pitchFamily="50" charset="-127"/>
              </a:rPr>
              <a:t>측정기기</a:t>
            </a:r>
            <a:r>
              <a:rPr lang="en-US" altLang="ko-KR" sz="1600" dirty="0">
                <a:solidFill>
                  <a:srgbClr val="000000"/>
                </a:solidFill>
                <a:latin typeface="나눔고딕" panose="020D0604000000000000" pitchFamily="50" charset="-127"/>
                <a:ea typeface="나눔고딕" panose="020D0604000000000000" pitchFamily="50" charset="-127"/>
              </a:rPr>
              <a:t>)  </a:t>
            </a:r>
            <a:r>
              <a:rPr lang="ko-KR" altLang="en-US" sz="1600" dirty="0">
                <a:solidFill>
                  <a:srgbClr val="000000"/>
                </a:solidFill>
                <a:latin typeface="나눔고딕" panose="020D0604000000000000" pitchFamily="50" charset="-127"/>
                <a:ea typeface="나눔고딕" panose="020D0604000000000000" pitchFamily="50" charset="-127"/>
              </a:rPr>
              <a:t>방지시설 면제신청 습식시설</a:t>
            </a:r>
            <a:r>
              <a:rPr lang="en-US" altLang="ko-KR" sz="1600" dirty="0">
                <a:solidFill>
                  <a:srgbClr val="000000"/>
                </a:solidFill>
                <a:latin typeface="나눔고딕" panose="020D0604000000000000" pitchFamily="50" charset="-127"/>
                <a:ea typeface="나눔고딕" panose="020D0604000000000000" pitchFamily="50" charset="-127"/>
              </a:rPr>
              <a:t>, </a:t>
            </a:r>
            <a:r>
              <a:rPr lang="ko-KR" altLang="en-US" sz="1600" dirty="0">
                <a:solidFill>
                  <a:srgbClr val="000000"/>
                </a:solidFill>
                <a:latin typeface="나눔고딕" panose="020D0604000000000000" pitchFamily="50" charset="-127"/>
                <a:ea typeface="나눔고딕" panose="020D0604000000000000" pitchFamily="50" charset="-127"/>
              </a:rPr>
              <a:t>신규배출시설 </a:t>
            </a:r>
            <a:r>
              <a:rPr lang="en-US" altLang="ko-KR" sz="1600" dirty="0">
                <a:solidFill>
                  <a:srgbClr val="000000"/>
                </a:solidFill>
                <a:latin typeface="나눔고딕" panose="020D0604000000000000" pitchFamily="50" charset="-127"/>
                <a:ea typeface="나눔고딕" panose="020D0604000000000000" pitchFamily="50" charset="-127"/>
              </a:rPr>
              <a:t>4~5</a:t>
            </a:r>
            <a:r>
              <a:rPr lang="ko-KR" altLang="en-US" sz="1600" dirty="0">
                <a:solidFill>
                  <a:srgbClr val="000000"/>
                </a:solidFill>
                <a:latin typeface="나눔고딕" panose="020D0604000000000000" pitchFamily="50" charset="-127"/>
                <a:ea typeface="나눔고딕" panose="020D0604000000000000" pitchFamily="50" charset="-127"/>
              </a:rPr>
              <a:t>종</a:t>
            </a:r>
            <a:r>
              <a:rPr lang="en-US" altLang="ko-KR" sz="1600" dirty="0">
                <a:solidFill>
                  <a:srgbClr val="000000"/>
                </a:solidFill>
                <a:latin typeface="나눔고딕" panose="020D0604000000000000" pitchFamily="50" charset="-127"/>
                <a:ea typeface="나눔고딕" panose="020D0604000000000000" pitchFamily="50" charset="-127"/>
              </a:rPr>
              <a:t>, </a:t>
            </a:r>
            <a:r>
              <a:rPr lang="ko-KR" altLang="en-US" sz="1600" dirty="0">
                <a:solidFill>
                  <a:srgbClr val="000000"/>
                </a:solidFill>
                <a:latin typeface="나눔고딕" panose="020D0604000000000000" pitchFamily="50" charset="-127"/>
                <a:ea typeface="나눔고딕" panose="020D0604000000000000" pitchFamily="50" charset="-127"/>
              </a:rPr>
              <a:t>기존시설 등</a:t>
            </a: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30" name="그룹 12">
            <a:extLst>
              <a:ext uri="{FF2B5EF4-FFF2-40B4-BE49-F238E27FC236}">
                <a16:creationId xmlns:a16="http://schemas.microsoft.com/office/drawing/2014/main" id="{47383409-47A8-2BE5-C3AF-A53FC962EB75}"/>
              </a:ext>
            </a:extLst>
          </p:cNvPr>
          <p:cNvGrpSpPr>
            <a:grpSpLocks/>
          </p:cNvGrpSpPr>
          <p:nvPr/>
        </p:nvGrpSpPr>
        <p:grpSpPr bwMode="auto">
          <a:xfrm>
            <a:off x="322263" y="1500188"/>
            <a:ext cx="8277225" cy="2592387"/>
            <a:chOff x="488926" y="1650520"/>
            <a:chExt cx="8970023" cy="2454283"/>
          </a:xfrm>
        </p:grpSpPr>
        <p:pic>
          <p:nvPicPr>
            <p:cNvPr id="201733" name="그림 9">
              <a:extLst>
                <a:ext uri="{FF2B5EF4-FFF2-40B4-BE49-F238E27FC236}">
                  <a16:creationId xmlns:a16="http://schemas.microsoft.com/office/drawing/2014/main" id="{72DB60A5-53D4-5E22-B298-883A63968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 y="1650520"/>
              <a:ext cx="3138323" cy="5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pic>
        <p:sp>
          <p:nvSpPr>
            <p:cNvPr id="11" name="직사각형 10">
              <a:extLst>
                <a:ext uri="{FF2B5EF4-FFF2-40B4-BE49-F238E27FC236}">
                  <a16:creationId xmlns:a16="http://schemas.microsoft.com/office/drawing/2014/main" id="{569CBBCC-DD39-D6DB-31D2-6CC6CAA8FEF6}"/>
                </a:ext>
              </a:extLst>
            </p:cNvPr>
            <p:cNvSpPr/>
            <p:nvPr/>
          </p:nvSpPr>
          <p:spPr>
            <a:xfrm>
              <a:off x="550859" y="1716649"/>
              <a:ext cx="2606364" cy="387756"/>
            </a:xfrm>
            <a:prstGeom prst="rect">
              <a:avLst/>
            </a:prstGeom>
            <a:noFill/>
            <a:ln w="25400" cap="flat" cmpd="sng" algn="ctr">
              <a:noFill/>
              <a:prstDash val="solid"/>
              <a:round/>
            </a:ln>
            <a:effectLst>
              <a:outerShdw dist="17845" dir="2700000" algn="br">
                <a:srgbClr val="000000"/>
              </a:outerShdw>
            </a:effectLst>
          </p:spPr>
          <p:txBody>
            <a:bodyPr lIns="84331" tIns="42140" rIns="84331" bIns="42140"/>
            <a:lstStyle/>
            <a:p>
              <a:pPr defTabSz="817542">
                <a:spcBef>
                  <a:spcPct val="50000"/>
                </a:spcBef>
                <a:buClr>
                  <a:srgbClr val="000000">
                    <a:alpha val="100000"/>
                  </a:srgbClr>
                </a:buClr>
                <a:buSzPct val="100000"/>
                <a:defRPr lang="ko-KR" altLang="en-US"/>
              </a:pPr>
              <a:r>
                <a:rPr lang="ko-KR" altLang="en-US" sz="1846" spc="5">
                  <a:solidFill>
                    <a:srgbClr val="FFFFFF">
                      <a:alpha val="100000"/>
                    </a:srgbClr>
                  </a:solidFill>
                  <a:latin typeface="맑은 고딕"/>
                  <a:ea typeface="맑은 고딕"/>
                  <a:sym typeface="Wingdings"/>
                </a:rPr>
                <a:t> 지원조건 및 범위</a:t>
              </a:r>
            </a:p>
          </p:txBody>
        </p:sp>
        <p:sp>
          <p:nvSpPr>
            <p:cNvPr id="12" name="직사각형 11">
              <a:extLst>
                <a:ext uri="{FF2B5EF4-FFF2-40B4-BE49-F238E27FC236}">
                  <a16:creationId xmlns:a16="http://schemas.microsoft.com/office/drawing/2014/main" id="{9F07475E-5C03-A5AC-ED3A-ABA7064DE14E}"/>
                </a:ext>
              </a:extLst>
            </p:cNvPr>
            <p:cNvSpPr/>
            <p:nvPr/>
          </p:nvSpPr>
          <p:spPr>
            <a:xfrm>
              <a:off x="488926" y="3500625"/>
              <a:ext cx="8970023" cy="604178"/>
            </a:xfrm>
            <a:prstGeom prst="rect">
              <a:avLst/>
            </a:prstGeom>
            <a:noFill/>
            <a:ln w="25400" cap="flat" cmpd="sng" algn="ctr">
              <a:noFill/>
              <a:prstDash val="solid"/>
              <a:round/>
            </a:ln>
          </p:spPr>
          <p:txBody>
            <a:bodyPr lIns="84331" tIns="42140" rIns="84331" bIns="42140" anchor="ctr"/>
            <a:lstStyle/>
            <a:p>
              <a:pPr defTabSz="817542">
                <a:buClr>
                  <a:srgbClr val="000000">
                    <a:alpha val="100000"/>
                  </a:srgbClr>
                </a:buClr>
                <a:buSzPct val="100000"/>
                <a:defRPr lang="ko-KR" altLang="en-US"/>
              </a:pPr>
              <a:endParaRPr lang="ko-KR" altLang="en-US" sz="2215" b="1" spc="5">
                <a:solidFill>
                  <a:srgbClr val="000000">
                    <a:alpha val="100000"/>
                  </a:srgbClr>
                </a:solidFill>
                <a:latin typeface="나눔고딕"/>
                <a:ea typeface="나눔고딕"/>
                <a:sym typeface="Wingdings"/>
              </a:endParaRPr>
            </a:p>
          </p:txBody>
        </p:sp>
      </p:grpSp>
      <p:sp>
        <p:nvSpPr>
          <p:cNvPr id="30" name="Rectangle 4">
            <a:extLst>
              <a:ext uri="{FF2B5EF4-FFF2-40B4-BE49-F238E27FC236}">
                <a16:creationId xmlns:a16="http://schemas.microsoft.com/office/drawing/2014/main" id="{FF1A547D-04ED-2151-CBBF-81DC43BFD8EA}"/>
              </a:ext>
            </a:extLst>
          </p:cNvPr>
          <p:cNvSpPr txBox="1">
            <a:spLocks noChangeArrowheads="1"/>
          </p:cNvSpPr>
          <p:nvPr/>
        </p:nvSpPr>
        <p:spPr>
          <a:xfrm>
            <a:off x="207963" y="793750"/>
            <a:ext cx="7286625" cy="433388"/>
          </a:xfrm>
          <a:prstGeom prst="rect">
            <a:avLst/>
          </a:prstGeom>
          <a:noFill/>
          <a:ln w="9525">
            <a:noFill/>
            <a:miter/>
          </a:ln>
        </p:spPr>
        <p:txBody>
          <a:bodyPr anchor="ctr">
            <a:spAutoFit/>
          </a:bodyPr>
          <a:lstStyle>
            <a:defPPr>
              <a:defRPr lang="ko-KR"/>
            </a:defPPr>
            <a:lvl1pPr fontAlgn="base" latinLnBrk="0">
              <a:spcBef>
                <a:spcPct val="0"/>
              </a:spcBef>
              <a:spcAft>
                <a:spcPct val="0"/>
              </a:spcAft>
              <a:defRPr sz="2000" b="1">
                <a:solidFill>
                  <a:prstClr val="black"/>
                </a:solidFill>
                <a:latin typeface="LG스마트체 Bold"/>
                <a:ea typeface="LG스마트체 Bold"/>
              </a:defRPr>
            </a:lvl1pPr>
          </a:lstStyle>
          <a:p>
            <a:pPr>
              <a:defRPr lang="ko-KR" altLang="en-US"/>
            </a:pPr>
            <a:r>
              <a:rPr lang="en-US" altLang="ko-KR" sz="1938">
                <a:latin typeface="맑은 고딕"/>
                <a:ea typeface="맑은 고딕"/>
              </a:rPr>
              <a:t>    </a:t>
            </a:r>
            <a:r>
              <a:rPr lang="ko-KR" altLang="en-US" sz="2215">
                <a:solidFill>
                  <a:schemeClr val="bg1"/>
                </a:solidFill>
                <a:latin typeface="맑은 고딕"/>
                <a:ea typeface="맑은 고딕"/>
              </a:rPr>
              <a:t>소규모 방지시설 설치 지원사업</a:t>
            </a:r>
          </a:p>
        </p:txBody>
      </p:sp>
      <p:sp>
        <p:nvSpPr>
          <p:cNvPr id="6" name="직사각형 5">
            <a:extLst>
              <a:ext uri="{FF2B5EF4-FFF2-40B4-BE49-F238E27FC236}">
                <a16:creationId xmlns:a16="http://schemas.microsoft.com/office/drawing/2014/main" id="{4F46439F-EBA4-9A23-0501-26A1B761FEC4}"/>
              </a:ext>
            </a:extLst>
          </p:cNvPr>
          <p:cNvSpPr/>
          <p:nvPr/>
        </p:nvSpPr>
        <p:spPr>
          <a:xfrm>
            <a:off x="317500" y="2198688"/>
            <a:ext cx="8572500" cy="4351337"/>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a:lnSpc>
                <a:spcPct val="200000"/>
              </a:lnSpc>
              <a:defRPr lang="ko-KR" altLang="en-US"/>
            </a:pPr>
            <a:r>
              <a:rPr lang="en-US" altLang="ko-KR" sz="2215" dirty="0">
                <a:latin typeface="나눔고딕"/>
                <a:ea typeface="나눔고딕"/>
              </a:rPr>
              <a:t>   </a:t>
            </a:r>
            <a:r>
              <a:rPr lang="en-US" altLang="ko-KR" sz="1661" b="1" dirty="0">
                <a:latin typeface="나눔고딕"/>
                <a:ea typeface="나눔고딕"/>
              </a:rPr>
              <a:t>(</a:t>
            </a:r>
            <a:r>
              <a:rPr lang="ko-KR" altLang="en-US" sz="1661" b="1" dirty="0">
                <a:latin typeface="나눔고딕"/>
                <a:ea typeface="나눔고딕"/>
              </a:rPr>
              <a:t>전문공사업체 선정</a:t>
            </a:r>
            <a:r>
              <a:rPr lang="en-US" altLang="ko-KR" sz="1661" b="1" dirty="0">
                <a:latin typeface="나눔고딕"/>
                <a:ea typeface="나눔고딕"/>
              </a:rPr>
              <a:t>) </a:t>
            </a:r>
            <a:r>
              <a:rPr lang="ko-KR" altLang="en-US" sz="1661" b="1" dirty="0">
                <a:latin typeface="나눔고딕"/>
                <a:ea typeface="나눔고딕"/>
              </a:rPr>
              <a:t> </a:t>
            </a:r>
          </a:p>
          <a:p>
            <a:pPr>
              <a:lnSpc>
                <a:spcPct val="200000"/>
              </a:lnSpc>
              <a:defRPr lang="ko-KR" altLang="en-US"/>
            </a:pPr>
            <a:r>
              <a:rPr lang="en-US" altLang="ko-KR" sz="1661" dirty="0">
                <a:latin typeface="나눔고딕"/>
                <a:ea typeface="나눔고딕"/>
              </a:rPr>
              <a:t>     </a:t>
            </a:r>
            <a:r>
              <a:rPr lang="en-US" altLang="ko-KR" sz="1569" dirty="0">
                <a:latin typeface="나눔고딕"/>
                <a:ea typeface="나눔고딕"/>
              </a:rPr>
              <a:t>- </a:t>
            </a:r>
            <a:r>
              <a:rPr lang="ko-KR" altLang="en-US" sz="1569" dirty="0">
                <a:latin typeface="나눔고딕"/>
                <a:ea typeface="나눔고딕"/>
              </a:rPr>
              <a:t>공고일 기준 대기오염방지시설 설치 시공업체 등록</a:t>
            </a:r>
            <a:r>
              <a:rPr lang="en-US" altLang="ko-KR" sz="1569" dirty="0">
                <a:latin typeface="나눔고딕"/>
                <a:ea typeface="나눔고딕"/>
              </a:rPr>
              <a:t>(</a:t>
            </a:r>
            <a:r>
              <a:rPr lang="ko-KR" altLang="en-US" sz="1569" dirty="0">
                <a:latin typeface="나눔고딕"/>
                <a:ea typeface="나눔고딕"/>
              </a:rPr>
              <a:t>최근 </a:t>
            </a:r>
            <a:r>
              <a:rPr lang="en-US" altLang="ko-KR" sz="1569" dirty="0">
                <a:latin typeface="나눔고딕"/>
                <a:ea typeface="나눔고딕"/>
              </a:rPr>
              <a:t>3</a:t>
            </a:r>
            <a:r>
              <a:rPr lang="ko-KR" altLang="en-US" sz="1569" dirty="0">
                <a:latin typeface="나눔고딕"/>
                <a:ea typeface="나눔고딕"/>
              </a:rPr>
              <a:t>년간 대기분야 공사실적 </a:t>
            </a:r>
            <a:r>
              <a:rPr lang="en-US" altLang="ko-KR" sz="1569" dirty="0">
                <a:latin typeface="나눔고딕"/>
                <a:ea typeface="나눔고딕"/>
              </a:rPr>
              <a:t>10</a:t>
            </a:r>
            <a:r>
              <a:rPr lang="ko-KR" altLang="en-US" sz="1569" dirty="0" err="1">
                <a:latin typeface="나눔고딕"/>
                <a:ea typeface="나눔고딕"/>
              </a:rPr>
              <a:t>건이상</a:t>
            </a:r>
            <a:r>
              <a:rPr lang="en-US" altLang="ko-KR" sz="1569" dirty="0">
                <a:latin typeface="나눔고딕"/>
                <a:ea typeface="나눔고딕"/>
              </a:rPr>
              <a:t>)</a:t>
            </a:r>
          </a:p>
          <a:p>
            <a:pPr>
              <a:lnSpc>
                <a:spcPct val="200000"/>
              </a:lnSpc>
              <a:defRPr lang="ko-KR" altLang="en-US"/>
            </a:pPr>
            <a:r>
              <a:rPr lang="en-US" altLang="ko-KR" sz="1661" dirty="0">
                <a:latin typeface="나눔고딕"/>
                <a:ea typeface="나눔고딕"/>
              </a:rPr>
              <a:t>     - </a:t>
            </a:r>
            <a:r>
              <a:rPr lang="ko-KR" altLang="en-US" sz="1661" dirty="0">
                <a:latin typeface="나눔고딕"/>
                <a:ea typeface="나눔고딕"/>
              </a:rPr>
              <a:t>공고일 현재 최근 </a:t>
            </a:r>
            <a:r>
              <a:rPr lang="en-US" altLang="ko-KR" sz="1661" dirty="0">
                <a:latin typeface="나눔고딕"/>
                <a:ea typeface="나눔고딕"/>
              </a:rPr>
              <a:t>1</a:t>
            </a:r>
            <a:r>
              <a:rPr lang="ko-KR" altLang="en-US" sz="1661" dirty="0">
                <a:latin typeface="나눔고딕"/>
                <a:ea typeface="나눔고딕"/>
              </a:rPr>
              <a:t>년간 행정처분을 받지 아니한 업체</a:t>
            </a:r>
          </a:p>
          <a:p>
            <a:pPr>
              <a:lnSpc>
                <a:spcPct val="200000"/>
              </a:lnSpc>
              <a:defRPr lang="ko-KR" altLang="en-US"/>
            </a:pPr>
            <a:r>
              <a:rPr lang="en-US" altLang="ko-KR" sz="1661" dirty="0">
                <a:latin typeface="나눔고딕"/>
                <a:ea typeface="나눔고딕"/>
              </a:rPr>
              <a:t>   (</a:t>
            </a:r>
            <a:r>
              <a:rPr lang="ko-KR" altLang="en-US" sz="1661" b="1" dirty="0">
                <a:latin typeface="나눔고딕"/>
                <a:ea typeface="나눔고딕"/>
              </a:rPr>
              <a:t>계약체결</a:t>
            </a:r>
            <a:r>
              <a:rPr lang="en-US" altLang="ko-KR" sz="1661" dirty="0">
                <a:latin typeface="나눔고딕"/>
                <a:ea typeface="나눔고딕"/>
              </a:rPr>
              <a:t>) </a:t>
            </a:r>
            <a:r>
              <a:rPr lang="ko-KR" altLang="en-US" sz="1661" dirty="0">
                <a:latin typeface="나눔고딕"/>
                <a:ea typeface="나눔고딕"/>
              </a:rPr>
              <a:t>사업장에서 해당 전문공사업체와 직접 계약 체결</a:t>
            </a:r>
          </a:p>
          <a:p>
            <a:pPr>
              <a:lnSpc>
                <a:spcPct val="200000"/>
              </a:lnSpc>
              <a:defRPr lang="ko-KR" altLang="en-US"/>
            </a:pPr>
            <a:r>
              <a:rPr lang="en-US" altLang="ko-KR" sz="1661" dirty="0">
                <a:latin typeface="나눔고딕"/>
                <a:ea typeface="나눔고딕"/>
              </a:rPr>
              <a:t>   (</a:t>
            </a:r>
            <a:r>
              <a:rPr lang="ko-KR" altLang="en-US" sz="1661" b="1" dirty="0">
                <a:latin typeface="나눔고딕"/>
                <a:ea typeface="나눔고딕"/>
              </a:rPr>
              <a:t>공사시행</a:t>
            </a:r>
            <a:r>
              <a:rPr lang="en-US" altLang="ko-KR" sz="1661" dirty="0">
                <a:latin typeface="나눔고딕"/>
                <a:ea typeface="나눔고딕"/>
              </a:rPr>
              <a:t>) </a:t>
            </a:r>
            <a:r>
              <a:rPr lang="ko-KR" altLang="en-US" sz="1661" dirty="0">
                <a:latin typeface="나눔고딕"/>
                <a:ea typeface="나눔고딕"/>
              </a:rPr>
              <a:t>전문공사업체의 시공계획서와 동일하게 공사 시행</a:t>
            </a:r>
          </a:p>
          <a:p>
            <a:pPr>
              <a:lnSpc>
                <a:spcPct val="200000"/>
              </a:lnSpc>
              <a:defRPr lang="ko-KR" altLang="en-US"/>
            </a:pPr>
            <a:r>
              <a:rPr lang="en-US" altLang="ko-KR" sz="1661" dirty="0">
                <a:latin typeface="나눔고딕"/>
                <a:ea typeface="나눔고딕"/>
              </a:rPr>
              <a:t>     - </a:t>
            </a:r>
            <a:r>
              <a:rPr lang="ko-KR" altLang="en-US" sz="1661" dirty="0">
                <a:latin typeface="나눔고딕"/>
                <a:ea typeface="나눔고딕"/>
              </a:rPr>
              <a:t>공사대금은 </a:t>
            </a:r>
            <a:r>
              <a:rPr lang="ko-KR" altLang="en-US" sz="1661" dirty="0" err="1">
                <a:latin typeface="나눔고딕"/>
                <a:ea typeface="나눔고딕"/>
              </a:rPr>
              <a:t>지자체에서</a:t>
            </a:r>
            <a:r>
              <a:rPr lang="ko-KR" altLang="en-US" sz="1661" dirty="0">
                <a:latin typeface="나눔고딕"/>
                <a:ea typeface="나눔고딕"/>
              </a:rPr>
              <a:t> 사업장의 위임을 받아 방지시설업체에 지급</a:t>
            </a:r>
          </a:p>
          <a:p>
            <a:pPr>
              <a:lnSpc>
                <a:spcPct val="200000"/>
              </a:lnSpc>
              <a:defRPr lang="ko-KR" altLang="en-US"/>
            </a:pPr>
            <a:r>
              <a:rPr lang="en-US" altLang="ko-KR" sz="1661" dirty="0">
                <a:latin typeface="나눔고딕"/>
                <a:ea typeface="나눔고딕"/>
              </a:rPr>
              <a:t>   (</a:t>
            </a:r>
            <a:r>
              <a:rPr lang="ko-KR" altLang="en-US" sz="1661" b="1" dirty="0">
                <a:latin typeface="나눔고딕"/>
                <a:ea typeface="나눔고딕"/>
              </a:rPr>
              <a:t>사후관리</a:t>
            </a:r>
            <a:r>
              <a:rPr lang="en-US" altLang="ko-KR" sz="1661" dirty="0">
                <a:latin typeface="나눔고딕"/>
                <a:ea typeface="나눔고딕"/>
              </a:rPr>
              <a:t>) </a:t>
            </a:r>
            <a:r>
              <a:rPr lang="ko-KR" altLang="en-US" sz="1661" dirty="0">
                <a:latin typeface="나눔고딕"/>
                <a:ea typeface="나눔고딕"/>
              </a:rPr>
              <a:t>방지시설 설치 후 오염도 개선 모니터링 </a:t>
            </a:r>
          </a:p>
          <a:p>
            <a:pPr>
              <a:lnSpc>
                <a:spcPct val="200000"/>
              </a:lnSpc>
              <a:defRPr lang="ko-KR" altLang="en-US"/>
            </a:pPr>
            <a:r>
              <a:rPr lang="ko-KR" altLang="en-US" sz="1661" dirty="0">
                <a:latin typeface="나눔고딕"/>
                <a:ea typeface="나눔고딕"/>
              </a:rPr>
              <a:t>     </a:t>
            </a:r>
            <a:r>
              <a:rPr lang="en-US" altLang="ko-KR" sz="1661" dirty="0">
                <a:latin typeface="나눔고딕"/>
                <a:ea typeface="나눔고딕"/>
              </a:rPr>
              <a:t>- </a:t>
            </a:r>
            <a:r>
              <a:rPr lang="ko-KR" altLang="en-US" sz="1661" dirty="0">
                <a:latin typeface="나눔고딕"/>
                <a:ea typeface="나눔고딕"/>
              </a:rPr>
              <a:t>사업장 자가측정 결과를 </a:t>
            </a:r>
            <a:r>
              <a:rPr lang="en-US" altLang="ko-KR" sz="1661" dirty="0">
                <a:latin typeface="나눔고딕"/>
                <a:ea typeface="나눔고딕"/>
              </a:rPr>
              <a:t>3</a:t>
            </a:r>
            <a:r>
              <a:rPr lang="ko-KR" altLang="en-US" sz="1661" dirty="0">
                <a:latin typeface="나눔고딕"/>
                <a:ea typeface="나눔고딕"/>
              </a:rPr>
              <a:t>년간 모니터링</a:t>
            </a:r>
            <a:r>
              <a:rPr lang="en-US" altLang="ko-KR" sz="1661" dirty="0">
                <a:latin typeface="나눔고딕"/>
                <a:ea typeface="나눔고딕"/>
              </a:rPr>
              <a:t>(</a:t>
            </a:r>
            <a:r>
              <a:rPr lang="ko-KR" altLang="en-US" sz="1661" dirty="0">
                <a:latin typeface="나눔고딕"/>
                <a:ea typeface="나눔고딕"/>
              </a:rPr>
              <a:t>환경부</a:t>
            </a:r>
            <a:r>
              <a:rPr lang="en-US" altLang="ko-KR" sz="1661" dirty="0">
                <a:latin typeface="나눔고딕"/>
                <a:ea typeface="나눔고딕"/>
              </a:rPr>
              <a:t>, </a:t>
            </a:r>
            <a:r>
              <a:rPr lang="ko-KR" altLang="en-US" sz="1661" dirty="0" err="1">
                <a:latin typeface="나눔고딕"/>
                <a:ea typeface="나눔고딕"/>
              </a:rPr>
              <a:t>지자체</a:t>
            </a:r>
            <a:r>
              <a:rPr lang="en-US" altLang="ko-KR" sz="1661" dirty="0">
                <a:latin typeface="나눔고딕"/>
                <a:ea typeface="나눔고딕"/>
              </a:rPr>
              <a:t>) </a:t>
            </a:r>
            <a:endParaRPr lang="ko-KR" altLang="en-US" sz="1661" kern="0" dirty="0">
              <a:solidFill>
                <a:srgbClr val="000000"/>
              </a:solidFill>
              <a:latin typeface="나눔고딕"/>
              <a:ea typeface="나눔고딕"/>
            </a:endParaRP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그림 1">
            <a:extLst>
              <a:ext uri="{FF2B5EF4-FFF2-40B4-BE49-F238E27FC236}">
                <a16:creationId xmlns:a16="http://schemas.microsoft.com/office/drawing/2014/main" id="{1F61CD96-3EF0-0ACA-1876-1739010B7D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741488"/>
            <a:ext cx="8642350"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직사각형 2">
            <a:extLst>
              <a:ext uri="{FF2B5EF4-FFF2-40B4-BE49-F238E27FC236}">
                <a16:creationId xmlns:a16="http://schemas.microsoft.com/office/drawing/2014/main" id="{D09237FF-7123-91D2-743D-C54642E25686}"/>
              </a:ext>
            </a:extLst>
          </p:cNvPr>
          <p:cNvSpPr/>
          <p:nvPr/>
        </p:nvSpPr>
        <p:spPr>
          <a:xfrm>
            <a:off x="320675" y="401638"/>
            <a:ext cx="6554788" cy="546100"/>
          </a:xfrm>
          <a:prstGeom prst="rect">
            <a:avLst/>
          </a:prstGeom>
        </p:spPr>
        <p:txBody>
          <a:bodyPr>
            <a:spAutoFit/>
          </a:bodyPr>
          <a:lstStyle/>
          <a:p>
            <a:pPr marL="394970" indent="-394970">
              <a:lnSpc>
                <a:spcPct val="140000"/>
              </a:lnSpc>
              <a:spcBef>
                <a:spcPts val="0"/>
              </a:spcBef>
              <a:spcAft>
                <a:spcPts val="0"/>
              </a:spcAft>
              <a:defRPr/>
            </a:pPr>
            <a:r>
              <a:rPr lang="en-US" altLang="ko-KR" kern="0" dirty="0">
                <a:solidFill>
                  <a:schemeClr val="bg1"/>
                </a:solidFill>
                <a:latin typeface="HCI Poppy"/>
                <a:ea typeface="휴먼명조"/>
              </a:rPr>
              <a:t>&lt; </a:t>
            </a:r>
            <a:r>
              <a:rPr lang="ko-KR" altLang="en-US" kern="0" dirty="0">
                <a:solidFill>
                  <a:schemeClr val="bg1"/>
                </a:solidFill>
                <a:latin typeface="휴먼명조"/>
                <a:ea typeface="휴먼명조"/>
              </a:rPr>
              <a:t>방지시설 등 설치 및 보조금 지급 절차 </a:t>
            </a:r>
            <a:r>
              <a:rPr lang="en-US" altLang="ko-KR" kern="0" dirty="0">
                <a:solidFill>
                  <a:schemeClr val="bg1"/>
                </a:solidFill>
                <a:latin typeface="HCI Poppy"/>
                <a:ea typeface="휴먼명조"/>
              </a:rPr>
              <a:t>&gt;</a:t>
            </a:r>
            <a:endParaRPr lang="ko-KR" altLang="en-US" kern="0" dirty="0">
              <a:solidFill>
                <a:schemeClr val="bg1"/>
              </a:solidFill>
              <a:latin typeface="한양신명조"/>
            </a:endParaRPr>
          </a:p>
        </p:txBody>
      </p:sp>
      <p:sp>
        <p:nvSpPr>
          <p:cNvPr id="4" name="직사각형 3">
            <a:extLst>
              <a:ext uri="{FF2B5EF4-FFF2-40B4-BE49-F238E27FC236}">
                <a16:creationId xmlns:a16="http://schemas.microsoft.com/office/drawing/2014/main" id="{0FE97BDD-8791-85DE-F64C-361F9FAA3BA7}"/>
              </a:ext>
            </a:extLst>
          </p:cNvPr>
          <p:cNvSpPr/>
          <p:nvPr/>
        </p:nvSpPr>
        <p:spPr>
          <a:xfrm>
            <a:off x="176213" y="5122863"/>
            <a:ext cx="8964612" cy="2062162"/>
          </a:xfrm>
          <a:prstGeom prst="rect">
            <a:avLst/>
          </a:prstGeom>
        </p:spPr>
        <p:txBody>
          <a:bodyPr>
            <a:spAutoFit/>
          </a:bodyPr>
          <a:lstStyle/>
          <a:p>
            <a:pPr marL="454660" indent="-454660" algn="just" latinLnBrk="1">
              <a:lnSpc>
                <a:spcPct val="160000"/>
              </a:lnSpc>
              <a:spcBef>
                <a:spcPts val="0"/>
              </a:spcBef>
              <a:spcAft>
                <a:spcPts val="0"/>
              </a:spcAft>
              <a:tabLst>
                <a:tab pos="508000" algn="l"/>
                <a:tab pos="1016000" algn="l"/>
                <a:tab pos="1225550" algn="l"/>
                <a:tab pos="2032000" algn="l"/>
                <a:tab pos="2540000" algn="l"/>
                <a:tab pos="3048000" algn="l"/>
                <a:tab pos="3556000" algn="l"/>
                <a:tab pos="4064000" algn="l"/>
                <a:tab pos="4572000" algn="l"/>
                <a:tab pos="5080000" algn="l"/>
                <a:tab pos="5588000" algn="l"/>
                <a:tab pos="6096000" algn="l"/>
                <a:tab pos="6604000" algn="l"/>
                <a:tab pos="7112000" algn="l"/>
                <a:tab pos="7620000" algn="l"/>
                <a:tab pos="8128000" algn="l"/>
                <a:tab pos="8636000" algn="l"/>
                <a:tab pos="9144000" algn="l"/>
                <a:tab pos="9652000" algn="l"/>
                <a:tab pos="10160000" algn="l"/>
                <a:tab pos="10668000" algn="l"/>
                <a:tab pos="11176000" algn="l"/>
                <a:tab pos="11684000" algn="l"/>
                <a:tab pos="12192000" algn="l"/>
                <a:tab pos="12700000" algn="l"/>
                <a:tab pos="13208000" algn="l"/>
                <a:tab pos="13716000" algn="l"/>
                <a:tab pos="14224000" algn="l"/>
                <a:tab pos="14732000" algn="l"/>
                <a:tab pos="15240000" algn="l"/>
                <a:tab pos="15748000" algn="l"/>
              </a:tabLst>
              <a:defRPr/>
            </a:pPr>
            <a:r>
              <a:rPr lang="ko-KR" altLang="en-US" sz="1600" kern="0" dirty="0">
                <a:solidFill>
                  <a:srgbClr val="000000"/>
                </a:solidFill>
                <a:latin typeface="휴먼명조"/>
                <a:ea typeface="휴먼명조"/>
              </a:rPr>
              <a:t>○</a:t>
            </a:r>
            <a:r>
              <a:rPr lang="ko-KR" altLang="en-US" sz="1600" b="1" kern="0" dirty="0">
                <a:solidFill>
                  <a:srgbClr val="000000"/>
                </a:solidFill>
                <a:latin typeface="휴먼명조"/>
                <a:ea typeface="휴먼명조"/>
              </a:rPr>
              <a:t> </a:t>
            </a:r>
            <a:r>
              <a:rPr lang="en-US" altLang="ko-KR" sz="1600" b="1" kern="0" dirty="0">
                <a:solidFill>
                  <a:srgbClr val="000000"/>
                </a:solidFill>
                <a:latin typeface="휴먼명조"/>
                <a:ea typeface="휴먼명조"/>
              </a:rPr>
              <a:t>(</a:t>
            </a:r>
            <a:r>
              <a:rPr lang="ko-KR" altLang="en-US" sz="1600" b="1" kern="0" dirty="0">
                <a:solidFill>
                  <a:srgbClr val="000000"/>
                </a:solidFill>
                <a:latin typeface="휴먼명조"/>
                <a:ea typeface="휴먼명조"/>
              </a:rPr>
              <a:t>사업반려</a:t>
            </a:r>
            <a:r>
              <a:rPr lang="en-US" altLang="ko-KR" sz="1600" b="1" kern="0" dirty="0">
                <a:solidFill>
                  <a:srgbClr val="000000"/>
                </a:solidFill>
                <a:latin typeface="휴먼명조"/>
                <a:ea typeface="휴먼명조"/>
              </a:rPr>
              <a:t>) </a:t>
            </a:r>
            <a:r>
              <a:rPr lang="ko-KR" altLang="en-US" sz="1600" kern="0" spc="-30" dirty="0">
                <a:solidFill>
                  <a:srgbClr val="000000"/>
                </a:solidFill>
                <a:latin typeface="휴먼명조"/>
                <a:ea typeface="휴먼명조"/>
              </a:rPr>
              <a:t>보완요청을 받은 신청인이 정당한 </a:t>
            </a:r>
            <a:r>
              <a:rPr lang="ko-KR" altLang="en-US" sz="1600" kern="0" spc="-30" dirty="0" err="1">
                <a:solidFill>
                  <a:srgbClr val="000000"/>
                </a:solidFill>
                <a:latin typeface="휴먼명조"/>
                <a:ea typeface="휴먼명조"/>
              </a:rPr>
              <a:t>사유없이</a:t>
            </a:r>
            <a:r>
              <a:rPr lang="ko-KR" altLang="en-US" sz="1600" kern="0" spc="-30" dirty="0">
                <a:solidFill>
                  <a:srgbClr val="000000"/>
                </a:solidFill>
                <a:latin typeface="휴먼명조"/>
                <a:ea typeface="휴먼명조"/>
              </a:rPr>
              <a:t> </a:t>
            </a:r>
            <a:r>
              <a:rPr lang="ko-KR" altLang="en-US" sz="1600" kern="0" spc="-30" dirty="0" err="1">
                <a:solidFill>
                  <a:srgbClr val="000000"/>
                </a:solidFill>
                <a:latin typeface="휴먼명조"/>
                <a:ea typeface="휴먼명조"/>
              </a:rPr>
              <a:t>기한내</a:t>
            </a:r>
            <a:r>
              <a:rPr lang="ko-KR" altLang="en-US" sz="1600" kern="0" spc="-30" dirty="0">
                <a:solidFill>
                  <a:srgbClr val="000000"/>
                </a:solidFill>
                <a:latin typeface="휴먼명조"/>
                <a:ea typeface="휴먼명조"/>
              </a:rPr>
              <a:t> 보완</a:t>
            </a:r>
            <a:r>
              <a:rPr lang="ko-KR" altLang="en-US" sz="1600" kern="0" spc="-60" dirty="0">
                <a:solidFill>
                  <a:srgbClr val="000000"/>
                </a:solidFill>
                <a:latin typeface="휴먼명조"/>
                <a:ea typeface="휴먼명조"/>
              </a:rPr>
              <a:t>자료를</a:t>
            </a:r>
            <a:r>
              <a:rPr lang="ko-KR" altLang="en-US" sz="1600" kern="0" spc="-30" dirty="0">
                <a:solidFill>
                  <a:srgbClr val="000000"/>
                </a:solidFill>
                <a:latin typeface="휴먼명조"/>
                <a:ea typeface="휴먼명조"/>
              </a:rPr>
              <a:t> </a:t>
            </a:r>
            <a:r>
              <a:rPr lang="ko-KR" altLang="en-US" sz="1600" kern="0" spc="-10" dirty="0">
                <a:solidFill>
                  <a:srgbClr val="000000"/>
                </a:solidFill>
                <a:latin typeface="휴먼명조"/>
                <a:ea typeface="휴먼명조"/>
              </a:rPr>
              <a:t>제출하지 않은 경우 </a:t>
            </a:r>
            <a:endParaRPr lang="en-US" altLang="ko-KR" sz="1600" kern="0" spc="-10" dirty="0">
              <a:solidFill>
                <a:srgbClr val="000000"/>
              </a:solidFill>
              <a:latin typeface="휴먼명조"/>
              <a:ea typeface="휴먼명조"/>
            </a:endParaRPr>
          </a:p>
          <a:p>
            <a:pPr marL="454660" indent="-454660" algn="just" latinLnBrk="1">
              <a:lnSpc>
                <a:spcPct val="160000"/>
              </a:lnSpc>
              <a:spcBef>
                <a:spcPts val="0"/>
              </a:spcBef>
              <a:spcAft>
                <a:spcPts val="0"/>
              </a:spcAft>
              <a:tabLst>
                <a:tab pos="508000" algn="l"/>
                <a:tab pos="1016000" algn="l"/>
                <a:tab pos="1225550" algn="l"/>
                <a:tab pos="2032000" algn="l"/>
                <a:tab pos="2540000" algn="l"/>
                <a:tab pos="3048000" algn="l"/>
                <a:tab pos="3556000" algn="l"/>
                <a:tab pos="4064000" algn="l"/>
                <a:tab pos="4572000" algn="l"/>
                <a:tab pos="5080000" algn="l"/>
                <a:tab pos="5588000" algn="l"/>
                <a:tab pos="6096000" algn="l"/>
                <a:tab pos="6604000" algn="l"/>
                <a:tab pos="7112000" algn="l"/>
                <a:tab pos="7620000" algn="l"/>
                <a:tab pos="8128000" algn="l"/>
                <a:tab pos="8636000" algn="l"/>
                <a:tab pos="9144000" algn="l"/>
                <a:tab pos="9652000" algn="l"/>
                <a:tab pos="10160000" algn="l"/>
                <a:tab pos="10668000" algn="l"/>
                <a:tab pos="11176000" algn="l"/>
                <a:tab pos="11684000" algn="l"/>
                <a:tab pos="12192000" algn="l"/>
                <a:tab pos="12700000" algn="l"/>
                <a:tab pos="13208000" algn="l"/>
                <a:tab pos="13716000" algn="l"/>
                <a:tab pos="14224000" algn="l"/>
                <a:tab pos="14732000" algn="l"/>
                <a:tab pos="15240000" algn="l"/>
                <a:tab pos="15748000" algn="l"/>
              </a:tabLst>
              <a:defRPr/>
            </a:pPr>
            <a:r>
              <a:rPr lang="ko-KR" altLang="en-US" sz="1600" kern="0" dirty="0">
                <a:solidFill>
                  <a:srgbClr val="000000"/>
                </a:solidFill>
                <a:latin typeface="휴먼명조"/>
                <a:ea typeface="휴먼명조"/>
              </a:rPr>
              <a:t>○ </a:t>
            </a:r>
            <a:r>
              <a:rPr lang="en-US" altLang="ko-KR" sz="1600" b="1" kern="0" dirty="0">
                <a:solidFill>
                  <a:srgbClr val="000000"/>
                </a:solidFill>
                <a:latin typeface="휴먼명조"/>
                <a:ea typeface="휴먼명조"/>
              </a:rPr>
              <a:t>(</a:t>
            </a:r>
            <a:r>
              <a:rPr lang="ko-KR" altLang="en-US" sz="1600" b="1" kern="0" dirty="0">
                <a:solidFill>
                  <a:srgbClr val="000000"/>
                </a:solidFill>
                <a:latin typeface="휴먼명조"/>
                <a:ea typeface="휴먼명조"/>
              </a:rPr>
              <a:t>사업승인</a:t>
            </a:r>
            <a:r>
              <a:rPr lang="en-US" altLang="ko-KR" sz="1600" b="1" kern="0" dirty="0">
                <a:solidFill>
                  <a:srgbClr val="000000"/>
                </a:solidFill>
                <a:latin typeface="휴먼명조"/>
                <a:ea typeface="휴먼명조"/>
              </a:rPr>
              <a:t>)</a:t>
            </a:r>
            <a:r>
              <a:rPr lang="ko-KR" altLang="en-US" sz="1600" kern="0" dirty="0">
                <a:solidFill>
                  <a:srgbClr val="000000"/>
                </a:solidFill>
                <a:latin typeface="휴먼명조"/>
                <a:ea typeface="휴먼명조"/>
              </a:rPr>
              <a:t> </a:t>
            </a:r>
            <a:r>
              <a:rPr lang="ko-KR" altLang="en-US" sz="1600" kern="0" spc="-30" dirty="0">
                <a:solidFill>
                  <a:srgbClr val="000000"/>
                </a:solidFill>
                <a:latin typeface="휴먼명조"/>
                <a:ea typeface="휴먼명조"/>
              </a:rPr>
              <a:t>사업승인 신청인은 </a:t>
            </a:r>
            <a:r>
              <a:rPr lang="en-US" altLang="ko-KR" sz="1600" b="1" kern="0" spc="-30" dirty="0">
                <a:solidFill>
                  <a:srgbClr val="000000"/>
                </a:solidFill>
                <a:latin typeface="휴먼명조"/>
                <a:ea typeface="휴먼명조"/>
              </a:rPr>
              <a:t>1</a:t>
            </a:r>
            <a:r>
              <a:rPr lang="ko-KR" altLang="en-US" sz="1600" b="1" kern="0" spc="-30" dirty="0">
                <a:solidFill>
                  <a:srgbClr val="000000"/>
                </a:solidFill>
                <a:latin typeface="휴먼명조"/>
                <a:ea typeface="휴먼명조"/>
              </a:rPr>
              <a:t>개월 이내에 </a:t>
            </a:r>
            <a:r>
              <a:rPr lang="ko-KR" altLang="en-US" sz="1600" kern="0" spc="-30" dirty="0">
                <a:solidFill>
                  <a:srgbClr val="000000"/>
                </a:solidFill>
                <a:latin typeface="휴먼명조"/>
                <a:ea typeface="휴먼명조"/>
              </a:rPr>
              <a:t>환경전문공사업체와 공사계약 </a:t>
            </a:r>
            <a:r>
              <a:rPr lang="ko-KR" altLang="en-US" sz="1600" kern="0" spc="-30" dirty="0" err="1">
                <a:solidFill>
                  <a:srgbClr val="000000"/>
                </a:solidFill>
                <a:latin typeface="휴먼명조"/>
                <a:ea typeface="휴먼명조"/>
              </a:rPr>
              <a:t>체결후</a:t>
            </a:r>
            <a:r>
              <a:rPr lang="ko-KR" altLang="en-US" sz="1600" kern="0" spc="-30" dirty="0">
                <a:solidFill>
                  <a:srgbClr val="000000"/>
                </a:solidFill>
                <a:latin typeface="휴먼명조"/>
                <a:ea typeface="휴먼명조"/>
              </a:rPr>
              <a:t> 시 통보</a:t>
            </a:r>
            <a:endParaRPr lang="en-US" altLang="ko-KR" sz="1600" kern="0" spc="-30" dirty="0">
              <a:solidFill>
                <a:srgbClr val="000000"/>
              </a:solidFill>
              <a:latin typeface="휴먼명조"/>
              <a:ea typeface="휴먼명조"/>
            </a:endParaRPr>
          </a:p>
          <a:p>
            <a:pPr marL="454660" indent="-454660" algn="just" latinLnBrk="1">
              <a:lnSpc>
                <a:spcPct val="160000"/>
              </a:lnSpc>
              <a:spcBef>
                <a:spcPts val="0"/>
              </a:spcBef>
              <a:spcAft>
                <a:spcPts val="0"/>
              </a:spcAft>
              <a:tabLst>
                <a:tab pos="508000" algn="l"/>
                <a:tab pos="1016000" algn="l"/>
                <a:tab pos="1225550" algn="l"/>
                <a:tab pos="2032000" algn="l"/>
                <a:tab pos="2540000" algn="l"/>
                <a:tab pos="3048000" algn="l"/>
                <a:tab pos="3556000" algn="l"/>
                <a:tab pos="4064000" algn="l"/>
                <a:tab pos="4572000" algn="l"/>
                <a:tab pos="5080000" algn="l"/>
                <a:tab pos="5588000" algn="l"/>
                <a:tab pos="6096000" algn="l"/>
                <a:tab pos="6604000" algn="l"/>
                <a:tab pos="7112000" algn="l"/>
                <a:tab pos="7620000" algn="l"/>
                <a:tab pos="8128000" algn="l"/>
                <a:tab pos="8636000" algn="l"/>
                <a:tab pos="9144000" algn="l"/>
                <a:tab pos="9652000" algn="l"/>
                <a:tab pos="10160000" algn="l"/>
                <a:tab pos="10668000" algn="l"/>
                <a:tab pos="11176000" algn="l"/>
                <a:tab pos="11684000" algn="l"/>
                <a:tab pos="12192000" algn="l"/>
                <a:tab pos="12700000" algn="l"/>
                <a:tab pos="13208000" algn="l"/>
                <a:tab pos="13716000" algn="l"/>
                <a:tab pos="14224000" algn="l"/>
                <a:tab pos="14732000" algn="l"/>
                <a:tab pos="15240000" algn="l"/>
                <a:tab pos="15748000" algn="l"/>
              </a:tabLst>
              <a:defRPr/>
            </a:pPr>
            <a:r>
              <a:rPr lang="ko-KR" altLang="en-US" sz="1600" dirty="0">
                <a:latin typeface="휴먼명조"/>
              </a:rPr>
              <a:t>○ </a:t>
            </a:r>
            <a:r>
              <a:rPr lang="en-US" altLang="ko-KR" sz="1600" b="1" dirty="0">
                <a:latin typeface="휴먼명조"/>
              </a:rPr>
              <a:t>(</a:t>
            </a:r>
            <a:r>
              <a:rPr lang="ko-KR" altLang="en-US" sz="1600" b="1" kern="0" dirty="0">
                <a:solidFill>
                  <a:srgbClr val="000000"/>
                </a:solidFill>
                <a:latin typeface="휴먼명조"/>
                <a:ea typeface="휴먼명조"/>
              </a:rPr>
              <a:t>준공심사</a:t>
            </a:r>
            <a:r>
              <a:rPr lang="en-US" altLang="ko-KR" sz="1600" b="1" kern="0" dirty="0">
                <a:solidFill>
                  <a:srgbClr val="000000"/>
                </a:solidFill>
                <a:latin typeface="휴먼명조"/>
                <a:ea typeface="휴먼명조"/>
              </a:rPr>
              <a:t>)</a:t>
            </a:r>
            <a:r>
              <a:rPr lang="ko-KR" altLang="en-US" sz="1600" b="1" kern="0" dirty="0">
                <a:solidFill>
                  <a:srgbClr val="000000"/>
                </a:solidFill>
                <a:latin typeface="휴먼명조"/>
                <a:ea typeface="휴먼명조"/>
              </a:rPr>
              <a:t> </a:t>
            </a:r>
            <a:r>
              <a:rPr lang="ko-KR" altLang="en-US" sz="1600" kern="0" spc="-30" dirty="0">
                <a:solidFill>
                  <a:srgbClr val="000000"/>
                </a:solidFill>
                <a:latin typeface="휴먼명조"/>
                <a:ea typeface="휴먼명조"/>
              </a:rPr>
              <a:t>계약 체결 후 </a:t>
            </a:r>
            <a:r>
              <a:rPr lang="en-US" altLang="ko-KR" sz="1600" b="1" kern="0" spc="-30" dirty="0">
                <a:solidFill>
                  <a:srgbClr val="000000"/>
                </a:solidFill>
                <a:latin typeface="휴먼명조"/>
                <a:ea typeface="휴먼명조"/>
              </a:rPr>
              <a:t>3</a:t>
            </a:r>
            <a:r>
              <a:rPr lang="ko-KR" altLang="en-US" sz="1600" b="1" kern="0" spc="-30" dirty="0">
                <a:solidFill>
                  <a:srgbClr val="000000"/>
                </a:solidFill>
                <a:latin typeface="휴먼명조"/>
                <a:ea typeface="휴먼명조"/>
              </a:rPr>
              <a:t>개월 이내에 </a:t>
            </a:r>
            <a:r>
              <a:rPr lang="ko-KR" altLang="en-US" sz="1600" kern="0" spc="-30" dirty="0">
                <a:solidFill>
                  <a:srgbClr val="000000"/>
                </a:solidFill>
                <a:latin typeface="휴먼명조"/>
                <a:ea typeface="휴먼명조"/>
              </a:rPr>
              <a:t>방지시설 및 사물인터넷 설치 완료</a:t>
            </a:r>
            <a:r>
              <a:rPr lang="en-US" altLang="ko-KR" sz="1600" kern="0" spc="-30" dirty="0">
                <a:solidFill>
                  <a:srgbClr val="000000"/>
                </a:solidFill>
                <a:latin typeface="휴먼명조"/>
                <a:ea typeface="휴먼명조"/>
              </a:rPr>
              <a:t>(</a:t>
            </a:r>
            <a:r>
              <a:rPr lang="ko-KR" altLang="en-US" sz="1600" kern="0" spc="-30" dirty="0">
                <a:solidFill>
                  <a:srgbClr val="000000"/>
                </a:solidFill>
                <a:latin typeface="휴먼명조"/>
                <a:ea typeface="휴먼명조"/>
              </a:rPr>
              <a:t>전송확인</a:t>
            </a:r>
            <a:r>
              <a:rPr lang="en-US" altLang="ko-KR" sz="1600" kern="0" spc="-30" dirty="0">
                <a:solidFill>
                  <a:srgbClr val="000000"/>
                </a:solidFill>
                <a:latin typeface="휴먼명조"/>
                <a:ea typeface="휴먼명조"/>
              </a:rPr>
              <a:t>)</a:t>
            </a:r>
            <a:r>
              <a:rPr lang="ko-KR" altLang="en-US" sz="1600" kern="0" spc="-30" dirty="0">
                <a:solidFill>
                  <a:srgbClr val="000000"/>
                </a:solidFill>
                <a:latin typeface="휴먼명조"/>
                <a:ea typeface="휴먼명조"/>
              </a:rPr>
              <a:t>후 보조금 </a:t>
            </a:r>
            <a:endParaRPr lang="en-US" altLang="ko-KR" sz="1600" kern="0" spc="-30" dirty="0">
              <a:solidFill>
                <a:srgbClr val="000000"/>
              </a:solidFill>
              <a:latin typeface="휴먼명조"/>
              <a:ea typeface="휴먼명조"/>
            </a:endParaRPr>
          </a:p>
          <a:p>
            <a:pPr marL="454660" indent="-454660" algn="just" latinLnBrk="1">
              <a:lnSpc>
                <a:spcPct val="160000"/>
              </a:lnSpc>
              <a:spcBef>
                <a:spcPts val="0"/>
              </a:spcBef>
              <a:spcAft>
                <a:spcPts val="0"/>
              </a:spcAft>
              <a:tabLst>
                <a:tab pos="508000" algn="l"/>
                <a:tab pos="1016000" algn="l"/>
                <a:tab pos="1225550" algn="l"/>
                <a:tab pos="2032000" algn="l"/>
                <a:tab pos="2540000" algn="l"/>
                <a:tab pos="3048000" algn="l"/>
                <a:tab pos="3556000" algn="l"/>
                <a:tab pos="4064000" algn="l"/>
                <a:tab pos="4572000" algn="l"/>
                <a:tab pos="5080000" algn="l"/>
                <a:tab pos="5588000" algn="l"/>
                <a:tab pos="6096000" algn="l"/>
                <a:tab pos="6604000" algn="l"/>
                <a:tab pos="7112000" algn="l"/>
                <a:tab pos="7620000" algn="l"/>
                <a:tab pos="8128000" algn="l"/>
                <a:tab pos="8636000" algn="l"/>
                <a:tab pos="9144000" algn="l"/>
                <a:tab pos="9652000" algn="l"/>
                <a:tab pos="10160000" algn="l"/>
                <a:tab pos="10668000" algn="l"/>
                <a:tab pos="11176000" algn="l"/>
                <a:tab pos="11684000" algn="l"/>
                <a:tab pos="12192000" algn="l"/>
                <a:tab pos="12700000" algn="l"/>
                <a:tab pos="13208000" algn="l"/>
                <a:tab pos="13716000" algn="l"/>
                <a:tab pos="14224000" algn="l"/>
                <a:tab pos="14732000" algn="l"/>
                <a:tab pos="15240000" algn="l"/>
                <a:tab pos="15748000" algn="l"/>
              </a:tabLst>
              <a:defRPr/>
            </a:pPr>
            <a:r>
              <a:rPr lang="en-US" altLang="ko-KR" sz="1600" kern="0" spc="-30" dirty="0">
                <a:solidFill>
                  <a:srgbClr val="000000"/>
                </a:solidFill>
                <a:latin typeface="휴먼명조"/>
                <a:ea typeface="휴먼명조"/>
              </a:rPr>
              <a:t>                   </a:t>
            </a:r>
            <a:r>
              <a:rPr lang="ko-KR" altLang="en-US" sz="1600" kern="0" spc="-30" dirty="0">
                <a:solidFill>
                  <a:srgbClr val="000000"/>
                </a:solidFill>
                <a:latin typeface="휴먼명조"/>
                <a:ea typeface="휴먼명조"/>
              </a:rPr>
              <a:t>지급신청서 제출</a:t>
            </a:r>
          </a:p>
          <a:p>
            <a:pPr marL="454660" indent="-454660" algn="just" latinLnBrk="1">
              <a:lnSpc>
                <a:spcPct val="160000"/>
              </a:lnSpc>
              <a:spcBef>
                <a:spcPts val="0"/>
              </a:spcBef>
              <a:spcAft>
                <a:spcPts val="0"/>
              </a:spcAft>
              <a:tabLst>
                <a:tab pos="508000" algn="l"/>
                <a:tab pos="1016000" algn="l"/>
                <a:tab pos="1225550" algn="l"/>
                <a:tab pos="2032000" algn="l"/>
                <a:tab pos="2540000" algn="l"/>
                <a:tab pos="3048000" algn="l"/>
                <a:tab pos="3556000" algn="l"/>
                <a:tab pos="4064000" algn="l"/>
                <a:tab pos="4572000" algn="l"/>
                <a:tab pos="5080000" algn="l"/>
                <a:tab pos="5588000" algn="l"/>
                <a:tab pos="6096000" algn="l"/>
                <a:tab pos="6604000" algn="l"/>
                <a:tab pos="7112000" algn="l"/>
                <a:tab pos="7620000" algn="l"/>
                <a:tab pos="8128000" algn="l"/>
                <a:tab pos="8636000" algn="l"/>
                <a:tab pos="9144000" algn="l"/>
                <a:tab pos="9652000" algn="l"/>
                <a:tab pos="10160000" algn="l"/>
                <a:tab pos="10668000" algn="l"/>
                <a:tab pos="11176000" algn="l"/>
                <a:tab pos="11684000" algn="l"/>
                <a:tab pos="12192000" algn="l"/>
                <a:tab pos="12700000" algn="l"/>
                <a:tab pos="13208000" algn="l"/>
                <a:tab pos="13716000" algn="l"/>
                <a:tab pos="14224000" algn="l"/>
                <a:tab pos="14732000" algn="l"/>
                <a:tab pos="15240000" algn="l"/>
                <a:tab pos="15748000" algn="l"/>
              </a:tabLst>
              <a:defRPr/>
            </a:pPr>
            <a:endParaRPr lang="ko-KR" altLang="en-US" sz="1600" kern="0" dirty="0">
              <a:solidFill>
                <a:srgbClr val="000000"/>
              </a:solidFill>
              <a:latin typeface="한양신명조"/>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282BD937-8715-BFC7-A5A9-A3EB53287B03}"/>
              </a:ext>
            </a:extLst>
          </p:cNvPr>
          <p:cNvSpPr/>
          <p:nvPr/>
        </p:nvSpPr>
        <p:spPr>
          <a:xfrm>
            <a:off x="320675" y="401638"/>
            <a:ext cx="6554788" cy="546100"/>
          </a:xfrm>
          <a:prstGeom prst="rect">
            <a:avLst/>
          </a:prstGeom>
        </p:spPr>
        <p:txBody>
          <a:bodyPr>
            <a:spAutoFit/>
          </a:bodyPr>
          <a:lstStyle/>
          <a:p>
            <a:pPr marL="394970" indent="-394970">
              <a:lnSpc>
                <a:spcPct val="140000"/>
              </a:lnSpc>
              <a:spcBef>
                <a:spcPts val="0"/>
              </a:spcBef>
              <a:spcAft>
                <a:spcPts val="0"/>
              </a:spcAft>
              <a:defRPr/>
            </a:pPr>
            <a:r>
              <a:rPr lang="en-US" altLang="ko-KR" kern="0" dirty="0">
                <a:solidFill>
                  <a:schemeClr val="bg1"/>
                </a:solidFill>
                <a:latin typeface="HCI Poppy"/>
                <a:ea typeface="휴먼명조"/>
              </a:rPr>
              <a:t>&lt; </a:t>
            </a:r>
            <a:r>
              <a:rPr lang="ko-KR" altLang="en-US" kern="0" dirty="0">
                <a:solidFill>
                  <a:schemeClr val="bg1"/>
                </a:solidFill>
                <a:latin typeface="HCI Poppy"/>
                <a:ea typeface="휴먼명조"/>
              </a:rPr>
              <a:t>측정기기</a:t>
            </a:r>
            <a:r>
              <a:rPr lang="ko-KR" altLang="en-US" kern="0" dirty="0">
                <a:solidFill>
                  <a:schemeClr val="bg1"/>
                </a:solidFill>
                <a:latin typeface="휴먼명조"/>
                <a:ea typeface="휴먼명조"/>
              </a:rPr>
              <a:t> 보조금 지급 절차 </a:t>
            </a:r>
            <a:r>
              <a:rPr lang="en-US" altLang="ko-KR" kern="0" dirty="0">
                <a:solidFill>
                  <a:schemeClr val="bg1"/>
                </a:solidFill>
                <a:latin typeface="HCI Poppy"/>
                <a:ea typeface="휴먼명조"/>
              </a:rPr>
              <a:t>&gt;</a:t>
            </a:r>
            <a:endParaRPr lang="ko-KR" altLang="en-US" kern="0" dirty="0">
              <a:solidFill>
                <a:schemeClr val="bg1"/>
              </a:solidFill>
              <a:latin typeface="한양신명조"/>
            </a:endParaRPr>
          </a:p>
        </p:txBody>
      </p:sp>
      <p:sp>
        <p:nvSpPr>
          <p:cNvPr id="4" name="직사각형 3">
            <a:extLst>
              <a:ext uri="{FF2B5EF4-FFF2-40B4-BE49-F238E27FC236}">
                <a16:creationId xmlns:a16="http://schemas.microsoft.com/office/drawing/2014/main" id="{E50E5D92-1076-D214-37BB-B7EBBD71FC72}"/>
              </a:ext>
            </a:extLst>
          </p:cNvPr>
          <p:cNvSpPr/>
          <p:nvPr/>
        </p:nvSpPr>
        <p:spPr>
          <a:xfrm>
            <a:off x="176213" y="5122863"/>
            <a:ext cx="8964612" cy="2062162"/>
          </a:xfrm>
          <a:prstGeom prst="rect">
            <a:avLst/>
          </a:prstGeom>
        </p:spPr>
        <p:txBody>
          <a:bodyPr>
            <a:spAutoFit/>
          </a:bodyPr>
          <a:lstStyle/>
          <a:p>
            <a:pPr marL="454660" indent="-454660" algn="just" latinLnBrk="1">
              <a:lnSpc>
                <a:spcPct val="160000"/>
              </a:lnSpc>
              <a:spcBef>
                <a:spcPts val="0"/>
              </a:spcBef>
              <a:spcAft>
                <a:spcPts val="0"/>
              </a:spcAft>
              <a:tabLst>
                <a:tab pos="508000" algn="l"/>
                <a:tab pos="1016000" algn="l"/>
                <a:tab pos="1225550" algn="l"/>
                <a:tab pos="2032000" algn="l"/>
                <a:tab pos="2540000" algn="l"/>
                <a:tab pos="3048000" algn="l"/>
                <a:tab pos="3556000" algn="l"/>
                <a:tab pos="4064000" algn="l"/>
                <a:tab pos="4572000" algn="l"/>
                <a:tab pos="5080000" algn="l"/>
                <a:tab pos="5588000" algn="l"/>
                <a:tab pos="6096000" algn="l"/>
                <a:tab pos="6604000" algn="l"/>
                <a:tab pos="7112000" algn="l"/>
                <a:tab pos="7620000" algn="l"/>
                <a:tab pos="8128000" algn="l"/>
                <a:tab pos="8636000" algn="l"/>
                <a:tab pos="9144000" algn="l"/>
                <a:tab pos="9652000" algn="l"/>
                <a:tab pos="10160000" algn="l"/>
                <a:tab pos="10668000" algn="l"/>
                <a:tab pos="11176000" algn="l"/>
                <a:tab pos="11684000" algn="l"/>
                <a:tab pos="12192000" algn="l"/>
                <a:tab pos="12700000" algn="l"/>
                <a:tab pos="13208000" algn="l"/>
                <a:tab pos="13716000" algn="l"/>
                <a:tab pos="14224000" algn="l"/>
                <a:tab pos="14732000" algn="l"/>
                <a:tab pos="15240000" algn="l"/>
                <a:tab pos="15748000" algn="l"/>
              </a:tabLst>
              <a:defRPr/>
            </a:pPr>
            <a:r>
              <a:rPr lang="ko-KR" altLang="en-US" sz="1600" kern="0" dirty="0">
                <a:solidFill>
                  <a:srgbClr val="000000"/>
                </a:solidFill>
                <a:latin typeface="휴먼명조"/>
                <a:ea typeface="휴먼명조"/>
              </a:rPr>
              <a:t>○</a:t>
            </a:r>
            <a:r>
              <a:rPr lang="ko-KR" altLang="en-US" sz="1600" b="1" kern="0" dirty="0">
                <a:solidFill>
                  <a:srgbClr val="000000"/>
                </a:solidFill>
                <a:latin typeface="휴먼명조"/>
                <a:ea typeface="휴먼명조"/>
              </a:rPr>
              <a:t> </a:t>
            </a:r>
            <a:r>
              <a:rPr lang="en-US" altLang="ko-KR" sz="1600" b="1" kern="0" dirty="0">
                <a:solidFill>
                  <a:srgbClr val="000000"/>
                </a:solidFill>
                <a:latin typeface="휴먼명조"/>
                <a:ea typeface="휴먼명조"/>
              </a:rPr>
              <a:t>(</a:t>
            </a:r>
            <a:r>
              <a:rPr lang="ko-KR" altLang="en-US" sz="1600" b="1" kern="0" dirty="0">
                <a:solidFill>
                  <a:srgbClr val="000000"/>
                </a:solidFill>
                <a:latin typeface="휴먼명조"/>
                <a:ea typeface="휴먼명조"/>
              </a:rPr>
              <a:t>사업반려</a:t>
            </a:r>
            <a:r>
              <a:rPr lang="en-US" altLang="ko-KR" sz="1600" b="1" kern="0" dirty="0">
                <a:solidFill>
                  <a:srgbClr val="000000"/>
                </a:solidFill>
                <a:latin typeface="휴먼명조"/>
                <a:ea typeface="휴먼명조"/>
              </a:rPr>
              <a:t>) </a:t>
            </a:r>
            <a:r>
              <a:rPr lang="ko-KR" altLang="en-US" sz="1600" kern="0" spc="-30" dirty="0">
                <a:solidFill>
                  <a:srgbClr val="000000"/>
                </a:solidFill>
                <a:latin typeface="휴먼명조"/>
                <a:ea typeface="휴먼명조"/>
              </a:rPr>
              <a:t>보완요청을 받은 신청인이 정당한 </a:t>
            </a:r>
            <a:r>
              <a:rPr lang="ko-KR" altLang="en-US" sz="1600" kern="0" spc="-30" dirty="0" err="1">
                <a:solidFill>
                  <a:srgbClr val="000000"/>
                </a:solidFill>
                <a:latin typeface="휴먼명조"/>
                <a:ea typeface="휴먼명조"/>
              </a:rPr>
              <a:t>사유없이</a:t>
            </a:r>
            <a:r>
              <a:rPr lang="ko-KR" altLang="en-US" sz="1600" kern="0" spc="-30" dirty="0">
                <a:solidFill>
                  <a:srgbClr val="000000"/>
                </a:solidFill>
                <a:latin typeface="휴먼명조"/>
                <a:ea typeface="휴먼명조"/>
              </a:rPr>
              <a:t> </a:t>
            </a:r>
            <a:r>
              <a:rPr lang="ko-KR" altLang="en-US" sz="1600" kern="0" spc="-30" dirty="0" err="1">
                <a:solidFill>
                  <a:srgbClr val="000000"/>
                </a:solidFill>
                <a:latin typeface="휴먼명조"/>
                <a:ea typeface="휴먼명조"/>
              </a:rPr>
              <a:t>기한내</a:t>
            </a:r>
            <a:r>
              <a:rPr lang="ko-KR" altLang="en-US" sz="1600" kern="0" spc="-30" dirty="0">
                <a:solidFill>
                  <a:srgbClr val="000000"/>
                </a:solidFill>
                <a:latin typeface="휴먼명조"/>
                <a:ea typeface="휴먼명조"/>
              </a:rPr>
              <a:t> 보완</a:t>
            </a:r>
            <a:r>
              <a:rPr lang="ko-KR" altLang="en-US" sz="1600" kern="0" spc="-60" dirty="0">
                <a:solidFill>
                  <a:srgbClr val="000000"/>
                </a:solidFill>
                <a:latin typeface="휴먼명조"/>
                <a:ea typeface="휴먼명조"/>
              </a:rPr>
              <a:t>자료를</a:t>
            </a:r>
            <a:r>
              <a:rPr lang="ko-KR" altLang="en-US" sz="1600" kern="0" spc="-30" dirty="0">
                <a:solidFill>
                  <a:srgbClr val="000000"/>
                </a:solidFill>
                <a:latin typeface="휴먼명조"/>
                <a:ea typeface="휴먼명조"/>
              </a:rPr>
              <a:t> </a:t>
            </a:r>
            <a:r>
              <a:rPr lang="ko-KR" altLang="en-US" sz="1600" kern="0" spc="-10" dirty="0">
                <a:solidFill>
                  <a:srgbClr val="000000"/>
                </a:solidFill>
                <a:latin typeface="휴먼명조"/>
                <a:ea typeface="휴먼명조"/>
              </a:rPr>
              <a:t>제출하지 않은 경우 </a:t>
            </a:r>
            <a:endParaRPr lang="en-US" altLang="ko-KR" sz="1600" kern="0" spc="-10" dirty="0">
              <a:solidFill>
                <a:srgbClr val="000000"/>
              </a:solidFill>
              <a:latin typeface="휴먼명조"/>
              <a:ea typeface="휴먼명조"/>
            </a:endParaRPr>
          </a:p>
          <a:p>
            <a:pPr marL="454660" indent="-454660" algn="just" latinLnBrk="1">
              <a:lnSpc>
                <a:spcPct val="160000"/>
              </a:lnSpc>
              <a:spcBef>
                <a:spcPts val="0"/>
              </a:spcBef>
              <a:spcAft>
                <a:spcPts val="0"/>
              </a:spcAft>
              <a:tabLst>
                <a:tab pos="508000" algn="l"/>
                <a:tab pos="1016000" algn="l"/>
                <a:tab pos="1225550" algn="l"/>
                <a:tab pos="2032000" algn="l"/>
                <a:tab pos="2540000" algn="l"/>
                <a:tab pos="3048000" algn="l"/>
                <a:tab pos="3556000" algn="l"/>
                <a:tab pos="4064000" algn="l"/>
                <a:tab pos="4572000" algn="l"/>
                <a:tab pos="5080000" algn="l"/>
                <a:tab pos="5588000" algn="l"/>
                <a:tab pos="6096000" algn="l"/>
                <a:tab pos="6604000" algn="l"/>
                <a:tab pos="7112000" algn="l"/>
                <a:tab pos="7620000" algn="l"/>
                <a:tab pos="8128000" algn="l"/>
                <a:tab pos="8636000" algn="l"/>
                <a:tab pos="9144000" algn="l"/>
                <a:tab pos="9652000" algn="l"/>
                <a:tab pos="10160000" algn="l"/>
                <a:tab pos="10668000" algn="l"/>
                <a:tab pos="11176000" algn="l"/>
                <a:tab pos="11684000" algn="l"/>
                <a:tab pos="12192000" algn="l"/>
                <a:tab pos="12700000" algn="l"/>
                <a:tab pos="13208000" algn="l"/>
                <a:tab pos="13716000" algn="l"/>
                <a:tab pos="14224000" algn="l"/>
                <a:tab pos="14732000" algn="l"/>
                <a:tab pos="15240000" algn="l"/>
                <a:tab pos="15748000" algn="l"/>
              </a:tabLst>
              <a:defRPr/>
            </a:pPr>
            <a:r>
              <a:rPr lang="ko-KR" altLang="en-US" sz="1600" kern="0" dirty="0">
                <a:solidFill>
                  <a:srgbClr val="000000"/>
                </a:solidFill>
                <a:latin typeface="휴먼명조"/>
                <a:ea typeface="휴먼명조"/>
              </a:rPr>
              <a:t>○ </a:t>
            </a:r>
            <a:r>
              <a:rPr lang="en-US" altLang="ko-KR" sz="1600" b="1" kern="0" dirty="0">
                <a:solidFill>
                  <a:srgbClr val="000000"/>
                </a:solidFill>
                <a:latin typeface="휴먼명조"/>
                <a:ea typeface="휴먼명조"/>
              </a:rPr>
              <a:t>(</a:t>
            </a:r>
            <a:r>
              <a:rPr lang="ko-KR" altLang="en-US" sz="1600" b="1" kern="0" dirty="0">
                <a:solidFill>
                  <a:srgbClr val="000000"/>
                </a:solidFill>
                <a:latin typeface="휴먼명조"/>
                <a:ea typeface="휴먼명조"/>
              </a:rPr>
              <a:t>사업승인</a:t>
            </a:r>
            <a:r>
              <a:rPr lang="en-US" altLang="ko-KR" sz="1600" b="1" kern="0" dirty="0">
                <a:solidFill>
                  <a:srgbClr val="000000"/>
                </a:solidFill>
                <a:latin typeface="휴먼명조"/>
                <a:ea typeface="휴먼명조"/>
              </a:rPr>
              <a:t>)</a:t>
            </a:r>
            <a:r>
              <a:rPr lang="ko-KR" altLang="en-US" sz="1600" kern="0" dirty="0">
                <a:solidFill>
                  <a:srgbClr val="000000"/>
                </a:solidFill>
                <a:latin typeface="휴먼명조"/>
                <a:ea typeface="휴먼명조"/>
              </a:rPr>
              <a:t> </a:t>
            </a:r>
            <a:r>
              <a:rPr lang="ko-KR" altLang="en-US" sz="1600" kern="0" spc="-30" dirty="0">
                <a:solidFill>
                  <a:srgbClr val="000000"/>
                </a:solidFill>
                <a:latin typeface="휴먼명조"/>
                <a:ea typeface="휴먼명조"/>
              </a:rPr>
              <a:t>사업승인 신청인은 </a:t>
            </a:r>
            <a:r>
              <a:rPr lang="en-US" altLang="ko-KR" sz="1600" b="1" kern="0" spc="-30" dirty="0">
                <a:solidFill>
                  <a:srgbClr val="000000"/>
                </a:solidFill>
                <a:latin typeface="휴먼명조"/>
                <a:ea typeface="휴먼명조"/>
              </a:rPr>
              <a:t>1</a:t>
            </a:r>
            <a:r>
              <a:rPr lang="ko-KR" altLang="en-US" sz="1600" b="1" kern="0" spc="-30" dirty="0">
                <a:solidFill>
                  <a:srgbClr val="000000"/>
                </a:solidFill>
                <a:latin typeface="휴먼명조"/>
                <a:ea typeface="휴먼명조"/>
              </a:rPr>
              <a:t>개월 이내에 </a:t>
            </a:r>
            <a:r>
              <a:rPr lang="ko-KR" altLang="en-US" sz="1600" kern="0" spc="-30" dirty="0">
                <a:solidFill>
                  <a:srgbClr val="000000"/>
                </a:solidFill>
                <a:latin typeface="휴먼명조"/>
                <a:ea typeface="휴먼명조"/>
              </a:rPr>
              <a:t>환경전문공사업체와 공사계약 </a:t>
            </a:r>
            <a:r>
              <a:rPr lang="ko-KR" altLang="en-US" sz="1600" kern="0" spc="-30" dirty="0" err="1">
                <a:solidFill>
                  <a:srgbClr val="000000"/>
                </a:solidFill>
                <a:latin typeface="휴먼명조"/>
                <a:ea typeface="휴먼명조"/>
              </a:rPr>
              <a:t>체결후</a:t>
            </a:r>
            <a:r>
              <a:rPr lang="ko-KR" altLang="en-US" sz="1600" kern="0" spc="-30" dirty="0">
                <a:solidFill>
                  <a:srgbClr val="000000"/>
                </a:solidFill>
                <a:latin typeface="휴먼명조"/>
                <a:ea typeface="휴먼명조"/>
              </a:rPr>
              <a:t> 시 통보</a:t>
            </a:r>
            <a:endParaRPr lang="en-US" altLang="ko-KR" sz="1600" kern="0" spc="-30" dirty="0">
              <a:solidFill>
                <a:srgbClr val="000000"/>
              </a:solidFill>
              <a:latin typeface="휴먼명조"/>
              <a:ea typeface="휴먼명조"/>
            </a:endParaRPr>
          </a:p>
          <a:p>
            <a:pPr marL="454660" indent="-454660" algn="just" latinLnBrk="1">
              <a:lnSpc>
                <a:spcPct val="160000"/>
              </a:lnSpc>
              <a:spcBef>
                <a:spcPts val="0"/>
              </a:spcBef>
              <a:spcAft>
                <a:spcPts val="0"/>
              </a:spcAft>
              <a:tabLst>
                <a:tab pos="508000" algn="l"/>
                <a:tab pos="1016000" algn="l"/>
                <a:tab pos="1225550" algn="l"/>
                <a:tab pos="2032000" algn="l"/>
                <a:tab pos="2540000" algn="l"/>
                <a:tab pos="3048000" algn="l"/>
                <a:tab pos="3556000" algn="l"/>
                <a:tab pos="4064000" algn="l"/>
                <a:tab pos="4572000" algn="l"/>
                <a:tab pos="5080000" algn="l"/>
                <a:tab pos="5588000" algn="l"/>
                <a:tab pos="6096000" algn="l"/>
                <a:tab pos="6604000" algn="l"/>
                <a:tab pos="7112000" algn="l"/>
                <a:tab pos="7620000" algn="l"/>
                <a:tab pos="8128000" algn="l"/>
                <a:tab pos="8636000" algn="l"/>
                <a:tab pos="9144000" algn="l"/>
                <a:tab pos="9652000" algn="l"/>
                <a:tab pos="10160000" algn="l"/>
                <a:tab pos="10668000" algn="l"/>
                <a:tab pos="11176000" algn="l"/>
                <a:tab pos="11684000" algn="l"/>
                <a:tab pos="12192000" algn="l"/>
                <a:tab pos="12700000" algn="l"/>
                <a:tab pos="13208000" algn="l"/>
                <a:tab pos="13716000" algn="l"/>
                <a:tab pos="14224000" algn="l"/>
                <a:tab pos="14732000" algn="l"/>
                <a:tab pos="15240000" algn="l"/>
                <a:tab pos="15748000" algn="l"/>
              </a:tabLst>
              <a:defRPr/>
            </a:pPr>
            <a:r>
              <a:rPr lang="ko-KR" altLang="en-US" sz="1600" dirty="0">
                <a:latin typeface="휴먼명조"/>
              </a:rPr>
              <a:t>○ </a:t>
            </a:r>
            <a:r>
              <a:rPr lang="en-US" altLang="ko-KR" sz="1600" b="1" dirty="0">
                <a:latin typeface="휴먼명조"/>
              </a:rPr>
              <a:t>(</a:t>
            </a:r>
            <a:r>
              <a:rPr lang="ko-KR" altLang="en-US" sz="1600" b="1" kern="0" dirty="0">
                <a:solidFill>
                  <a:srgbClr val="000000"/>
                </a:solidFill>
                <a:latin typeface="휴먼명조"/>
                <a:ea typeface="휴먼명조"/>
              </a:rPr>
              <a:t>준공심사</a:t>
            </a:r>
            <a:r>
              <a:rPr lang="en-US" altLang="ko-KR" sz="1600" b="1" kern="0" dirty="0">
                <a:solidFill>
                  <a:srgbClr val="000000"/>
                </a:solidFill>
                <a:latin typeface="휴먼명조"/>
                <a:ea typeface="휴먼명조"/>
              </a:rPr>
              <a:t>)</a:t>
            </a:r>
            <a:r>
              <a:rPr lang="ko-KR" altLang="en-US" sz="1600" b="1" kern="0" dirty="0">
                <a:solidFill>
                  <a:srgbClr val="000000"/>
                </a:solidFill>
                <a:latin typeface="휴먼명조"/>
                <a:ea typeface="휴먼명조"/>
              </a:rPr>
              <a:t> </a:t>
            </a:r>
            <a:r>
              <a:rPr lang="ko-KR" altLang="en-US" sz="1600" kern="0" spc="-30" dirty="0">
                <a:solidFill>
                  <a:srgbClr val="000000"/>
                </a:solidFill>
                <a:latin typeface="휴먼명조"/>
                <a:ea typeface="휴먼명조"/>
              </a:rPr>
              <a:t>계약 체결 후 </a:t>
            </a:r>
            <a:r>
              <a:rPr lang="en-US" altLang="ko-KR" sz="1600" b="1" kern="0" spc="-30" dirty="0">
                <a:solidFill>
                  <a:srgbClr val="000000"/>
                </a:solidFill>
                <a:latin typeface="휴먼명조"/>
                <a:ea typeface="휴먼명조"/>
              </a:rPr>
              <a:t>3</a:t>
            </a:r>
            <a:r>
              <a:rPr lang="ko-KR" altLang="en-US" sz="1600" b="1" kern="0" spc="-30" dirty="0">
                <a:solidFill>
                  <a:srgbClr val="000000"/>
                </a:solidFill>
                <a:latin typeface="휴먼명조"/>
                <a:ea typeface="휴먼명조"/>
              </a:rPr>
              <a:t>개월 이내에 </a:t>
            </a:r>
            <a:r>
              <a:rPr lang="ko-KR" altLang="en-US" sz="1600" kern="0" spc="-30" dirty="0">
                <a:solidFill>
                  <a:srgbClr val="000000"/>
                </a:solidFill>
                <a:latin typeface="휴먼명조"/>
                <a:ea typeface="휴먼명조"/>
              </a:rPr>
              <a:t>사물인터넷 측정기기 설치 완료</a:t>
            </a:r>
            <a:r>
              <a:rPr lang="en-US" altLang="ko-KR" sz="1600" kern="0" spc="-30" dirty="0">
                <a:solidFill>
                  <a:srgbClr val="000000"/>
                </a:solidFill>
                <a:latin typeface="휴먼명조"/>
                <a:ea typeface="휴먼명조"/>
              </a:rPr>
              <a:t>(</a:t>
            </a:r>
            <a:r>
              <a:rPr lang="ko-KR" altLang="en-US" sz="1600" kern="0" spc="-30" dirty="0">
                <a:solidFill>
                  <a:srgbClr val="000000"/>
                </a:solidFill>
                <a:latin typeface="휴먼명조"/>
                <a:ea typeface="휴먼명조"/>
              </a:rPr>
              <a:t>전송확인</a:t>
            </a:r>
            <a:r>
              <a:rPr lang="en-US" altLang="ko-KR" sz="1600" kern="0" spc="-30" dirty="0">
                <a:solidFill>
                  <a:srgbClr val="000000"/>
                </a:solidFill>
                <a:latin typeface="휴먼명조"/>
                <a:ea typeface="휴먼명조"/>
              </a:rPr>
              <a:t>)</a:t>
            </a:r>
            <a:r>
              <a:rPr lang="ko-KR" altLang="en-US" sz="1600" kern="0" spc="-30" dirty="0">
                <a:solidFill>
                  <a:srgbClr val="000000"/>
                </a:solidFill>
                <a:latin typeface="휴먼명조"/>
                <a:ea typeface="휴먼명조"/>
              </a:rPr>
              <a:t>후 보조금 </a:t>
            </a:r>
            <a:endParaRPr lang="en-US" altLang="ko-KR" sz="1600" kern="0" spc="-30" dirty="0">
              <a:solidFill>
                <a:srgbClr val="000000"/>
              </a:solidFill>
              <a:latin typeface="휴먼명조"/>
              <a:ea typeface="휴먼명조"/>
            </a:endParaRPr>
          </a:p>
          <a:p>
            <a:pPr marL="454660" indent="-454660" algn="just" latinLnBrk="1">
              <a:lnSpc>
                <a:spcPct val="160000"/>
              </a:lnSpc>
              <a:spcBef>
                <a:spcPts val="0"/>
              </a:spcBef>
              <a:spcAft>
                <a:spcPts val="0"/>
              </a:spcAft>
              <a:tabLst>
                <a:tab pos="508000" algn="l"/>
                <a:tab pos="1016000" algn="l"/>
                <a:tab pos="1225550" algn="l"/>
                <a:tab pos="2032000" algn="l"/>
                <a:tab pos="2540000" algn="l"/>
                <a:tab pos="3048000" algn="l"/>
                <a:tab pos="3556000" algn="l"/>
                <a:tab pos="4064000" algn="l"/>
                <a:tab pos="4572000" algn="l"/>
                <a:tab pos="5080000" algn="l"/>
                <a:tab pos="5588000" algn="l"/>
                <a:tab pos="6096000" algn="l"/>
                <a:tab pos="6604000" algn="l"/>
                <a:tab pos="7112000" algn="l"/>
                <a:tab pos="7620000" algn="l"/>
                <a:tab pos="8128000" algn="l"/>
                <a:tab pos="8636000" algn="l"/>
                <a:tab pos="9144000" algn="l"/>
                <a:tab pos="9652000" algn="l"/>
                <a:tab pos="10160000" algn="l"/>
                <a:tab pos="10668000" algn="l"/>
                <a:tab pos="11176000" algn="l"/>
                <a:tab pos="11684000" algn="l"/>
                <a:tab pos="12192000" algn="l"/>
                <a:tab pos="12700000" algn="l"/>
                <a:tab pos="13208000" algn="l"/>
                <a:tab pos="13716000" algn="l"/>
                <a:tab pos="14224000" algn="l"/>
                <a:tab pos="14732000" algn="l"/>
                <a:tab pos="15240000" algn="l"/>
                <a:tab pos="15748000" algn="l"/>
              </a:tabLst>
              <a:defRPr/>
            </a:pPr>
            <a:r>
              <a:rPr lang="en-US" altLang="ko-KR" sz="1600" kern="0" spc="-30" dirty="0">
                <a:solidFill>
                  <a:srgbClr val="000000"/>
                </a:solidFill>
                <a:latin typeface="휴먼명조"/>
                <a:ea typeface="휴먼명조"/>
              </a:rPr>
              <a:t>                   </a:t>
            </a:r>
            <a:r>
              <a:rPr lang="ko-KR" altLang="en-US" sz="1600" kern="0" spc="-30" dirty="0">
                <a:solidFill>
                  <a:srgbClr val="000000"/>
                </a:solidFill>
                <a:latin typeface="휴먼명조"/>
                <a:ea typeface="휴먼명조"/>
              </a:rPr>
              <a:t>지급신청서 제출</a:t>
            </a:r>
          </a:p>
          <a:p>
            <a:pPr marL="454660" indent="-454660" algn="just" latinLnBrk="1">
              <a:lnSpc>
                <a:spcPct val="160000"/>
              </a:lnSpc>
              <a:spcBef>
                <a:spcPts val="0"/>
              </a:spcBef>
              <a:spcAft>
                <a:spcPts val="0"/>
              </a:spcAft>
              <a:tabLst>
                <a:tab pos="508000" algn="l"/>
                <a:tab pos="1016000" algn="l"/>
                <a:tab pos="1225550" algn="l"/>
                <a:tab pos="2032000" algn="l"/>
                <a:tab pos="2540000" algn="l"/>
                <a:tab pos="3048000" algn="l"/>
                <a:tab pos="3556000" algn="l"/>
                <a:tab pos="4064000" algn="l"/>
                <a:tab pos="4572000" algn="l"/>
                <a:tab pos="5080000" algn="l"/>
                <a:tab pos="5588000" algn="l"/>
                <a:tab pos="6096000" algn="l"/>
                <a:tab pos="6604000" algn="l"/>
                <a:tab pos="7112000" algn="l"/>
                <a:tab pos="7620000" algn="l"/>
                <a:tab pos="8128000" algn="l"/>
                <a:tab pos="8636000" algn="l"/>
                <a:tab pos="9144000" algn="l"/>
                <a:tab pos="9652000" algn="l"/>
                <a:tab pos="10160000" algn="l"/>
                <a:tab pos="10668000" algn="l"/>
                <a:tab pos="11176000" algn="l"/>
                <a:tab pos="11684000" algn="l"/>
                <a:tab pos="12192000" algn="l"/>
                <a:tab pos="12700000" algn="l"/>
                <a:tab pos="13208000" algn="l"/>
                <a:tab pos="13716000" algn="l"/>
                <a:tab pos="14224000" algn="l"/>
                <a:tab pos="14732000" algn="l"/>
                <a:tab pos="15240000" algn="l"/>
                <a:tab pos="15748000" algn="l"/>
              </a:tabLst>
              <a:defRPr/>
            </a:pPr>
            <a:endParaRPr lang="ko-KR" altLang="en-US" sz="1600" kern="0" dirty="0">
              <a:solidFill>
                <a:srgbClr val="000000"/>
              </a:solidFill>
              <a:latin typeface="한양신명조"/>
            </a:endParaRPr>
          </a:p>
        </p:txBody>
      </p:sp>
      <p:pic>
        <p:nvPicPr>
          <p:cNvPr id="205828" name="그림 4">
            <a:extLst>
              <a:ext uri="{FF2B5EF4-FFF2-40B4-BE49-F238E27FC236}">
                <a16:creationId xmlns:a16="http://schemas.microsoft.com/office/drawing/2014/main" id="{8F27218D-0646-F5A6-E659-DE7E9E87EC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675" y="1431925"/>
            <a:ext cx="849947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MasterPage 1">
  <a:themeElements>
    <a:clrScheme name="">
      <a:dk1>
        <a:srgbClr val="000000"/>
      </a:dk1>
      <a:lt1>
        <a:srgbClr val="FFFFFF"/>
      </a:lt1>
      <a:dk2>
        <a:srgbClr val="000000"/>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MasterPage 1">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Pag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Pag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Pag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Pag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Pag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Pag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Pag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Pag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Pag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Pag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Pag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Pag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Page 6">
  <a:themeElements>
    <a:clrScheme name="">
      <a:dk1>
        <a:srgbClr val="000000"/>
      </a:dk1>
      <a:lt1>
        <a:srgbClr val="FFFFFF"/>
      </a:lt1>
      <a:dk2>
        <a:srgbClr val="000000"/>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MasterPage 6">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Page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Page 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Page 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Page 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Page 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Page 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Page 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Page 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Page 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Page 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Page 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Page 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4086</TotalTime>
  <Words>14674</Words>
  <Application>Microsoft Office PowerPoint</Application>
  <PresentationFormat>사용자 지정</PresentationFormat>
  <Paragraphs>2173</Paragraphs>
  <Slides>103</Slides>
  <Notes>103</Notes>
  <HiddenSlides>0</HiddenSlides>
  <MMClips>0</MMClips>
  <ScaleCrop>false</ScaleCrop>
  <HeadingPairs>
    <vt:vector size="6" baseType="variant">
      <vt:variant>
        <vt:lpstr>사용한 글꼴</vt:lpstr>
      </vt:variant>
      <vt:variant>
        <vt:i4>22</vt:i4>
      </vt:variant>
      <vt:variant>
        <vt:lpstr>테마</vt:lpstr>
      </vt:variant>
      <vt:variant>
        <vt:i4>2</vt:i4>
      </vt:variant>
      <vt:variant>
        <vt:lpstr>슬라이드 제목</vt:lpstr>
      </vt:variant>
      <vt:variant>
        <vt:i4>103</vt:i4>
      </vt:variant>
    </vt:vector>
  </HeadingPairs>
  <TitlesOfParts>
    <vt:vector size="127" baseType="lpstr">
      <vt:lpstr>Arial</vt:lpstr>
      <vt:lpstr>굴림</vt:lpstr>
      <vt:lpstr>맑은 고딕</vt:lpstr>
      <vt:lpstr>LG스마트체 Regular</vt:lpstr>
      <vt:lpstr>나눔고딕 ExtraBold</vt:lpstr>
      <vt:lpstr>HY견고딕</vt:lpstr>
      <vt:lpstr>나눔고딕</vt:lpstr>
      <vt:lpstr>나눔명조</vt:lpstr>
      <vt:lpstr>바탕</vt:lpstr>
      <vt:lpstr>경기천년바탕 Regular</vt:lpstr>
      <vt:lpstr>경기천년제목 Light</vt:lpstr>
      <vt:lpstr>한양신명조</vt:lpstr>
      <vt:lpstr>전주 완판본 순B</vt:lpstr>
      <vt:lpstr>Wingdings</vt:lpstr>
      <vt:lpstr>함초롬돋움</vt:lpstr>
      <vt:lpstr>문체부 제목 돋음체</vt:lpstr>
      <vt:lpstr>함초롬바탕</vt:lpstr>
      <vt:lpstr>HY헤드라인M</vt:lpstr>
      <vt:lpstr>한컴바탕</vt:lpstr>
      <vt:lpstr>HY신명조</vt:lpstr>
      <vt:lpstr>HCI Poppy</vt:lpstr>
      <vt:lpstr>휴먼명조</vt:lpstr>
      <vt:lpstr>MasterPage 1</vt:lpstr>
      <vt:lpstr>MasterPage 6</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USER</dc:creator>
  <cp:lastModifiedBy>전민재</cp:lastModifiedBy>
  <cp:revision>319</cp:revision>
  <cp:lastPrinted>2022-09-15T05:31:06Z</cp:lastPrinted>
  <dcterms:created xsi:type="dcterms:W3CDTF">2016-04-13T23:38:56Z</dcterms:created>
  <dcterms:modified xsi:type="dcterms:W3CDTF">2022-09-20T21:01:05Z</dcterms:modified>
</cp:coreProperties>
</file>