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57" r:id="rId2"/>
    <p:sldId id="305" r:id="rId3"/>
    <p:sldId id="321" r:id="rId4"/>
    <p:sldId id="322" r:id="rId5"/>
    <p:sldId id="323" r:id="rId6"/>
    <p:sldId id="324" r:id="rId7"/>
    <p:sldId id="325" r:id="rId8"/>
    <p:sldId id="326" r:id="rId9"/>
    <p:sldId id="327" r:id="rId10"/>
    <p:sldId id="328" r:id="rId11"/>
    <p:sldId id="329" r:id="rId12"/>
    <p:sldId id="330" r:id="rId13"/>
    <p:sldId id="331" r:id="rId14"/>
    <p:sldId id="332" r:id="rId15"/>
    <p:sldId id="333" r:id="rId16"/>
    <p:sldId id="334" r:id="rId17"/>
    <p:sldId id="335" r:id="rId18"/>
    <p:sldId id="336" r:id="rId19"/>
    <p:sldId id="337" r:id="rId20"/>
    <p:sldId id="338" r:id="rId21"/>
    <p:sldId id="339" r:id="rId22"/>
    <p:sldId id="340" r:id="rId23"/>
    <p:sldId id="341" r:id="rId24"/>
    <p:sldId id="342" r:id="rId25"/>
    <p:sldId id="343" r:id="rId26"/>
    <p:sldId id="344" r:id="rId27"/>
    <p:sldId id="345" r:id="rId28"/>
    <p:sldId id="320" r:id="rId29"/>
    <p:sldId id="306" r:id="rId30"/>
    <p:sldId id="307" r:id="rId31"/>
    <p:sldId id="308" r:id="rId32"/>
    <p:sldId id="309" r:id="rId33"/>
    <p:sldId id="310" r:id="rId34"/>
    <p:sldId id="311" r:id="rId35"/>
    <p:sldId id="312" r:id="rId36"/>
    <p:sldId id="313" r:id="rId37"/>
    <p:sldId id="314" r:id="rId38"/>
    <p:sldId id="316" r:id="rId39"/>
    <p:sldId id="317" r:id="rId40"/>
    <p:sldId id="318" r:id="rId41"/>
    <p:sldId id="319" r:id="rId42"/>
    <p:sldId id="315" r:id="rId43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474" y="-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F8AB1D-630D-4084-A321-71B5D5BD1E1D}" type="datetimeFigureOut">
              <a:rPr lang="ko-KR" altLang="en-US" smtClean="0"/>
              <a:t>2022-08-11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1FB7D3-E84E-42B5-9A33-4448F26DB74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387908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534208-A342-4CCD-8A20-3D6587F03843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534235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534208-A342-4CCD-8A20-3D6587F03843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534235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534208-A342-4CCD-8A20-3D6587F03843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534235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534208-A342-4CCD-8A20-3D6587F03843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534235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534208-A342-4CCD-8A20-3D6587F03843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534235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534208-A342-4CCD-8A20-3D6587F03843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534235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534208-A342-4CCD-8A20-3D6587F03843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534235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534208-A342-4CCD-8A20-3D6587F03843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534235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534208-A342-4CCD-8A20-3D6587F03843}" type="slidenum">
              <a:rPr lang="ko-KR" altLang="en-US" smtClean="0"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534235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534208-A342-4CCD-8A20-3D6587F03843}" type="slidenum">
              <a:rPr lang="ko-KR" altLang="en-US" smtClean="0"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534235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534208-A342-4CCD-8A20-3D6587F03843}" type="slidenum">
              <a:rPr lang="ko-KR" altLang="en-US" smtClean="0"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534235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534208-A342-4CCD-8A20-3D6587F03843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5342355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534208-A342-4CCD-8A20-3D6587F03843}" type="slidenum">
              <a:rPr lang="ko-KR" altLang="en-US" smtClean="0"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5342355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534208-A342-4CCD-8A20-3D6587F03843}" type="slidenum">
              <a:rPr lang="ko-KR" altLang="en-US" smtClean="0"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5342355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534208-A342-4CCD-8A20-3D6587F03843}" type="slidenum">
              <a:rPr lang="ko-KR" altLang="en-US" smtClean="0"/>
              <a:t>22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5342355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534208-A342-4CCD-8A20-3D6587F03843}" type="slidenum">
              <a:rPr lang="ko-KR" altLang="en-US" smtClean="0"/>
              <a:t>23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5342355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534208-A342-4CCD-8A20-3D6587F03843}" type="slidenum">
              <a:rPr lang="ko-KR" altLang="en-US" smtClean="0"/>
              <a:t>24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5342355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534208-A342-4CCD-8A20-3D6587F03843}" type="slidenum">
              <a:rPr lang="ko-KR" altLang="en-US" smtClean="0"/>
              <a:t>25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5342355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534208-A342-4CCD-8A20-3D6587F03843}" type="slidenum">
              <a:rPr lang="ko-KR" altLang="en-US" smtClean="0"/>
              <a:t>26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5342355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534208-A342-4CCD-8A20-3D6587F03843}" type="slidenum">
              <a:rPr lang="ko-KR" altLang="en-US" smtClean="0"/>
              <a:t>27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5342355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534208-A342-4CCD-8A20-3D6587F03843}" type="slidenum">
              <a:rPr lang="ko-KR" altLang="en-US" smtClean="0"/>
              <a:t>28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5342355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534208-A342-4CCD-8A20-3D6587F03843}" type="slidenum">
              <a:rPr lang="ko-KR" altLang="en-US" smtClean="0"/>
              <a:t>29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534235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534208-A342-4CCD-8A20-3D6587F03843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5342355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534208-A342-4CCD-8A20-3D6587F03843}" type="slidenum">
              <a:rPr lang="ko-KR" altLang="en-US" smtClean="0"/>
              <a:t>30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5342355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534208-A342-4CCD-8A20-3D6587F03843}" type="slidenum">
              <a:rPr lang="ko-KR" altLang="en-US" smtClean="0"/>
              <a:t>31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5342355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534208-A342-4CCD-8A20-3D6587F03843}" type="slidenum">
              <a:rPr lang="ko-KR" altLang="en-US" smtClean="0"/>
              <a:t>32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5342355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534208-A342-4CCD-8A20-3D6587F03843}" type="slidenum">
              <a:rPr lang="ko-KR" altLang="en-US" smtClean="0"/>
              <a:t>33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5342355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534208-A342-4CCD-8A20-3D6587F03843}" type="slidenum">
              <a:rPr lang="ko-KR" altLang="en-US" smtClean="0"/>
              <a:t>34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5342355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534208-A342-4CCD-8A20-3D6587F03843}" type="slidenum">
              <a:rPr lang="ko-KR" altLang="en-US" smtClean="0"/>
              <a:t>35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5342355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534208-A342-4CCD-8A20-3D6587F03843}" type="slidenum">
              <a:rPr lang="ko-KR" altLang="en-US" smtClean="0"/>
              <a:t>36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5342355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534208-A342-4CCD-8A20-3D6587F03843}" type="slidenum">
              <a:rPr lang="ko-KR" altLang="en-US" smtClean="0"/>
              <a:t>37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5342355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534208-A342-4CCD-8A20-3D6587F03843}" type="slidenum">
              <a:rPr lang="ko-KR" altLang="en-US" smtClean="0"/>
              <a:t>38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5342355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534208-A342-4CCD-8A20-3D6587F03843}" type="slidenum">
              <a:rPr lang="ko-KR" altLang="en-US" smtClean="0"/>
              <a:t>39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534235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534208-A342-4CCD-8A20-3D6587F03843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5342355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534208-A342-4CCD-8A20-3D6587F03843}" type="slidenum">
              <a:rPr lang="ko-KR" altLang="en-US" smtClean="0"/>
              <a:t>40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5342355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534208-A342-4CCD-8A20-3D6587F03843}" type="slidenum">
              <a:rPr lang="ko-KR" altLang="en-US" smtClean="0"/>
              <a:t>41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534235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534208-A342-4CCD-8A20-3D6587F03843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534235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534208-A342-4CCD-8A20-3D6587F03843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534235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534208-A342-4CCD-8A20-3D6587F03843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534235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534208-A342-4CCD-8A20-3D6587F03843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534235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534208-A342-4CCD-8A20-3D6587F03843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534235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DE5D0-1C84-4262-8FA8-6158109C028B}" type="datetimeFigureOut">
              <a:rPr lang="ko-KR" altLang="en-US" smtClean="0"/>
              <a:t>2022-08-11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23603-1B14-44B5-82A7-3F038F84314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23382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DE5D0-1C84-4262-8FA8-6158109C028B}" type="datetimeFigureOut">
              <a:rPr lang="ko-KR" altLang="en-US" smtClean="0"/>
              <a:t>2022-08-11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23603-1B14-44B5-82A7-3F038F84314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942932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DE5D0-1C84-4262-8FA8-6158109C028B}" type="datetimeFigureOut">
              <a:rPr lang="ko-KR" altLang="en-US" smtClean="0"/>
              <a:t>2022-08-11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23603-1B14-44B5-82A7-3F038F84314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94716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DE5D0-1C84-4262-8FA8-6158109C028B}" type="datetimeFigureOut">
              <a:rPr lang="ko-KR" altLang="en-US" smtClean="0"/>
              <a:t>2022-08-11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23603-1B14-44B5-82A7-3F038F84314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51219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DE5D0-1C84-4262-8FA8-6158109C028B}" type="datetimeFigureOut">
              <a:rPr lang="ko-KR" altLang="en-US" smtClean="0"/>
              <a:t>2022-08-11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23603-1B14-44B5-82A7-3F038F84314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22239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DE5D0-1C84-4262-8FA8-6158109C028B}" type="datetimeFigureOut">
              <a:rPr lang="ko-KR" altLang="en-US" smtClean="0"/>
              <a:t>2022-08-11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23603-1B14-44B5-82A7-3F038F84314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982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DE5D0-1C84-4262-8FA8-6158109C028B}" type="datetimeFigureOut">
              <a:rPr lang="ko-KR" altLang="en-US" smtClean="0"/>
              <a:t>2022-08-11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23603-1B14-44B5-82A7-3F038F84314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62831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DE5D0-1C84-4262-8FA8-6158109C028B}" type="datetimeFigureOut">
              <a:rPr lang="ko-KR" altLang="en-US" smtClean="0"/>
              <a:t>2022-08-11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23603-1B14-44B5-82A7-3F038F84314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48322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DE5D0-1C84-4262-8FA8-6158109C028B}" type="datetimeFigureOut">
              <a:rPr lang="ko-KR" altLang="en-US" smtClean="0"/>
              <a:t>2022-08-11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23603-1B14-44B5-82A7-3F038F84314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79472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DE5D0-1C84-4262-8FA8-6158109C028B}" type="datetimeFigureOut">
              <a:rPr lang="ko-KR" altLang="en-US" smtClean="0"/>
              <a:t>2022-08-11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23603-1B14-44B5-82A7-3F038F84314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562705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DE5D0-1C84-4262-8FA8-6158109C028B}" type="datetimeFigureOut">
              <a:rPr lang="ko-KR" altLang="en-US" smtClean="0"/>
              <a:t>2022-08-11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23603-1B14-44B5-82A7-3F038F84314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92693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ADE5D0-1C84-4262-8FA8-6158109C028B}" type="datetimeFigureOut">
              <a:rPr lang="ko-KR" altLang="en-US" smtClean="0"/>
              <a:t>2022-08-11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F23603-1B14-44B5-82A7-3F038F84314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17263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law.go.kr/LSW/lsInfoP.do?ancYnChk=0&amp;chrClsCd=010202&amp;efYd=20210101&amp;lsiSeq=224965&amp;urlMode=lsInfoP&amp;mobile=#AJAX" TargetMode="External"/><Relationship Id="rId4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04263"/>
            <a:ext cx="9163416" cy="169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직사각형 5"/>
          <p:cNvSpPr/>
          <p:nvPr/>
        </p:nvSpPr>
        <p:spPr>
          <a:xfrm>
            <a:off x="-11348" y="1004263"/>
            <a:ext cx="9174764" cy="170465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5440932" y="4861608"/>
            <a:ext cx="310213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400" b="1" dirty="0" smtClean="0">
                <a:solidFill>
                  <a:schemeClr val="accent6">
                    <a:lumMod val="50000"/>
                  </a:schemeClr>
                </a:solidFill>
              </a:rPr>
              <a:t>삼 양 엔 지 </a:t>
            </a:r>
            <a:r>
              <a:rPr lang="ko-KR" altLang="en-US" sz="2400" b="1" dirty="0" err="1" smtClean="0">
                <a:solidFill>
                  <a:schemeClr val="accent6">
                    <a:lumMod val="50000"/>
                  </a:schemeClr>
                </a:solidFill>
              </a:rPr>
              <a:t>니</a:t>
            </a:r>
            <a:r>
              <a:rPr lang="ko-KR" altLang="en-US" sz="2400" b="1" dirty="0" smtClean="0">
                <a:solidFill>
                  <a:schemeClr val="accent6">
                    <a:lumMod val="50000"/>
                  </a:schemeClr>
                </a:solidFill>
              </a:rPr>
              <a:t> 어 링 </a:t>
            </a:r>
            <a:endParaRPr lang="en-US" altLang="ko-KR" sz="24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ko-KR" altLang="en-US" sz="2400" b="1" dirty="0" smtClean="0">
                <a:solidFill>
                  <a:schemeClr val="accent6">
                    <a:lumMod val="50000"/>
                  </a:schemeClr>
                </a:solidFill>
              </a:rPr>
              <a:t>대 표   </a:t>
            </a:r>
            <a:r>
              <a:rPr lang="ko-KR" altLang="en-US" sz="3600" b="1" dirty="0" smtClean="0">
                <a:solidFill>
                  <a:schemeClr val="accent6">
                    <a:lumMod val="50000"/>
                  </a:schemeClr>
                </a:solidFill>
              </a:rPr>
              <a:t>송    종</a:t>
            </a:r>
            <a:endParaRPr lang="ko-KR" altLang="en-US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9" name="그림 6" descr="삼양1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6108" y="6489376"/>
            <a:ext cx="2023844" cy="324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25" name="_x142011088" descr="EMB00000f080b7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274" y="2708920"/>
            <a:ext cx="3587750" cy="2979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직사각형 10"/>
          <p:cNvSpPr/>
          <p:nvPr/>
        </p:nvSpPr>
        <p:spPr>
          <a:xfrm>
            <a:off x="801307" y="1312892"/>
            <a:ext cx="7540847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6600" b="1" spc="-300" dirty="0" smtClean="0">
                <a:solidFill>
                  <a:schemeClr val="bg1"/>
                </a:solidFill>
              </a:rPr>
              <a:t>대 기 환 경 보 전 법</a:t>
            </a:r>
            <a:r>
              <a:rPr lang="ko-KR" altLang="en-US" sz="4000" b="1" spc="-300" dirty="0" smtClean="0">
                <a:solidFill>
                  <a:schemeClr val="bg1"/>
                </a:solidFill>
              </a:rPr>
              <a:t> </a:t>
            </a:r>
            <a:endParaRPr lang="ko-KR" altLang="en-US" sz="4000" b="1" spc="-300" dirty="0">
              <a:solidFill>
                <a:schemeClr val="bg1"/>
              </a:solidFill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1FC61-9687-4102-992B-317C04596E94}" type="slidenum">
              <a:rPr lang="ko-KR" altLang="en-US" smtClean="0"/>
              <a:pPr/>
              <a:t>1</a:t>
            </a:fld>
            <a:endParaRPr lang="ko-KR" altLang="en-US" dirty="0"/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476659" y="519063"/>
            <a:ext cx="4929555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latinLnBrk="0" hangingPunct="0"/>
            <a:r>
              <a:rPr lang="en-US" altLang="ko-KR" sz="2400" b="1" dirty="0" smtClean="0">
                <a:solidFill>
                  <a:srgbClr val="CC0000"/>
                </a:solidFill>
                <a:latin typeface="Times New Roman" pitchFamily="18" charset="0"/>
              </a:rPr>
              <a:t>[2022</a:t>
            </a:r>
            <a:r>
              <a:rPr lang="ko-KR" altLang="en-US" sz="2400" b="1" dirty="0" smtClean="0">
                <a:solidFill>
                  <a:srgbClr val="CC0000"/>
                </a:solidFill>
                <a:latin typeface="Times New Roman" pitchFamily="18" charset="0"/>
              </a:rPr>
              <a:t>년 통합환경안전관리자 교육</a:t>
            </a:r>
            <a:r>
              <a:rPr lang="en-US" altLang="ko-KR" sz="2400" b="1" dirty="0" smtClean="0">
                <a:solidFill>
                  <a:srgbClr val="CC0000"/>
                </a:solidFill>
                <a:latin typeface="Times New Roman" pitchFamily="18" charset="0"/>
              </a:rPr>
              <a:t>]</a:t>
            </a:r>
            <a:endParaRPr lang="en-US" altLang="ko-KR" sz="2400" b="1" dirty="0">
              <a:solidFill>
                <a:srgbClr val="CC0000"/>
              </a:solidFill>
              <a:latin typeface="Times New Roman" pitchFamily="18" charset="0"/>
            </a:endParaRP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2277701" y="3337828"/>
            <a:ext cx="4294189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latinLnBrk="0" hangingPunct="0"/>
            <a:r>
              <a:rPr lang="en-US" altLang="ko-KR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2022.  10</a:t>
            </a:r>
            <a:r>
              <a:rPr lang="en-US" altLang="ko-KR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.    . </a:t>
            </a:r>
            <a:r>
              <a:rPr lang="en-US" altLang="ko-KR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– </a:t>
            </a:r>
            <a:r>
              <a:rPr lang="en-US" altLang="ko-KR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2022. </a:t>
            </a:r>
            <a:r>
              <a:rPr lang="en-US" altLang="ko-KR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11.   </a:t>
            </a:r>
            <a:r>
              <a:rPr lang="en-US" altLang="ko-KR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  .</a:t>
            </a:r>
            <a:endParaRPr lang="en-US" altLang="ko-KR" sz="28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3040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6" descr="삼양1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6108" y="6489376"/>
            <a:ext cx="2023844" cy="324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-179523"/>
            <a:ext cx="9144000" cy="81624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3600" b="1" spc="-150" dirty="0" smtClean="0">
                <a:solidFill>
                  <a:schemeClr val="bg1"/>
                </a:solidFill>
                <a:latin typeface="맑은 고딕"/>
                <a:ea typeface="맑은 고딕"/>
              </a:rPr>
              <a:t>Ⅱ</a:t>
            </a:r>
            <a:r>
              <a:rPr lang="en-US" altLang="ko-KR" sz="3600" b="1" spc="-150" dirty="0" smtClean="0">
                <a:solidFill>
                  <a:schemeClr val="bg1"/>
                </a:solidFill>
              </a:rPr>
              <a:t>. </a:t>
            </a:r>
            <a:r>
              <a:rPr lang="ko-KR" altLang="en-US" sz="3600" b="1" spc="-150" dirty="0" smtClean="0">
                <a:solidFill>
                  <a:schemeClr val="bg1"/>
                </a:solidFill>
              </a:rPr>
              <a:t>대기환경보전법 </a:t>
            </a:r>
            <a:endParaRPr lang="ko-KR" altLang="en-US" sz="3200" b="1" spc="-150" dirty="0">
              <a:solidFill>
                <a:srgbClr val="0000FF"/>
              </a:solidFill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1FC61-9687-4102-992B-317C04596E94}" type="slidenum">
              <a:rPr lang="ko-KR" altLang="en-US" smtClean="0"/>
              <a:pPr/>
              <a:t>10</a:t>
            </a:fld>
            <a:endParaRPr lang="ko-KR" altLang="en-US" dirty="0"/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1900238" y="1600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2952750" y="1600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246313" y="15763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4" name="모서리가 둥근 직사각형 13"/>
          <p:cNvSpPr/>
          <p:nvPr/>
        </p:nvSpPr>
        <p:spPr>
          <a:xfrm>
            <a:off x="467544" y="908720"/>
            <a:ext cx="5400600" cy="554360"/>
          </a:xfrm>
          <a:prstGeom prst="round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b="1" dirty="0" smtClean="0">
                <a:solidFill>
                  <a:schemeClr val="bg1"/>
                </a:solidFill>
              </a:rPr>
              <a:t>비산배출시설 설치신고 대상</a:t>
            </a:r>
            <a:r>
              <a:rPr lang="ko-KR" altLang="en-US" sz="3200" dirty="0" smtClean="0">
                <a:solidFill>
                  <a:schemeClr val="bg1"/>
                </a:solidFill>
              </a:rPr>
              <a:t> </a:t>
            </a:r>
            <a:endParaRPr lang="ko-KR" altLang="en-US" sz="3200" dirty="0">
              <a:solidFill>
                <a:schemeClr val="bg1"/>
              </a:solidFill>
            </a:endParaRPr>
          </a:p>
        </p:txBody>
      </p:sp>
      <p:graphicFrame>
        <p:nvGraphicFramePr>
          <p:cNvPr id="16" name="표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2157373"/>
              </p:ext>
            </p:extLst>
          </p:nvPr>
        </p:nvGraphicFramePr>
        <p:xfrm>
          <a:off x="586872" y="1555750"/>
          <a:ext cx="7729544" cy="4139412"/>
        </p:xfrm>
        <a:graphic>
          <a:graphicData uri="http://schemas.openxmlformats.org/drawingml/2006/table">
            <a:tbl>
              <a:tblPr/>
              <a:tblGrid>
                <a:gridCol w="3864687"/>
                <a:gridCol w="3864857"/>
              </a:tblGrid>
              <a:tr h="299267">
                <a:tc>
                  <a:txBody>
                    <a:bodyPr/>
                    <a:lstStyle/>
                    <a:p>
                      <a:pPr marL="50800" marR="5080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분 류</a:t>
                      </a:r>
                      <a:endParaRPr lang="ko-KR" altLang="en-US" sz="1000" dirty="0">
                        <a:solidFill>
                          <a:srgbClr val="000000"/>
                        </a:solidFill>
                        <a:effectLst/>
                        <a:latin typeface="바탕"/>
                      </a:endParaRPr>
                    </a:p>
                  </a:txBody>
                  <a:tcPr marL="89446" marR="89446" marT="44723" marB="44723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0800" marR="5080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업 종</a:t>
                      </a:r>
                      <a:endParaRPr lang="ko-KR" altLang="en-US" sz="1000">
                        <a:solidFill>
                          <a:srgbClr val="000000"/>
                        </a:solidFill>
                        <a:effectLst/>
                        <a:latin typeface="바탕"/>
                      </a:endParaRPr>
                    </a:p>
                  </a:txBody>
                  <a:tcPr marL="89446" marR="89446" marT="44723" marB="4472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4767">
                <a:tc>
                  <a:txBody>
                    <a:bodyPr/>
                    <a:lstStyle/>
                    <a:p>
                      <a:pPr marL="50800" marR="5080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5. </a:t>
                      </a: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전기장비 제조업</a:t>
                      </a:r>
                      <a:endParaRPr lang="ko-KR" altLang="en-US" sz="1400" dirty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89446" marR="89446" marT="44723" marB="44723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0800" marR="5080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가</a:t>
                      </a:r>
                      <a:r>
                        <a:rPr lang="en-US" altLang="ko-KR" sz="1200" b="1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. </a:t>
                      </a:r>
                      <a:r>
                        <a:rPr lang="ko-KR" altLang="en-US" sz="1200" b="1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축전지 제조업</a:t>
                      </a:r>
                      <a:endParaRPr lang="ko-KR" altLang="en-US" sz="140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  <a:p>
                      <a:pPr marL="50800" marR="5080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나</a:t>
                      </a:r>
                      <a:r>
                        <a:rPr lang="en-US" altLang="ko-KR" sz="1200" b="1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. </a:t>
                      </a:r>
                      <a:r>
                        <a:rPr lang="ko-KR" altLang="en-US" sz="1200" b="1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기타 절연선 및 케이블 제조업</a:t>
                      </a:r>
                      <a:endParaRPr lang="ko-KR" altLang="en-US" sz="140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89446" marR="89446" marT="44723" marB="4472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1535">
                <a:tc>
                  <a:txBody>
                    <a:bodyPr/>
                    <a:lstStyle/>
                    <a:p>
                      <a:pPr marL="50800" marR="5080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6. </a:t>
                      </a: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기타 운송장비 제조업</a:t>
                      </a:r>
                      <a:endParaRPr lang="ko-KR" altLang="en-US" sz="1400" dirty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89446" marR="89446" marT="44723" marB="44723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0800" marR="50800" algn="l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가</a:t>
                      </a:r>
                      <a:r>
                        <a:rPr lang="en-US" altLang="ko-KR" sz="12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. </a:t>
                      </a: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강선 </a:t>
                      </a:r>
                      <a:r>
                        <a:rPr lang="ko-KR" altLang="en-US" sz="1200" b="1" dirty="0" err="1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건조업</a:t>
                      </a:r>
                      <a:endParaRPr lang="ko-KR" altLang="en-US" sz="1400" dirty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  <a:p>
                      <a:pPr marL="50800" marR="50800" algn="l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나</a:t>
                      </a:r>
                      <a:r>
                        <a:rPr lang="en-US" altLang="ko-KR" sz="12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. </a:t>
                      </a: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선박 구성 부분품 제조업</a:t>
                      </a:r>
                      <a:endParaRPr lang="ko-KR" altLang="en-US" sz="1400" dirty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  <a:p>
                      <a:pPr marL="50800" marR="50800" algn="l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다</a:t>
                      </a:r>
                      <a:r>
                        <a:rPr lang="en-US" altLang="ko-KR" sz="12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. </a:t>
                      </a: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기타 선박 </a:t>
                      </a:r>
                      <a:r>
                        <a:rPr lang="ko-KR" altLang="en-US" sz="1200" b="1" dirty="0" err="1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건조업</a:t>
                      </a:r>
                      <a:r>
                        <a:rPr lang="en-US" altLang="ko-KR" sz="12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. </a:t>
                      </a: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다만</a:t>
                      </a:r>
                      <a:r>
                        <a:rPr lang="en-US" altLang="ko-KR" sz="12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, </a:t>
                      </a: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철강 및 합성수지를 </a:t>
                      </a:r>
                      <a:endParaRPr lang="en-US" altLang="ko-KR" sz="1200" b="1" dirty="0" smtClean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  <a:p>
                      <a:pPr marL="50800" marR="50800" algn="l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dirty="0" smtClean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     </a:t>
                      </a:r>
                      <a:r>
                        <a:rPr lang="ko-KR" altLang="en-US" sz="1200" b="1" dirty="0" smtClean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제외한 </a:t>
                      </a: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그 밖의 재료로 비철금속선</a:t>
                      </a:r>
                      <a:r>
                        <a:rPr lang="en-US" altLang="ko-KR" sz="12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, </a:t>
                      </a: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목선 등 </a:t>
                      </a:r>
                      <a:endParaRPr lang="en-US" altLang="ko-KR" sz="1200" b="1" dirty="0" smtClean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  <a:p>
                      <a:pPr marL="50800" marR="50800" algn="l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dirty="0" smtClean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     </a:t>
                      </a:r>
                      <a:r>
                        <a:rPr lang="ko-KR" altLang="en-US" sz="1200" b="1" dirty="0" smtClean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항해용 </a:t>
                      </a: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선박을 건조하는 사업장은 제외한다</a:t>
                      </a:r>
                      <a:r>
                        <a:rPr lang="en-US" altLang="ko-KR" sz="12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.</a:t>
                      </a:r>
                      <a:endParaRPr lang="ko-KR" altLang="en-US" sz="1400" dirty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89446" marR="89446" marT="44723" marB="4472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177">
                <a:tc>
                  <a:txBody>
                    <a:bodyPr/>
                    <a:lstStyle/>
                    <a:p>
                      <a:pPr marL="50800" marR="5080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7. </a:t>
                      </a:r>
                      <a:r>
                        <a:rPr lang="ko-KR" altLang="en-US" sz="1200" b="1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육상운송 및 파이프라인 운송업</a:t>
                      </a:r>
                      <a:endParaRPr lang="ko-KR" altLang="en-US" sz="1000">
                        <a:solidFill>
                          <a:srgbClr val="000000"/>
                        </a:solidFill>
                        <a:effectLst/>
                        <a:latin typeface="바탕"/>
                      </a:endParaRPr>
                    </a:p>
                  </a:txBody>
                  <a:tcPr marL="89446" marR="89446" marT="44723" marB="44723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0800" marR="5080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파이프라인 운송업</a:t>
                      </a:r>
                      <a:endParaRPr lang="ko-KR" altLang="en-US" sz="1000" dirty="0">
                        <a:solidFill>
                          <a:srgbClr val="000000"/>
                        </a:solidFill>
                        <a:effectLst/>
                        <a:latin typeface="바탕"/>
                      </a:endParaRPr>
                    </a:p>
                  </a:txBody>
                  <a:tcPr marL="89446" marR="89446" marT="44723" marB="4472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177">
                <a:tc>
                  <a:txBody>
                    <a:bodyPr/>
                    <a:lstStyle/>
                    <a:p>
                      <a:pPr marL="50800" marR="5080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8. </a:t>
                      </a:r>
                      <a:r>
                        <a:rPr lang="ko-KR" altLang="en-US" sz="1200" b="1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창고 및 운송관련 서비스업</a:t>
                      </a:r>
                      <a:endParaRPr lang="ko-KR" altLang="en-US" sz="1000">
                        <a:solidFill>
                          <a:srgbClr val="000000"/>
                        </a:solidFill>
                        <a:effectLst/>
                        <a:latin typeface="바탕"/>
                      </a:endParaRPr>
                    </a:p>
                  </a:txBody>
                  <a:tcPr marL="89446" marR="89446" marT="44723" marB="44723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0800" marR="5080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위험물품 보관업</a:t>
                      </a:r>
                      <a:endParaRPr lang="ko-KR" altLang="en-US" sz="1000" dirty="0">
                        <a:solidFill>
                          <a:srgbClr val="000000"/>
                        </a:solidFill>
                        <a:effectLst/>
                        <a:latin typeface="바탕"/>
                      </a:endParaRPr>
                    </a:p>
                  </a:txBody>
                  <a:tcPr marL="89446" marR="89446" marT="44723" marB="4472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1535">
                <a:tc>
                  <a:txBody>
                    <a:bodyPr/>
                    <a:lstStyle/>
                    <a:p>
                      <a:pPr marL="50800" marR="5080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9. </a:t>
                      </a:r>
                      <a:r>
                        <a:rPr lang="ko-KR" altLang="en-US" sz="1200" b="1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금속가공제품 제조업</a:t>
                      </a:r>
                      <a:r>
                        <a:rPr lang="en-US" altLang="ko-KR" sz="1200" b="1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: </a:t>
                      </a:r>
                      <a:r>
                        <a:rPr lang="ko-KR" altLang="en-US" sz="1200" b="1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기계 및 가구 제외</a:t>
                      </a:r>
                      <a:endParaRPr lang="ko-KR" altLang="en-US" sz="1000">
                        <a:solidFill>
                          <a:srgbClr val="000000"/>
                        </a:solidFill>
                        <a:effectLst/>
                        <a:latin typeface="바탕"/>
                      </a:endParaRPr>
                    </a:p>
                  </a:txBody>
                  <a:tcPr marL="89446" marR="89446" marT="44723" marB="44723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0800" marR="5080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가</a:t>
                      </a:r>
                      <a:r>
                        <a:rPr lang="en-US" altLang="ko-KR" sz="12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. </a:t>
                      </a: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도장 및 기타 피막처리업</a:t>
                      </a:r>
                      <a:endParaRPr lang="ko-KR" altLang="en-US" sz="1000" dirty="0">
                        <a:solidFill>
                          <a:srgbClr val="000000"/>
                        </a:solidFill>
                        <a:effectLst/>
                        <a:latin typeface="바탕"/>
                      </a:endParaRPr>
                    </a:p>
                    <a:p>
                      <a:pPr marL="50800" marR="50800" algn="l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나</a:t>
                      </a:r>
                      <a:r>
                        <a:rPr lang="en-US" altLang="ko-KR" sz="12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. </a:t>
                      </a: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피복 및 충전 용접봉 제조업</a:t>
                      </a:r>
                      <a:endParaRPr lang="ko-KR" altLang="en-US" sz="1400" dirty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  <a:p>
                      <a:pPr marL="50800" marR="50800" algn="l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다</a:t>
                      </a:r>
                      <a:r>
                        <a:rPr lang="en-US" altLang="ko-KR" sz="12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. </a:t>
                      </a: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그 외 기타 분류 안된 금속 가공제품 제조업</a:t>
                      </a:r>
                      <a:r>
                        <a:rPr lang="en-US" altLang="ko-KR" sz="12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. </a:t>
                      </a:r>
                      <a:endParaRPr lang="en-US" altLang="ko-KR" sz="1200" b="1" dirty="0" smtClean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  <a:p>
                      <a:pPr marL="50800" marR="50800" algn="l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dirty="0" smtClean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     </a:t>
                      </a:r>
                      <a:r>
                        <a:rPr lang="ko-KR" altLang="en-US" sz="1200" b="1" dirty="0" smtClean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다 만</a:t>
                      </a:r>
                      <a:r>
                        <a:rPr lang="en-US" altLang="ko-KR" sz="12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, </a:t>
                      </a: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금속제 </a:t>
                      </a:r>
                      <a:r>
                        <a:rPr lang="ko-KR" altLang="en-US" sz="1200" b="1" dirty="0" err="1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유금</a:t>
                      </a:r>
                      <a:r>
                        <a:rPr lang="en-US" altLang="ko-KR" sz="12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(clasp), </a:t>
                      </a:r>
                      <a:r>
                        <a:rPr lang="ko-KR" altLang="en-US" sz="1200" b="1" dirty="0" err="1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유금이</a:t>
                      </a: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 붙은 프레임 </a:t>
                      </a:r>
                      <a:endParaRPr lang="en-US" altLang="ko-KR" sz="1200" b="1" dirty="0" smtClean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  <a:p>
                      <a:pPr marL="50800" marR="50800" algn="l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dirty="0" smtClean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     </a:t>
                      </a:r>
                      <a:r>
                        <a:rPr lang="ko-KR" altLang="en-US" sz="1200" b="1" dirty="0" smtClean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또는 금고를 </a:t>
                      </a: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제조하는 사업장은 제외한다</a:t>
                      </a:r>
                      <a:r>
                        <a:rPr lang="en-US" altLang="ko-KR" sz="12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.</a:t>
                      </a:r>
                      <a:endParaRPr lang="ko-KR" altLang="en-US" sz="1400" dirty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89446" marR="89446" marT="44723" marB="4472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7989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6" descr="삼양1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6108" y="6489376"/>
            <a:ext cx="2023844" cy="324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-179523"/>
            <a:ext cx="9144000" cy="81624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3600" b="1" spc="-150" dirty="0" smtClean="0">
                <a:solidFill>
                  <a:schemeClr val="bg1"/>
                </a:solidFill>
                <a:latin typeface="맑은 고딕"/>
                <a:ea typeface="맑은 고딕"/>
              </a:rPr>
              <a:t>Ⅱ</a:t>
            </a:r>
            <a:r>
              <a:rPr lang="en-US" altLang="ko-KR" sz="3600" b="1" spc="-150" dirty="0" smtClean="0">
                <a:solidFill>
                  <a:schemeClr val="bg1"/>
                </a:solidFill>
              </a:rPr>
              <a:t>. </a:t>
            </a:r>
            <a:r>
              <a:rPr lang="ko-KR" altLang="en-US" sz="3600" b="1" spc="-150" dirty="0" smtClean="0">
                <a:solidFill>
                  <a:schemeClr val="bg1"/>
                </a:solidFill>
              </a:rPr>
              <a:t>대기환경보전법 </a:t>
            </a:r>
            <a:endParaRPr lang="ko-KR" altLang="en-US" sz="3200" b="1" spc="-150" dirty="0">
              <a:solidFill>
                <a:srgbClr val="0000FF"/>
              </a:solidFill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1FC61-9687-4102-992B-317C04596E94}" type="slidenum">
              <a:rPr lang="ko-KR" altLang="en-US" smtClean="0"/>
              <a:pPr/>
              <a:t>11</a:t>
            </a:fld>
            <a:endParaRPr lang="ko-KR" altLang="en-US" dirty="0"/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1900238" y="1600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2952750" y="1600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246313" y="15763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1" name="모서리가 둥근 직사각형 10"/>
          <p:cNvSpPr/>
          <p:nvPr/>
        </p:nvSpPr>
        <p:spPr>
          <a:xfrm>
            <a:off x="467544" y="908720"/>
            <a:ext cx="5400600" cy="554360"/>
          </a:xfrm>
          <a:prstGeom prst="round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b="1" dirty="0" smtClean="0">
                <a:solidFill>
                  <a:schemeClr val="bg1"/>
                </a:solidFill>
              </a:rPr>
              <a:t>비산배출시설 설치신고 대상</a:t>
            </a:r>
            <a:r>
              <a:rPr lang="ko-KR" altLang="en-US" sz="3200" dirty="0" smtClean="0">
                <a:solidFill>
                  <a:schemeClr val="bg1"/>
                </a:solidFill>
              </a:rPr>
              <a:t> </a:t>
            </a:r>
            <a:endParaRPr lang="ko-KR" altLang="en-US" sz="3200" dirty="0">
              <a:solidFill>
                <a:schemeClr val="bg1"/>
              </a:solidFill>
            </a:endParaRPr>
          </a:p>
        </p:txBody>
      </p:sp>
      <p:graphicFrame>
        <p:nvGraphicFramePr>
          <p:cNvPr id="12" name="표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2700318"/>
              </p:ext>
            </p:extLst>
          </p:nvPr>
        </p:nvGraphicFramePr>
        <p:xfrm>
          <a:off x="539552" y="1781896"/>
          <a:ext cx="7704856" cy="3252660"/>
        </p:xfrm>
        <a:graphic>
          <a:graphicData uri="http://schemas.openxmlformats.org/drawingml/2006/table">
            <a:tbl>
              <a:tblPr/>
              <a:tblGrid>
                <a:gridCol w="3852343"/>
                <a:gridCol w="3852513"/>
              </a:tblGrid>
              <a:tr h="267485">
                <a:tc>
                  <a:txBody>
                    <a:bodyPr/>
                    <a:lstStyle/>
                    <a:p>
                      <a:pPr marL="50800" marR="5080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5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분 류</a:t>
                      </a:r>
                      <a:endParaRPr lang="ko-KR" altLang="en-US" sz="1050" dirty="0">
                        <a:solidFill>
                          <a:srgbClr val="000000"/>
                        </a:solidFill>
                        <a:effectLst/>
                        <a:latin typeface="바탕"/>
                      </a:endParaRPr>
                    </a:p>
                  </a:txBody>
                  <a:tcPr marL="85074" marR="85074" marT="42537" marB="42537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0800" marR="5080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50" b="1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업 종</a:t>
                      </a:r>
                      <a:endParaRPr lang="ko-KR" altLang="en-US" sz="1050">
                        <a:solidFill>
                          <a:srgbClr val="000000"/>
                        </a:solidFill>
                        <a:effectLst/>
                        <a:latin typeface="바탕"/>
                      </a:endParaRPr>
                    </a:p>
                  </a:txBody>
                  <a:tcPr marL="85074" marR="85074" marT="42537" marB="4253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6169">
                <a:tc>
                  <a:txBody>
                    <a:bodyPr/>
                    <a:lstStyle/>
                    <a:p>
                      <a:pPr marL="50800" marR="5080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5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10. </a:t>
                      </a:r>
                      <a:r>
                        <a:rPr lang="ko-KR" altLang="en-US" sz="105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섬유제품 제조업</a:t>
                      </a:r>
                      <a:r>
                        <a:rPr lang="en-US" altLang="ko-KR" sz="105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: </a:t>
                      </a:r>
                      <a:r>
                        <a:rPr lang="ko-KR" altLang="en-US" sz="105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의복 제외</a:t>
                      </a:r>
                      <a:endParaRPr lang="ko-KR" altLang="en-US" sz="1050" dirty="0">
                        <a:solidFill>
                          <a:srgbClr val="000000"/>
                        </a:solidFill>
                        <a:effectLst/>
                        <a:latin typeface="바탕"/>
                      </a:endParaRPr>
                    </a:p>
                  </a:txBody>
                  <a:tcPr marL="85074" marR="85074" marT="42537" marB="42537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50" b="1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직물</a:t>
                      </a:r>
                      <a:r>
                        <a:rPr lang="en-US" altLang="ko-KR" sz="1050" b="1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, </a:t>
                      </a:r>
                      <a:r>
                        <a:rPr lang="ko-KR" altLang="en-US" sz="1050" b="1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편조원단 및 의복류 염색 가공업</a:t>
                      </a:r>
                      <a:endParaRPr lang="ko-KR" altLang="en-US" sz="105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85074" marR="85074" marT="42537" marB="4253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1445">
                <a:tc>
                  <a:txBody>
                    <a:bodyPr/>
                    <a:lstStyle/>
                    <a:p>
                      <a:pPr marL="50800" marR="5080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5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11. </a:t>
                      </a:r>
                      <a:r>
                        <a:rPr lang="ko-KR" altLang="en-US" sz="105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펄프</a:t>
                      </a:r>
                      <a:r>
                        <a:rPr lang="en-US" altLang="ko-KR" sz="105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, </a:t>
                      </a:r>
                      <a:r>
                        <a:rPr lang="ko-KR" altLang="en-US" sz="105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종이 및 종이제품 제조업</a:t>
                      </a:r>
                      <a:endParaRPr lang="ko-KR" altLang="en-US" sz="1050" dirty="0">
                        <a:solidFill>
                          <a:srgbClr val="000000"/>
                        </a:solidFill>
                        <a:effectLst/>
                        <a:latin typeface="바탕"/>
                      </a:endParaRPr>
                    </a:p>
                  </a:txBody>
                  <a:tcPr marL="85074" marR="85074" marT="42537" marB="42537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0800" marR="5080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5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가</a:t>
                      </a:r>
                      <a:r>
                        <a:rPr lang="en-US" altLang="ko-KR" sz="105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. </a:t>
                      </a:r>
                      <a:r>
                        <a:rPr lang="ko-KR" altLang="en-US" sz="1050" b="1" dirty="0" err="1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적층</a:t>
                      </a:r>
                      <a:r>
                        <a:rPr lang="en-US" altLang="ko-KR" sz="105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, </a:t>
                      </a:r>
                      <a:r>
                        <a:rPr lang="ko-KR" altLang="en-US" sz="105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합성 및 특수표면처리 종이 제조업</a:t>
                      </a:r>
                      <a:endParaRPr lang="ko-KR" altLang="en-US" sz="1050" dirty="0">
                        <a:solidFill>
                          <a:srgbClr val="000000"/>
                        </a:solidFill>
                        <a:effectLst/>
                        <a:latin typeface="바탕"/>
                      </a:endParaRPr>
                    </a:p>
                    <a:p>
                      <a:pPr marL="50800" marR="5080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5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나</a:t>
                      </a:r>
                      <a:r>
                        <a:rPr lang="en-US" altLang="ko-KR" sz="105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. </a:t>
                      </a:r>
                      <a:r>
                        <a:rPr lang="ko-KR" altLang="en-US" sz="105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벽지 및 장판지 제조업</a:t>
                      </a:r>
                      <a:endParaRPr lang="ko-KR" altLang="en-US" sz="1050" dirty="0">
                        <a:solidFill>
                          <a:srgbClr val="000000"/>
                        </a:solidFill>
                        <a:effectLst/>
                        <a:latin typeface="바탕"/>
                      </a:endParaRPr>
                    </a:p>
                  </a:txBody>
                  <a:tcPr marL="85074" marR="85074" marT="42537" marB="4253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0157">
                <a:tc>
                  <a:txBody>
                    <a:bodyPr/>
                    <a:lstStyle/>
                    <a:p>
                      <a:pPr marL="50800" marR="5080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5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12. </a:t>
                      </a:r>
                      <a:r>
                        <a:rPr lang="ko-KR" altLang="en-US" sz="105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전자부품</a:t>
                      </a:r>
                      <a:r>
                        <a:rPr lang="en-US" altLang="ko-KR" sz="105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, </a:t>
                      </a:r>
                      <a:r>
                        <a:rPr lang="ko-KR" altLang="en-US" sz="105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컴퓨터</a:t>
                      </a:r>
                      <a:r>
                        <a:rPr lang="en-US" altLang="ko-KR" sz="105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, </a:t>
                      </a:r>
                      <a:r>
                        <a:rPr lang="ko-KR" altLang="en-US" sz="105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영상</a:t>
                      </a:r>
                      <a:r>
                        <a:rPr lang="en-US" altLang="ko-KR" sz="105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, </a:t>
                      </a:r>
                      <a:r>
                        <a:rPr lang="ko-KR" altLang="en-US" sz="105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음향 및 통신장비 제조업</a:t>
                      </a:r>
                      <a:endParaRPr lang="ko-KR" altLang="en-US" sz="1050" dirty="0">
                        <a:solidFill>
                          <a:srgbClr val="000000"/>
                        </a:solidFill>
                        <a:effectLst/>
                        <a:latin typeface="바탕"/>
                      </a:endParaRPr>
                    </a:p>
                  </a:txBody>
                  <a:tcPr marL="85074" marR="85074" marT="42537" marB="42537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0800" marR="5080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5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가</a:t>
                      </a:r>
                      <a:r>
                        <a:rPr lang="en-US" altLang="ko-KR" sz="105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. </a:t>
                      </a:r>
                      <a:r>
                        <a:rPr lang="ko-KR" altLang="en-US" sz="105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전자감지장치 제조업</a:t>
                      </a:r>
                      <a:endParaRPr lang="ko-KR" altLang="en-US" sz="1050" dirty="0">
                        <a:solidFill>
                          <a:srgbClr val="000000"/>
                        </a:solidFill>
                        <a:effectLst/>
                        <a:latin typeface="바탕"/>
                      </a:endParaRPr>
                    </a:p>
                    <a:p>
                      <a:pPr marL="50800" marR="5080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5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나</a:t>
                      </a:r>
                      <a:r>
                        <a:rPr lang="en-US" altLang="ko-KR" sz="105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. </a:t>
                      </a:r>
                      <a:r>
                        <a:rPr lang="ko-KR" altLang="en-US" sz="105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그 외 기타 전자부품 제조업</a:t>
                      </a:r>
                      <a:r>
                        <a:rPr lang="en-US" altLang="ko-KR" sz="105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. </a:t>
                      </a:r>
                      <a:r>
                        <a:rPr lang="ko-KR" altLang="en-US" sz="105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다만</a:t>
                      </a:r>
                      <a:r>
                        <a:rPr lang="en-US" altLang="ko-KR" sz="105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, </a:t>
                      </a:r>
                      <a:r>
                        <a:rPr lang="ko-KR" altLang="en-US" sz="105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다음의 제품을 </a:t>
                      </a:r>
                      <a:endParaRPr lang="en-US" altLang="ko-KR" sz="1050" b="1" dirty="0" smtClean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  <a:p>
                      <a:pPr marL="50800" marR="5080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50" b="1" dirty="0" smtClean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     </a:t>
                      </a:r>
                      <a:r>
                        <a:rPr lang="ko-KR" altLang="en-US" sz="1050" b="1" dirty="0" smtClean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제조하는 </a:t>
                      </a:r>
                      <a:r>
                        <a:rPr lang="ko-KR" altLang="en-US" sz="105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사업장은 제외한다</a:t>
                      </a:r>
                      <a:r>
                        <a:rPr lang="en-US" altLang="ko-KR" sz="105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.</a:t>
                      </a:r>
                      <a:endParaRPr lang="ko-KR" altLang="en-US" sz="1050" dirty="0">
                        <a:solidFill>
                          <a:srgbClr val="000000"/>
                        </a:solidFill>
                        <a:effectLst/>
                        <a:latin typeface="바탕"/>
                      </a:endParaRPr>
                    </a:p>
                    <a:p>
                      <a:pPr marL="50800" marR="5080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5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1) </a:t>
                      </a:r>
                      <a:r>
                        <a:rPr lang="ko-KR" altLang="en-US" sz="105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라디오 및 텔레비전수상기용 전자관</a:t>
                      </a:r>
                      <a:endParaRPr lang="ko-KR" altLang="en-US" sz="1050" dirty="0">
                        <a:solidFill>
                          <a:srgbClr val="000000"/>
                        </a:solidFill>
                        <a:effectLst/>
                        <a:latin typeface="바탕"/>
                      </a:endParaRPr>
                    </a:p>
                    <a:p>
                      <a:pPr marL="50800" marR="5080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5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2) </a:t>
                      </a:r>
                      <a:r>
                        <a:rPr lang="ko-KR" altLang="en-US" sz="105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산업용 및 기타 특수목적용 전자관 및 부분품</a:t>
                      </a:r>
                      <a:endParaRPr lang="ko-KR" altLang="en-US" sz="1050" dirty="0">
                        <a:solidFill>
                          <a:srgbClr val="000000"/>
                        </a:solidFill>
                        <a:effectLst/>
                        <a:latin typeface="바탕"/>
                      </a:endParaRPr>
                    </a:p>
                    <a:p>
                      <a:pPr marL="50800" marR="5080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5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3) </a:t>
                      </a:r>
                      <a:r>
                        <a:rPr lang="ko-KR" altLang="en-US" sz="105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전자접속카드</a:t>
                      </a:r>
                      <a:r>
                        <a:rPr lang="en-US" altLang="ko-KR" sz="105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(</a:t>
                      </a:r>
                      <a:r>
                        <a:rPr lang="ko-KR" altLang="en-US" sz="105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인터페이스카드</a:t>
                      </a:r>
                      <a:r>
                        <a:rPr lang="en-US" altLang="ko-KR" sz="105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)</a:t>
                      </a:r>
                      <a:endParaRPr lang="ko-KR" altLang="en-US" sz="1050" dirty="0">
                        <a:solidFill>
                          <a:srgbClr val="000000"/>
                        </a:solidFill>
                        <a:effectLst/>
                        <a:latin typeface="바탕"/>
                      </a:endParaRPr>
                    </a:p>
                    <a:p>
                      <a:pPr marL="50800" marR="5080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5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4) </a:t>
                      </a:r>
                      <a:r>
                        <a:rPr lang="ko-KR" altLang="en-US" sz="105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인쇄회로사진원판</a:t>
                      </a:r>
                      <a:r>
                        <a:rPr lang="en-US" altLang="ko-KR" sz="105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(</a:t>
                      </a:r>
                      <a:r>
                        <a:rPr lang="ko-KR" altLang="en-US" sz="105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포토마스크</a:t>
                      </a:r>
                      <a:r>
                        <a:rPr lang="en-US" altLang="ko-KR" sz="105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)</a:t>
                      </a:r>
                      <a:endParaRPr lang="ko-KR" altLang="en-US" sz="1050" dirty="0">
                        <a:solidFill>
                          <a:srgbClr val="000000"/>
                        </a:solidFill>
                        <a:effectLst/>
                        <a:latin typeface="바탕"/>
                      </a:endParaRPr>
                    </a:p>
                  </a:txBody>
                  <a:tcPr marL="85074" marR="85074" marT="42537" marB="4253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4910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6" descr="삼양1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6108" y="6489376"/>
            <a:ext cx="2023844" cy="324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-179523"/>
            <a:ext cx="9144000" cy="81624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3600" b="1" spc="-150" dirty="0" smtClean="0">
                <a:solidFill>
                  <a:schemeClr val="bg1"/>
                </a:solidFill>
                <a:latin typeface="맑은 고딕"/>
                <a:ea typeface="맑은 고딕"/>
              </a:rPr>
              <a:t>Ⅱ</a:t>
            </a:r>
            <a:r>
              <a:rPr lang="en-US" altLang="ko-KR" sz="3600" b="1" spc="-150" dirty="0" smtClean="0">
                <a:solidFill>
                  <a:schemeClr val="bg1"/>
                </a:solidFill>
              </a:rPr>
              <a:t>. </a:t>
            </a:r>
            <a:r>
              <a:rPr lang="ko-KR" altLang="en-US" sz="3600" b="1" spc="-150" dirty="0" smtClean="0">
                <a:solidFill>
                  <a:schemeClr val="bg1"/>
                </a:solidFill>
              </a:rPr>
              <a:t>대기환경보전법 </a:t>
            </a:r>
            <a:endParaRPr lang="ko-KR" altLang="en-US" sz="3200" b="1" spc="-150" dirty="0">
              <a:solidFill>
                <a:srgbClr val="0000FF"/>
              </a:solidFill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1FC61-9687-4102-992B-317C04596E94}" type="slidenum">
              <a:rPr lang="ko-KR" altLang="en-US" smtClean="0"/>
              <a:pPr/>
              <a:t>12</a:t>
            </a:fld>
            <a:endParaRPr lang="ko-KR" altLang="en-US" dirty="0"/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1900238" y="1600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2952750" y="1600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246313" y="15763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4" name="모서리가 둥근 직사각형 13"/>
          <p:cNvSpPr/>
          <p:nvPr/>
        </p:nvSpPr>
        <p:spPr>
          <a:xfrm>
            <a:off x="467544" y="908720"/>
            <a:ext cx="5400600" cy="554360"/>
          </a:xfrm>
          <a:prstGeom prst="round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b="1" dirty="0" smtClean="0">
                <a:solidFill>
                  <a:schemeClr val="bg1"/>
                </a:solidFill>
              </a:rPr>
              <a:t>비산배출시설 설치신고 대상</a:t>
            </a:r>
            <a:r>
              <a:rPr lang="ko-KR" altLang="en-US" sz="3200" dirty="0" smtClean="0">
                <a:solidFill>
                  <a:schemeClr val="bg1"/>
                </a:solidFill>
              </a:rPr>
              <a:t> </a:t>
            </a:r>
            <a:endParaRPr lang="ko-KR" altLang="en-US" sz="3200" dirty="0">
              <a:solidFill>
                <a:schemeClr val="bg1"/>
              </a:solidFill>
            </a:endParaRPr>
          </a:p>
        </p:txBody>
      </p:sp>
      <p:graphicFrame>
        <p:nvGraphicFramePr>
          <p:cNvPr id="15" name="표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7727862"/>
              </p:ext>
            </p:extLst>
          </p:nvPr>
        </p:nvGraphicFramePr>
        <p:xfrm>
          <a:off x="611560" y="1775322"/>
          <a:ext cx="7704856" cy="3418509"/>
        </p:xfrm>
        <a:graphic>
          <a:graphicData uri="http://schemas.openxmlformats.org/drawingml/2006/table">
            <a:tbl>
              <a:tblPr/>
              <a:tblGrid>
                <a:gridCol w="3384376"/>
                <a:gridCol w="4320480"/>
              </a:tblGrid>
              <a:tr h="305421">
                <a:tc>
                  <a:txBody>
                    <a:bodyPr/>
                    <a:lstStyle/>
                    <a:p>
                      <a:pPr marL="50800" marR="5080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분 류</a:t>
                      </a:r>
                      <a:endParaRPr lang="ko-KR" altLang="en-US" sz="1000" dirty="0">
                        <a:solidFill>
                          <a:srgbClr val="000000"/>
                        </a:solidFill>
                        <a:effectLst/>
                        <a:latin typeface="바탕"/>
                      </a:endParaRPr>
                    </a:p>
                  </a:txBody>
                  <a:tcPr marL="90842" marR="90842" marT="45421" marB="45421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0800" marR="5080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업 종</a:t>
                      </a:r>
                      <a:endParaRPr lang="ko-KR" altLang="en-US" sz="1000">
                        <a:solidFill>
                          <a:srgbClr val="000000"/>
                        </a:solidFill>
                        <a:effectLst/>
                        <a:latin typeface="바탕"/>
                      </a:endParaRPr>
                    </a:p>
                  </a:txBody>
                  <a:tcPr marL="90842" marR="90842" marT="45421" marB="4542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8326">
                <a:tc>
                  <a:txBody>
                    <a:bodyPr/>
                    <a:lstStyle/>
                    <a:p>
                      <a:pPr marL="50800" marR="5080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13. </a:t>
                      </a: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자동차 및 트레일러 제조업</a:t>
                      </a:r>
                      <a:endParaRPr lang="ko-KR" altLang="en-US" sz="1000" dirty="0">
                        <a:solidFill>
                          <a:srgbClr val="000000"/>
                        </a:solidFill>
                        <a:effectLst/>
                        <a:latin typeface="바탕"/>
                      </a:endParaRPr>
                    </a:p>
                  </a:txBody>
                  <a:tcPr marL="90842" marR="90842" marT="45421" marB="45421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0800" marR="5080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가</a:t>
                      </a:r>
                      <a:r>
                        <a:rPr lang="en-US" altLang="ko-KR" sz="12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. </a:t>
                      </a: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자동차용 신품</a:t>
                      </a:r>
                      <a:r>
                        <a:rPr lang="en-US" altLang="ko-KR" sz="12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(</a:t>
                      </a: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新品</a:t>
                      </a:r>
                      <a:r>
                        <a:rPr lang="en-US" altLang="ko-KR" sz="12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) </a:t>
                      </a: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동력전달장치 제조업</a:t>
                      </a:r>
                      <a:endParaRPr lang="ko-KR" altLang="en-US" sz="1000" dirty="0">
                        <a:solidFill>
                          <a:srgbClr val="000000"/>
                        </a:solidFill>
                        <a:effectLst/>
                        <a:latin typeface="바탕"/>
                      </a:endParaRPr>
                    </a:p>
                    <a:p>
                      <a:pPr marL="50800" marR="50800" algn="l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나</a:t>
                      </a:r>
                      <a:r>
                        <a:rPr lang="en-US" altLang="ko-KR" sz="12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. </a:t>
                      </a: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자동차용 신품 </a:t>
                      </a:r>
                      <a:r>
                        <a:rPr lang="ko-KR" altLang="en-US" sz="1200" b="1" dirty="0" err="1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조향장치</a:t>
                      </a:r>
                      <a:r>
                        <a:rPr lang="en-US" altLang="ko-KR" sz="12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, </a:t>
                      </a: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현가장치</a:t>
                      </a:r>
                      <a:r>
                        <a:rPr lang="en-US" altLang="ko-KR" sz="12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(</a:t>
                      </a: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懸架裝置</a:t>
                      </a:r>
                      <a:r>
                        <a:rPr lang="en-US" altLang="ko-KR" sz="12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) </a:t>
                      </a: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제조업</a:t>
                      </a:r>
                      <a:endParaRPr lang="ko-KR" altLang="en-US" sz="1400" dirty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  <a:p>
                      <a:pPr marL="50800" marR="50800" algn="l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다</a:t>
                      </a:r>
                      <a:r>
                        <a:rPr lang="en-US" altLang="ko-KR" sz="12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. </a:t>
                      </a: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자동차용 신품 제동장치 제조업</a:t>
                      </a:r>
                      <a:endParaRPr lang="ko-KR" altLang="en-US" sz="1400" dirty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  <a:p>
                      <a:pPr marL="50800" marR="5080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라</a:t>
                      </a:r>
                      <a:r>
                        <a:rPr lang="en-US" altLang="ko-KR" sz="12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. </a:t>
                      </a: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그 외 기타 자동차 부품 제조업</a:t>
                      </a:r>
                      <a:endParaRPr lang="ko-KR" altLang="en-US" sz="1000" dirty="0">
                        <a:solidFill>
                          <a:srgbClr val="000000"/>
                        </a:solidFill>
                        <a:effectLst/>
                        <a:latin typeface="바탕"/>
                      </a:endParaRPr>
                    </a:p>
                    <a:p>
                      <a:pPr marL="50800" marR="50800" algn="l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마</a:t>
                      </a:r>
                      <a:r>
                        <a:rPr lang="en-US" altLang="ko-KR" sz="12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. </a:t>
                      </a: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자동차 중고 부품 재제조업</a:t>
                      </a:r>
                      <a:r>
                        <a:rPr lang="en-US" altLang="ko-KR" sz="12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. </a:t>
                      </a: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다만</a:t>
                      </a:r>
                      <a:r>
                        <a:rPr lang="en-US" altLang="ko-KR" sz="12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, </a:t>
                      </a: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자동차의 중고 부품으로 엔진</a:t>
                      </a:r>
                      <a:r>
                        <a:rPr lang="en-US" altLang="ko-KR" sz="12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, </a:t>
                      </a: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차체</a:t>
                      </a:r>
                      <a:r>
                        <a:rPr lang="en-US" altLang="ko-KR" sz="12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, </a:t>
                      </a: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전기장치 및 관련 부품을 일련의 </a:t>
                      </a:r>
                      <a:r>
                        <a:rPr lang="ko-KR" altLang="en-US" sz="1200" b="1" dirty="0" err="1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재제조</a:t>
                      </a: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 과정을 거쳐 신품 성능을 유지할 수 있는 상태로 만드는 사업장은 제외한다</a:t>
                      </a:r>
                      <a:r>
                        <a:rPr lang="en-US" altLang="ko-KR" sz="12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.</a:t>
                      </a:r>
                      <a:endParaRPr lang="ko-KR" altLang="en-US" sz="1400" dirty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90842" marR="90842" marT="45421" marB="4542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5021">
                <a:tc gridSpan="2">
                  <a:txBody>
                    <a:bodyPr/>
                    <a:lstStyle/>
                    <a:p>
                      <a:pPr marL="182880" marR="0" algn="just">
                        <a:lnSpc>
                          <a:spcPct val="13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비고</a:t>
                      </a: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 </a:t>
                      </a:r>
                      <a:endParaRPr lang="ko-KR" altLang="en-US" sz="1000" dirty="0">
                        <a:solidFill>
                          <a:srgbClr val="000000"/>
                        </a:solidFill>
                        <a:effectLst/>
                        <a:latin typeface="바탕"/>
                      </a:endParaRPr>
                    </a:p>
                    <a:p>
                      <a:pPr marL="182880" marR="0" algn="just">
                        <a:lnSpc>
                          <a:spcPct val="13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1. </a:t>
                      </a: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위 표의 업종은 「통계법」 제</a:t>
                      </a:r>
                      <a:r>
                        <a:rPr lang="en-US" altLang="ko-KR" sz="12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22</a:t>
                      </a: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조에 따라 통계청장이 고시하는 한국표준산업분류에 따른 업종을 말한다</a:t>
                      </a:r>
                      <a:r>
                        <a:rPr lang="en-US" altLang="ko-KR" sz="12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. </a:t>
                      </a:r>
                      <a:endParaRPr lang="ko-KR" altLang="en-US" sz="1000" dirty="0">
                        <a:solidFill>
                          <a:srgbClr val="000000"/>
                        </a:solidFill>
                        <a:effectLst/>
                        <a:latin typeface="바탕"/>
                      </a:endParaRPr>
                    </a:p>
                    <a:p>
                      <a:pPr marL="182880" marR="0" algn="just">
                        <a:lnSpc>
                          <a:spcPct val="13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dirty="0">
                          <a:solidFill>
                            <a:srgbClr val="0000FF"/>
                          </a:solidFill>
                          <a:effectLst/>
                          <a:latin typeface="맑은 고딕"/>
                          <a:ea typeface="맑은 고딕"/>
                        </a:rPr>
                        <a:t>2. </a:t>
                      </a:r>
                      <a:r>
                        <a:rPr lang="ko-KR" altLang="en-US" sz="1200" b="1" dirty="0">
                          <a:solidFill>
                            <a:srgbClr val="0000FF"/>
                          </a:solidFill>
                          <a:effectLst/>
                          <a:latin typeface="맑은 고딕"/>
                          <a:ea typeface="맑은 고딕"/>
                        </a:rPr>
                        <a:t>제</a:t>
                      </a:r>
                      <a:r>
                        <a:rPr lang="en-US" altLang="ko-KR" sz="1200" b="1" dirty="0">
                          <a:solidFill>
                            <a:srgbClr val="0000FF"/>
                          </a:solidFill>
                          <a:effectLst/>
                          <a:latin typeface="맑은 고딕"/>
                          <a:ea typeface="맑은 고딕"/>
                        </a:rPr>
                        <a:t>7</a:t>
                      </a:r>
                      <a:r>
                        <a:rPr lang="ko-KR" altLang="en-US" sz="1200" b="1" dirty="0">
                          <a:solidFill>
                            <a:srgbClr val="0000FF"/>
                          </a:solidFill>
                          <a:effectLst/>
                          <a:latin typeface="맑은 고딕"/>
                          <a:ea typeface="맑은 고딕"/>
                        </a:rPr>
                        <a:t>호 및 제</a:t>
                      </a:r>
                      <a:r>
                        <a:rPr lang="en-US" altLang="ko-KR" sz="1200" b="1" dirty="0">
                          <a:solidFill>
                            <a:srgbClr val="0000FF"/>
                          </a:solidFill>
                          <a:effectLst/>
                          <a:latin typeface="맑은 고딕"/>
                          <a:ea typeface="맑은 고딕"/>
                        </a:rPr>
                        <a:t>8</a:t>
                      </a:r>
                      <a:r>
                        <a:rPr lang="ko-KR" altLang="en-US" sz="1200" b="1" dirty="0">
                          <a:solidFill>
                            <a:srgbClr val="0000FF"/>
                          </a:solidFill>
                          <a:effectLst/>
                          <a:latin typeface="맑은 고딕"/>
                          <a:ea typeface="맑은 고딕"/>
                        </a:rPr>
                        <a:t>호는 휘발유를 보관</a:t>
                      </a:r>
                      <a:r>
                        <a:rPr lang="en-US" altLang="ko-KR" sz="1200" b="1" dirty="0">
                          <a:solidFill>
                            <a:srgbClr val="0000FF"/>
                          </a:solidFill>
                          <a:effectLst/>
                          <a:latin typeface="맑은 고딕"/>
                          <a:ea typeface="맑은 고딕"/>
                        </a:rPr>
                        <a:t>·</a:t>
                      </a:r>
                      <a:r>
                        <a:rPr lang="ko-KR" altLang="en-US" sz="1200" b="1" dirty="0">
                          <a:solidFill>
                            <a:srgbClr val="0000FF"/>
                          </a:solidFill>
                          <a:effectLst/>
                          <a:latin typeface="맑은 고딕"/>
                          <a:ea typeface="맑은 고딕"/>
                        </a:rPr>
                        <a:t>출하하는 </a:t>
                      </a:r>
                      <a:r>
                        <a:rPr lang="ko-KR" altLang="en-US" sz="1200" b="1" dirty="0" err="1">
                          <a:solidFill>
                            <a:srgbClr val="0000FF"/>
                          </a:solidFill>
                          <a:effectLst/>
                          <a:latin typeface="맑은 고딕"/>
                          <a:ea typeface="맑은 고딕"/>
                        </a:rPr>
                        <a:t>저유소에</a:t>
                      </a:r>
                      <a:r>
                        <a:rPr lang="ko-KR" altLang="en-US" sz="1200" b="1" dirty="0">
                          <a:solidFill>
                            <a:srgbClr val="0000FF"/>
                          </a:solidFill>
                          <a:effectLst/>
                          <a:latin typeface="맑은 고딕"/>
                          <a:ea typeface="맑은 고딕"/>
                        </a:rPr>
                        <a:t> 한정하여 적용한다</a:t>
                      </a:r>
                      <a:r>
                        <a:rPr lang="en-US" altLang="ko-KR" sz="1200" b="1" dirty="0">
                          <a:solidFill>
                            <a:srgbClr val="0000FF"/>
                          </a:solidFill>
                          <a:effectLst/>
                          <a:latin typeface="맑은 고딕"/>
                          <a:ea typeface="맑은 고딕"/>
                        </a:rPr>
                        <a:t>.</a:t>
                      </a:r>
                      <a:endParaRPr lang="ko-KR" altLang="en-US" sz="1000" dirty="0">
                        <a:solidFill>
                          <a:srgbClr val="0000FF"/>
                        </a:solidFill>
                        <a:effectLst/>
                        <a:latin typeface="바탕"/>
                      </a:endParaRPr>
                    </a:p>
                  </a:txBody>
                  <a:tcPr marL="90842" marR="90842" marT="45421" marB="45421" anchor="ctr">
                    <a:lnL>
                      <a:noFill/>
                    </a:lnL>
                    <a:lnR>
                      <a:noFill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9767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6" descr="삼양1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6108" y="6489376"/>
            <a:ext cx="2023844" cy="324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-179523"/>
            <a:ext cx="9144000" cy="81624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3600" b="1" spc="-150" dirty="0" smtClean="0">
                <a:solidFill>
                  <a:schemeClr val="bg1"/>
                </a:solidFill>
                <a:latin typeface="맑은 고딕"/>
                <a:ea typeface="맑은 고딕"/>
              </a:rPr>
              <a:t>Ⅱ</a:t>
            </a:r>
            <a:r>
              <a:rPr lang="en-US" altLang="ko-KR" sz="3600" b="1" spc="-150" dirty="0" smtClean="0">
                <a:solidFill>
                  <a:schemeClr val="bg1"/>
                </a:solidFill>
              </a:rPr>
              <a:t>. </a:t>
            </a:r>
            <a:r>
              <a:rPr lang="ko-KR" altLang="en-US" sz="3600" b="1" spc="-150" dirty="0" smtClean="0">
                <a:solidFill>
                  <a:schemeClr val="bg1"/>
                </a:solidFill>
              </a:rPr>
              <a:t>대기환경보전법 </a:t>
            </a:r>
            <a:endParaRPr lang="ko-KR" altLang="en-US" sz="3200" b="1" spc="-150" dirty="0">
              <a:solidFill>
                <a:srgbClr val="0000FF"/>
              </a:solidFill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1FC61-9687-4102-992B-317C04596E94}" type="slidenum">
              <a:rPr lang="ko-KR" altLang="en-US" smtClean="0"/>
              <a:pPr/>
              <a:t>13</a:t>
            </a:fld>
            <a:endParaRPr lang="ko-KR" altLang="en-US" dirty="0"/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1900238" y="1600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2952750" y="1600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246313" y="15763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4" name="모서리가 둥근 직사각형 13"/>
          <p:cNvSpPr/>
          <p:nvPr/>
        </p:nvSpPr>
        <p:spPr>
          <a:xfrm>
            <a:off x="467544" y="908720"/>
            <a:ext cx="5400600" cy="554360"/>
          </a:xfrm>
          <a:prstGeom prst="round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b="1" dirty="0" smtClean="0">
                <a:solidFill>
                  <a:schemeClr val="bg1"/>
                </a:solidFill>
              </a:rPr>
              <a:t>비산배출시설 설치신고 대상</a:t>
            </a:r>
            <a:r>
              <a:rPr lang="ko-KR" altLang="en-US" sz="3200" dirty="0" smtClean="0">
                <a:solidFill>
                  <a:schemeClr val="bg1"/>
                </a:solidFill>
              </a:rPr>
              <a:t> </a:t>
            </a:r>
            <a:endParaRPr lang="ko-KR" altLang="en-US" sz="32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9552" y="1628800"/>
            <a:ext cx="2315057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b="1" dirty="0" smtClean="0">
                <a:solidFill>
                  <a:srgbClr val="0000FF"/>
                </a:solidFill>
              </a:rPr>
              <a:t>공통 적용물질</a:t>
            </a:r>
            <a:r>
              <a:rPr lang="en-US" altLang="ko-KR" b="1" dirty="0" smtClean="0">
                <a:solidFill>
                  <a:srgbClr val="0000FF"/>
                </a:solidFill>
              </a:rPr>
              <a:t>(35</a:t>
            </a:r>
            <a:r>
              <a:rPr lang="ko-KR" altLang="en-US" b="1" dirty="0" smtClean="0">
                <a:solidFill>
                  <a:srgbClr val="0000FF"/>
                </a:solidFill>
              </a:rPr>
              <a:t>종</a:t>
            </a:r>
            <a:r>
              <a:rPr lang="en-US" altLang="ko-KR" b="1" dirty="0" smtClean="0">
                <a:solidFill>
                  <a:srgbClr val="0000FF"/>
                </a:solidFill>
              </a:rPr>
              <a:t>)</a:t>
            </a:r>
            <a:endParaRPr lang="ko-KR" altLang="en-US" b="1" dirty="0">
              <a:solidFill>
                <a:srgbClr val="0000FF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144" y="2023545"/>
            <a:ext cx="7197216" cy="4465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6011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6" descr="삼양1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6108" y="6489376"/>
            <a:ext cx="2023844" cy="324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-179523"/>
            <a:ext cx="9144000" cy="81624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3600" b="1" spc="-150" dirty="0" smtClean="0">
                <a:solidFill>
                  <a:schemeClr val="bg1"/>
                </a:solidFill>
                <a:latin typeface="맑은 고딕"/>
                <a:ea typeface="맑은 고딕"/>
              </a:rPr>
              <a:t>Ⅱ</a:t>
            </a:r>
            <a:r>
              <a:rPr lang="en-US" altLang="ko-KR" sz="3600" b="1" spc="-150" dirty="0" smtClean="0">
                <a:solidFill>
                  <a:schemeClr val="bg1"/>
                </a:solidFill>
              </a:rPr>
              <a:t>. </a:t>
            </a:r>
            <a:r>
              <a:rPr lang="ko-KR" altLang="en-US" sz="3600" b="1" spc="-150" dirty="0" smtClean="0">
                <a:solidFill>
                  <a:schemeClr val="bg1"/>
                </a:solidFill>
              </a:rPr>
              <a:t>대기환경보전법 </a:t>
            </a:r>
            <a:endParaRPr lang="ko-KR" altLang="en-US" sz="3200" b="1" spc="-150" dirty="0">
              <a:solidFill>
                <a:srgbClr val="0000FF"/>
              </a:solidFill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1FC61-9687-4102-992B-317C04596E94}" type="slidenum">
              <a:rPr lang="ko-KR" altLang="en-US" smtClean="0"/>
              <a:pPr/>
              <a:t>14</a:t>
            </a:fld>
            <a:endParaRPr lang="ko-KR" altLang="en-US" dirty="0"/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1900238" y="1600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2952750" y="1600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246313" y="15763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4" name="모서리가 둥근 직사각형 13"/>
          <p:cNvSpPr/>
          <p:nvPr/>
        </p:nvSpPr>
        <p:spPr>
          <a:xfrm>
            <a:off x="467544" y="908720"/>
            <a:ext cx="5400600" cy="554360"/>
          </a:xfrm>
          <a:prstGeom prst="round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b="1" dirty="0" smtClean="0">
                <a:solidFill>
                  <a:schemeClr val="bg1"/>
                </a:solidFill>
              </a:rPr>
              <a:t>비산배출시설 설치신고 대상</a:t>
            </a:r>
            <a:r>
              <a:rPr lang="ko-KR" altLang="en-US" sz="3200" dirty="0" smtClean="0">
                <a:solidFill>
                  <a:schemeClr val="bg1"/>
                </a:solidFill>
              </a:rPr>
              <a:t> </a:t>
            </a:r>
            <a:endParaRPr lang="ko-KR" altLang="en-US" sz="32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9552" y="1628800"/>
            <a:ext cx="2545890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b="1" dirty="0" smtClean="0">
                <a:solidFill>
                  <a:srgbClr val="0000FF"/>
                </a:solidFill>
              </a:rPr>
              <a:t>업종별 적용물질</a:t>
            </a:r>
            <a:r>
              <a:rPr lang="en-US" altLang="ko-KR" b="1" dirty="0" smtClean="0">
                <a:solidFill>
                  <a:srgbClr val="0000FF"/>
                </a:solidFill>
              </a:rPr>
              <a:t>(11</a:t>
            </a:r>
            <a:r>
              <a:rPr lang="ko-KR" altLang="en-US" b="1" dirty="0" smtClean="0">
                <a:solidFill>
                  <a:srgbClr val="0000FF"/>
                </a:solidFill>
              </a:rPr>
              <a:t>종</a:t>
            </a:r>
            <a:r>
              <a:rPr lang="en-US" altLang="ko-KR" b="1" dirty="0" smtClean="0">
                <a:solidFill>
                  <a:srgbClr val="0000FF"/>
                </a:solidFill>
              </a:rPr>
              <a:t>)</a:t>
            </a:r>
            <a:endParaRPr lang="ko-KR" altLang="en-US" b="1" dirty="0">
              <a:solidFill>
                <a:srgbClr val="0000F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167844" y="1628800"/>
            <a:ext cx="2364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 smtClean="0">
                <a:solidFill>
                  <a:srgbClr val="FF0000"/>
                </a:solidFill>
              </a:rPr>
              <a:t>농도의 합이 </a:t>
            </a:r>
            <a:r>
              <a:rPr lang="en-US" altLang="ko-KR" b="1" dirty="0" smtClean="0">
                <a:solidFill>
                  <a:srgbClr val="FF0000"/>
                </a:solidFill>
              </a:rPr>
              <a:t>5% </a:t>
            </a:r>
            <a:r>
              <a:rPr lang="ko-KR" altLang="en-US" b="1" dirty="0" smtClean="0">
                <a:solidFill>
                  <a:srgbClr val="FF0000"/>
                </a:solidFill>
              </a:rPr>
              <a:t>이상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2057400"/>
            <a:ext cx="6599436" cy="4431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2938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6" descr="삼양1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6108" y="6489376"/>
            <a:ext cx="2023844" cy="324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-179523"/>
            <a:ext cx="9144000" cy="81624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3600" b="1" spc="-150" dirty="0" smtClean="0">
                <a:solidFill>
                  <a:schemeClr val="bg1"/>
                </a:solidFill>
                <a:latin typeface="맑은 고딕"/>
                <a:ea typeface="맑은 고딕"/>
              </a:rPr>
              <a:t>Ⅱ</a:t>
            </a:r>
            <a:r>
              <a:rPr lang="en-US" altLang="ko-KR" sz="3600" b="1" spc="-150" dirty="0" smtClean="0">
                <a:solidFill>
                  <a:schemeClr val="bg1"/>
                </a:solidFill>
              </a:rPr>
              <a:t>. </a:t>
            </a:r>
            <a:r>
              <a:rPr lang="ko-KR" altLang="en-US" sz="3600" b="1" spc="-150" dirty="0" smtClean="0">
                <a:solidFill>
                  <a:schemeClr val="bg1"/>
                </a:solidFill>
              </a:rPr>
              <a:t>대기환경보전법 </a:t>
            </a:r>
            <a:endParaRPr lang="ko-KR" altLang="en-US" sz="3200" b="1" spc="-150" dirty="0">
              <a:solidFill>
                <a:srgbClr val="0000FF"/>
              </a:solidFill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1FC61-9687-4102-992B-317C04596E94}" type="slidenum">
              <a:rPr lang="ko-KR" altLang="en-US" smtClean="0"/>
              <a:pPr/>
              <a:t>15</a:t>
            </a:fld>
            <a:endParaRPr lang="ko-KR" altLang="en-US" dirty="0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246313" y="15763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8" name="모서리가 둥근 직사각형 17"/>
          <p:cNvSpPr/>
          <p:nvPr/>
        </p:nvSpPr>
        <p:spPr>
          <a:xfrm>
            <a:off x="467544" y="908720"/>
            <a:ext cx="5400600" cy="554360"/>
          </a:xfrm>
          <a:prstGeom prst="round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b="1" dirty="0" smtClean="0">
                <a:solidFill>
                  <a:schemeClr val="bg1"/>
                </a:solidFill>
              </a:rPr>
              <a:t>비산배출시설 변경신고 대상</a:t>
            </a:r>
            <a:r>
              <a:rPr lang="ko-KR" altLang="en-US" sz="3200" dirty="0" smtClean="0">
                <a:solidFill>
                  <a:schemeClr val="bg1"/>
                </a:solidFill>
              </a:rPr>
              <a:t> </a:t>
            </a:r>
            <a:endParaRPr lang="ko-KR" altLang="en-US" sz="3200" dirty="0">
              <a:solidFill>
                <a:schemeClr val="bg1"/>
              </a:solidFill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611560" y="1700808"/>
            <a:ext cx="777686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b="1" dirty="0">
                <a:solidFill>
                  <a:srgbClr val="0000FF"/>
                </a:solidFill>
              </a:rPr>
              <a:t>1. </a:t>
            </a:r>
            <a:r>
              <a:rPr lang="ko-KR" altLang="en-US" b="1" dirty="0">
                <a:solidFill>
                  <a:srgbClr val="0000FF"/>
                </a:solidFill>
              </a:rPr>
              <a:t>사업장의 명칭 또는 대표자를 변경하는 경우</a:t>
            </a:r>
          </a:p>
          <a:p>
            <a:pPr>
              <a:lnSpc>
                <a:spcPct val="150000"/>
              </a:lnSpc>
            </a:pPr>
            <a:r>
              <a:rPr lang="en-US" altLang="ko-KR" b="1" dirty="0"/>
              <a:t>2. </a:t>
            </a:r>
            <a:r>
              <a:rPr lang="ko-KR" altLang="en-US" b="1" dirty="0" err="1"/>
              <a:t>설치ㆍ운영</a:t>
            </a:r>
            <a:r>
              <a:rPr lang="ko-KR" altLang="en-US" b="1" dirty="0"/>
              <a:t> 신고를 한 </a:t>
            </a:r>
            <a:r>
              <a:rPr lang="ko-KR" altLang="en-US" b="1" dirty="0">
                <a:solidFill>
                  <a:srgbClr val="FF0000"/>
                </a:solidFill>
              </a:rPr>
              <a:t>비산배출시설의 규모</a:t>
            </a:r>
            <a:r>
              <a:rPr lang="en-US" altLang="ko-KR" b="1" dirty="0"/>
              <a:t>(</a:t>
            </a:r>
            <a:r>
              <a:rPr lang="ko-KR" altLang="en-US" b="1" dirty="0"/>
              <a:t>별표 </a:t>
            </a:r>
            <a:r>
              <a:rPr lang="en-US" altLang="ko-KR" b="1" dirty="0"/>
              <a:t>10</a:t>
            </a:r>
            <a:r>
              <a:rPr lang="ko-KR" altLang="en-US" b="1" dirty="0"/>
              <a:t>의</a:t>
            </a:r>
            <a:r>
              <a:rPr lang="en-US" altLang="ko-KR" b="1" dirty="0"/>
              <a:t>2 </a:t>
            </a:r>
            <a:r>
              <a:rPr lang="ko-KR" altLang="en-US" b="1" dirty="0"/>
              <a:t>제</a:t>
            </a:r>
            <a:r>
              <a:rPr lang="en-US" altLang="ko-KR" b="1" dirty="0"/>
              <a:t>3</a:t>
            </a:r>
            <a:r>
              <a:rPr lang="ko-KR" altLang="en-US" b="1" dirty="0"/>
              <a:t>호에 따른 </a:t>
            </a:r>
            <a:endParaRPr lang="en-US" altLang="ko-KR" b="1" dirty="0" smtClean="0"/>
          </a:p>
          <a:p>
            <a:pPr>
              <a:lnSpc>
                <a:spcPct val="150000"/>
              </a:lnSpc>
            </a:pPr>
            <a:r>
              <a:rPr lang="en-US" altLang="ko-KR" b="1" dirty="0"/>
              <a:t> </a:t>
            </a:r>
            <a:r>
              <a:rPr lang="en-US" altLang="ko-KR" b="1" dirty="0" smtClean="0"/>
              <a:t>  </a:t>
            </a:r>
            <a:r>
              <a:rPr lang="ko-KR" altLang="en-US" b="1" dirty="0" err="1" smtClean="0"/>
              <a:t>배출시설별</a:t>
            </a:r>
            <a:r>
              <a:rPr lang="ko-KR" altLang="en-US" b="1" dirty="0" smtClean="0"/>
              <a:t> </a:t>
            </a:r>
            <a:r>
              <a:rPr lang="ko-KR" altLang="en-US" b="1" dirty="0"/>
              <a:t>분류가 </a:t>
            </a:r>
            <a:r>
              <a:rPr lang="ko-KR" altLang="en-US" b="1" dirty="0">
                <a:solidFill>
                  <a:srgbClr val="0000FF"/>
                </a:solidFill>
              </a:rPr>
              <a:t>동일한 비산배출시설의 시설 용량의 합계 </a:t>
            </a:r>
            <a:r>
              <a:rPr lang="ko-KR" altLang="en-US" b="1" dirty="0"/>
              <a:t>또는 시설 </a:t>
            </a:r>
            <a:r>
              <a:rPr lang="ko-KR" altLang="en-US" b="1" dirty="0" smtClean="0"/>
              <a:t> </a:t>
            </a:r>
            <a:endParaRPr lang="en-US" altLang="ko-KR" b="1" dirty="0" smtClean="0"/>
          </a:p>
          <a:p>
            <a:pPr>
              <a:lnSpc>
                <a:spcPct val="150000"/>
              </a:lnSpc>
            </a:pPr>
            <a:r>
              <a:rPr lang="en-US" altLang="ko-KR" b="1" dirty="0"/>
              <a:t> </a:t>
            </a:r>
            <a:r>
              <a:rPr lang="en-US" altLang="ko-KR" b="1" dirty="0" smtClean="0"/>
              <a:t>  </a:t>
            </a:r>
            <a:r>
              <a:rPr lang="ko-KR" altLang="en-US" b="1" dirty="0" smtClean="0"/>
              <a:t>개수의 </a:t>
            </a:r>
            <a:r>
              <a:rPr lang="ko-KR" altLang="en-US" b="1" dirty="0"/>
              <a:t>누계를 말한다</a:t>
            </a:r>
            <a:r>
              <a:rPr lang="en-US" altLang="ko-KR" b="1" dirty="0"/>
              <a:t>)</a:t>
            </a:r>
            <a:r>
              <a:rPr lang="ko-KR" altLang="en-US" b="1" dirty="0"/>
              <a:t>를 </a:t>
            </a:r>
            <a:r>
              <a:rPr lang="en-US" altLang="ko-KR" b="1" dirty="0">
                <a:solidFill>
                  <a:srgbClr val="FF0000"/>
                </a:solidFill>
              </a:rPr>
              <a:t>10</a:t>
            </a:r>
            <a:r>
              <a:rPr lang="ko-KR" altLang="en-US" b="1" dirty="0">
                <a:solidFill>
                  <a:srgbClr val="FF0000"/>
                </a:solidFill>
              </a:rPr>
              <a:t>퍼센트 이상 변경하려는 </a:t>
            </a:r>
            <a:r>
              <a:rPr lang="ko-KR" altLang="en-US" b="1" dirty="0"/>
              <a:t>경우</a:t>
            </a:r>
          </a:p>
          <a:p>
            <a:pPr>
              <a:lnSpc>
                <a:spcPct val="150000"/>
              </a:lnSpc>
            </a:pPr>
            <a:r>
              <a:rPr lang="en-US" altLang="ko-KR" b="1" dirty="0"/>
              <a:t>3. </a:t>
            </a:r>
            <a:r>
              <a:rPr lang="ko-KR" altLang="en-US" b="1" dirty="0"/>
              <a:t>비산배출시설 </a:t>
            </a:r>
            <a:r>
              <a:rPr lang="ko-KR" altLang="en-US" b="1" dirty="0">
                <a:solidFill>
                  <a:srgbClr val="7030A0"/>
                </a:solidFill>
              </a:rPr>
              <a:t>관리계획을 변경하는 </a:t>
            </a:r>
            <a:r>
              <a:rPr lang="ko-KR" altLang="en-US" b="1" dirty="0"/>
              <a:t>경우</a:t>
            </a:r>
          </a:p>
          <a:p>
            <a:pPr>
              <a:lnSpc>
                <a:spcPct val="150000"/>
              </a:lnSpc>
            </a:pPr>
            <a:r>
              <a:rPr lang="en-US" altLang="ko-KR" b="1" dirty="0"/>
              <a:t>4. </a:t>
            </a:r>
            <a:r>
              <a:rPr lang="ko-KR" altLang="en-US" b="1" dirty="0">
                <a:solidFill>
                  <a:srgbClr val="0000FF"/>
                </a:solidFill>
              </a:rPr>
              <a:t>오기</a:t>
            </a:r>
            <a:r>
              <a:rPr lang="en-US" altLang="ko-KR" b="1" dirty="0">
                <a:solidFill>
                  <a:srgbClr val="0000FF"/>
                </a:solidFill>
              </a:rPr>
              <a:t>(</a:t>
            </a:r>
            <a:r>
              <a:rPr lang="ko-KR" altLang="en-US" b="1" dirty="0">
                <a:solidFill>
                  <a:srgbClr val="0000FF"/>
                </a:solidFill>
              </a:rPr>
              <a:t>誤記</a:t>
            </a:r>
            <a:r>
              <a:rPr lang="en-US" altLang="ko-KR" b="1" dirty="0">
                <a:solidFill>
                  <a:srgbClr val="0000FF"/>
                </a:solidFill>
              </a:rPr>
              <a:t>), </a:t>
            </a:r>
            <a:r>
              <a:rPr lang="ko-KR" altLang="en-US" b="1" dirty="0">
                <a:solidFill>
                  <a:srgbClr val="0000FF"/>
                </a:solidFill>
              </a:rPr>
              <a:t>누락 또는 </a:t>
            </a:r>
            <a:r>
              <a:rPr lang="ko-KR" altLang="en-US" b="1" dirty="0"/>
              <a:t>그 밖에 이에 준하는 사유로서 그 변경 사유가 </a:t>
            </a:r>
            <a:endParaRPr lang="en-US" altLang="ko-KR" b="1" dirty="0" smtClean="0"/>
          </a:p>
          <a:p>
            <a:pPr>
              <a:lnSpc>
                <a:spcPct val="150000"/>
              </a:lnSpc>
            </a:pPr>
            <a:r>
              <a:rPr lang="en-US" altLang="ko-KR" b="1" dirty="0"/>
              <a:t> </a:t>
            </a:r>
            <a:r>
              <a:rPr lang="en-US" altLang="ko-KR" b="1" dirty="0" smtClean="0"/>
              <a:t>   </a:t>
            </a:r>
            <a:r>
              <a:rPr lang="ko-KR" altLang="en-US" b="1" dirty="0" smtClean="0"/>
              <a:t>분명한 </a:t>
            </a:r>
            <a:r>
              <a:rPr lang="ko-KR" altLang="en-US" b="1" dirty="0"/>
              <a:t>경우</a:t>
            </a:r>
          </a:p>
          <a:p>
            <a:pPr>
              <a:lnSpc>
                <a:spcPct val="150000"/>
              </a:lnSpc>
            </a:pPr>
            <a:r>
              <a:rPr lang="en-US" altLang="ko-KR" b="1" dirty="0"/>
              <a:t>5. </a:t>
            </a:r>
            <a:r>
              <a:rPr lang="ko-KR" altLang="en-US" b="1" dirty="0"/>
              <a:t>비산배출시설을 </a:t>
            </a:r>
            <a:r>
              <a:rPr lang="ko-KR" altLang="en-US" b="1" dirty="0">
                <a:solidFill>
                  <a:srgbClr val="FF0000"/>
                </a:solidFill>
              </a:rPr>
              <a:t>임대하는 경우</a:t>
            </a:r>
            <a:endParaRPr lang="ko-KR" altLang="en-US" b="1" dirty="0">
              <a:solidFill>
                <a:srgbClr val="FF0000"/>
              </a:solidFill>
              <a:effectLst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71600" y="5085184"/>
            <a:ext cx="3860352" cy="124649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b="1" dirty="0" smtClean="0"/>
              <a:t>변경신고 시기 </a:t>
            </a:r>
            <a:r>
              <a:rPr lang="en-US" altLang="ko-KR" b="1" dirty="0" smtClean="0"/>
              <a:t>:</a:t>
            </a:r>
          </a:p>
          <a:p>
            <a:pPr>
              <a:lnSpc>
                <a:spcPct val="150000"/>
              </a:lnSpc>
            </a:pPr>
            <a:r>
              <a:rPr lang="en-US" altLang="ko-KR" sz="1600" b="1" dirty="0" smtClean="0">
                <a:solidFill>
                  <a:srgbClr val="0000FF"/>
                </a:solidFill>
              </a:rPr>
              <a:t>- 1, 4, 5</a:t>
            </a:r>
            <a:r>
              <a:rPr lang="ko-KR" altLang="en-US" sz="1600" b="1" dirty="0" smtClean="0">
                <a:solidFill>
                  <a:srgbClr val="0000FF"/>
                </a:solidFill>
              </a:rPr>
              <a:t>호의 경우 </a:t>
            </a:r>
            <a:r>
              <a:rPr lang="en-US" altLang="ko-KR" sz="1600" b="1" dirty="0" smtClean="0">
                <a:solidFill>
                  <a:srgbClr val="0000FF"/>
                </a:solidFill>
              </a:rPr>
              <a:t>: </a:t>
            </a:r>
            <a:r>
              <a:rPr lang="ko-KR" altLang="en-US" sz="1600" b="1" dirty="0" smtClean="0">
                <a:solidFill>
                  <a:srgbClr val="0000FF"/>
                </a:solidFill>
              </a:rPr>
              <a:t>사유발생 </a:t>
            </a:r>
            <a:r>
              <a:rPr lang="en-US" altLang="ko-KR" sz="1600" b="1" dirty="0" smtClean="0">
                <a:solidFill>
                  <a:srgbClr val="0000FF"/>
                </a:solidFill>
              </a:rPr>
              <a:t>30</a:t>
            </a:r>
            <a:r>
              <a:rPr lang="ko-KR" altLang="en-US" sz="1600" b="1" dirty="0" smtClean="0">
                <a:solidFill>
                  <a:srgbClr val="0000FF"/>
                </a:solidFill>
              </a:rPr>
              <a:t>일 이내</a:t>
            </a:r>
            <a:endParaRPr lang="en-US" altLang="ko-KR" sz="1600" b="1" dirty="0" smtClean="0">
              <a:solidFill>
                <a:srgbClr val="0000FF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1600" b="1" dirty="0" smtClean="0">
                <a:solidFill>
                  <a:schemeClr val="accent6">
                    <a:lumMod val="50000"/>
                  </a:schemeClr>
                </a:solidFill>
              </a:rPr>
              <a:t>- 2, 3</a:t>
            </a:r>
            <a:r>
              <a:rPr lang="ko-KR" altLang="en-US" sz="1600" b="1" dirty="0" smtClean="0">
                <a:solidFill>
                  <a:schemeClr val="accent6">
                    <a:lumMod val="50000"/>
                  </a:schemeClr>
                </a:solidFill>
              </a:rPr>
              <a:t>호의 경우 </a:t>
            </a:r>
            <a:r>
              <a:rPr lang="en-US" altLang="ko-KR" sz="1600" b="1" dirty="0" smtClean="0">
                <a:solidFill>
                  <a:schemeClr val="accent6">
                    <a:lumMod val="50000"/>
                  </a:schemeClr>
                </a:solidFill>
              </a:rPr>
              <a:t>: </a:t>
            </a:r>
            <a:r>
              <a:rPr lang="ko-KR" altLang="en-US" sz="1600" b="1" dirty="0" err="1" smtClean="0">
                <a:solidFill>
                  <a:schemeClr val="accent6">
                    <a:lumMod val="50000"/>
                  </a:schemeClr>
                </a:solidFill>
              </a:rPr>
              <a:t>변경전</a:t>
            </a:r>
            <a:r>
              <a:rPr lang="ko-KR" altLang="en-US" sz="16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endParaRPr lang="ko-KR" altLang="en-US" sz="16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584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6" descr="삼양1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6108" y="6489376"/>
            <a:ext cx="2023844" cy="324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-179523"/>
            <a:ext cx="9144000" cy="81624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3600" b="1" spc="-150" dirty="0" smtClean="0">
                <a:solidFill>
                  <a:schemeClr val="bg1"/>
                </a:solidFill>
                <a:latin typeface="맑은 고딕"/>
                <a:ea typeface="맑은 고딕"/>
              </a:rPr>
              <a:t>Ⅱ</a:t>
            </a:r>
            <a:r>
              <a:rPr lang="en-US" altLang="ko-KR" sz="3600" b="1" spc="-150" dirty="0" smtClean="0">
                <a:solidFill>
                  <a:schemeClr val="bg1"/>
                </a:solidFill>
              </a:rPr>
              <a:t>. </a:t>
            </a:r>
            <a:r>
              <a:rPr lang="ko-KR" altLang="en-US" sz="3600" b="1" spc="-150" dirty="0" smtClean="0">
                <a:solidFill>
                  <a:schemeClr val="bg1"/>
                </a:solidFill>
              </a:rPr>
              <a:t>대기환경보전법 </a:t>
            </a:r>
            <a:endParaRPr lang="ko-KR" altLang="en-US" sz="3200" b="1" spc="-150" dirty="0">
              <a:solidFill>
                <a:srgbClr val="0000FF"/>
              </a:solidFill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1FC61-9687-4102-992B-317C04596E94}" type="slidenum">
              <a:rPr lang="ko-KR" altLang="en-US" smtClean="0"/>
              <a:pPr/>
              <a:t>16</a:t>
            </a:fld>
            <a:endParaRPr lang="ko-KR" altLang="en-US" dirty="0"/>
          </a:p>
        </p:txBody>
      </p:sp>
      <p:sp>
        <p:nvSpPr>
          <p:cNvPr id="10" name="모서리가 둥근 직사각형 9"/>
          <p:cNvSpPr/>
          <p:nvPr/>
        </p:nvSpPr>
        <p:spPr>
          <a:xfrm>
            <a:off x="467544" y="908720"/>
            <a:ext cx="7848872" cy="554360"/>
          </a:xfrm>
          <a:prstGeom prst="round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b="1" dirty="0" smtClean="0">
                <a:solidFill>
                  <a:schemeClr val="bg1"/>
                </a:solidFill>
              </a:rPr>
              <a:t>비산먼지발생사업 신고 대상</a:t>
            </a:r>
            <a:r>
              <a:rPr lang="en-US" altLang="ko-KR" sz="2000" b="1" dirty="0" smtClean="0">
                <a:solidFill>
                  <a:schemeClr val="bg1"/>
                </a:solidFill>
              </a:rPr>
              <a:t>(</a:t>
            </a:r>
            <a:r>
              <a:rPr lang="ko-KR" altLang="en-US" sz="2000" b="1" dirty="0" smtClean="0">
                <a:solidFill>
                  <a:schemeClr val="bg1"/>
                </a:solidFill>
              </a:rPr>
              <a:t>비산 배출되는 먼지</a:t>
            </a:r>
            <a:r>
              <a:rPr lang="en-US" altLang="ko-KR" sz="2000" b="1" dirty="0" smtClean="0">
                <a:solidFill>
                  <a:schemeClr val="bg1"/>
                </a:solidFill>
              </a:rPr>
              <a:t>)</a:t>
            </a:r>
            <a:r>
              <a:rPr lang="ko-KR" altLang="en-US" sz="2000" dirty="0" smtClean="0">
                <a:solidFill>
                  <a:schemeClr val="bg1"/>
                </a:solidFill>
              </a:rPr>
              <a:t> </a:t>
            </a:r>
            <a:endParaRPr lang="ko-KR" altLang="en-US" sz="20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9552" y="1628800"/>
            <a:ext cx="1505540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b="1" dirty="0" smtClean="0">
                <a:solidFill>
                  <a:srgbClr val="0000FF"/>
                </a:solidFill>
              </a:rPr>
              <a:t>업종</a:t>
            </a:r>
            <a:r>
              <a:rPr lang="en-US" altLang="ko-KR" b="1" dirty="0" smtClean="0">
                <a:solidFill>
                  <a:srgbClr val="0000FF"/>
                </a:solidFill>
              </a:rPr>
              <a:t>(</a:t>
            </a:r>
            <a:r>
              <a:rPr lang="ko-KR" altLang="en-US" b="1" dirty="0" smtClean="0">
                <a:solidFill>
                  <a:srgbClr val="0000FF"/>
                </a:solidFill>
              </a:rPr>
              <a:t>시행령</a:t>
            </a:r>
            <a:r>
              <a:rPr lang="en-US" altLang="ko-KR" b="1" dirty="0" smtClean="0">
                <a:solidFill>
                  <a:srgbClr val="0000FF"/>
                </a:solidFill>
              </a:rPr>
              <a:t>)</a:t>
            </a:r>
            <a:endParaRPr lang="ko-KR" altLang="en-US" b="1" dirty="0">
              <a:solidFill>
                <a:srgbClr val="0000FF"/>
              </a:solidFill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611560" y="2100912"/>
            <a:ext cx="749647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b="1" dirty="0" smtClean="0"/>
              <a:t>1. </a:t>
            </a:r>
            <a:r>
              <a:rPr lang="ko-KR" altLang="en-US" b="1" dirty="0" err="1" smtClean="0"/>
              <a:t>시멘트ㆍ석회ㆍ플라스터</a:t>
            </a:r>
            <a:r>
              <a:rPr lang="ko-KR" altLang="en-US" b="1" dirty="0" smtClean="0"/>
              <a:t> </a:t>
            </a:r>
            <a:r>
              <a:rPr lang="ko-KR" altLang="en-US" b="1" dirty="0"/>
              <a:t>및 시멘트 관련 제품의 제조업 </a:t>
            </a:r>
            <a:r>
              <a:rPr lang="ko-KR" altLang="en-US" b="1" dirty="0" smtClean="0"/>
              <a:t>    </a:t>
            </a:r>
            <a:endParaRPr lang="en-US" altLang="ko-KR" b="1" dirty="0" smtClean="0"/>
          </a:p>
          <a:p>
            <a:r>
              <a:rPr lang="en-US" altLang="ko-KR" b="1" dirty="0"/>
              <a:t> </a:t>
            </a:r>
            <a:r>
              <a:rPr lang="en-US" altLang="ko-KR" b="1" dirty="0" smtClean="0"/>
              <a:t>  </a:t>
            </a:r>
            <a:r>
              <a:rPr lang="ko-KR" altLang="en-US" b="1" dirty="0" smtClean="0"/>
              <a:t>및 </a:t>
            </a:r>
            <a:r>
              <a:rPr lang="ko-KR" altLang="en-US" b="1" dirty="0"/>
              <a:t>가공업</a:t>
            </a:r>
          </a:p>
          <a:p>
            <a:r>
              <a:rPr lang="en-US" altLang="ko-KR" b="1" dirty="0"/>
              <a:t>2</a:t>
            </a:r>
            <a:r>
              <a:rPr lang="en-US" altLang="ko-KR" b="1" dirty="0" smtClean="0"/>
              <a:t>. </a:t>
            </a:r>
            <a:r>
              <a:rPr lang="ko-KR" altLang="en-US" b="1" dirty="0" smtClean="0"/>
              <a:t>비금속물질의 </a:t>
            </a:r>
            <a:r>
              <a:rPr lang="ko-KR" altLang="en-US" b="1" dirty="0" err="1"/>
              <a:t>채취업</a:t>
            </a:r>
            <a:r>
              <a:rPr lang="en-US" altLang="ko-KR" b="1" dirty="0"/>
              <a:t>, </a:t>
            </a:r>
            <a:r>
              <a:rPr lang="ko-KR" altLang="en-US" b="1" dirty="0"/>
              <a:t>제조업 및 가공업</a:t>
            </a:r>
          </a:p>
          <a:p>
            <a:r>
              <a:rPr lang="en-US" altLang="ko-KR" b="1" dirty="0"/>
              <a:t>3. </a:t>
            </a:r>
            <a:r>
              <a:rPr lang="ko-KR" altLang="en-US" b="1" dirty="0"/>
              <a:t>제</a:t>
            </a:r>
            <a:r>
              <a:rPr lang="en-US" altLang="ko-KR" b="1" dirty="0"/>
              <a:t>1</a:t>
            </a:r>
            <a:r>
              <a:rPr lang="ko-KR" altLang="en-US" b="1" dirty="0"/>
              <a:t>차 금속 제조업</a:t>
            </a:r>
          </a:p>
          <a:p>
            <a:r>
              <a:rPr lang="en-US" altLang="ko-KR" b="1" dirty="0"/>
              <a:t>4. </a:t>
            </a:r>
            <a:r>
              <a:rPr lang="ko-KR" altLang="en-US" b="1" dirty="0"/>
              <a:t>비료 및 사료제품의 제조업</a:t>
            </a:r>
          </a:p>
          <a:p>
            <a:pPr>
              <a:lnSpc>
                <a:spcPct val="150000"/>
              </a:lnSpc>
            </a:pPr>
            <a:r>
              <a:rPr lang="en-US" altLang="ko-KR" b="1" dirty="0"/>
              <a:t>5. </a:t>
            </a:r>
            <a:r>
              <a:rPr lang="ko-KR" altLang="en-US" b="1" dirty="0"/>
              <a:t>건설업</a:t>
            </a:r>
            <a:r>
              <a:rPr lang="en-US" altLang="ko-KR" b="1" dirty="0"/>
              <a:t>(</a:t>
            </a:r>
            <a:r>
              <a:rPr lang="ko-KR" altLang="en-US" b="1" dirty="0"/>
              <a:t>지반 조성공사</a:t>
            </a:r>
            <a:r>
              <a:rPr lang="en-US" altLang="ko-KR" b="1" dirty="0"/>
              <a:t>, </a:t>
            </a:r>
            <a:r>
              <a:rPr lang="ko-KR" altLang="en-US" b="1" dirty="0"/>
              <a:t>건축물 축조공사</a:t>
            </a:r>
            <a:r>
              <a:rPr lang="en-US" altLang="ko-KR" b="1" dirty="0"/>
              <a:t>, </a:t>
            </a:r>
            <a:r>
              <a:rPr lang="ko-KR" altLang="en-US" b="1" dirty="0"/>
              <a:t>토목공사</a:t>
            </a:r>
            <a:r>
              <a:rPr lang="en-US" altLang="ko-KR" b="1" dirty="0"/>
              <a:t>, </a:t>
            </a:r>
            <a:r>
              <a:rPr lang="ko-KR" altLang="en-US" b="1" dirty="0" smtClean="0"/>
              <a:t>조경</a:t>
            </a:r>
            <a:endParaRPr lang="en-US" altLang="ko-KR" b="1" dirty="0" smtClean="0"/>
          </a:p>
          <a:p>
            <a:pPr>
              <a:lnSpc>
                <a:spcPct val="150000"/>
              </a:lnSpc>
            </a:pPr>
            <a:r>
              <a:rPr lang="en-US" altLang="ko-KR" b="1" dirty="0"/>
              <a:t> </a:t>
            </a:r>
            <a:r>
              <a:rPr lang="en-US" altLang="ko-KR" b="1" dirty="0" smtClean="0"/>
              <a:t>   </a:t>
            </a:r>
            <a:r>
              <a:rPr lang="ko-KR" altLang="en-US" b="1" dirty="0" smtClean="0"/>
              <a:t>공사 </a:t>
            </a:r>
            <a:r>
              <a:rPr lang="ko-KR" altLang="en-US" b="1" dirty="0"/>
              <a:t>및 도장공사로 한정한다</a:t>
            </a:r>
            <a:r>
              <a:rPr lang="en-US" altLang="ko-KR" b="1" dirty="0"/>
              <a:t>)</a:t>
            </a:r>
          </a:p>
          <a:p>
            <a:r>
              <a:rPr lang="en-US" altLang="ko-KR" b="1" dirty="0"/>
              <a:t>6. </a:t>
            </a:r>
            <a:r>
              <a:rPr lang="ko-KR" altLang="en-US" b="1" dirty="0"/>
              <a:t>시멘트</a:t>
            </a:r>
            <a:r>
              <a:rPr lang="en-US" altLang="ko-KR" b="1" dirty="0"/>
              <a:t>, </a:t>
            </a:r>
            <a:r>
              <a:rPr lang="ko-KR" altLang="en-US" b="1" dirty="0"/>
              <a:t>석탄</a:t>
            </a:r>
            <a:r>
              <a:rPr lang="en-US" altLang="ko-KR" b="1" dirty="0"/>
              <a:t>, </a:t>
            </a:r>
            <a:r>
              <a:rPr lang="ko-KR" altLang="en-US" b="1" dirty="0"/>
              <a:t>토사</a:t>
            </a:r>
            <a:r>
              <a:rPr lang="en-US" altLang="ko-KR" b="1" dirty="0"/>
              <a:t>, </a:t>
            </a:r>
            <a:r>
              <a:rPr lang="ko-KR" altLang="en-US" b="1" dirty="0"/>
              <a:t>사료</a:t>
            </a:r>
            <a:r>
              <a:rPr lang="en-US" altLang="ko-KR" b="1" dirty="0"/>
              <a:t>, </a:t>
            </a:r>
            <a:r>
              <a:rPr lang="ko-KR" altLang="en-US" b="1" dirty="0"/>
              <a:t>곡물 및 고철의 운송업</a:t>
            </a:r>
          </a:p>
          <a:p>
            <a:r>
              <a:rPr lang="en-US" altLang="ko-KR" b="1" dirty="0"/>
              <a:t>7. </a:t>
            </a:r>
            <a:r>
              <a:rPr lang="ko-KR" altLang="en-US" b="1" dirty="0"/>
              <a:t>운송장비 제조업</a:t>
            </a:r>
          </a:p>
          <a:p>
            <a:r>
              <a:rPr lang="en-US" altLang="ko-KR" b="1" dirty="0"/>
              <a:t>8. </a:t>
            </a:r>
            <a:r>
              <a:rPr lang="ko-KR" altLang="en-US" b="1" dirty="0"/>
              <a:t>저탄시설</a:t>
            </a:r>
            <a:r>
              <a:rPr lang="en-US" altLang="ko-KR" b="1" dirty="0"/>
              <a:t>(</a:t>
            </a:r>
            <a:r>
              <a:rPr lang="ko-KR" altLang="en-US" b="1" dirty="0"/>
              <a:t>貯炭施設</a:t>
            </a:r>
            <a:r>
              <a:rPr lang="en-US" altLang="ko-KR" b="1" dirty="0"/>
              <a:t>)</a:t>
            </a:r>
            <a:r>
              <a:rPr lang="ko-KR" altLang="en-US" b="1" dirty="0"/>
              <a:t>의 설치가 필요한 사업</a:t>
            </a:r>
          </a:p>
          <a:p>
            <a:r>
              <a:rPr lang="en-US" altLang="ko-KR" b="1" dirty="0"/>
              <a:t>9. </a:t>
            </a:r>
            <a:r>
              <a:rPr lang="ko-KR" altLang="en-US" b="1" dirty="0"/>
              <a:t>고철</a:t>
            </a:r>
            <a:r>
              <a:rPr lang="en-US" altLang="ko-KR" b="1" dirty="0"/>
              <a:t>, </a:t>
            </a:r>
            <a:r>
              <a:rPr lang="ko-KR" altLang="en-US" b="1" dirty="0"/>
              <a:t>곡물</a:t>
            </a:r>
            <a:r>
              <a:rPr lang="en-US" altLang="ko-KR" b="1" dirty="0"/>
              <a:t>, </a:t>
            </a:r>
            <a:r>
              <a:rPr lang="ko-KR" altLang="en-US" b="1" dirty="0"/>
              <a:t>사료</a:t>
            </a:r>
            <a:r>
              <a:rPr lang="en-US" altLang="ko-KR" b="1" dirty="0"/>
              <a:t>, </a:t>
            </a:r>
            <a:r>
              <a:rPr lang="ko-KR" altLang="en-US" b="1" dirty="0"/>
              <a:t>목재 및 광석의 하역업 또는 보관업</a:t>
            </a:r>
          </a:p>
          <a:p>
            <a:r>
              <a:rPr lang="en-US" altLang="ko-KR" b="1" dirty="0"/>
              <a:t>10. </a:t>
            </a:r>
            <a:r>
              <a:rPr lang="ko-KR" altLang="en-US" b="1" dirty="0"/>
              <a:t>금속제품의 제조업 및 가공업</a:t>
            </a:r>
          </a:p>
          <a:p>
            <a:r>
              <a:rPr lang="en-US" altLang="ko-KR" b="1" dirty="0"/>
              <a:t>11. </a:t>
            </a:r>
            <a:r>
              <a:rPr lang="ko-KR" altLang="en-US" b="1" dirty="0"/>
              <a:t>폐기물 매립시설 </a:t>
            </a:r>
            <a:r>
              <a:rPr lang="ko-KR" altLang="en-US" b="1" dirty="0" err="1"/>
              <a:t>설치ㆍ운영</a:t>
            </a:r>
            <a:r>
              <a:rPr lang="ko-KR" altLang="en-US" b="1" dirty="0"/>
              <a:t> 사업</a:t>
            </a:r>
            <a:endParaRPr lang="ko-KR" altLang="en-US" b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57199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6" descr="삼양1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6108" y="6489376"/>
            <a:ext cx="2023844" cy="324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-179523"/>
            <a:ext cx="9144000" cy="81624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3600" b="1" spc="-150" dirty="0" smtClean="0">
                <a:solidFill>
                  <a:schemeClr val="bg1"/>
                </a:solidFill>
                <a:latin typeface="맑은 고딕"/>
                <a:ea typeface="맑은 고딕"/>
              </a:rPr>
              <a:t>Ⅱ</a:t>
            </a:r>
            <a:r>
              <a:rPr lang="en-US" altLang="ko-KR" sz="3600" b="1" spc="-150" dirty="0" smtClean="0">
                <a:solidFill>
                  <a:schemeClr val="bg1"/>
                </a:solidFill>
              </a:rPr>
              <a:t>. </a:t>
            </a:r>
            <a:r>
              <a:rPr lang="ko-KR" altLang="en-US" sz="3600" b="1" spc="-150" dirty="0" smtClean="0">
                <a:solidFill>
                  <a:schemeClr val="bg1"/>
                </a:solidFill>
              </a:rPr>
              <a:t>대기환경보전법 </a:t>
            </a:r>
            <a:endParaRPr lang="ko-KR" altLang="en-US" sz="3200" b="1" spc="-150" dirty="0">
              <a:solidFill>
                <a:srgbClr val="0000FF"/>
              </a:solidFill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1FC61-9687-4102-992B-317C04596E94}" type="slidenum">
              <a:rPr lang="ko-KR" altLang="en-US" smtClean="0"/>
              <a:pPr/>
              <a:t>17</a:t>
            </a:fld>
            <a:endParaRPr lang="ko-KR" altLang="en-US" dirty="0"/>
          </a:p>
        </p:txBody>
      </p:sp>
      <p:sp>
        <p:nvSpPr>
          <p:cNvPr id="8" name="모서리가 둥근 직사각형 7"/>
          <p:cNvSpPr/>
          <p:nvPr/>
        </p:nvSpPr>
        <p:spPr>
          <a:xfrm>
            <a:off x="467544" y="908720"/>
            <a:ext cx="5400600" cy="554360"/>
          </a:xfrm>
          <a:prstGeom prst="round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b="1" dirty="0" smtClean="0">
                <a:solidFill>
                  <a:schemeClr val="bg1"/>
                </a:solidFill>
              </a:rPr>
              <a:t>비산먼지발생사업 신고 대상</a:t>
            </a:r>
            <a:r>
              <a:rPr lang="ko-KR" altLang="en-US" sz="3200" dirty="0" smtClean="0">
                <a:solidFill>
                  <a:schemeClr val="bg1"/>
                </a:solidFill>
              </a:rPr>
              <a:t> </a:t>
            </a:r>
            <a:endParaRPr lang="ko-KR" altLang="en-US" sz="32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9552" y="1628800"/>
            <a:ext cx="1736373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b="1" dirty="0" smtClean="0">
                <a:solidFill>
                  <a:srgbClr val="0000FF"/>
                </a:solidFill>
              </a:rPr>
              <a:t>업종</a:t>
            </a:r>
            <a:r>
              <a:rPr lang="en-US" altLang="ko-KR" b="1" dirty="0" smtClean="0">
                <a:solidFill>
                  <a:srgbClr val="0000FF"/>
                </a:solidFill>
              </a:rPr>
              <a:t>(</a:t>
            </a:r>
            <a:r>
              <a:rPr lang="ko-KR" altLang="en-US" b="1" dirty="0" smtClean="0">
                <a:solidFill>
                  <a:srgbClr val="0000FF"/>
                </a:solidFill>
              </a:rPr>
              <a:t>시행규칙</a:t>
            </a:r>
            <a:r>
              <a:rPr lang="en-US" altLang="ko-KR" b="1" dirty="0" smtClean="0">
                <a:solidFill>
                  <a:srgbClr val="0000FF"/>
                </a:solidFill>
              </a:rPr>
              <a:t>)</a:t>
            </a:r>
            <a:endParaRPr lang="ko-KR" altLang="en-US" b="1" dirty="0">
              <a:solidFill>
                <a:srgbClr val="0000FF"/>
              </a:solidFill>
            </a:endParaRPr>
          </a:p>
        </p:txBody>
      </p:sp>
      <p:graphicFrame>
        <p:nvGraphicFramePr>
          <p:cNvPr id="14" name="표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9739198"/>
              </p:ext>
            </p:extLst>
          </p:nvPr>
        </p:nvGraphicFramePr>
        <p:xfrm>
          <a:off x="539552" y="2132856"/>
          <a:ext cx="7568478" cy="3753696"/>
        </p:xfrm>
        <a:graphic>
          <a:graphicData uri="http://schemas.openxmlformats.org/drawingml/2006/table">
            <a:tbl>
              <a:tblPr/>
              <a:tblGrid>
                <a:gridCol w="2448272"/>
                <a:gridCol w="5120206"/>
              </a:tblGrid>
              <a:tr h="112506">
                <a:tc gridSpan="2">
                  <a:txBody>
                    <a:bodyPr/>
                    <a:lstStyle/>
                    <a:p>
                      <a:pPr algn="ctr"/>
                      <a:r>
                        <a:rPr lang="ko-KR" altLang="en-US" sz="1100" b="1" u="sng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맑은 고딕"/>
                        </a:rPr>
                        <a:t>비산먼지 발생 사업</a:t>
                      </a:r>
                      <a:r>
                        <a:rPr lang="en-US" altLang="ko-KR" sz="1100" b="1" dirty="0">
                          <a:effectLst/>
                          <a:latin typeface="맑은 고딕"/>
                          <a:ea typeface="맑은 고딕"/>
                        </a:rPr>
                        <a:t>(</a:t>
                      </a:r>
                      <a:r>
                        <a:rPr lang="ko-KR" altLang="en-US" sz="1100" b="1" dirty="0">
                          <a:effectLst/>
                          <a:latin typeface="맑은 고딕"/>
                          <a:ea typeface="맑은 고딕"/>
                        </a:rPr>
                        <a:t>제</a:t>
                      </a:r>
                      <a:r>
                        <a:rPr lang="en-US" altLang="ko-KR" sz="1100" b="1" dirty="0">
                          <a:effectLst/>
                          <a:latin typeface="맑은 고딕"/>
                          <a:ea typeface="맑은 고딕"/>
                        </a:rPr>
                        <a:t>57</a:t>
                      </a:r>
                      <a:r>
                        <a:rPr lang="ko-KR" altLang="en-US" sz="1100" b="1" dirty="0">
                          <a:effectLst/>
                          <a:latin typeface="맑은 고딕"/>
                          <a:ea typeface="맑은 고딕"/>
                        </a:rPr>
                        <a:t>조 관련</a:t>
                      </a:r>
                      <a:r>
                        <a:rPr lang="en-US" altLang="ko-KR" sz="1100" b="1" dirty="0">
                          <a:effectLst/>
                          <a:latin typeface="맑은 고딕"/>
                          <a:ea typeface="맑은 고딕"/>
                        </a:rPr>
                        <a:t>)</a:t>
                      </a:r>
                      <a:endParaRPr lang="ko-KR" altLang="en-US" sz="1100" dirty="0">
                        <a:effectLst/>
                      </a:endParaRPr>
                    </a:p>
                  </a:txBody>
                  <a:tcPr marL="51528" marR="51528" marT="25764" marB="2576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32403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ko-KR" altLang="en-US" sz="1050" b="1" dirty="0">
                          <a:effectLst/>
                          <a:latin typeface="맑은 고딕"/>
                        </a:rPr>
                        <a:t>발 생 사 업</a:t>
                      </a:r>
                      <a:endParaRPr lang="ko-KR" altLang="en-US" sz="1050" dirty="0">
                        <a:effectLst/>
                      </a:endParaRPr>
                    </a:p>
                  </a:txBody>
                  <a:tcPr marL="51528" marR="51528" marT="25764" marB="25764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ko-KR" altLang="en-US" sz="1050" b="1" dirty="0">
                          <a:effectLst/>
                          <a:latin typeface="맑은 고딕"/>
                        </a:rPr>
                        <a:t>신 고 대 상 사 업</a:t>
                      </a:r>
                      <a:endParaRPr lang="ko-KR" altLang="en-US" sz="1050" dirty="0">
                        <a:effectLst/>
                      </a:endParaRPr>
                    </a:p>
                  </a:txBody>
                  <a:tcPr marL="51528" marR="51528" marT="25764" marB="25764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0345">
                <a:tc>
                  <a:txBody>
                    <a:bodyPr/>
                    <a:lstStyle/>
                    <a:p>
                      <a:pPr marL="76200" marR="76200">
                        <a:lnSpc>
                          <a:spcPct val="130000"/>
                        </a:lnSpc>
                      </a:pPr>
                      <a:r>
                        <a:rPr lang="en-US" altLang="ko-KR" sz="1050" b="1" dirty="0">
                          <a:effectLst/>
                          <a:latin typeface="맑은 고딕"/>
                          <a:ea typeface="맑은 고딕"/>
                        </a:rPr>
                        <a:t>1.</a:t>
                      </a:r>
                      <a:r>
                        <a:rPr lang="ko-KR" altLang="en-US" sz="1050" b="1" dirty="0">
                          <a:effectLst/>
                          <a:latin typeface="맑은 고딕"/>
                        </a:rPr>
                        <a:t>시멘트</a:t>
                      </a:r>
                      <a:r>
                        <a:rPr lang="en-US" altLang="ko-KR" sz="1050" b="1" dirty="0">
                          <a:effectLst/>
                          <a:latin typeface="맑은 고딕"/>
                        </a:rPr>
                        <a:t>·</a:t>
                      </a:r>
                      <a:r>
                        <a:rPr lang="ko-KR" altLang="en-US" sz="1050" b="1" dirty="0">
                          <a:effectLst/>
                          <a:latin typeface="맑은 고딕"/>
                        </a:rPr>
                        <a:t>석회</a:t>
                      </a:r>
                      <a:r>
                        <a:rPr lang="en-US" altLang="ko-KR" sz="1050" b="1" dirty="0">
                          <a:effectLst/>
                          <a:latin typeface="맑은 고딕"/>
                        </a:rPr>
                        <a:t>·</a:t>
                      </a:r>
                      <a:r>
                        <a:rPr lang="ko-KR" altLang="en-US" sz="1050" b="1" dirty="0" err="1">
                          <a:effectLst/>
                          <a:latin typeface="맑은 고딕"/>
                        </a:rPr>
                        <a:t>플라스터</a:t>
                      </a:r>
                      <a:r>
                        <a:rPr lang="en-US" altLang="ko-KR" sz="1050" b="1" dirty="0">
                          <a:effectLst/>
                          <a:latin typeface="맑은 고딕"/>
                        </a:rPr>
                        <a:t>(Plaster) </a:t>
                      </a:r>
                      <a:r>
                        <a:rPr lang="ko-KR" altLang="en-US" sz="1050" b="1" dirty="0">
                          <a:effectLst/>
                          <a:latin typeface="맑은 고딕"/>
                        </a:rPr>
                        <a:t>및 </a:t>
                      </a:r>
                      <a:endParaRPr lang="en-US" altLang="ko-KR" sz="1050" b="1" dirty="0" smtClean="0">
                        <a:effectLst/>
                        <a:latin typeface="맑은 고딕"/>
                      </a:endParaRPr>
                    </a:p>
                    <a:p>
                      <a:pPr marL="76200" marR="76200">
                        <a:lnSpc>
                          <a:spcPct val="130000"/>
                        </a:lnSpc>
                      </a:pPr>
                      <a:r>
                        <a:rPr lang="en-US" altLang="ko-KR" sz="1050" b="1" dirty="0" smtClean="0">
                          <a:effectLst/>
                          <a:latin typeface="맑은 고딕"/>
                        </a:rPr>
                        <a:t>  </a:t>
                      </a:r>
                      <a:r>
                        <a:rPr lang="ko-KR" altLang="en-US" sz="1050" b="1" dirty="0" smtClean="0">
                          <a:effectLst/>
                          <a:latin typeface="맑은 고딕"/>
                        </a:rPr>
                        <a:t>시멘트관련 </a:t>
                      </a:r>
                      <a:r>
                        <a:rPr lang="ko-KR" altLang="en-US" sz="1050" b="1" dirty="0">
                          <a:effectLst/>
                          <a:latin typeface="맑은 고딕"/>
                        </a:rPr>
                        <a:t>제품의 제조 및 가공업</a:t>
                      </a:r>
                      <a:endParaRPr lang="ko-KR" altLang="en-US" sz="1050" dirty="0">
                        <a:effectLst/>
                      </a:endParaRPr>
                    </a:p>
                  </a:txBody>
                  <a:tcPr marL="51528" marR="51528" marT="25764" marB="25764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6200" marR="76200">
                        <a:lnSpc>
                          <a:spcPct val="130000"/>
                        </a:lnSpc>
                      </a:pPr>
                      <a:r>
                        <a:rPr lang="ko-KR" altLang="en-US" sz="1050" b="1" dirty="0">
                          <a:effectLst/>
                          <a:latin typeface="맑은 고딕"/>
                        </a:rPr>
                        <a:t>가</a:t>
                      </a:r>
                      <a:r>
                        <a:rPr lang="en-US" altLang="ko-KR" sz="1050" b="1" dirty="0">
                          <a:effectLst/>
                          <a:latin typeface="맑은 고딕"/>
                        </a:rPr>
                        <a:t>. </a:t>
                      </a:r>
                      <a:r>
                        <a:rPr lang="ko-KR" altLang="en-US" sz="1050" b="1" dirty="0">
                          <a:effectLst/>
                          <a:latin typeface="맑은 고딕"/>
                        </a:rPr>
                        <a:t>시멘트제조업</a:t>
                      </a:r>
                      <a:r>
                        <a:rPr lang="en-US" altLang="ko-KR" sz="1050" b="1" dirty="0">
                          <a:effectLst/>
                          <a:latin typeface="맑은 고딕"/>
                        </a:rPr>
                        <a:t>·</a:t>
                      </a:r>
                      <a:r>
                        <a:rPr lang="ko-KR" altLang="en-US" sz="1050" b="1" dirty="0">
                          <a:effectLst/>
                          <a:latin typeface="맑은 고딕"/>
                        </a:rPr>
                        <a:t>가공 및 </a:t>
                      </a:r>
                      <a:r>
                        <a:rPr lang="ko-KR" altLang="en-US" sz="1050" b="1" dirty="0" err="1">
                          <a:effectLst/>
                          <a:latin typeface="맑은 고딕"/>
                        </a:rPr>
                        <a:t>저장업</a:t>
                      </a:r>
                      <a:r>
                        <a:rPr lang="ko-KR" altLang="en-US" sz="1050" b="1" dirty="0">
                          <a:effectLst/>
                          <a:latin typeface="맑은 고딕"/>
                        </a:rPr>
                        <a:t> </a:t>
                      </a:r>
                      <a:endParaRPr lang="ko-KR" altLang="en-US" sz="1050" dirty="0">
                        <a:effectLst/>
                      </a:endParaRPr>
                    </a:p>
                    <a:p>
                      <a:pPr marL="76200" marR="76200">
                        <a:lnSpc>
                          <a:spcPct val="130000"/>
                        </a:lnSpc>
                      </a:pPr>
                      <a:r>
                        <a:rPr lang="ko-KR" altLang="en-US" sz="1050" b="1" dirty="0">
                          <a:effectLst/>
                          <a:latin typeface="맑은 고딕"/>
                        </a:rPr>
                        <a:t>나</a:t>
                      </a:r>
                      <a:r>
                        <a:rPr lang="en-US" altLang="ko-KR" sz="1050" b="1" dirty="0">
                          <a:effectLst/>
                          <a:latin typeface="맑은 고딕"/>
                        </a:rPr>
                        <a:t>. </a:t>
                      </a:r>
                      <a:r>
                        <a:rPr lang="ko-KR" altLang="en-US" sz="1050" b="1" dirty="0">
                          <a:effectLst/>
                          <a:latin typeface="맑은 고딕"/>
                        </a:rPr>
                        <a:t>석회제조업 </a:t>
                      </a:r>
                      <a:endParaRPr lang="ko-KR" altLang="en-US" sz="1050" dirty="0">
                        <a:effectLst/>
                      </a:endParaRPr>
                    </a:p>
                    <a:p>
                      <a:pPr marL="76200" marR="76200">
                        <a:lnSpc>
                          <a:spcPct val="130000"/>
                        </a:lnSpc>
                      </a:pPr>
                      <a:r>
                        <a:rPr lang="ko-KR" altLang="en-US" sz="1050" b="1" dirty="0">
                          <a:effectLst/>
                          <a:latin typeface="맑은 고딕"/>
                        </a:rPr>
                        <a:t>다</a:t>
                      </a:r>
                      <a:r>
                        <a:rPr lang="en-US" altLang="ko-KR" sz="1050" b="1" dirty="0">
                          <a:effectLst/>
                          <a:latin typeface="맑은 고딕"/>
                        </a:rPr>
                        <a:t>. </a:t>
                      </a:r>
                      <a:r>
                        <a:rPr lang="ko-KR" altLang="en-US" sz="1050" b="1" dirty="0">
                          <a:effectLst/>
                          <a:latin typeface="맑은 고딕"/>
                        </a:rPr>
                        <a:t>콘크리트제품제조업 </a:t>
                      </a:r>
                      <a:endParaRPr lang="ko-KR" altLang="en-US" sz="1050" dirty="0">
                        <a:effectLst/>
                      </a:endParaRPr>
                    </a:p>
                    <a:p>
                      <a:pPr marL="76200" marR="76200">
                        <a:lnSpc>
                          <a:spcPct val="130000"/>
                        </a:lnSpc>
                      </a:pPr>
                      <a:r>
                        <a:rPr lang="ko-KR" altLang="en-US" sz="1050" b="1" dirty="0">
                          <a:effectLst/>
                          <a:latin typeface="맑은 고딕"/>
                        </a:rPr>
                        <a:t>라</a:t>
                      </a:r>
                      <a:r>
                        <a:rPr lang="en-US" altLang="ko-KR" sz="1050" b="1" dirty="0">
                          <a:effectLst/>
                          <a:latin typeface="맑은 고딕"/>
                        </a:rPr>
                        <a:t>. </a:t>
                      </a:r>
                      <a:r>
                        <a:rPr lang="ko-KR" altLang="en-US" sz="1050" b="1" dirty="0" err="1">
                          <a:effectLst/>
                          <a:latin typeface="맑은 고딕"/>
                        </a:rPr>
                        <a:t>플라스터제조업</a:t>
                      </a:r>
                      <a:endParaRPr lang="ko-KR" altLang="en-US" sz="1050" dirty="0">
                        <a:effectLst/>
                      </a:endParaRPr>
                    </a:p>
                  </a:txBody>
                  <a:tcPr marL="51528" marR="51528" marT="25764" marB="2576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7788">
                <a:tc>
                  <a:txBody>
                    <a:bodyPr/>
                    <a:lstStyle/>
                    <a:p>
                      <a:pPr marL="76200" marR="76200">
                        <a:lnSpc>
                          <a:spcPct val="130000"/>
                        </a:lnSpc>
                      </a:pPr>
                      <a:r>
                        <a:rPr lang="en-US" altLang="ko-KR" sz="1050" b="1" dirty="0">
                          <a:effectLst/>
                          <a:latin typeface="맑은 고딕"/>
                          <a:ea typeface="맑은 고딕"/>
                        </a:rPr>
                        <a:t>2.</a:t>
                      </a:r>
                      <a:r>
                        <a:rPr lang="ko-KR" altLang="en-US" sz="1050" b="1" dirty="0">
                          <a:effectLst/>
                          <a:latin typeface="맑은 고딕"/>
                          <a:ea typeface="맑은 고딕"/>
                        </a:rPr>
                        <a:t>비금속물질의 채취 </a:t>
                      </a:r>
                      <a:r>
                        <a:rPr lang="en-US" altLang="ko-KR" sz="1050" b="1" dirty="0">
                          <a:effectLst/>
                          <a:latin typeface="맑은 고딕"/>
                          <a:ea typeface="맑은 고딕"/>
                        </a:rPr>
                        <a:t>·</a:t>
                      </a:r>
                      <a:r>
                        <a:rPr lang="ko-KR" altLang="en-US" sz="1050" b="1" dirty="0">
                          <a:effectLst/>
                          <a:latin typeface="맑은 고딕"/>
                          <a:ea typeface="맑은 고딕"/>
                        </a:rPr>
                        <a:t>제조</a:t>
                      </a:r>
                      <a:r>
                        <a:rPr lang="en-US" altLang="ko-KR" sz="1050" b="1" dirty="0">
                          <a:effectLst/>
                          <a:latin typeface="맑은 고딕"/>
                          <a:ea typeface="맑은 고딕"/>
                        </a:rPr>
                        <a:t>·</a:t>
                      </a:r>
                      <a:r>
                        <a:rPr lang="ko-KR" altLang="en-US" sz="1050" b="1" dirty="0">
                          <a:effectLst/>
                          <a:latin typeface="맑은 고딕"/>
                          <a:ea typeface="맑은 고딕"/>
                        </a:rPr>
                        <a:t>가공업</a:t>
                      </a:r>
                      <a:endParaRPr lang="ko-KR" altLang="en-US" sz="1050" dirty="0">
                        <a:effectLst/>
                      </a:endParaRPr>
                    </a:p>
                  </a:txBody>
                  <a:tcPr marL="51528" marR="51528" marT="25764" marB="25764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6200" marR="76200">
                        <a:lnSpc>
                          <a:spcPct val="130000"/>
                        </a:lnSpc>
                      </a:pPr>
                      <a:r>
                        <a:rPr lang="ko-KR" altLang="en-US" sz="1050" b="1" dirty="0">
                          <a:effectLst/>
                          <a:latin typeface="맑은 고딕"/>
                        </a:rPr>
                        <a:t>가</a:t>
                      </a:r>
                      <a:r>
                        <a:rPr lang="en-US" altLang="ko-KR" sz="1050" b="1" dirty="0">
                          <a:effectLst/>
                          <a:latin typeface="맑은 고딕"/>
                        </a:rPr>
                        <a:t>. </a:t>
                      </a:r>
                      <a:r>
                        <a:rPr lang="ko-KR" altLang="en-US" sz="1050" b="1" dirty="0" err="1">
                          <a:effectLst/>
                          <a:latin typeface="맑은 고딕"/>
                        </a:rPr>
                        <a:t>토사석</a:t>
                      </a:r>
                      <a:r>
                        <a:rPr lang="en-US" altLang="ko-KR" sz="1050" b="1" dirty="0">
                          <a:effectLst/>
                          <a:latin typeface="맑은 고딕"/>
                        </a:rPr>
                        <a:t>(</a:t>
                      </a:r>
                      <a:r>
                        <a:rPr lang="ko-KR" altLang="en-US" sz="1050" b="1" dirty="0" err="1">
                          <a:effectLst/>
                          <a:latin typeface="맑은 고딕"/>
                        </a:rPr>
                        <a:t>土砂石</a:t>
                      </a:r>
                      <a:r>
                        <a:rPr lang="en-US" altLang="ko-KR" sz="1050" b="1" dirty="0">
                          <a:effectLst/>
                          <a:latin typeface="맑은 고딕"/>
                        </a:rPr>
                        <a:t>) </a:t>
                      </a:r>
                      <a:r>
                        <a:rPr lang="ko-KR" altLang="en-US" sz="1050" b="1" dirty="0">
                          <a:effectLst/>
                          <a:latin typeface="맑은 고딕"/>
                        </a:rPr>
                        <a:t>광업</a:t>
                      </a:r>
                      <a:r>
                        <a:rPr lang="en-US" altLang="ko-KR" sz="1050" b="1" dirty="0">
                          <a:effectLst/>
                          <a:latin typeface="맑은 고딕"/>
                          <a:ea typeface="맑은 고딕"/>
                        </a:rPr>
                        <a:t>(</a:t>
                      </a:r>
                      <a:r>
                        <a:rPr lang="ko-KR" altLang="en-US" sz="1050" b="1" dirty="0">
                          <a:effectLst/>
                          <a:latin typeface="맑은 고딕"/>
                          <a:ea typeface="맑은 고딕"/>
                        </a:rPr>
                        <a:t>야적면적이 </a:t>
                      </a:r>
                      <a:r>
                        <a:rPr lang="en-US" altLang="ko-KR" sz="1050" b="1" dirty="0">
                          <a:effectLst/>
                          <a:latin typeface="맑은 고딕"/>
                          <a:ea typeface="맑은 고딕"/>
                        </a:rPr>
                        <a:t>100㎡ </a:t>
                      </a:r>
                      <a:r>
                        <a:rPr lang="ko-KR" altLang="en-US" sz="1050" b="1" dirty="0">
                          <a:effectLst/>
                          <a:latin typeface="맑은 고딕"/>
                          <a:ea typeface="맑은 고딕"/>
                        </a:rPr>
                        <a:t>이상인 골재보관</a:t>
                      </a:r>
                      <a:r>
                        <a:rPr lang="en-US" altLang="ko-KR" sz="1050" b="1" dirty="0">
                          <a:effectLst/>
                          <a:latin typeface="맑은 고딕"/>
                          <a:ea typeface="맑은 고딕"/>
                        </a:rPr>
                        <a:t>·</a:t>
                      </a:r>
                      <a:r>
                        <a:rPr lang="ko-KR" altLang="en-US" sz="1050" b="1" dirty="0">
                          <a:effectLst/>
                          <a:latin typeface="맑은 고딕"/>
                          <a:ea typeface="맑은 고딕"/>
                        </a:rPr>
                        <a:t>판매업을 포함한다</a:t>
                      </a:r>
                      <a:r>
                        <a:rPr lang="en-US" altLang="ko-KR" sz="1050" b="1" dirty="0">
                          <a:effectLst/>
                          <a:latin typeface="맑은 고딕"/>
                          <a:ea typeface="맑은 고딕"/>
                        </a:rPr>
                        <a:t>) </a:t>
                      </a:r>
                      <a:endParaRPr lang="ko-KR" altLang="en-US" sz="1050" dirty="0">
                        <a:effectLst/>
                      </a:endParaRPr>
                    </a:p>
                    <a:p>
                      <a:pPr marL="76200" marR="76200">
                        <a:lnSpc>
                          <a:spcPct val="130000"/>
                        </a:lnSpc>
                      </a:pPr>
                      <a:r>
                        <a:rPr lang="ko-KR" altLang="en-US" sz="1050" b="1" dirty="0">
                          <a:effectLst/>
                          <a:latin typeface="맑은 고딕"/>
                        </a:rPr>
                        <a:t>나</a:t>
                      </a:r>
                      <a:r>
                        <a:rPr lang="en-US" altLang="ko-KR" sz="1050" b="1" dirty="0">
                          <a:effectLst/>
                          <a:latin typeface="맑은 고딕"/>
                        </a:rPr>
                        <a:t>. </a:t>
                      </a:r>
                      <a:r>
                        <a:rPr lang="ko-KR" altLang="en-US" sz="1050" b="1" dirty="0">
                          <a:effectLst/>
                          <a:latin typeface="맑은 고딕"/>
                        </a:rPr>
                        <a:t>석탄제품제조업 및 </a:t>
                      </a:r>
                      <a:r>
                        <a:rPr lang="ko-KR" altLang="en-US" sz="1050" b="1" dirty="0" err="1">
                          <a:effectLst/>
                          <a:latin typeface="맑은 고딕"/>
                        </a:rPr>
                        <a:t>아스콘제조업</a:t>
                      </a:r>
                      <a:r>
                        <a:rPr lang="ko-KR" altLang="en-US" sz="1050" b="1" dirty="0">
                          <a:effectLst/>
                          <a:latin typeface="맑은 고딕"/>
                        </a:rPr>
                        <a:t> </a:t>
                      </a:r>
                      <a:endParaRPr lang="ko-KR" altLang="en-US" sz="1050" dirty="0">
                        <a:effectLst/>
                      </a:endParaRPr>
                    </a:p>
                    <a:p>
                      <a:pPr marL="76200" marR="76200">
                        <a:lnSpc>
                          <a:spcPct val="130000"/>
                        </a:lnSpc>
                      </a:pPr>
                      <a:r>
                        <a:rPr lang="ko-KR" altLang="en-US" sz="1050" b="1" dirty="0">
                          <a:effectLst/>
                          <a:latin typeface="맑은 고딕"/>
                        </a:rPr>
                        <a:t>다</a:t>
                      </a:r>
                      <a:r>
                        <a:rPr lang="en-US" altLang="ko-KR" sz="1050" b="1" dirty="0">
                          <a:effectLst/>
                          <a:latin typeface="맑은 고딕"/>
                        </a:rPr>
                        <a:t>. </a:t>
                      </a:r>
                      <a:r>
                        <a:rPr lang="ko-KR" altLang="en-US" sz="1050" b="1" dirty="0">
                          <a:effectLst/>
                          <a:latin typeface="맑은 고딕"/>
                        </a:rPr>
                        <a:t>내화요업제품제조업</a:t>
                      </a:r>
                      <a:endParaRPr lang="ko-KR" altLang="en-US" sz="1050" dirty="0">
                        <a:effectLst/>
                      </a:endParaRPr>
                    </a:p>
                    <a:p>
                      <a:pPr marL="76200" marR="76200">
                        <a:lnSpc>
                          <a:spcPct val="130000"/>
                        </a:lnSpc>
                      </a:pPr>
                      <a:r>
                        <a:rPr lang="ko-KR" altLang="en-US" sz="1050" b="1" dirty="0">
                          <a:effectLst/>
                          <a:latin typeface="맑은 고딕"/>
                        </a:rPr>
                        <a:t>라</a:t>
                      </a:r>
                      <a:r>
                        <a:rPr lang="en-US" altLang="ko-KR" sz="1050" b="1" dirty="0">
                          <a:effectLst/>
                          <a:latin typeface="맑은 고딕"/>
                        </a:rPr>
                        <a:t>. </a:t>
                      </a:r>
                      <a:r>
                        <a:rPr lang="ko-KR" altLang="en-US" sz="1050" b="1" dirty="0">
                          <a:effectLst/>
                          <a:latin typeface="맑은 고딕"/>
                        </a:rPr>
                        <a:t>유리 및 유리제품제조업 </a:t>
                      </a:r>
                      <a:endParaRPr lang="ko-KR" altLang="en-US" sz="1050" dirty="0">
                        <a:effectLst/>
                      </a:endParaRPr>
                    </a:p>
                    <a:p>
                      <a:pPr marL="76200" marR="76200">
                        <a:lnSpc>
                          <a:spcPct val="130000"/>
                        </a:lnSpc>
                      </a:pPr>
                      <a:r>
                        <a:rPr lang="ko-KR" altLang="en-US" sz="1050" b="1" dirty="0">
                          <a:effectLst/>
                          <a:latin typeface="맑은 고딕"/>
                        </a:rPr>
                        <a:t>마</a:t>
                      </a:r>
                      <a:r>
                        <a:rPr lang="en-US" altLang="ko-KR" sz="1050" b="1" dirty="0">
                          <a:effectLst/>
                          <a:latin typeface="맑은 고딕"/>
                        </a:rPr>
                        <a:t>. </a:t>
                      </a:r>
                      <a:r>
                        <a:rPr lang="ko-KR" altLang="en-US" sz="1050" b="1" dirty="0">
                          <a:effectLst/>
                          <a:latin typeface="맑은 고딕"/>
                        </a:rPr>
                        <a:t>일반도자기제조업 </a:t>
                      </a:r>
                      <a:endParaRPr lang="ko-KR" altLang="en-US" sz="1050" dirty="0">
                        <a:effectLst/>
                      </a:endParaRPr>
                    </a:p>
                    <a:p>
                      <a:pPr marL="76200" marR="76200">
                        <a:lnSpc>
                          <a:spcPct val="130000"/>
                        </a:lnSpc>
                      </a:pPr>
                      <a:r>
                        <a:rPr lang="ko-KR" altLang="en-US" sz="1050" b="1" dirty="0">
                          <a:effectLst/>
                          <a:latin typeface="맑은 고딕"/>
                        </a:rPr>
                        <a:t>바</a:t>
                      </a:r>
                      <a:r>
                        <a:rPr lang="en-US" altLang="ko-KR" sz="1050" b="1" dirty="0">
                          <a:effectLst/>
                          <a:latin typeface="맑은 고딕"/>
                        </a:rPr>
                        <a:t>. </a:t>
                      </a:r>
                      <a:r>
                        <a:rPr lang="ko-KR" altLang="en-US" sz="1050" b="1" dirty="0" err="1">
                          <a:effectLst/>
                          <a:latin typeface="맑은 고딕"/>
                        </a:rPr>
                        <a:t>구조용</a:t>
                      </a:r>
                      <a:r>
                        <a:rPr lang="ko-KR" altLang="en-US" sz="1050" b="1" dirty="0">
                          <a:effectLst/>
                          <a:latin typeface="맑은 고딕"/>
                        </a:rPr>
                        <a:t> </a:t>
                      </a:r>
                      <a:r>
                        <a:rPr lang="ko-KR" altLang="en-US" sz="1050" b="1" dirty="0" err="1">
                          <a:effectLst/>
                          <a:latin typeface="맑은 고딕"/>
                        </a:rPr>
                        <a:t>비내화</a:t>
                      </a:r>
                      <a:r>
                        <a:rPr lang="ko-KR" altLang="en-US" sz="1050" b="1" dirty="0">
                          <a:effectLst/>
                          <a:latin typeface="맑은 고딕"/>
                        </a:rPr>
                        <a:t> 요업제품제조업 </a:t>
                      </a:r>
                      <a:endParaRPr lang="ko-KR" altLang="en-US" sz="1050" dirty="0">
                        <a:effectLst/>
                      </a:endParaRPr>
                    </a:p>
                    <a:p>
                      <a:pPr marL="76200" marR="76200">
                        <a:lnSpc>
                          <a:spcPct val="130000"/>
                        </a:lnSpc>
                      </a:pPr>
                      <a:r>
                        <a:rPr lang="ko-KR" altLang="en-US" sz="1050" b="1" dirty="0">
                          <a:effectLst/>
                          <a:latin typeface="맑은 고딕"/>
                        </a:rPr>
                        <a:t>사</a:t>
                      </a:r>
                      <a:r>
                        <a:rPr lang="en-US" altLang="ko-KR" sz="1050" b="1" dirty="0">
                          <a:effectLst/>
                          <a:latin typeface="맑은 고딕"/>
                        </a:rPr>
                        <a:t>. </a:t>
                      </a:r>
                      <a:r>
                        <a:rPr lang="ko-KR" altLang="en-US" sz="1050" b="1" dirty="0">
                          <a:effectLst/>
                          <a:latin typeface="맑은 고딕"/>
                        </a:rPr>
                        <a:t>비금속광물 </a:t>
                      </a:r>
                      <a:r>
                        <a:rPr lang="ko-KR" altLang="en-US" sz="1050" b="1" dirty="0" err="1">
                          <a:effectLst/>
                          <a:latin typeface="맑은 고딕"/>
                        </a:rPr>
                        <a:t>분쇄물</a:t>
                      </a:r>
                      <a:r>
                        <a:rPr lang="ko-KR" altLang="en-US" sz="1050" b="1" dirty="0">
                          <a:effectLst/>
                          <a:latin typeface="맑은 고딕"/>
                        </a:rPr>
                        <a:t> 생산업</a:t>
                      </a:r>
                      <a:endParaRPr lang="ko-KR" altLang="en-US" sz="1050" dirty="0">
                        <a:effectLst/>
                      </a:endParaRPr>
                    </a:p>
                    <a:p>
                      <a:pPr marL="76200" marR="7620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5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아</a:t>
                      </a:r>
                      <a:r>
                        <a:rPr lang="en-US" altLang="ko-KR" sz="105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. </a:t>
                      </a:r>
                      <a:r>
                        <a:rPr lang="ko-KR" altLang="en-US" sz="105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건설폐기물처리업</a:t>
                      </a:r>
                      <a:endParaRPr lang="ko-KR" altLang="en-US" sz="1050" dirty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51528" marR="51528" marT="25764" marB="2576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2350">
                <a:tc>
                  <a:txBody>
                    <a:bodyPr/>
                    <a:lstStyle/>
                    <a:p>
                      <a:pPr marL="76200" marR="76200">
                        <a:lnSpc>
                          <a:spcPct val="130000"/>
                        </a:lnSpc>
                      </a:pPr>
                      <a:r>
                        <a:rPr lang="en-US" altLang="ko-KR" sz="1050" b="1">
                          <a:effectLst/>
                          <a:latin typeface="맑은 고딕"/>
                          <a:ea typeface="맑은 고딕"/>
                        </a:rPr>
                        <a:t>3. </a:t>
                      </a:r>
                      <a:r>
                        <a:rPr lang="ko-KR" altLang="en-US" sz="1050" b="1">
                          <a:effectLst/>
                          <a:latin typeface="맑은 고딕"/>
                          <a:ea typeface="맑은 고딕"/>
                        </a:rPr>
                        <a:t>제</a:t>
                      </a:r>
                      <a:r>
                        <a:rPr lang="en-US" altLang="ko-KR" sz="1050" b="1">
                          <a:effectLst/>
                          <a:latin typeface="맑은 고딕"/>
                          <a:ea typeface="맑은 고딕"/>
                        </a:rPr>
                        <a:t>1</a:t>
                      </a:r>
                      <a:r>
                        <a:rPr lang="ko-KR" altLang="en-US" sz="1050" b="1">
                          <a:effectLst/>
                          <a:latin typeface="맑은 고딕"/>
                          <a:ea typeface="맑은 고딕"/>
                        </a:rPr>
                        <a:t>차 금속제조업</a:t>
                      </a:r>
                      <a:endParaRPr lang="ko-KR" altLang="en-US" sz="1050">
                        <a:effectLst/>
                      </a:endParaRPr>
                    </a:p>
                  </a:txBody>
                  <a:tcPr marL="51528" marR="51528" marT="25764" marB="25764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6200" marR="76200">
                        <a:lnSpc>
                          <a:spcPct val="130000"/>
                        </a:lnSpc>
                      </a:pPr>
                      <a:r>
                        <a:rPr lang="ko-KR" altLang="en-US" sz="1050" b="1" dirty="0">
                          <a:effectLst/>
                          <a:latin typeface="맑은 고딕"/>
                        </a:rPr>
                        <a:t>가</a:t>
                      </a:r>
                      <a:r>
                        <a:rPr lang="en-US" altLang="ko-KR" sz="1050" b="1" dirty="0">
                          <a:effectLst/>
                          <a:latin typeface="맑은 고딕"/>
                        </a:rPr>
                        <a:t>. </a:t>
                      </a:r>
                      <a:r>
                        <a:rPr lang="ko-KR" altLang="en-US" sz="1050" b="1" dirty="0">
                          <a:effectLst/>
                          <a:latin typeface="맑은 고딕"/>
                        </a:rPr>
                        <a:t>금속주조업 </a:t>
                      </a:r>
                      <a:endParaRPr lang="ko-KR" altLang="en-US" sz="1050" dirty="0">
                        <a:effectLst/>
                      </a:endParaRPr>
                    </a:p>
                    <a:p>
                      <a:pPr marL="76200" marR="76200">
                        <a:lnSpc>
                          <a:spcPct val="130000"/>
                        </a:lnSpc>
                      </a:pPr>
                      <a:r>
                        <a:rPr lang="ko-KR" altLang="en-US" sz="1050" b="1" dirty="0">
                          <a:effectLst/>
                          <a:latin typeface="맑은 고딕"/>
                        </a:rPr>
                        <a:t>나</a:t>
                      </a:r>
                      <a:r>
                        <a:rPr lang="en-US" altLang="ko-KR" sz="1050" b="1" dirty="0">
                          <a:effectLst/>
                          <a:latin typeface="맑은 고딕"/>
                        </a:rPr>
                        <a:t>. </a:t>
                      </a:r>
                      <a:r>
                        <a:rPr lang="ko-KR" altLang="en-US" sz="1050" b="1" dirty="0">
                          <a:effectLst/>
                          <a:latin typeface="맑은 고딕"/>
                        </a:rPr>
                        <a:t>제철 및 </a:t>
                      </a:r>
                      <a:r>
                        <a:rPr lang="ko-KR" altLang="en-US" sz="1050" b="1" dirty="0" err="1">
                          <a:effectLst/>
                          <a:latin typeface="맑은 고딕"/>
                        </a:rPr>
                        <a:t>제강업</a:t>
                      </a:r>
                      <a:r>
                        <a:rPr lang="ko-KR" altLang="en-US" sz="1050" b="1" dirty="0">
                          <a:effectLst/>
                          <a:latin typeface="맑은 고딕"/>
                        </a:rPr>
                        <a:t> </a:t>
                      </a:r>
                      <a:endParaRPr lang="ko-KR" altLang="en-US" sz="1050" dirty="0">
                        <a:effectLst/>
                      </a:endParaRPr>
                    </a:p>
                    <a:p>
                      <a:pPr marL="76200" marR="76200">
                        <a:lnSpc>
                          <a:spcPct val="130000"/>
                        </a:lnSpc>
                      </a:pPr>
                      <a:r>
                        <a:rPr lang="ko-KR" altLang="en-US" sz="1050" b="1" dirty="0">
                          <a:effectLst/>
                          <a:latin typeface="맑은 고딕"/>
                        </a:rPr>
                        <a:t>다</a:t>
                      </a:r>
                      <a:r>
                        <a:rPr lang="en-US" altLang="ko-KR" sz="1050" b="1" dirty="0">
                          <a:effectLst/>
                          <a:latin typeface="맑은 고딕"/>
                        </a:rPr>
                        <a:t>. </a:t>
                      </a:r>
                      <a:r>
                        <a:rPr lang="ko-KR" altLang="en-US" sz="1050" b="1" dirty="0">
                          <a:effectLst/>
                          <a:latin typeface="맑은 고딕"/>
                        </a:rPr>
                        <a:t>비철금속 제</a:t>
                      </a:r>
                      <a:r>
                        <a:rPr lang="en-US" altLang="ko-KR" sz="1050" b="1" dirty="0">
                          <a:effectLst/>
                          <a:latin typeface="맑은 고딕"/>
                        </a:rPr>
                        <a:t>1</a:t>
                      </a:r>
                      <a:r>
                        <a:rPr lang="ko-KR" altLang="en-US" sz="1050" b="1" dirty="0">
                          <a:effectLst/>
                          <a:latin typeface="맑은 고딕"/>
                        </a:rPr>
                        <a:t>차 제련 및 </a:t>
                      </a:r>
                      <a:r>
                        <a:rPr lang="ko-KR" altLang="en-US" sz="1050" b="1" dirty="0" err="1">
                          <a:effectLst/>
                          <a:latin typeface="맑은 고딕"/>
                        </a:rPr>
                        <a:t>정련업</a:t>
                      </a:r>
                      <a:r>
                        <a:rPr lang="ko-KR" altLang="en-US" sz="1050" b="1" dirty="0">
                          <a:effectLst/>
                          <a:latin typeface="맑은 고딕"/>
                        </a:rPr>
                        <a:t> </a:t>
                      </a:r>
                      <a:endParaRPr lang="ko-KR" altLang="en-US" sz="1050" dirty="0">
                        <a:effectLst/>
                      </a:endParaRPr>
                    </a:p>
                  </a:txBody>
                  <a:tcPr marL="51528" marR="51528" marT="25764" marB="2576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3601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6" descr="삼양1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6108" y="6489376"/>
            <a:ext cx="2023844" cy="324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-179523"/>
            <a:ext cx="9144000" cy="81624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3600" b="1" spc="-150" dirty="0" smtClean="0">
                <a:solidFill>
                  <a:schemeClr val="bg1"/>
                </a:solidFill>
                <a:latin typeface="맑은 고딕"/>
                <a:ea typeface="맑은 고딕"/>
              </a:rPr>
              <a:t>Ⅱ</a:t>
            </a:r>
            <a:r>
              <a:rPr lang="en-US" altLang="ko-KR" sz="3600" b="1" spc="-150" dirty="0" smtClean="0">
                <a:solidFill>
                  <a:schemeClr val="bg1"/>
                </a:solidFill>
              </a:rPr>
              <a:t>. </a:t>
            </a:r>
            <a:r>
              <a:rPr lang="ko-KR" altLang="en-US" sz="3600" b="1" spc="-150" dirty="0" smtClean="0">
                <a:solidFill>
                  <a:schemeClr val="bg1"/>
                </a:solidFill>
              </a:rPr>
              <a:t>대기환경보전법 </a:t>
            </a:r>
            <a:endParaRPr lang="ko-KR" altLang="en-US" sz="3200" b="1" spc="-150" dirty="0">
              <a:solidFill>
                <a:srgbClr val="0000FF"/>
              </a:solidFill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1FC61-9687-4102-992B-317C04596E94}" type="slidenum">
              <a:rPr lang="ko-KR" altLang="en-US" smtClean="0"/>
              <a:pPr/>
              <a:t>18</a:t>
            </a:fld>
            <a:endParaRPr lang="ko-KR" altLang="en-US" dirty="0"/>
          </a:p>
        </p:txBody>
      </p:sp>
      <p:sp>
        <p:nvSpPr>
          <p:cNvPr id="8" name="모서리가 둥근 직사각형 7"/>
          <p:cNvSpPr/>
          <p:nvPr/>
        </p:nvSpPr>
        <p:spPr>
          <a:xfrm>
            <a:off x="467544" y="908720"/>
            <a:ext cx="5400600" cy="554360"/>
          </a:xfrm>
          <a:prstGeom prst="round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b="1" dirty="0" smtClean="0">
                <a:solidFill>
                  <a:schemeClr val="bg1"/>
                </a:solidFill>
              </a:rPr>
              <a:t>비산먼지발생사업 신고 대상</a:t>
            </a:r>
            <a:r>
              <a:rPr lang="ko-KR" altLang="en-US" sz="3200" dirty="0" smtClean="0">
                <a:solidFill>
                  <a:schemeClr val="bg1"/>
                </a:solidFill>
              </a:rPr>
              <a:t> </a:t>
            </a:r>
            <a:endParaRPr lang="ko-KR" altLang="en-US" sz="32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9552" y="1628800"/>
            <a:ext cx="1736373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b="1" dirty="0" smtClean="0">
                <a:solidFill>
                  <a:srgbClr val="0000FF"/>
                </a:solidFill>
              </a:rPr>
              <a:t>업종</a:t>
            </a:r>
            <a:r>
              <a:rPr lang="en-US" altLang="ko-KR" b="1" dirty="0" smtClean="0">
                <a:solidFill>
                  <a:srgbClr val="0000FF"/>
                </a:solidFill>
              </a:rPr>
              <a:t>(</a:t>
            </a:r>
            <a:r>
              <a:rPr lang="ko-KR" altLang="en-US" b="1" dirty="0" smtClean="0">
                <a:solidFill>
                  <a:srgbClr val="0000FF"/>
                </a:solidFill>
              </a:rPr>
              <a:t>시행규칙</a:t>
            </a:r>
            <a:r>
              <a:rPr lang="en-US" altLang="ko-KR" b="1" dirty="0" smtClean="0">
                <a:solidFill>
                  <a:srgbClr val="0000FF"/>
                </a:solidFill>
              </a:rPr>
              <a:t>)</a:t>
            </a:r>
            <a:endParaRPr lang="ko-KR" altLang="en-US" b="1" dirty="0">
              <a:solidFill>
                <a:srgbClr val="0000FF"/>
              </a:solidFill>
            </a:endParaRPr>
          </a:p>
        </p:txBody>
      </p:sp>
      <p:graphicFrame>
        <p:nvGraphicFramePr>
          <p:cNvPr id="10" name="표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045458"/>
              </p:ext>
            </p:extLst>
          </p:nvPr>
        </p:nvGraphicFramePr>
        <p:xfrm>
          <a:off x="539552" y="2256115"/>
          <a:ext cx="7568478" cy="3756420"/>
        </p:xfrm>
        <a:graphic>
          <a:graphicData uri="http://schemas.openxmlformats.org/drawingml/2006/table">
            <a:tbl>
              <a:tblPr/>
              <a:tblGrid>
                <a:gridCol w="2241817"/>
                <a:gridCol w="5326661"/>
              </a:tblGrid>
              <a:tr h="210669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ko-KR" altLang="en-US" sz="1050" b="1" dirty="0">
                          <a:effectLst/>
                          <a:latin typeface="맑은 고딕"/>
                        </a:rPr>
                        <a:t>발 생 사 업</a:t>
                      </a:r>
                      <a:endParaRPr lang="ko-KR" altLang="en-US" sz="1050" dirty="0">
                        <a:effectLst/>
                      </a:endParaRPr>
                    </a:p>
                  </a:txBody>
                  <a:tcPr marL="62658" marR="62658" marT="31329" marB="31329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ko-KR" altLang="en-US" sz="1050" b="1">
                          <a:effectLst/>
                          <a:latin typeface="맑은 고딕"/>
                        </a:rPr>
                        <a:t>신 고 대 상 사 업</a:t>
                      </a:r>
                      <a:endParaRPr lang="ko-KR" altLang="en-US" sz="1050">
                        <a:effectLst/>
                      </a:endParaRPr>
                    </a:p>
                  </a:txBody>
                  <a:tcPr marL="62658" marR="62658" marT="31329" marB="31329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9703">
                <a:tc>
                  <a:txBody>
                    <a:bodyPr/>
                    <a:lstStyle/>
                    <a:p>
                      <a:pPr marL="76200" marR="76200">
                        <a:lnSpc>
                          <a:spcPct val="116000"/>
                        </a:lnSpc>
                      </a:pPr>
                      <a:r>
                        <a:rPr lang="en-US" altLang="ko-KR" sz="1050" b="1" dirty="0">
                          <a:effectLst/>
                          <a:latin typeface="맑은 고딕"/>
                          <a:ea typeface="맑은 고딕"/>
                        </a:rPr>
                        <a:t>4. </a:t>
                      </a:r>
                      <a:r>
                        <a:rPr lang="ko-KR" altLang="en-US" sz="1050" b="1" dirty="0">
                          <a:effectLst/>
                          <a:latin typeface="맑은 고딕"/>
                          <a:ea typeface="맑은 고딕"/>
                        </a:rPr>
                        <a:t>비료 및 사료 제품의 제조업</a:t>
                      </a:r>
                      <a:endParaRPr lang="ko-KR" altLang="en-US" sz="1050" dirty="0">
                        <a:effectLst/>
                      </a:endParaRPr>
                    </a:p>
                  </a:txBody>
                  <a:tcPr marL="62658" marR="62658" marT="31329" marB="31329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6200" marR="76200"/>
                      <a:r>
                        <a:rPr lang="ko-KR" altLang="en-US" sz="1050" b="1" dirty="0">
                          <a:effectLst/>
                          <a:latin typeface="맑은 고딕"/>
                        </a:rPr>
                        <a:t>가</a:t>
                      </a:r>
                      <a:r>
                        <a:rPr lang="en-US" altLang="ko-KR" sz="1050" b="1" dirty="0">
                          <a:effectLst/>
                          <a:latin typeface="맑은 고딕"/>
                        </a:rPr>
                        <a:t>. </a:t>
                      </a:r>
                      <a:r>
                        <a:rPr lang="ko-KR" altLang="en-US" sz="1050" b="1" dirty="0">
                          <a:effectLst/>
                          <a:latin typeface="맑은 고딕"/>
                        </a:rPr>
                        <a:t>화학비료제조업 </a:t>
                      </a:r>
                      <a:endParaRPr lang="ko-KR" altLang="en-US" sz="1050" dirty="0">
                        <a:effectLst/>
                      </a:endParaRPr>
                    </a:p>
                    <a:p>
                      <a:pPr marL="76200" marR="76200"/>
                      <a:r>
                        <a:rPr lang="ko-KR" altLang="en-US" sz="1050" b="1" dirty="0">
                          <a:effectLst/>
                          <a:latin typeface="맑은 고딕"/>
                        </a:rPr>
                        <a:t>나</a:t>
                      </a:r>
                      <a:r>
                        <a:rPr lang="en-US" altLang="ko-KR" sz="1050" b="1" dirty="0">
                          <a:effectLst/>
                          <a:latin typeface="맑은 고딕"/>
                        </a:rPr>
                        <a:t>. </a:t>
                      </a:r>
                      <a:r>
                        <a:rPr lang="ko-KR" altLang="en-US" sz="1050" b="1" dirty="0">
                          <a:effectLst/>
                          <a:latin typeface="맑은 고딕"/>
                        </a:rPr>
                        <a:t>배합사료제조업 </a:t>
                      </a:r>
                      <a:endParaRPr lang="ko-KR" altLang="en-US" sz="1050" dirty="0">
                        <a:effectLst/>
                      </a:endParaRPr>
                    </a:p>
                    <a:p>
                      <a:pPr marL="76200" marR="76200"/>
                      <a:r>
                        <a:rPr lang="ko-KR" altLang="en-US" sz="1050" b="1" dirty="0">
                          <a:effectLst/>
                          <a:latin typeface="맑은 고딕"/>
                        </a:rPr>
                        <a:t>다</a:t>
                      </a:r>
                      <a:r>
                        <a:rPr lang="en-US" altLang="ko-KR" sz="1050" b="1" dirty="0">
                          <a:effectLst/>
                          <a:latin typeface="맑은 고딕"/>
                        </a:rPr>
                        <a:t>. </a:t>
                      </a:r>
                      <a:r>
                        <a:rPr lang="ko-KR" altLang="en-US" sz="1050" b="1" dirty="0">
                          <a:effectLst/>
                          <a:latin typeface="맑은 고딕"/>
                        </a:rPr>
                        <a:t>곡물가공업</a:t>
                      </a:r>
                      <a:r>
                        <a:rPr lang="en-US" altLang="ko-KR" sz="1050" b="1" dirty="0">
                          <a:effectLst/>
                          <a:latin typeface="맑은 고딕"/>
                        </a:rPr>
                        <a:t>(</a:t>
                      </a:r>
                      <a:r>
                        <a:rPr lang="ko-KR" altLang="en-US" sz="1050" b="1" dirty="0" err="1">
                          <a:effectLst/>
                          <a:latin typeface="맑은 고딕"/>
                        </a:rPr>
                        <a:t>임가공업을</a:t>
                      </a:r>
                      <a:r>
                        <a:rPr lang="ko-KR" altLang="en-US" sz="1050" b="1" dirty="0">
                          <a:effectLst/>
                          <a:latin typeface="맑은 고딕"/>
                        </a:rPr>
                        <a:t> 포함한다</a:t>
                      </a:r>
                      <a:r>
                        <a:rPr lang="en-US" altLang="ko-KR" sz="1050" b="1" dirty="0">
                          <a:effectLst/>
                          <a:latin typeface="맑은 고딕"/>
                        </a:rPr>
                        <a:t>) </a:t>
                      </a:r>
                      <a:endParaRPr lang="ko-KR" altLang="en-US" sz="1050" dirty="0">
                        <a:effectLst/>
                      </a:endParaRPr>
                    </a:p>
                  </a:txBody>
                  <a:tcPr marL="62658" marR="62658" marT="31329" marB="3132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7855">
                <a:tc>
                  <a:txBody>
                    <a:bodyPr/>
                    <a:lstStyle/>
                    <a:p>
                      <a:pPr marL="76200" marR="76200">
                        <a:lnSpc>
                          <a:spcPct val="116000"/>
                        </a:lnSpc>
                      </a:pPr>
                      <a:r>
                        <a:rPr lang="en-US" altLang="ko-KR" sz="1050" b="1">
                          <a:effectLst/>
                          <a:latin typeface="맑은 고딕"/>
                          <a:ea typeface="맑은 고딕"/>
                        </a:rPr>
                        <a:t>5. </a:t>
                      </a:r>
                      <a:r>
                        <a:rPr lang="ko-KR" altLang="en-US" sz="1050" b="1">
                          <a:effectLst/>
                          <a:latin typeface="맑은 고딕"/>
                          <a:ea typeface="맑은 고딕"/>
                        </a:rPr>
                        <a:t>건 설 업</a:t>
                      </a:r>
                      <a:endParaRPr lang="ko-KR" altLang="en-US" sz="1050">
                        <a:effectLst/>
                      </a:endParaRPr>
                    </a:p>
                  </a:txBody>
                  <a:tcPr marL="62658" marR="62658" marT="31329" marB="31329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6200" marR="762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50" b="1" spc="-15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가</a:t>
                      </a:r>
                      <a:r>
                        <a:rPr lang="en-US" altLang="ko-KR" sz="1050" b="1" spc="-15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. </a:t>
                      </a:r>
                      <a:r>
                        <a:rPr lang="ko-KR" altLang="en-US" sz="1050" b="1" spc="-15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건축물축조공사</a:t>
                      </a:r>
                      <a:r>
                        <a:rPr lang="en-US" altLang="ko-KR" sz="1050" b="1" spc="-15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: </a:t>
                      </a:r>
                      <a:r>
                        <a:rPr lang="ko-KR" altLang="en-US" sz="1050" b="1" spc="-15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「건축법」에 따른 건축물의 증</a:t>
                      </a:r>
                      <a:r>
                        <a:rPr lang="en-US" altLang="ko-KR" sz="1050" b="1" spc="-15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·</a:t>
                      </a:r>
                      <a:r>
                        <a:rPr lang="ko-KR" altLang="en-US" sz="1050" b="1" spc="-15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개축</a:t>
                      </a:r>
                      <a:r>
                        <a:rPr lang="en-US" altLang="ko-KR" sz="1050" b="1" spc="-15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, </a:t>
                      </a:r>
                      <a:r>
                        <a:rPr lang="ko-KR" altLang="en-US" sz="1050" b="1" spc="-15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재축 및 </a:t>
                      </a:r>
                      <a:r>
                        <a:rPr lang="ko-KR" altLang="en-US" sz="1050" b="1" spc="-150" dirty="0" err="1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대수선을</a:t>
                      </a:r>
                      <a:r>
                        <a:rPr lang="ko-KR" altLang="en-US" sz="1050" b="1" spc="-15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 포함하고</a:t>
                      </a:r>
                      <a:r>
                        <a:rPr lang="en-US" altLang="ko-KR" sz="1050" b="1" spc="-15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, </a:t>
                      </a:r>
                      <a:r>
                        <a:rPr lang="ko-KR" altLang="en-US" sz="1050" b="1" spc="-15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연면적이 </a:t>
                      </a:r>
                      <a:endParaRPr lang="en-US" altLang="ko-KR" sz="1050" b="1" spc="-150" dirty="0" smtClean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  <a:p>
                      <a:pPr marL="76200" marR="762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50" b="1" spc="-150" dirty="0" smtClean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      1,000</a:t>
                      </a:r>
                      <a:r>
                        <a:rPr lang="ko-KR" altLang="en-US" sz="1050" b="1" spc="-150" dirty="0" err="1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제곱미터</a:t>
                      </a:r>
                      <a:r>
                        <a:rPr lang="ko-KR" altLang="en-US" sz="1050" b="1" spc="-15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 이상인 공사</a:t>
                      </a:r>
                      <a:endParaRPr lang="ko-KR" altLang="en-US" sz="1050" spc="-150" dirty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  <a:p>
                      <a:pPr marL="76200" marR="762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50" b="1" spc="-15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나</a:t>
                      </a:r>
                      <a:r>
                        <a:rPr lang="en-US" altLang="ko-KR" sz="1050" b="1" spc="-15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. </a:t>
                      </a:r>
                      <a:r>
                        <a:rPr lang="ko-KR" altLang="en-US" sz="1050" b="1" spc="-15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토목공사</a:t>
                      </a:r>
                      <a:endParaRPr lang="ko-KR" altLang="en-US" sz="1050" spc="-150" dirty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  <a:p>
                      <a:pPr marL="76200" marR="76200" indent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R" sz="1050" b="1" spc="-150" dirty="0" smtClean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1) </a:t>
                      </a:r>
                      <a:r>
                        <a:rPr lang="ko-KR" altLang="en-US" sz="1050" b="1" spc="-150" dirty="0" smtClean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구조물의 </a:t>
                      </a:r>
                      <a:r>
                        <a:rPr lang="ko-KR" altLang="en-US" sz="1050" b="1" spc="-150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용적 합계가 </a:t>
                      </a:r>
                      <a:r>
                        <a:rPr lang="en-US" altLang="ko-KR" sz="1050" b="1" spc="-150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1,000</a:t>
                      </a:r>
                      <a:r>
                        <a:rPr lang="ko-KR" altLang="en-US" sz="1050" b="1" spc="-150" dirty="0" err="1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세제곱미터</a:t>
                      </a:r>
                      <a:r>
                        <a:rPr lang="ko-KR" altLang="en-US" sz="1050" b="1" spc="-150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 이상</a:t>
                      </a:r>
                      <a:r>
                        <a:rPr lang="en-US" altLang="ko-KR" sz="1050" b="1" spc="-150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, </a:t>
                      </a:r>
                      <a:r>
                        <a:rPr lang="ko-KR" altLang="en-US" sz="1050" b="1" spc="-150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공사면적이 </a:t>
                      </a:r>
                      <a:r>
                        <a:rPr lang="en-US" altLang="ko-KR" sz="1050" b="1" spc="-150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1,000</a:t>
                      </a:r>
                      <a:r>
                        <a:rPr lang="ko-KR" altLang="en-US" sz="1050" b="1" spc="-150" dirty="0" err="1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제곱미터</a:t>
                      </a:r>
                      <a:r>
                        <a:rPr lang="ko-KR" altLang="en-US" sz="1050" b="1" spc="-150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 이상 또는 총 연장이 </a:t>
                      </a:r>
                      <a:endParaRPr lang="en-US" altLang="ko-KR" sz="1050" b="1" spc="-150" dirty="0" smtClean="0">
                        <a:solidFill>
                          <a:srgbClr val="000000"/>
                        </a:solidFill>
                        <a:effectLst/>
                        <a:latin typeface="맑은 고딕"/>
                        <a:ea typeface="맑은 고딕"/>
                      </a:endParaRPr>
                    </a:p>
                    <a:p>
                      <a:pPr marL="76200" marR="76200" indent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R" sz="1050" b="1" spc="-150" dirty="0" smtClean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      200</a:t>
                      </a:r>
                      <a:r>
                        <a:rPr lang="ko-KR" altLang="en-US" sz="1050" b="1" spc="-150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미터 이상인 공사</a:t>
                      </a:r>
                      <a:endParaRPr lang="ko-KR" altLang="en-US" sz="1050" spc="-150" dirty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  <a:p>
                      <a:pPr marL="76200" marR="762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50" b="1" spc="-150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2) </a:t>
                      </a:r>
                      <a:r>
                        <a:rPr lang="ko-KR" altLang="en-US" sz="1050" b="1" spc="-150" dirty="0" err="1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굴정</a:t>
                      </a:r>
                      <a:r>
                        <a:rPr lang="en-US" altLang="ko-KR" sz="1050" b="1" spc="-150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(</a:t>
                      </a:r>
                      <a:r>
                        <a:rPr lang="ko-KR" altLang="en-US" sz="1050" b="1" spc="-150" dirty="0" err="1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구멍뚫기</a:t>
                      </a:r>
                      <a:r>
                        <a:rPr lang="en-US" altLang="ko-KR" sz="1050" b="1" spc="-150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)</a:t>
                      </a:r>
                      <a:r>
                        <a:rPr lang="ko-KR" altLang="en-US" sz="1050" b="1" spc="-150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공사의 경우 총 연장이 </a:t>
                      </a:r>
                      <a:r>
                        <a:rPr lang="en-US" altLang="ko-KR" sz="1050" b="1" spc="-150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200</a:t>
                      </a:r>
                      <a:r>
                        <a:rPr lang="ko-KR" altLang="en-US" sz="1050" b="1" spc="-150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미터 이상 또는 굴착</a:t>
                      </a:r>
                      <a:r>
                        <a:rPr lang="en-US" altLang="ko-KR" sz="1050" b="1" spc="-150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(</a:t>
                      </a:r>
                      <a:r>
                        <a:rPr lang="ko-KR" altLang="en-US" sz="1050" b="1" spc="-150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땅파기</a:t>
                      </a:r>
                      <a:r>
                        <a:rPr lang="en-US" altLang="ko-KR" sz="1050" b="1" spc="-150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)</a:t>
                      </a:r>
                      <a:r>
                        <a:rPr lang="ko-KR" altLang="en-US" sz="1050" b="1" spc="-150" dirty="0" err="1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토사량이</a:t>
                      </a:r>
                      <a:r>
                        <a:rPr lang="ko-KR" altLang="en-US" sz="1050" b="1" spc="-150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 </a:t>
                      </a:r>
                      <a:r>
                        <a:rPr lang="en-US" altLang="ko-KR" sz="1050" b="1" spc="-150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200</a:t>
                      </a:r>
                      <a:r>
                        <a:rPr lang="ko-KR" altLang="en-US" sz="1050" b="1" spc="-150" dirty="0" err="1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세제곱미터</a:t>
                      </a:r>
                      <a:r>
                        <a:rPr lang="ko-KR" altLang="en-US" sz="1050" b="1" spc="-150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 </a:t>
                      </a:r>
                      <a:endParaRPr lang="en-US" altLang="ko-KR" sz="1050" b="1" spc="-150" dirty="0" smtClean="0">
                        <a:solidFill>
                          <a:srgbClr val="000000"/>
                        </a:solidFill>
                        <a:effectLst/>
                        <a:latin typeface="맑은 고딕"/>
                        <a:ea typeface="맑은 고딕"/>
                      </a:endParaRPr>
                    </a:p>
                    <a:p>
                      <a:pPr marL="76200" marR="762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50" b="1" spc="-150" dirty="0" smtClean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   </a:t>
                      </a:r>
                      <a:r>
                        <a:rPr lang="ko-KR" altLang="en-US" sz="1050" b="1" spc="-150" dirty="0" smtClean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이상인 </a:t>
                      </a:r>
                      <a:r>
                        <a:rPr lang="ko-KR" altLang="en-US" sz="1050" b="1" spc="-150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공사</a:t>
                      </a:r>
                      <a:endParaRPr lang="ko-KR" altLang="en-US" sz="1050" spc="-150" dirty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  <a:p>
                      <a:pPr marL="76200" marR="762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50" b="1" spc="-15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다</a:t>
                      </a:r>
                      <a:r>
                        <a:rPr lang="en-US" altLang="ko-KR" sz="1050" b="1" spc="-15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. </a:t>
                      </a:r>
                      <a:r>
                        <a:rPr lang="ko-KR" altLang="en-US" sz="1050" b="1" spc="-15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조경공사</a:t>
                      </a:r>
                      <a:r>
                        <a:rPr lang="en-US" altLang="ko-KR" sz="1050" b="1" spc="-15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: </a:t>
                      </a:r>
                      <a:r>
                        <a:rPr lang="ko-KR" altLang="en-US" sz="1050" b="1" spc="-15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면적의 합계가 </a:t>
                      </a:r>
                      <a:r>
                        <a:rPr lang="en-US" altLang="ko-KR" sz="1050" b="1" spc="-15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5,000</a:t>
                      </a:r>
                      <a:r>
                        <a:rPr lang="ko-KR" altLang="en-US" sz="1050" b="1" spc="-150" dirty="0" err="1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제곱미터</a:t>
                      </a:r>
                      <a:r>
                        <a:rPr lang="ko-KR" altLang="en-US" sz="1050" b="1" spc="-15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 이상인 공사</a:t>
                      </a:r>
                      <a:endParaRPr lang="ko-KR" altLang="en-US" sz="1050" spc="-150" dirty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  <a:p>
                      <a:pPr marL="76200" marR="762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50" b="1" spc="-15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라</a:t>
                      </a:r>
                      <a:r>
                        <a:rPr lang="en-US" altLang="ko-KR" sz="1050" b="1" spc="-15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. </a:t>
                      </a:r>
                      <a:r>
                        <a:rPr lang="ko-KR" altLang="en-US" sz="1050" b="1" spc="-15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지반조성공사</a:t>
                      </a:r>
                      <a:endParaRPr lang="ko-KR" altLang="en-US" sz="1050" spc="-150" dirty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  <a:p>
                      <a:pPr marL="76200" marR="762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50" b="1" spc="-150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1) </a:t>
                      </a:r>
                      <a:r>
                        <a:rPr lang="ko-KR" altLang="en-US" sz="1050" b="1" spc="-150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건축물해체공사의 경우 연면적이 </a:t>
                      </a:r>
                      <a:r>
                        <a:rPr lang="en-US" altLang="ko-KR" sz="1050" b="1" spc="-150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3,000</a:t>
                      </a:r>
                      <a:r>
                        <a:rPr lang="ko-KR" altLang="en-US" sz="1050" b="1" spc="-150" dirty="0" err="1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제곱미터</a:t>
                      </a:r>
                      <a:r>
                        <a:rPr lang="ko-KR" altLang="en-US" sz="1050" b="1" spc="-150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 이상인 공사</a:t>
                      </a:r>
                      <a:endParaRPr lang="ko-KR" altLang="en-US" sz="1050" spc="-150" dirty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  <a:p>
                      <a:pPr marL="76200" marR="762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50" b="1" spc="-150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2) </a:t>
                      </a:r>
                      <a:r>
                        <a:rPr lang="ko-KR" altLang="en-US" sz="1050" b="1" spc="-150" dirty="0" err="1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토공사</a:t>
                      </a:r>
                      <a:r>
                        <a:rPr lang="ko-KR" altLang="en-US" sz="1050" b="1" spc="-150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 및 정지공사의 경우 공사면적의 합계가 </a:t>
                      </a:r>
                      <a:r>
                        <a:rPr lang="en-US" altLang="ko-KR" sz="1050" b="1" spc="-150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1,000</a:t>
                      </a:r>
                      <a:r>
                        <a:rPr lang="ko-KR" altLang="en-US" sz="1050" b="1" spc="-150" dirty="0" err="1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제곱미터</a:t>
                      </a:r>
                      <a:r>
                        <a:rPr lang="ko-KR" altLang="en-US" sz="1050" b="1" spc="-150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 이상인 공사</a:t>
                      </a:r>
                      <a:endParaRPr lang="ko-KR" altLang="en-US" sz="1050" spc="-150" dirty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  <a:p>
                      <a:pPr marL="76200" marR="762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50" b="1" spc="-150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3) </a:t>
                      </a:r>
                      <a:r>
                        <a:rPr lang="ko-KR" altLang="en-US" sz="1050" b="1" spc="-150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농지조성 및 농지정리 공사의 경우 </a:t>
                      </a:r>
                      <a:r>
                        <a:rPr lang="ko-KR" altLang="en-US" sz="1050" b="1" spc="-150" dirty="0" err="1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흙쌓기</a:t>
                      </a:r>
                      <a:r>
                        <a:rPr lang="en-US" altLang="ko-KR" sz="1050" b="1" spc="-150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(</a:t>
                      </a:r>
                      <a:r>
                        <a:rPr lang="ko-KR" altLang="en-US" sz="1050" b="1" spc="-150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성토</a:t>
                      </a:r>
                      <a:r>
                        <a:rPr lang="en-US" altLang="ko-KR" sz="1050" b="1" spc="-150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) </a:t>
                      </a:r>
                      <a:r>
                        <a:rPr lang="ko-KR" altLang="en-US" sz="1050" b="1" spc="-150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등을 위하여 운송차량을 이용한 토사 </a:t>
                      </a:r>
                      <a:r>
                        <a:rPr lang="ko-KR" altLang="en-US" sz="1050" b="1" spc="-150" dirty="0" err="1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반출입이</a:t>
                      </a:r>
                      <a:r>
                        <a:rPr lang="ko-KR" altLang="en-US" sz="1050" b="1" spc="-150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 </a:t>
                      </a:r>
                      <a:endParaRPr lang="en-US" altLang="ko-KR" sz="1050" b="1" spc="-150" dirty="0" smtClean="0">
                        <a:solidFill>
                          <a:srgbClr val="000000"/>
                        </a:solidFill>
                        <a:effectLst/>
                        <a:latin typeface="맑은 고딕"/>
                        <a:ea typeface="맑은 고딕"/>
                      </a:endParaRPr>
                    </a:p>
                    <a:p>
                      <a:pPr marL="76200" marR="762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50" b="1" spc="-150" dirty="0" smtClean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    </a:t>
                      </a:r>
                      <a:r>
                        <a:rPr lang="ko-KR" altLang="en-US" sz="1050" b="1" spc="-150" dirty="0" smtClean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함께 </a:t>
                      </a:r>
                      <a:r>
                        <a:rPr lang="ko-KR" altLang="en-US" sz="1050" b="1" spc="-150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이루어지거나 농지전용 등을 위한 </a:t>
                      </a:r>
                      <a:r>
                        <a:rPr lang="ko-KR" altLang="en-US" sz="1050" b="1" spc="-150" dirty="0" err="1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토공사</a:t>
                      </a:r>
                      <a:r>
                        <a:rPr lang="en-US" altLang="ko-KR" sz="1050" b="1" spc="-150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, </a:t>
                      </a:r>
                      <a:r>
                        <a:rPr lang="ko-KR" altLang="en-US" sz="1050" b="1" spc="-150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정지공사 등이 복합적으로 이루어지는 공사로서 </a:t>
                      </a:r>
                      <a:endParaRPr lang="en-US" altLang="ko-KR" sz="1050" b="1" spc="-150" dirty="0" smtClean="0">
                        <a:solidFill>
                          <a:srgbClr val="000000"/>
                        </a:solidFill>
                        <a:effectLst/>
                        <a:latin typeface="맑은 고딕"/>
                        <a:ea typeface="맑은 고딕"/>
                      </a:endParaRPr>
                    </a:p>
                    <a:p>
                      <a:pPr marL="76200" marR="762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50" b="1" spc="-150" dirty="0" smtClean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   </a:t>
                      </a:r>
                      <a:r>
                        <a:rPr lang="ko-KR" altLang="en-US" sz="1050" b="1" spc="-150" dirty="0" smtClean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공사면적의 </a:t>
                      </a:r>
                      <a:r>
                        <a:rPr lang="ko-KR" altLang="en-US" sz="1050" b="1" spc="-150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합계가 </a:t>
                      </a:r>
                      <a:r>
                        <a:rPr lang="en-US" altLang="ko-KR" sz="1050" b="1" spc="-150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1,000</a:t>
                      </a:r>
                      <a:r>
                        <a:rPr lang="ko-KR" altLang="en-US" sz="1050" b="1" spc="-150" dirty="0" err="1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제곱미터</a:t>
                      </a:r>
                      <a:r>
                        <a:rPr lang="ko-KR" altLang="en-US" sz="1050" b="1" spc="-150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 이상인 공사</a:t>
                      </a:r>
                      <a:endParaRPr lang="ko-KR" altLang="en-US" sz="1050" spc="-150" dirty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  <a:p>
                      <a:pPr marL="76200" marR="762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50" b="1" spc="-15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마</a:t>
                      </a:r>
                      <a:r>
                        <a:rPr lang="en-US" altLang="ko-KR" sz="1050" b="1" spc="-15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. </a:t>
                      </a:r>
                      <a:r>
                        <a:rPr lang="ko-KR" altLang="en-US" sz="1050" b="1" spc="-15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도장공사</a:t>
                      </a:r>
                      <a:r>
                        <a:rPr lang="en-US" altLang="ko-KR" sz="1050" b="1" spc="-15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: </a:t>
                      </a:r>
                      <a:r>
                        <a:rPr lang="ko-KR" altLang="en-US" sz="1050" b="1" spc="-15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「공동주택관리법」에 따라 장기수선계획을 수립하는 공동주택에서 시행하는 </a:t>
                      </a:r>
                      <a:endParaRPr lang="en-US" altLang="ko-KR" sz="1050" b="1" spc="-150" dirty="0" smtClean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  <a:p>
                      <a:pPr marL="76200" marR="762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50" b="1" spc="-150" dirty="0" smtClean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      </a:t>
                      </a:r>
                      <a:r>
                        <a:rPr lang="ko-KR" altLang="en-US" sz="1050" b="1" spc="-150" dirty="0" smtClean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건물외부 </a:t>
                      </a:r>
                      <a:r>
                        <a:rPr lang="ko-KR" altLang="en-US" sz="1050" b="1" spc="-15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도장공사</a:t>
                      </a:r>
                      <a:endParaRPr lang="ko-KR" altLang="en-US" sz="1050" spc="-150" dirty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  <a:p>
                      <a:pPr marL="76200" marR="762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50" b="1" spc="-15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바</a:t>
                      </a:r>
                      <a:r>
                        <a:rPr lang="en-US" altLang="ko-KR" sz="1050" b="1" spc="-15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. </a:t>
                      </a:r>
                      <a:r>
                        <a:rPr lang="ko-KR" altLang="en-US" sz="1050" b="1" spc="-15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그 밖에 </a:t>
                      </a:r>
                      <a:r>
                        <a:rPr lang="ko-KR" altLang="en-US" sz="1050" b="1" spc="-150" dirty="0" err="1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가목부터</a:t>
                      </a:r>
                      <a:r>
                        <a:rPr lang="ko-KR" altLang="en-US" sz="1050" b="1" spc="-15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 </a:t>
                      </a:r>
                      <a:r>
                        <a:rPr lang="ko-KR" altLang="en-US" sz="1050" b="1" spc="-150" dirty="0" err="1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마목까지의</a:t>
                      </a:r>
                      <a:r>
                        <a:rPr lang="ko-KR" altLang="en-US" sz="1050" b="1" spc="-15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 공사에 준하는 공사로서 해당 </a:t>
                      </a:r>
                      <a:r>
                        <a:rPr lang="ko-KR" altLang="en-US" sz="1050" b="1" spc="-150" dirty="0" err="1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가목부터</a:t>
                      </a:r>
                      <a:r>
                        <a:rPr lang="ko-KR" altLang="en-US" sz="1050" b="1" spc="-15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 </a:t>
                      </a:r>
                      <a:r>
                        <a:rPr lang="ko-KR" altLang="en-US" sz="1050" b="1" spc="-150" dirty="0" err="1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마목까지의</a:t>
                      </a:r>
                      <a:r>
                        <a:rPr lang="ko-KR" altLang="en-US" sz="1050" b="1" spc="-15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 공사 규모 </a:t>
                      </a:r>
                      <a:endParaRPr lang="en-US" altLang="ko-KR" sz="1050" b="1" spc="-150" dirty="0" smtClean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  <a:p>
                      <a:pPr marL="76200" marR="762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50" b="1" spc="-150" dirty="0" smtClean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      </a:t>
                      </a:r>
                      <a:r>
                        <a:rPr lang="ko-KR" altLang="en-US" sz="1050" b="1" spc="-150" dirty="0" smtClean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이상인 </a:t>
                      </a:r>
                      <a:r>
                        <a:rPr lang="ko-KR" altLang="en-US" sz="1050" b="1" spc="-15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공사</a:t>
                      </a:r>
                      <a:endParaRPr lang="ko-KR" altLang="en-US" sz="1050" spc="-150" dirty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62658" marR="62658" marT="31329" marB="3132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1519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6" descr="삼양1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6108" y="6489376"/>
            <a:ext cx="2023844" cy="324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-179523"/>
            <a:ext cx="9144000" cy="81624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3600" b="1" spc="-150" dirty="0" smtClean="0">
                <a:solidFill>
                  <a:schemeClr val="bg1"/>
                </a:solidFill>
                <a:latin typeface="맑은 고딕"/>
                <a:ea typeface="맑은 고딕"/>
              </a:rPr>
              <a:t>Ⅱ</a:t>
            </a:r>
            <a:r>
              <a:rPr lang="en-US" altLang="ko-KR" sz="3600" b="1" spc="-150" dirty="0" smtClean="0">
                <a:solidFill>
                  <a:schemeClr val="bg1"/>
                </a:solidFill>
              </a:rPr>
              <a:t>. </a:t>
            </a:r>
            <a:r>
              <a:rPr lang="ko-KR" altLang="en-US" sz="3600" b="1" spc="-150" dirty="0" smtClean="0">
                <a:solidFill>
                  <a:schemeClr val="bg1"/>
                </a:solidFill>
              </a:rPr>
              <a:t>대기환경보전법 </a:t>
            </a:r>
            <a:endParaRPr lang="ko-KR" altLang="en-US" sz="3200" b="1" spc="-150" dirty="0">
              <a:solidFill>
                <a:srgbClr val="0000FF"/>
              </a:solidFill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1FC61-9687-4102-992B-317C04596E94}" type="slidenum">
              <a:rPr lang="ko-KR" altLang="en-US" smtClean="0"/>
              <a:pPr/>
              <a:t>19</a:t>
            </a:fld>
            <a:endParaRPr lang="ko-KR" altLang="en-US" dirty="0"/>
          </a:p>
        </p:txBody>
      </p:sp>
      <p:sp>
        <p:nvSpPr>
          <p:cNvPr id="8" name="모서리가 둥근 직사각형 7"/>
          <p:cNvSpPr/>
          <p:nvPr/>
        </p:nvSpPr>
        <p:spPr>
          <a:xfrm>
            <a:off x="467544" y="908720"/>
            <a:ext cx="5400600" cy="554360"/>
          </a:xfrm>
          <a:prstGeom prst="round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b="1" dirty="0" smtClean="0">
                <a:solidFill>
                  <a:schemeClr val="bg1"/>
                </a:solidFill>
              </a:rPr>
              <a:t>비산먼지발생사업 신고 대상</a:t>
            </a:r>
            <a:r>
              <a:rPr lang="ko-KR" altLang="en-US" sz="3200" dirty="0" smtClean="0">
                <a:solidFill>
                  <a:schemeClr val="bg1"/>
                </a:solidFill>
              </a:rPr>
              <a:t> </a:t>
            </a:r>
            <a:endParaRPr lang="ko-KR" altLang="en-US" sz="32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9552" y="1628800"/>
            <a:ext cx="1736373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b="1" dirty="0" smtClean="0">
                <a:solidFill>
                  <a:srgbClr val="0000FF"/>
                </a:solidFill>
              </a:rPr>
              <a:t>업종</a:t>
            </a:r>
            <a:r>
              <a:rPr lang="en-US" altLang="ko-KR" b="1" dirty="0" smtClean="0">
                <a:solidFill>
                  <a:srgbClr val="0000FF"/>
                </a:solidFill>
              </a:rPr>
              <a:t>(</a:t>
            </a:r>
            <a:r>
              <a:rPr lang="ko-KR" altLang="en-US" b="1" dirty="0" smtClean="0">
                <a:solidFill>
                  <a:srgbClr val="0000FF"/>
                </a:solidFill>
              </a:rPr>
              <a:t>시행규칙</a:t>
            </a:r>
            <a:r>
              <a:rPr lang="en-US" altLang="ko-KR" b="1" dirty="0" smtClean="0">
                <a:solidFill>
                  <a:srgbClr val="0000FF"/>
                </a:solidFill>
              </a:rPr>
              <a:t>)</a:t>
            </a:r>
            <a:endParaRPr lang="ko-KR" altLang="en-US" b="1" dirty="0">
              <a:solidFill>
                <a:srgbClr val="0000FF"/>
              </a:solidFill>
            </a:endParaRPr>
          </a:p>
        </p:txBody>
      </p:sp>
      <p:graphicFrame>
        <p:nvGraphicFramePr>
          <p:cNvPr id="11" name="표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2242724"/>
              </p:ext>
            </p:extLst>
          </p:nvPr>
        </p:nvGraphicFramePr>
        <p:xfrm>
          <a:off x="539552" y="2420695"/>
          <a:ext cx="7776864" cy="2975444"/>
        </p:xfrm>
        <a:graphic>
          <a:graphicData uri="http://schemas.openxmlformats.org/drawingml/2006/table">
            <a:tbl>
              <a:tblPr/>
              <a:tblGrid>
                <a:gridCol w="2520280"/>
                <a:gridCol w="5256584"/>
              </a:tblGrid>
              <a:tr h="214405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ko-KR" altLang="en-US" sz="1050" b="1" dirty="0">
                          <a:effectLst/>
                          <a:latin typeface="맑은 고딕"/>
                        </a:rPr>
                        <a:t>발 생 사 업</a:t>
                      </a:r>
                      <a:endParaRPr lang="ko-KR" altLang="en-US" sz="1050" dirty="0">
                        <a:effectLst/>
                      </a:endParaRPr>
                    </a:p>
                  </a:txBody>
                  <a:tcPr marL="58025" marR="58025" marT="29013" marB="29013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ko-KR" altLang="en-US" sz="1050" b="1">
                          <a:effectLst/>
                          <a:latin typeface="맑은 고딕"/>
                        </a:rPr>
                        <a:t>신 고 대 상 사 업</a:t>
                      </a:r>
                      <a:endParaRPr lang="ko-KR" altLang="en-US" sz="1050">
                        <a:effectLst/>
                      </a:endParaRPr>
                    </a:p>
                  </a:txBody>
                  <a:tcPr marL="58025" marR="58025" marT="29013" marB="29013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4729">
                <a:tc>
                  <a:txBody>
                    <a:bodyPr/>
                    <a:lstStyle/>
                    <a:p>
                      <a:pPr marL="76200" marR="76200">
                        <a:lnSpc>
                          <a:spcPct val="130000"/>
                        </a:lnSpc>
                      </a:pPr>
                      <a:r>
                        <a:rPr lang="en-US" altLang="ko-KR" sz="1050" b="1" dirty="0">
                          <a:effectLst/>
                          <a:latin typeface="맑은 고딕"/>
                          <a:ea typeface="맑은 고딕"/>
                        </a:rPr>
                        <a:t>6.</a:t>
                      </a:r>
                      <a:r>
                        <a:rPr lang="ko-KR" altLang="en-US" sz="1050" b="1" dirty="0">
                          <a:effectLst/>
                          <a:latin typeface="맑은 고딕"/>
                          <a:ea typeface="맑은 고딕"/>
                        </a:rPr>
                        <a:t>시멘트</a:t>
                      </a:r>
                      <a:r>
                        <a:rPr lang="en-US" altLang="ko-KR" sz="1050" b="1" dirty="0">
                          <a:effectLst/>
                          <a:latin typeface="맑은 고딕"/>
                          <a:ea typeface="맑은 고딕"/>
                        </a:rPr>
                        <a:t>·</a:t>
                      </a:r>
                      <a:r>
                        <a:rPr lang="ko-KR" altLang="en-US" sz="1050" b="1" dirty="0">
                          <a:effectLst/>
                          <a:latin typeface="맑은 고딕"/>
                          <a:ea typeface="맑은 고딕"/>
                        </a:rPr>
                        <a:t>석탄</a:t>
                      </a:r>
                      <a:r>
                        <a:rPr lang="en-US" altLang="ko-KR" sz="1050" b="1" dirty="0">
                          <a:effectLst/>
                          <a:latin typeface="맑은 고딕"/>
                          <a:ea typeface="맑은 고딕"/>
                        </a:rPr>
                        <a:t>·</a:t>
                      </a:r>
                      <a:r>
                        <a:rPr lang="ko-KR" altLang="en-US" sz="1050" b="1" dirty="0">
                          <a:effectLst/>
                          <a:latin typeface="맑은 고딕"/>
                          <a:ea typeface="맑은 고딕"/>
                        </a:rPr>
                        <a:t>토사</a:t>
                      </a:r>
                      <a:r>
                        <a:rPr lang="en-US" altLang="ko-KR" sz="1050" b="1" dirty="0">
                          <a:effectLst/>
                          <a:latin typeface="맑은 고딕"/>
                          <a:ea typeface="맑은 고딕"/>
                        </a:rPr>
                        <a:t>·</a:t>
                      </a:r>
                      <a:r>
                        <a:rPr lang="ko-KR" altLang="en-US" sz="1050" b="1" dirty="0">
                          <a:effectLst/>
                          <a:latin typeface="맑은 고딕"/>
                          <a:ea typeface="맑은 고딕"/>
                        </a:rPr>
                        <a:t>사료</a:t>
                      </a:r>
                      <a:r>
                        <a:rPr lang="en-US" altLang="ko-KR" sz="1050" b="1" dirty="0">
                          <a:effectLst/>
                          <a:latin typeface="맑은 고딕"/>
                          <a:ea typeface="맑은 고딕"/>
                        </a:rPr>
                        <a:t>·</a:t>
                      </a:r>
                      <a:r>
                        <a:rPr lang="ko-KR" altLang="en-US" sz="1050" b="1" dirty="0">
                          <a:effectLst/>
                          <a:latin typeface="맑은 고딕"/>
                          <a:ea typeface="맑은 고딕"/>
                        </a:rPr>
                        <a:t>곡물</a:t>
                      </a:r>
                      <a:r>
                        <a:rPr lang="en-US" altLang="ko-KR" sz="1050" b="1" dirty="0">
                          <a:effectLst/>
                          <a:latin typeface="맑은 고딕"/>
                          <a:ea typeface="맑은 고딕"/>
                        </a:rPr>
                        <a:t>·</a:t>
                      </a:r>
                      <a:r>
                        <a:rPr lang="ko-KR" altLang="en-US" sz="1050" b="1" dirty="0">
                          <a:effectLst/>
                          <a:latin typeface="맑은 고딕"/>
                          <a:ea typeface="맑은 고딕"/>
                        </a:rPr>
                        <a:t>고철의 </a:t>
                      </a:r>
                      <a:endParaRPr lang="en-US" altLang="ko-KR" sz="1050" b="1" dirty="0" smtClean="0">
                        <a:effectLst/>
                        <a:latin typeface="맑은 고딕"/>
                        <a:ea typeface="맑은 고딕"/>
                      </a:endParaRPr>
                    </a:p>
                    <a:p>
                      <a:pPr marL="76200" marR="76200">
                        <a:lnSpc>
                          <a:spcPct val="130000"/>
                        </a:lnSpc>
                      </a:pPr>
                      <a:r>
                        <a:rPr lang="en-US" altLang="ko-KR" sz="1050" b="1" dirty="0" smtClean="0">
                          <a:effectLst/>
                          <a:latin typeface="맑은 고딕"/>
                          <a:ea typeface="맑은 고딕"/>
                        </a:rPr>
                        <a:t>   </a:t>
                      </a:r>
                      <a:r>
                        <a:rPr lang="ko-KR" altLang="en-US" sz="1050" b="1" dirty="0" smtClean="0">
                          <a:effectLst/>
                          <a:latin typeface="맑은 고딕"/>
                          <a:ea typeface="맑은 고딕"/>
                        </a:rPr>
                        <a:t>운송업</a:t>
                      </a:r>
                      <a:endParaRPr lang="ko-KR" altLang="en-US" sz="1050" dirty="0">
                        <a:effectLst/>
                      </a:endParaRPr>
                    </a:p>
                  </a:txBody>
                  <a:tcPr marL="58025" marR="58025" marT="29013" marB="29013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6200" marR="76200"/>
                      <a:r>
                        <a:rPr lang="ko-KR" altLang="en-US" sz="1050" b="1" dirty="0">
                          <a:effectLst/>
                          <a:latin typeface="맑은 고딕"/>
                        </a:rPr>
                        <a:t>시멘트</a:t>
                      </a:r>
                      <a:r>
                        <a:rPr lang="en-US" altLang="ko-KR" sz="1050" b="1" dirty="0">
                          <a:effectLst/>
                          <a:latin typeface="맑은 고딕"/>
                        </a:rPr>
                        <a:t>·</a:t>
                      </a:r>
                      <a:r>
                        <a:rPr lang="ko-KR" altLang="en-US" sz="1050" b="1" dirty="0">
                          <a:effectLst/>
                          <a:latin typeface="맑은 고딕"/>
                        </a:rPr>
                        <a:t>석탄</a:t>
                      </a:r>
                      <a:r>
                        <a:rPr lang="en-US" altLang="ko-KR" sz="1050" b="1" dirty="0">
                          <a:effectLst/>
                          <a:latin typeface="맑은 고딕"/>
                        </a:rPr>
                        <a:t>·</a:t>
                      </a:r>
                      <a:r>
                        <a:rPr lang="ko-KR" altLang="en-US" sz="1050" b="1" dirty="0">
                          <a:effectLst/>
                          <a:latin typeface="맑은 고딕"/>
                        </a:rPr>
                        <a:t>토사</a:t>
                      </a:r>
                      <a:r>
                        <a:rPr lang="en-US" altLang="ko-KR" sz="1050" b="1" dirty="0">
                          <a:effectLst/>
                          <a:latin typeface="맑은 고딕"/>
                        </a:rPr>
                        <a:t>·</a:t>
                      </a:r>
                      <a:r>
                        <a:rPr lang="ko-KR" altLang="en-US" sz="1050" b="1" dirty="0">
                          <a:effectLst/>
                          <a:latin typeface="맑은 고딕"/>
                        </a:rPr>
                        <a:t>사료</a:t>
                      </a:r>
                      <a:r>
                        <a:rPr lang="en-US" altLang="ko-KR" sz="1050" b="1" dirty="0">
                          <a:effectLst/>
                          <a:latin typeface="맑은 고딕"/>
                        </a:rPr>
                        <a:t>·</a:t>
                      </a:r>
                      <a:r>
                        <a:rPr lang="ko-KR" altLang="en-US" sz="1050" b="1" dirty="0">
                          <a:effectLst/>
                          <a:latin typeface="맑은 고딕"/>
                        </a:rPr>
                        <a:t>곡물</a:t>
                      </a:r>
                      <a:r>
                        <a:rPr lang="en-US" altLang="ko-KR" sz="1050" b="1" dirty="0">
                          <a:effectLst/>
                          <a:latin typeface="맑은 고딕"/>
                        </a:rPr>
                        <a:t>·</a:t>
                      </a:r>
                      <a:r>
                        <a:rPr lang="ko-KR" altLang="en-US" sz="1050" b="1" dirty="0">
                          <a:effectLst/>
                          <a:latin typeface="맑은 고딕"/>
                        </a:rPr>
                        <a:t>고철의 운송업</a:t>
                      </a:r>
                      <a:endParaRPr lang="ko-KR" altLang="en-US" sz="1050" dirty="0">
                        <a:effectLst/>
                      </a:endParaRPr>
                    </a:p>
                  </a:txBody>
                  <a:tcPr marL="58025" marR="58025" marT="29013" marB="2901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8829">
                <a:tc>
                  <a:txBody>
                    <a:bodyPr/>
                    <a:lstStyle/>
                    <a:p>
                      <a:pPr marL="76200" marR="76200"/>
                      <a:r>
                        <a:rPr lang="en-US" altLang="ko-KR" sz="1050" b="1">
                          <a:effectLst/>
                          <a:latin typeface="맑은 고딕"/>
                          <a:ea typeface="맑은 고딕"/>
                        </a:rPr>
                        <a:t>7. </a:t>
                      </a:r>
                      <a:r>
                        <a:rPr lang="ko-KR" altLang="en-US" sz="1050" b="1">
                          <a:effectLst/>
                          <a:latin typeface="맑은 고딕"/>
                          <a:ea typeface="맑은 고딕"/>
                        </a:rPr>
                        <a:t>운송장비제조업</a:t>
                      </a:r>
                      <a:endParaRPr lang="ko-KR" altLang="en-US" sz="1050">
                        <a:effectLst/>
                      </a:endParaRPr>
                    </a:p>
                  </a:txBody>
                  <a:tcPr marL="58025" marR="58025" marT="29013" marB="29013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6200" marR="76200"/>
                      <a:r>
                        <a:rPr lang="ko-KR" altLang="en-US" sz="1050" b="1" dirty="0">
                          <a:effectLst/>
                          <a:latin typeface="맑은 고딕"/>
                        </a:rPr>
                        <a:t>가</a:t>
                      </a:r>
                      <a:r>
                        <a:rPr lang="en-US" altLang="ko-KR" sz="1050" b="1" dirty="0">
                          <a:effectLst/>
                          <a:latin typeface="맑은 고딕"/>
                        </a:rPr>
                        <a:t>. </a:t>
                      </a:r>
                      <a:r>
                        <a:rPr lang="ko-KR" altLang="en-US" sz="1050" b="1" dirty="0" err="1">
                          <a:effectLst/>
                          <a:latin typeface="맑은 고딕"/>
                        </a:rPr>
                        <a:t>강선건조업과</a:t>
                      </a:r>
                      <a:r>
                        <a:rPr lang="ko-KR" altLang="en-US" sz="1050" b="1" dirty="0">
                          <a:effectLst/>
                          <a:latin typeface="맑은 고딕"/>
                        </a:rPr>
                        <a:t> </a:t>
                      </a:r>
                      <a:r>
                        <a:rPr lang="ko-KR" altLang="en-US" sz="1050" b="1" dirty="0" err="1">
                          <a:effectLst/>
                          <a:latin typeface="맑은 고딕"/>
                        </a:rPr>
                        <a:t>합성수지선건조업</a:t>
                      </a:r>
                      <a:endParaRPr lang="ko-KR" altLang="en-US" sz="1050" dirty="0">
                        <a:effectLst/>
                      </a:endParaRPr>
                    </a:p>
                    <a:p>
                      <a:pPr marL="76200" marR="76200"/>
                      <a:r>
                        <a:rPr lang="ko-KR" altLang="en-US" sz="1050" b="1" dirty="0">
                          <a:effectLst/>
                          <a:latin typeface="맑은 고딕"/>
                        </a:rPr>
                        <a:t>나</a:t>
                      </a:r>
                      <a:r>
                        <a:rPr lang="en-US" altLang="ko-KR" sz="1050" b="1" dirty="0">
                          <a:effectLst/>
                          <a:latin typeface="맑은 고딕"/>
                        </a:rPr>
                        <a:t>. </a:t>
                      </a:r>
                      <a:r>
                        <a:rPr lang="ko-KR" altLang="en-US" sz="1050" b="1" dirty="0">
                          <a:effectLst/>
                          <a:latin typeface="맑은 고딕"/>
                        </a:rPr>
                        <a:t>선박구성부분품제조업</a:t>
                      </a:r>
                      <a:r>
                        <a:rPr lang="en-US" altLang="ko-KR" sz="1050" b="1" dirty="0">
                          <a:effectLst/>
                          <a:latin typeface="맑은 고딕"/>
                        </a:rPr>
                        <a:t>(</a:t>
                      </a:r>
                      <a:r>
                        <a:rPr lang="ko-KR" altLang="en-US" sz="1050" b="1" dirty="0">
                          <a:effectLst/>
                          <a:latin typeface="맑은 고딕"/>
                        </a:rPr>
                        <a:t>선실블록제조업만 해당한다</a:t>
                      </a:r>
                      <a:r>
                        <a:rPr lang="en-US" altLang="ko-KR" sz="1050" b="1" dirty="0">
                          <a:effectLst/>
                          <a:latin typeface="맑은 고딕"/>
                        </a:rPr>
                        <a:t>)</a:t>
                      </a:r>
                      <a:endParaRPr lang="ko-KR" altLang="en-US" sz="1050" dirty="0">
                        <a:effectLst/>
                      </a:endParaRPr>
                    </a:p>
                    <a:p>
                      <a:pPr marL="76200" marR="76200"/>
                      <a:r>
                        <a:rPr lang="ko-KR" altLang="en-US" sz="1050" b="1" dirty="0">
                          <a:effectLst/>
                          <a:latin typeface="맑은 고딕"/>
                        </a:rPr>
                        <a:t>다</a:t>
                      </a:r>
                      <a:r>
                        <a:rPr lang="en-US" altLang="ko-KR" sz="1050" b="1" dirty="0">
                          <a:effectLst/>
                          <a:latin typeface="맑은 고딕"/>
                        </a:rPr>
                        <a:t>. </a:t>
                      </a:r>
                      <a:r>
                        <a:rPr lang="ko-KR" altLang="en-US" sz="1050" b="1" dirty="0">
                          <a:effectLst/>
                          <a:latin typeface="맑은 고딕"/>
                        </a:rPr>
                        <a:t>그 밖에 </a:t>
                      </a:r>
                      <a:r>
                        <a:rPr lang="ko-KR" altLang="en-US" sz="1050" b="1" dirty="0" err="1">
                          <a:effectLst/>
                          <a:latin typeface="맑은 고딕"/>
                        </a:rPr>
                        <a:t>선박건조업</a:t>
                      </a:r>
                      <a:endParaRPr lang="ko-KR" altLang="en-US" sz="1050" dirty="0">
                        <a:effectLst/>
                      </a:endParaRPr>
                    </a:p>
                  </a:txBody>
                  <a:tcPr marL="58025" marR="58025" marT="29013" marB="2901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0098">
                <a:tc>
                  <a:txBody>
                    <a:bodyPr/>
                    <a:lstStyle/>
                    <a:p>
                      <a:pPr marL="76200" marR="76200">
                        <a:lnSpc>
                          <a:spcPct val="130000"/>
                        </a:lnSpc>
                      </a:pPr>
                      <a:r>
                        <a:rPr lang="en-US" altLang="ko-KR" sz="1050" b="1">
                          <a:effectLst/>
                          <a:latin typeface="맑은 고딕"/>
                          <a:ea typeface="맑은 고딕"/>
                        </a:rPr>
                        <a:t>8.</a:t>
                      </a:r>
                      <a:r>
                        <a:rPr lang="ko-KR" altLang="en-US" sz="1050" b="1">
                          <a:effectLst/>
                          <a:latin typeface="맑은 고딕"/>
                          <a:ea typeface="맑은 고딕"/>
                        </a:rPr>
                        <a:t>저탄시설의 설치가 필요한 사업</a:t>
                      </a:r>
                      <a:endParaRPr lang="ko-KR" altLang="en-US" sz="1050">
                        <a:effectLst/>
                      </a:endParaRPr>
                    </a:p>
                  </a:txBody>
                  <a:tcPr marL="58025" marR="58025" marT="29013" marB="29013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6200" marR="76200"/>
                      <a:r>
                        <a:rPr lang="ko-KR" altLang="en-US" sz="1050" b="1" dirty="0">
                          <a:effectLst/>
                          <a:latin typeface="맑은 고딕"/>
                        </a:rPr>
                        <a:t>가</a:t>
                      </a:r>
                      <a:r>
                        <a:rPr lang="en-US" altLang="ko-KR" sz="1050" b="1" dirty="0">
                          <a:effectLst/>
                          <a:latin typeface="맑은 고딕"/>
                        </a:rPr>
                        <a:t>. </a:t>
                      </a:r>
                      <a:r>
                        <a:rPr lang="ko-KR" altLang="en-US" sz="1050" b="1" dirty="0" err="1">
                          <a:effectLst/>
                          <a:latin typeface="맑은 고딕"/>
                        </a:rPr>
                        <a:t>발전업</a:t>
                      </a:r>
                      <a:r>
                        <a:rPr lang="ko-KR" altLang="en-US" sz="1050" b="1" dirty="0">
                          <a:effectLst/>
                          <a:latin typeface="맑은 고딕"/>
                        </a:rPr>
                        <a:t> </a:t>
                      </a:r>
                      <a:endParaRPr lang="ko-KR" altLang="en-US" sz="1050" dirty="0">
                        <a:effectLst/>
                      </a:endParaRPr>
                    </a:p>
                    <a:p>
                      <a:pPr marL="76200" marR="76200"/>
                      <a:r>
                        <a:rPr lang="ko-KR" altLang="en-US" sz="1050" b="1" dirty="0">
                          <a:effectLst/>
                          <a:latin typeface="맑은 고딕"/>
                        </a:rPr>
                        <a:t>나</a:t>
                      </a:r>
                      <a:r>
                        <a:rPr lang="en-US" altLang="ko-KR" sz="1050" b="1" dirty="0">
                          <a:effectLst/>
                          <a:latin typeface="맑은 고딕"/>
                        </a:rPr>
                        <a:t>. </a:t>
                      </a:r>
                      <a:r>
                        <a:rPr lang="ko-KR" altLang="en-US" sz="1050" b="1" dirty="0">
                          <a:effectLst/>
                          <a:latin typeface="맑은 고딕"/>
                        </a:rPr>
                        <a:t>부두</a:t>
                      </a:r>
                      <a:r>
                        <a:rPr lang="en-US" altLang="ko-KR" sz="1050" b="1" dirty="0">
                          <a:effectLst/>
                          <a:latin typeface="맑은 고딕"/>
                        </a:rPr>
                        <a:t>, </a:t>
                      </a:r>
                      <a:r>
                        <a:rPr lang="ko-KR" altLang="en-US" sz="1050" b="1" dirty="0" err="1">
                          <a:effectLst/>
                          <a:latin typeface="맑은 고딕"/>
                        </a:rPr>
                        <a:t>역구내</a:t>
                      </a:r>
                      <a:r>
                        <a:rPr lang="ko-KR" altLang="en-US" sz="1050" b="1" dirty="0">
                          <a:effectLst/>
                          <a:latin typeface="맑은 고딕"/>
                        </a:rPr>
                        <a:t> 및 기타 지역의 저탄사업</a:t>
                      </a:r>
                      <a:endParaRPr lang="ko-KR" altLang="en-US" sz="1050" dirty="0">
                        <a:effectLst/>
                      </a:endParaRPr>
                    </a:p>
                    <a:p>
                      <a:pPr marL="76200" marR="76200"/>
                      <a:r>
                        <a:rPr lang="ko-KR" altLang="en-US" sz="1050" b="1" dirty="0">
                          <a:effectLst/>
                          <a:latin typeface="맑은 고딕"/>
                        </a:rPr>
                        <a:t>다</a:t>
                      </a:r>
                      <a:r>
                        <a:rPr lang="en-US" altLang="ko-KR" sz="1050" b="1" dirty="0">
                          <a:effectLst/>
                          <a:latin typeface="맑은 고딕"/>
                        </a:rPr>
                        <a:t>.</a:t>
                      </a:r>
                      <a:r>
                        <a:rPr lang="ko-KR" altLang="en-US" sz="1050" b="1" dirty="0">
                          <a:effectLst/>
                          <a:latin typeface="맑은 고딕"/>
                        </a:rPr>
                        <a:t>석탄을 연료로 사용하는 사업</a:t>
                      </a:r>
                      <a:r>
                        <a:rPr lang="en-US" altLang="ko-KR" sz="1050" b="1" dirty="0">
                          <a:effectLst/>
                          <a:latin typeface="맑은 고딕"/>
                        </a:rPr>
                        <a:t>(</a:t>
                      </a:r>
                      <a:r>
                        <a:rPr lang="ko-KR" altLang="en-US" sz="1050" b="1" dirty="0">
                          <a:effectLst/>
                          <a:latin typeface="맑은 고딕"/>
                        </a:rPr>
                        <a:t>저탄면적 </a:t>
                      </a:r>
                      <a:r>
                        <a:rPr lang="en-US" altLang="ko-KR" sz="1050" b="1" dirty="0">
                          <a:effectLst/>
                          <a:latin typeface="맑은 고딕"/>
                        </a:rPr>
                        <a:t>100㎡ </a:t>
                      </a:r>
                      <a:r>
                        <a:rPr lang="ko-KR" altLang="en-US" sz="1050" b="1" dirty="0">
                          <a:effectLst/>
                          <a:latin typeface="맑은 고딕"/>
                        </a:rPr>
                        <a:t>이상만 해당한다</a:t>
                      </a:r>
                      <a:r>
                        <a:rPr lang="en-US" altLang="ko-KR" sz="1050" b="1" dirty="0">
                          <a:effectLst/>
                          <a:latin typeface="맑은 고딕"/>
                        </a:rPr>
                        <a:t>) </a:t>
                      </a:r>
                      <a:endParaRPr lang="ko-KR" altLang="en-US" sz="1050" dirty="0">
                        <a:effectLst/>
                      </a:endParaRPr>
                    </a:p>
                  </a:txBody>
                  <a:tcPr marL="58025" marR="58025" marT="29013" marB="2901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7670">
                <a:tc>
                  <a:txBody>
                    <a:bodyPr/>
                    <a:lstStyle/>
                    <a:p>
                      <a:pPr marL="76200" marR="76200">
                        <a:lnSpc>
                          <a:spcPct val="130000"/>
                        </a:lnSpc>
                      </a:pPr>
                      <a:r>
                        <a:rPr lang="en-US" altLang="ko-KR" sz="1050" b="1">
                          <a:effectLst/>
                          <a:latin typeface="맑은 고딕"/>
                          <a:ea typeface="맑은 고딕"/>
                        </a:rPr>
                        <a:t>9.</a:t>
                      </a:r>
                      <a:r>
                        <a:rPr lang="ko-KR" altLang="en-US" sz="1050" b="1">
                          <a:effectLst/>
                          <a:latin typeface="맑은 고딕"/>
                        </a:rPr>
                        <a:t>고철</a:t>
                      </a:r>
                      <a:r>
                        <a:rPr lang="en-US" altLang="ko-KR" sz="1050" b="1">
                          <a:effectLst/>
                          <a:latin typeface="맑은 고딕"/>
                        </a:rPr>
                        <a:t>·</a:t>
                      </a:r>
                      <a:r>
                        <a:rPr lang="ko-KR" altLang="en-US" sz="1050" b="1">
                          <a:effectLst/>
                          <a:latin typeface="맑은 고딕"/>
                        </a:rPr>
                        <a:t>곡물</a:t>
                      </a:r>
                      <a:r>
                        <a:rPr lang="en-US" altLang="ko-KR" sz="1050" b="1">
                          <a:effectLst/>
                          <a:latin typeface="맑은 고딕"/>
                        </a:rPr>
                        <a:t>·</a:t>
                      </a:r>
                      <a:r>
                        <a:rPr lang="ko-KR" altLang="en-US" sz="1050" b="1">
                          <a:effectLst/>
                          <a:latin typeface="맑은 고딕"/>
                        </a:rPr>
                        <a:t>사료 </a:t>
                      </a:r>
                      <a:r>
                        <a:rPr lang="en-US" altLang="ko-KR" sz="1050" b="1">
                          <a:effectLst/>
                          <a:latin typeface="맑은 고딕"/>
                        </a:rPr>
                        <a:t>·</a:t>
                      </a:r>
                      <a:r>
                        <a:rPr lang="ko-KR" altLang="en-US" sz="1050" b="1">
                          <a:effectLst/>
                          <a:latin typeface="맑은 고딕"/>
                          <a:ea typeface="맑은 고딕"/>
                        </a:rPr>
                        <a:t> 목재 및 광석</a:t>
                      </a:r>
                      <a:r>
                        <a:rPr lang="ko-KR" altLang="en-US" sz="1050" b="1">
                          <a:effectLst/>
                          <a:latin typeface="맑은 고딕"/>
                        </a:rPr>
                        <a:t>의 하역업 또는 보관업</a:t>
                      </a:r>
                      <a:endParaRPr lang="ko-KR" altLang="en-US" sz="1050">
                        <a:effectLst/>
                      </a:endParaRPr>
                    </a:p>
                  </a:txBody>
                  <a:tcPr marL="58025" marR="58025" marT="29013" marB="29013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6200" marR="76200"/>
                      <a:r>
                        <a:rPr lang="ko-KR" altLang="en-US" sz="1050" b="1" dirty="0" err="1">
                          <a:effectLst/>
                          <a:latin typeface="맑은 고딕"/>
                        </a:rPr>
                        <a:t>수상화물취급업</a:t>
                      </a:r>
                      <a:endParaRPr lang="ko-KR" altLang="en-US" sz="1050" dirty="0">
                        <a:effectLst/>
                      </a:endParaRPr>
                    </a:p>
                  </a:txBody>
                  <a:tcPr marL="58025" marR="58025" marT="29013" marB="2901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293">
                <a:tc>
                  <a:txBody>
                    <a:bodyPr/>
                    <a:lstStyle/>
                    <a:p>
                      <a:pPr marL="76200" marR="76200"/>
                      <a:r>
                        <a:rPr lang="en-US" altLang="ko-KR" sz="1050" b="1" dirty="0">
                          <a:effectLst/>
                          <a:latin typeface="맑은 고딕"/>
                          <a:ea typeface="맑은 고딕"/>
                        </a:rPr>
                        <a:t>10.</a:t>
                      </a:r>
                      <a:r>
                        <a:rPr lang="ko-KR" altLang="en-US" sz="1050" b="1" dirty="0">
                          <a:effectLst/>
                          <a:latin typeface="맑은 고딕"/>
                          <a:ea typeface="맑은 고딕"/>
                        </a:rPr>
                        <a:t>금속제품 제조가공업</a:t>
                      </a:r>
                      <a:endParaRPr lang="ko-KR" altLang="en-US" sz="1050" dirty="0">
                        <a:effectLst/>
                      </a:endParaRPr>
                    </a:p>
                  </a:txBody>
                  <a:tcPr marL="58025" marR="58025" marT="29013" marB="29013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6200" marR="76200"/>
                      <a:r>
                        <a:rPr lang="ko-KR" altLang="en-US" sz="1050" b="1" dirty="0">
                          <a:effectLst/>
                          <a:latin typeface="맑은 고딕"/>
                        </a:rPr>
                        <a:t>가</a:t>
                      </a:r>
                      <a:r>
                        <a:rPr lang="en-US" altLang="ko-KR" sz="1050" b="1" dirty="0">
                          <a:effectLst/>
                          <a:latin typeface="맑은 고딕"/>
                        </a:rPr>
                        <a:t>. </a:t>
                      </a:r>
                      <a:r>
                        <a:rPr lang="ko-KR" altLang="en-US" sz="1050" b="1" dirty="0">
                          <a:effectLst/>
                          <a:latin typeface="맑은 고딕"/>
                        </a:rPr>
                        <a:t>금속처리업</a:t>
                      </a:r>
                      <a:endParaRPr lang="ko-KR" altLang="en-US" sz="1050" dirty="0">
                        <a:effectLst/>
                      </a:endParaRPr>
                    </a:p>
                    <a:p>
                      <a:pPr marL="76200" marR="76200"/>
                      <a:r>
                        <a:rPr lang="ko-KR" altLang="en-US" sz="1050" b="1" dirty="0">
                          <a:effectLst/>
                          <a:latin typeface="맑은 고딕"/>
                        </a:rPr>
                        <a:t>나</a:t>
                      </a:r>
                      <a:r>
                        <a:rPr lang="en-US" altLang="ko-KR" sz="1050" b="1" dirty="0">
                          <a:effectLst/>
                          <a:latin typeface="맑은 고딕"/>
                        </a:rPr>
                        <a:t>. </a:t>
                      </a:r>
                      <a:r>
                        <a:rPr lang="ko-KR" altLang="en-US" sz="1050" b="1" dirty="0">
                          <a:effectLst/>
                          <a:latin typeface="맑은 고딕"/>
                        </a:rPr>
                        <a:t>구조금속제품 제조업</a:t>
                      </a:r>
                      <a:endParaRPr lang="ko-KR" altLang="en-US" sz="1050" dirty="0">
                        <a:effectLst/>
                      </a:endParaRPr>
                    </a:p>
                  </a:txBody>
                  <a:tcPr marL="58025" marR="58025" marT="29013" marB="2901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4332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6" descr="삼양1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6108" y="6489376"/>
            <a:ext cx="2023844" cy="324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-179523"/>
            <a:ext cx="9144000" cy="81624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3600" b="1" spc="-150" dirty="0" smtClean="0">
                <a:solidFill>
                  <a:schemeClr val="bg1"/>
                </a:solidFill>
                <a:latin typeface="맑은 고딕"/>
                <a:ea typeface="맑은 고딕"/>
              </a:rPr>
              <a:t>Ⅱ</a:t>
            </a:r>
            <a:r>
              <a:rPr lang="en-US" altLang="ko-KR" sz="3600" b="1" spc="-150" dirty="0" smtClean="0">
                <a:solidFill>
                  <a:schemeClr val="bg1"/>
                </a:solidFill>
              </a:rPr>
              <a:t>. </a:t>
            </a:r>
            <a:r>
              <a:rPr lang="ko-KR" altLang="en-US" sz="3600" b="1" spc="-150" dirty="0" smtClean="0">
                <a:solidFill>
                  <a:schemeClr val="bg1"/>
                </a:solidFill>
              </a:rPr>
              <a:t>대기환경보전법 </a:t>
            </a:r>
            <a:endParaRPr lang="ko-KR" altLang="en-US" sz="3200" b="1" spc="-150" dirty="0">
              <a:solidFill>
                <a:srgbClr val="0000FF"/>
              </a:solidFill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1FC61-9687-4102-992B-317C04596E94}" type="slidenum">
              <a:rPr lang="ko-KR" altLang="en-US" smtClean="0"/>
              <a:pPr/>
              <a:t>2</a:t>
            </a:fld>
            <a:endParaRPr lang="ko-KR" altLang="en-US" dirty="0"/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1900238" y="1600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2952750" y="1600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2927350" y="15271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246313" y="15763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4" name="모서리가 둥근 직사각형 13"/>
          <p:cNvSpPr/>
          <p:nvPr/>
        </p:nvSpPr>
        <p:spPr>
          <a:xfrm>
            <a:off x="467543" y="1074440"/>
            <a:ext cx="6336705" cy="554360"/>
          </a:xfrm>
          <a:prstGeom prst="round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b="1" dirty="0" smtClean="0">
                <a:solidFill>
                  <a:schemeClr val="bg1"/>
                </a:solidFill>
              </a:rPr>
              <a:t>대기오염물질 배출시설</a:t>
            </a:r>
            <a:r>
              <a:rPr lang="en-US" altLang="ko-KR" b="1" dirty="0" smtClean="0">
                <a:solidFill>
                  <a:schemeClr val="bg1"/>
                </a:solidFill>
              </a:rPr>
              <a:t>[</a:t>
            </a:r>
            <a:r>
              <a:rPr lang="ko-KR" altLang="en-US" b="1" dirty="0" smtClean="0">
                <a:solidFill>
                  <a:schemeClr val="bg1"/>
                </a:solidFill>
              </a:rPr>
              <a:t>시행규칙 별표</a:t>
            </a:r>
            <a:r>
              <a:rPr lang="en-US" altLang="ko-KR" b="1" dirty="0" smtClean="0">
                <a:solidFill>
                  <a:schemeClr val="bg1"/>
                </a:solidFill>
              </a:rPr>
              <a:t>3]</a:t>
            </a:r>
            <a:r>
              <a:rPr lang="ko-KR" altLang="en-US" dirty="0" smtClean="0">
                <a:solidFill>
                  <a:schemeClr val="bg1"/>
                </a:solidFill>
              </a:rPr>
              <a:t> </a:t>
            </a:r>
            <a:endParaRPr lang="ko-KR" altLang="en-US" dirty="0">
              <a:solidFill>
                <a:schemeClr val="bg1"/>
              </a:solidFill>
            </a:endParaRPr>
          </a:p>
        </p:txBody>
      </p:sp>
      <p:graphicFrame>
        <p:nvGraphicFramePr>
          <p:cNvPr id="16" name="표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2321553"/>
              </p:ext>
            </p:extLst>
          </p:nvPr>
        </p:nvGraphicFramePr>
        <p:xfrm>
          <a:off x="598550" y="1987293"/>
          <a:ext cx="7509479" cy="3961987"/>
        </p:xfrm>
        <a:graphic>
          <a:graphicData uri="http://schemas.openxmlformats.org/drawingml/2006/table">
            <a:tbl>
              <a:tblPr/>
              <a:tblGrid>
                <a:gridCol w="1580872"/>
                <a:gridCol w="5928607"/>
              </a:tblGrid>
              <a:tr h="60933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배출시설</a:t>
                      </a:r>
                      <a:endParaRPr lang="ko-KR" altLang="en-US" sz="1800" dirty="0">
                        <a:solidFill>
                          <a:srgbClr val="000000"/>
                        </a:solidFill>
                        <a:effectLst/>
                        <a:latin typeface="바탕"/>
                      </a:endParaRPr>
                    </a:p>
                  </a:txBody>
                  <a:tcPr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대상 배출시설</a:t>
                      </a:r>
                      <a:endParaRPr lang="ko-KR" altLang="en-US" sz="1800" dirty="0">
                        <a:solidFill>
                          <a:srgbClr val="000000"/>
                        </a:solidFill>
                        <a:effectLst/>
                        <a:latin typeface="바탕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352651">
                <a:tc>
                  <a:txBody>
                    <a:bodyPr/>
                    <a:lstStyle/>
                    <a:p>
                      <a:pPr marL="342900" marR="0" indent="-34290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r>
                        <a:rPr lang="ko-KR" altLang="en-US" sz="1800" b="1" dirty="0" smtClean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섬유제품 </a:t>
                      </a:r>
                      <a:endParaRPr lang="en-US" altLang="ko-KR" sz="1800" b="1" dirty="0" smtClean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  <a:p>
                      <a:pPr marL="0" marR="0" indent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R" sz="1800" b="1" dirty="0" smtClean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    </a:t>
                      </a:r>
                      <a:r>
                        <a:rPr lang="ko-KR" altLang="en-US" sz="1800" b="1" dirty="0" smtClean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제조시설</a:t>
                      </a:r>
                      <a:endParaRPr lang="ko-KR" altLang="en-US" sz="1800" dirty="0">
                        <a:solidFill>
                          <a:srgbClr val="000000"/>
                        </a:solidFill>
                        <a:effectLst/>
                        <a:latin typeface="바탕"/>
                      </a:endParaRPr>
                    </a:p>
                  </a:txBody>
                  <a:tcPr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가</a:t>
                      </a:r>
                      <a:r>
                        <a:rPr lang="en-US" altLang="ko-KR" sz="18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) </a:t>
                      </a:r>
                      <a:r>
                        <a:rPr lang="ko-KR" altLang="en-US" sz="18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동력이 </a:t>
                      </a:r>
                      <a:r>
                        <a:rPr lang="en-US" altLang="ko-KR" sz="18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2.25kW </a:t>
                      </a:r>
                      <a:r>
                        <a:rPr lang="ko-KR" altLang="en-US" sz="18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이상인 선별</a:t>
                      </a:r>
                      <a:r>
                        <a:rPr lang="en-US" altLang="ko-KR" sz="18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(</a:t>
                      </a:r>
                      <a:r>
                        <a:rPr lang="ko-KR" altLang="en-US" sz="1800" b="1" dirty="0" err="1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혼타</a:t>
                      </a:r>
                      <a:r>
                        <a:rPr lang="en-US" altLang="ko-KR" sz="18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)</a:t>
                      </a:r>
                      <a:r>
                        <a:rPr lang="ko-KR" altLang="en-US" sz="18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시설</a:t>
                      </a:r>
                      <a:endParaRPr lang="ko-KR" altLang="en-US" sz="1800" dirty="0">
                        <a:solidFill>
                          <a:srgbClr val="000000"/>
                        </a:solidFill>
                        <a:effectLst/>
                        <a:latin typeface="바탕"/>
                      </a:endParaRPr>
                    </a:p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나</a:t>
                      </a:r>
                      <a:r>
                        <a:rPr lang="en-US" altLang="ko-KR" sz="18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) </a:t>
                      </a:r>
                      <a:r>
                        <a:rPr lang="ko-KR" altLang="en-US" sz="18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연료사용량이 시간당 </a:t>
                      </a:r>
                      <a:r>
                        <a:rPr lang="en-US" altLang="ko-KR" sz="18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60</a:t>
                      </a:r>
                      <a:r>
                        <a:rPr lang="ko-KR" altLang="en-US" sz="18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킬로그램 이상이거나 </a:t>
                      </a:r>
                      <a:endParaRPr lang="en-US" altLang="ko-KR" sz="1800" b="1" dirty="0" smtClean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dirty="0" smtClean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     </a:t>
                      </a:r>
                      <a:r>
                        <a:rPr lang="ko-KR" altLang="en-US" sz="1800" b="1" dirty="0" smtClean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용적이 </a:t>
                      </a:r>
                      <a:r>
                        <a:rPr lang="en-US" altLang="ko-KR" sz="18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5</a:t>
                      </a:r>
                      <a:r>
                        <a:rPr lang="ko-KR" altLang="en-US" sz="1800" b="1" dirty="0" err="1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세제곱미터</a:t>
                      </a:r>
                      <a:r>
                        <a:rPr lang="ko-KR" altLang="en-US" sz="18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 이상인 다음의 시설</a:t>
                      </a:r>
                      <a:endParaRPr lang="ko-KR" altLang="en-US" sz="1800" dirty="0">
                        <a:solidFill>
                          <a:srgbClr val="000000"/>
                        </a:solidFill>
                        <a:effectLst/>
                        <a:latin typeface="바탕"/>
                      </a:endParaRPr>
                    </a:p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① 다림질</a:t>
                      </a:r>
                      <a:r>
                        <a:rPr lang="en-US" altLang="ko-KR" sz="18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(</a:t>
                      </a:r>
                      <a:r>
                        <a:rPr lang="ko-KR" altLang="en-US" sz="1800" b="1" dirty="0" err="1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텐터</a:t>
                      </a:r>
                      <a:r>
                        <a:rPr lang="en-US" altLang="ko-KR" sz="18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)</a:t>
                      </a:r>
                      <a:r>
                        <a:rPr lang="ko-KR" altLang="en-US" sz="18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시설</a:t>
                      </a:r>
                      <a:endParaRPr lang="ko-KR" altLang="en-US" sz="1800" dirty="0">
                        <a:solidFill>
                          <a:srgbClr val="000000"/>
                        </a:solidFill>
                        <a:effectLst/>
                        <a:latin typeface="바탕"/>
                      </a:endParaRPr>
                    </a:p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② 코팅시설</a:t>
                      </a:r>
                      <a:r>
                        <a:rPr lang="en-US" altLang="ko-KR" sz="18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(</a:t>
                      </a:r>
                      <a:r>
                        <a:rPr lang="ko-KR" altLang="en-US" sz="18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실리콘</a:t>
                      </a:r>
                      <a:r>
                        <a:rPr lang="en-US" altLang="ko-KR" sz="18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·</a:t>
                      </a:r>
                      <a:r>
                        <a:rPr lang="ko-KR" altLang="en-US" sz="18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불소수지 외의 유연제 또는 </a:t>
                      </a:r>
                      <a:endParaRPr lang="en-US" altLang="ko-KR" sz="1800" b="1" dirty="0" smtClean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dirty="0" smtClean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    </a:t>
                      </a:r>
                      <a:r>
                        <a:rPr lang="ko-KR" altLang="en-US" sz="1800" b="1" dirty="0" smtClean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방수용 </a:t>
                      </a:r>
                      <a:r>
                        <a:rPr lang="ko-KR" altLang="en-US" sz="18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수지를 사용하는 시설만 해당한다</a:t>
                      </a:r>
                      <a:r>
                        <a:rPr lang="en-US" altLang="ko-KR" sz="18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)</a:t>
                      </a:r>
                      <a:endParaRPr lang="ko-KR" altLang="en-US" sz="1800" dirty="0">
                        <a:solidFill>
                          <a:srgbClr val="000000"/>
                        </a:solidFill>
                        <a:effectLst/>
                        <a:latin typeface="바탕"/>
                      </a:endParaRPr>
                    </a:p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다</a:t>
                      </a:r>
                      <a:r>
                        <a:rPr lang="en-US" altLang="ko-KR" sz="18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) </a:t>
                      </a:r>
                      <a:r>
                        <a:rPr lang="ko-KR" altLang="en-US" sz="18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연료사용량이 일일 </a:t>
                      </a:r>
                      <a:r>
                        <a:rPr lang="en-US" altLang="ko-KR" sz="18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20</a:t>
                      </a:r>
                      <a:r>
                        <a:rPr lang="ko-KR" altLang="en-US" sz="18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킬로그램 이상이거나 용적이 </a:t>
                      </a:r>
                      <a:endParaRPr lang="en-US" altLang="ko-KR" sz="1800" b="1" dirty="0" smtClean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dirty="0" smtClean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     1</a:t>
                      </a:r>
                      <a:r>
                        <a:rPr lang="ko-KR" altLang="en-US" sz="1800" b="1" dirty="0" err="1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세제곱미터</a:t>
                      </a:r>
                      <a:r>
                        <a:rPr lang="ko-KR" altLang="en-US" sz="18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 이상인 </a:t>
                      </a:r>
                      <a:r>
                        <a:rPr lang="ko-KR" altLang="en-US" sz="1800" b="1" dirty="0" err="1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모소시설</a:t>
                      </a:r>
                      <a:r>
                        <a:rPr lang="en-US" altLang="ko-KR" sz="18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(</a:t>
                      </a:r>
                      <a:r>
                        <a:rPr lang="ko-KR" altLang="en-US" sz="18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모직물만 해당한다</a:t>
                      </a:r>
                      <a:r>
                        <a:rPr lang="en-US" altLang="ko-KR" sz="18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)</a:t>
                      </a:r>
                      <a:endParaRPr lang="ko-KR" altLang="en-US" sz="1800" dirty="0">
                        <a:solidFill>
                          <a:srgbClr val="000000"/>
                        </a:solidFill>
                        <a:effectLst/>
                        <a:latin typeface="바탕"/>
                      </a:endParaRPr>
                    </a:p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라</a:t>
                      </a:r>
                      <a:r>
                        <a:rPr lang="en-US" altLang="ko-KR" sz="18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) </a:t>
                      </a:r>
                      <a:r>
                        <a:rPr lang="ko-KR" altLang="en-US" sz="18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동력이 </a:t>
                      </a:r>
                      <a:r>
                        <a:rPr lang="en-US" altLang="ko-KR" sz="18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7.5kW </a:t>
                      </a:r>
                      <a:r>
                        <a:rPr lang="ko-KR" altLang="en-US" sz="18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이상인 기모</a:t>
                      </a:r>
                      <a:r>
                        <a:rPr lang="en-US" altLang="ko-KR" sz="18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(</a:t>
                      </a:r>
                      <a:r>
                        <a:rPr lang="ko-KR" altLang="en-US" sz="18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식모</a:t>
                      </a:r>
                      <a:r>
                        <a:rPr lang="en-US" altLang="ko-KR" sz="18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, </a:t>
                      </a:r>
                      <a:r>
                        <a:rPr lang="ko-KR" altLang="en-US" sz="18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전모</a:t>
                      </a:r>
                      <a:r>
                        <a:rPr lang="en-US" altLang="ko-KR" sz="18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)</a:t>
                      </a:r>
                      <a:r>
                        <a:rPr lang="ko-KR" altLang="en-US" sz="18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시설</a:t>
                      </a:r>
                      <a:endParaRPr lang="ko-KR" altLang="en-US" sz="1800" dirty="0">
                        <a:solidFill>
                          <a:srgbClr val="000000"/>
                        </a:solidFill>
                        <a:effectLst/>
                        <a:latin typeface="바탕"/>
                      </a:endParaRPr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6561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6" descr="삼양1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6108" y="6489376"/>
            <a:ext cx="2023844" cy="324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-179523"/>
            <a:ext cx="9144000" cy="81624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3600" b="1" spc="-150" dirty="0" smtClean="0">
                <a:solidFill>
                  <a:schemeClr val="bg1"/>
                </a:solidFill>
                <a:latin typeface="맑은 고딕"/>
                <a:ea typeface="맑은 고딕"/>
              </a:rPr>
              <a:t>Ⅱ</a:t>
            </a:r>
            <a:r>
              <a:rPr lang="en-US" altLang="ko-KR" sz="3600" b="1" spc="-150" dirty="0" smtClean="0">
                <a:solidFill>
                  <a:schemeClr val="bg1"/>
                </a:solidFill>
              </a:rPr>
              <a:t>. </a:t>
            </a:r>
            <a:r>
              <a:rPr lang="ko-KR" altLang="en-US" sz="3600" b="1" spc="-150" dirty="0" smtClean="0">
                <a:solidFill>
                  <a:schemeClr val="bg1"/>
                </a:solidFill>
              </a:rPr>
              <a:t>대기환경보전법 </a:t>
            </a:r>
            <a:endParaRPr lang="ko-KR" altLang="en-US" sz="3200" b="1" spc="-150" dirty="0">
              <a:solidFill>
                <a:srgbClr val="0000FF"/>
              </a:solidFill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1FC61-9687-4102-992B-317C04596E94}" type="slidenum">
              <a:rPr lang="ko-KR" altLang="en-US" smtClean="0"/>
              <a:pPr/>
              <a:t>20</a:t>
            </a:fld>
            <a:endParaRPr lang="ko-KR" altLang="en-US" dirty="0"/>
          </a:p>
        </p:txBody>
      </p:sp>
      <p:sp>
        <p:nvSpPr>
          <p:cNvPr id="8" name="모서리가 둥근 직사각형 7"/>
          <p:cNvSpPr/>
          <p:nvPr/>
        </p:nvSpPr>
        <p:spPr>
          <a:xfrm>
            <a:off x="467544" y="908720"/>
            <a:ext cx="5400600" cy="554360"/>
          </a:xfrm>
          <a:prstGeom prst="round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b="1" dirty="0" smtClean="0">
                <a:solidFill>
                  <a:schemeClr val="bg1"/>
                </a:solidFill>
              </a:rPr>
              <a:t>비산먼지발생사업 신고 대상</a:t>
            </a:r>
            <a:r>
              <a:rPr lang="ko-KR" altLang="en-US" sz="3200" dirty="0" smtClean="0">
                <a:solidFill>
                  <a:schemeClr val="bg1"/>
                </a:solidFill>
              </a:rPr>
              <a:t> </a:t>
            </a:r>
            <a:endParaRPr lang="ko-KR" altLang="en-US" sz="32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9552" y="1628800"/>
            <a:ext cx="1736373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b="1" dirty="0" smtClean="0">
                <a:solidFill>
                  <a:srgbClr val="0000FF"/>
                </a:solidFill>
              </a:rPr>
              <a:t>업종</a:t>
            </a:r>
            <a:r>
              <a:rPr lang="en-US" altLang="ko-KR" b="1" dirty="0" smtClean="0">
                <a:solidFill>
                  <a:srgbClr val="0000FF"/>
                </a:solidFill>
              </a:rPr>
              <a:t>(</a:t>
            </a:r>
            <a:r>
              <a:rPr lang="ko-KR" altLang="en-US" b="1" dirty="0" smtClean="0">
                <a:solidFill>
                  <a:srgbClr val="0000FF"/>
                </a:solidFill>
              </a:rPr>
              <a:t>시행규칙</a:t>
            </a:r>
            <a:r>
              <a:rPr lang="en-US" altLang="ko-KR" b="1" dirty="0" smtClean="0">
                <a:solidFill>
                  <a:srgbClr val="0000FF"/>
                </a:solidFill>
              </a:rPr>
              <a:t>)</a:t>
            </a:r>
            <a:endParaRPr lang="ko-KR" altLang="en-US" b="1" dirty="0">
              <a:solidFill>
                <a:srgbClr val="0000FF"/>
              </a:solidFill>
            </a:endParaRPr>
          </a:p>
        </p:txBody>
      </p:sp>
      <p:graphicFrame>
        <p:nvGraphicFramePr>
          <p:cNvPr id="10" name="표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0473687"/>
              </p:ext>
            </p:extLst>
          </p:nvPr>
        </p:nvGraphicFramePr>
        <p:xfrm>
          <a:off x="539552" y="2060848"/>
          <a:ext cx="7776863" cy="4461570"/>
        </p:xfrm>
        <a:graphic>
          <a:graphicData uri="http://schemas.openxmlformats.org/drawingml/2006/table">
            <a:tbl>
              <a:tblPr/>
              <a:tblGrid>
                <a:gridCol w="2303543"/>
                <a:gridCol w="5473320"/>
              </a:tblGrid>
              <a:tr h="140393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ko-KR" altLang="en-US" sz="1050" b="1" dirty="0">
                          <a:effectLst/>
                          <a:latin typeface="맑은 고딕"/>
                        </a:rPr>
                        <a:t>발 생 사 업</a:t>
                      </a:r>
                      <a:endParaRPr lang="ko-KR" altLang="en-US" sz="1050" dirty="0">
                        <a:effectLst/>
                      </a:endParaRPr>
                    </a:p>
                  </a:txBody>
                  <a:tcPr marL="52343" marR="52343" marT="26172" marB="26172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ko-KR" altLang="en-US" sz="1050" b="1" dirty="0">
                          <a:effectLst/>
                          <a:latin typeface="맑은 고딕"/>
                        </a:rPr>
                        <a:t>신 고 대 상 사 업</a:t>
                      </a:r>
                      <a:endParaRPr lang="ko-KR" altLang="en-US" sz="1050" dirty="0">
                        <a:effectLst/>
                      </a:endParaRPr>
                    </a:p>
                  </a:txBody>
                  <a:tcPr marL="52343" marR="52343" marT="26172" marB="26172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565">
                <a:tc>
                  <a:txBody>
                    <a:bodyPr/>
                    <a:lstStyle/>
                    <a:p>
                      <a:r>
                        <a:rPr lang="en-US" altLang="ko-KR" sz="1050" b="1" dirty="0">
                          <a:effectLst/>
                          <a:latin typeface="맑은 고딕"/>
                          <a:ea typeface="맑은 고딕"/>
                        </a:rPr>
                        <a:t>11.</a:t>
                      </a:r>
                      <a:r>
                        <a:rPr lang="ko-KR" altLang="en-US" sz="1050" b="1" dirty="0">
                          <a:effectLst/>
                          <a:latin typeface="맑은 고딕"/>
                          <a:ea typeface="맑은 고딕"/>
                        </a:rPr>
                        <a:t>폐기물매립시설 설치</a:t>
                      </a:r>
                      <a:r>
                        <a:rPr lang="en-US" altLang="ko-KR" sz="1050" b="1" dirty="0">
                          <a:effectLst/>
                          <a:latin typeface="맑은 고딕"/>
                          <a:ea typeface="맑은 고딕"/>
                        </a:rPr>
                        <a:t>·</a:t>
                      </a:r>
                      <a:r>
                        <a:rPr lang="ko-KR" altLang="en-US" sz="1050" b="1" dirty="0">
                          <a:effectLst/>
                          <a:latin typeface="맑은 고딕"/>
                          <a:ea typeface="맑은 고딕"/>
                        </a:rPr>
                        <a:t>운영 사업</a:t>
                      </a:r>
                      <a:endParaRPr lang="ko-KR" altLang="en-US" sz="1050" dirty="0">
                        <a:effectLst/>
                      </a:endParaRPr>
                    </a:p>
                  </a:txBody>
                  <a:tcPr marL="52343" marR="52343" marT="26172" marB="26172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6200" marR="7620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5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가</a:t>
                      </a:r>
                      <a:r>
                        <a:rPr lang="en-US" altLang="ko-KR" sz="105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. </a:t>
                      </a:r>
                      <a:r>
                        <a:rPr lang="ko-KR" altLang="en-US" sz="105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「폐기물처리시설 설치촉진 및 주변지역지원 등에 관한 법률」에 따른 </a:t>
                      </a:r>
                      <a:endParaRPr lang="en-US" altLang="ko-KR" sz="1050" b="1" dirty="0" smtClean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  <a:p>
                      <a:pPr marL="76200" marR="7620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50" b="1" dirty="0" smtClean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     </a:t>
                      </a:r>
                      <a:r>
                        <a:rPr lang="ko-KR" altLang="en-US" sz="1050" b="1" dirty="0" smtClean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폐기물매립시설을 </a:t>
                      </a:r>
                      <a:r>
                        <a:rPr lang="ko-KR" altLang="en-US" sz="105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설치</a:t>
                      </a:r>
                      <a:r>
                        <a:rPr lang="en-US" altLang="ko-KR" sz="105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·</a:t>
                      </a:r>
                      <a:r>
                        <a:rPr lang="ko-KR" altLang="en-US" sz="105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운영하는 사업</a:t>
                      </a:r>
                      <a:endParaRPr lang="ko-KR" altLang="en-US" sz="1050" dirty="0">
                        <a:solidFill>
                          <a:srgbClr val="000000"/>
                        </a:solidFill>
                        <a:effectLst/>
                        <a:latin typeface="바탕"/>
                      </a:endParaRPr>
                    </a:p>
                    <a:p>
                      <a:pPr marL="76200" marR="7620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5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나</a:t>
                      </a:r>
                      <a:r>
                        <a:rPr lang="en-US" altLang="ko-KR" sz="105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. </a:t>
                      </a:r>
                      <a:r>
                        <a:rPr lang="ko-KR" altLang="en-US" sz="105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「폐기물관리법」에 따른 </a:t>
                      </a:r>
                      <a:r>
                        <a:rPr lang="ko-KR" altLang="en-US" sz="1050" b="1" dirty="0" err="1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폐기물최종처분업</a:t>
                      </a:r>
                      <a:r>
                        <a:rPr lang="ko-KR" altLang="en-US" sz="105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 및 </a:t>
                      </a:r>
                      <a:r>
                        <a:rPr lang="ko-KR" altLang="en-US" sz="1050" b="1" dirty="0" err="1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폐기물종합처분업</a:t>
                      </a:r>
                      <a:endParaRPr lang="ko-KR" altLang="en-US" sz="1050" dirty="0">
                        <a:solidFill>
                          <a:srgbClr val="000000"/>
                        </a:solidFill>
                        <a:effectLst/>
                        <a:latin typeface="바탕"/>
                      </a:endParaRPr>
                    </a:p>
                  </a:txBody>
                  <a:tcPr marL="52343" marR="52343" marT="26172" marB="2617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2744">
                <a:tc gridSpan="2"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</a:pPr>
                      <a:r>
                        <a:rPr lang="ko-KR" altLang="en-US" sz="1050" b="1" dirty="0">
                          <a:effectLst/>
                          <a:latin typeface="맑은 고딕"/>
                        </a:rPr>
                        <a:t>비고</a:t>
                      </a:r>
                      <a:endParaRPr lang="ko-KR" altLang="en-US" sz="1050" dirty="0">
                        <a:effectLst/>
                      </a:endParaRPr>
                    </a:p>
                    <a:p>
                      <a:pPr marL="0" indent="0">
                        <a:lnSpc>
                          <a:spcPct val="130000"/>
                        </a:lnSpc>
                        <a:buNone/>
                      </a:pPr>
                      <a:r>
                        <a:rPr lang="en-US" altLang="ko-KR" sz="1050" b="1" dirty="0" smtClean="0">
                          <a:effectLst/>
                          <a:latin typeface="맑은 고딕"/>
                        </a:rPr>
                        <a:t>1. </a:t>
                      </a:r>
                      <a:r>
                        <a:rPr lang="ko-KR" altLang="en-US" sz="1050" b="1" dirty="0" smtClean="0">
                          <a:effectLst/>
                          <a:latin typeface="맑은 고딕"/>
                        </a:rPr>
                        <a:t>제</a:t>
                      </a:r>
                      <a:r>
                        <a:rPr lang="en-US" altLang="ko-KR" sz="1050" b="1" dirty="0">
                          <a:effectLst/>
                          <a:latin typeface="맑은 고딕"/>
                        </a:rPr>
                        <a:t>5</a:t>
                      </a:r>
                      <a:r>
                        <a:rPr lang="ko-KR" altLang="en-US" sz="1050" b="1" dirty="0">
                          <a:effectLst/>
                          <a:latin typeface="맑은 고딕"/>
                        </a:rPr>
                        <a:t>호의 건설업 중 </a:t>
                      </a:r>
                      <a:r>
                        <a:rPr lang="ko-KR" altLang="en-US" sz="1050" b="1" dirty="0">
                          <a:solidFill>
                            <a:srgbClr val="FF0000"/>
                          </a:solidFill>
                          <a:effectLst/>
                          <a:latin typeface="맑은 고딕"/>
                        </a:rPr>
                        <a:t>신고대상사업 최소 규모 미만인 공사로서 </a:t>
                      </a:r>
                      <a:r>
                        <a:rPr lang="ko-KR" altLang="en-US" sz="1050" b="1" dirty="0">
                          <a:effectLst/>
                          <a:latin typeface="맑은 고딕"/>
                        </a:rPr>
                        <a:t>다음 각 목에 해당하는 구역에서 하는 공사는 해당 </a:t>
                      </a:r>
                      <a:r>
                        <a:rPr lang="ko-KR" altLang="en-US" sz="1050" b="1" dirty="0" smtClean="0">
                          <a:solidFill>
                            <a:srgbClr val="0000FF"/>
                          </a:solidFill>
                          <a:effectLst/>
                          <a:latin typeface="맑은 고딕"/>
                        </a:rPr>
                        <a:t>지방자치단체  </a:t>
                      </a:r>
                      <a:endParaRPr lang="en-US" altLang="ko-KR" sz="1050" b="1" dirty="0" smtClean="0">
                        <a:solidFill>
                          <a:srgbClr val="0000FF"/>
                        </a:solidFill>
                        <a:effectLst/>
                        <a:latin typeface="맑은 고딕"/>
                      </a:endParaRPr>
                    </a:p>
                    <a:p>
                      <a:pPr marL="0" indent="0">
                        <a:lnSpc>
                          <a:spcPct val="130000"/>
                        </a:lnSpc>
                        <a:buNone/>
                      </a:pPr>
                      <a:r>
                        <a:rPr lang="en-US" altLang="ko-KR" sz="1050" b="1" dirty="0" smtClean="0">
                          <a:solidFill>
                            <a:srgbClr val="0000FF"/>
                          </a:solidFill>
                          <a:effectLst/>
                          <a:latin typeface="맑은 고딕"/>
                        </a:rPr>
                        <a:t>    </a:t>
                      </a:r>
                      <a:r>
                        <a:rPr lang="ko-KR" altLang="en-US" sz="1050" b="1" dirty="0" smtClean="0">
                          <a:solidFill>
                            <a:srgbClr val="0000FF"/>
                          </a:solidFill>
                          <a:effectLst/>
                          <a:latin typeface="맑은 고딕"/>
                        </a:rPr>
                        <a:t>의 </a:t>
                      </a:r>
                      <a:r>
                        <a:rPr lang="ko-KR" altLang="en-US" sz="1050" b="1" dirty="0">
                          <a:solidFill>
                            <a:srgbClr val="0000FF"/>
                          </a:solidFill>
                          <a:effectLst/>
                          <a:latin typeface="맑은 고딕"/>
                        </a:rPr>
                        <a:t>조례로 신고대상사업의 범위에 포함할 수 있다</a:t>
                      </a:r>
                      <a:r>
                        <a:rPr lang="en-US" altLang="ko-KR" sz="1050" b="1" dirty="0">
                          <a:solidFill>
                            <a:srgbClr val="0000FF"/>
                          </a:solidFill>
                          <a:effectLst/>
                          <a:latin typeface="맑은 고딕"/>
                        </a:rPr>
                        <a:t>.</a:t>
                      </a:r>
                      <a:endParaRPr lang="ko-KR" altLang="en-US" sz="1050" dirty="0">
                        <a:solidFill>
                          <a:srgbClr val="0000FF"/>
                        </a:solidFill>
                        <a:effectLst/>
                      </a:endParaRPr>
                    </a:p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5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가</a:t>
                      </a:r>
                      <a:r>
                        <a:rPr lang="en-US" altLang="ko-KR" sz="105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. </a:t>
                      </a:r>
                      <a:r>
                        <a:rPr lang="ko-KR" altLang="en-US" sz="105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「국토의 계획 및 이용에 관한 법률」 제</a:t>
                      </a:r>
                      <a:r>
                        <a:rPr lang="en-US" altLang="ko-KR" sz="105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36</a:t>
                      </a:r>
                      <a:r>
                        <a:rPr lang="ko-KR" altLang="en-US" sz="105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조제</a:t>
                      </a:r>
                      <a:r>
                        <a:rPr lang="en-US" altLang="ko-KR" sz="105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1</a:t>
                      </a:r>
                      <a:r>
                        <a:rPr lang="ko-KR" altLang="en-US" sz="1050" b="1" dirty="0" err="1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항제</a:t>
                      </a:r>
                      <a:r>
                        <a:rPr lang="en-US" altLang="ko-KR" sz="105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1</a:t>
                      </a:r>
                      <a:r>
                        <a:rPr lang="ko-KR" altLang="en-US" sz="1050" b="1" dirty="0" err="1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호가목에</a:t>
                      </a:r>
                      <a:r>
                        <a:rPr lang="ko-KR" altLang="en-US" sz="105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 따른 주거지역</a:t>
                      </a:r>
                      <a:endParaRPr lang="ko-KR" altLang="en-US" sz="1050" dirty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5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나</a:t>
                      </a:r>
                      <a:r>
                        <a:rPr lang="en-US" altLang="ko-KR" sz="105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. </a:t>
                      </a:r>
                      <a:r>
                        <a:rPr lang="ko-KR" altLang="en-US" sz="105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「도서관법」 제</a:t>
                      </a:r>
                      <a:r>
                        <a:rPr lang="en-US" altLang="ko-KR" sz="105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2</a:t>
                      </a:r>
                      <a:r>
                        <a:rPr lang="ko-KR" altLang="en-US" sz="105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조제</a:t>
                      </a:r>
                      <a:r>
                        <a:rPr lang="en-US" altLang="ko-KR" sz="105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4</a:t>
                      </a:r>
                      <a:r>
                        <a:rPr lang="ko-KR" altLang="en-US" sz="105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호에 따른 공공도서관의 부지 경계선으로부터 직선거리 </a:t>
                      </a:r>
                      <a:r>
                        <a:rPr lang="en-US" altLang="ko-KR" sz="105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50</a:t>
                      </a:r>
                      <a:r>
                        <a:rPr lang="ko-KR" altLang="en-US" sz="105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미터 이내의 구역</a:t>
                      </a:r>
                      <a:endParaRPr lang="ko-KR" altLang="en-US" sz="1050" dirty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5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다</a:t>
                      </a:r>
                      <a:r>
                        <a:rPr lang="en-US" altLang="ko-KR" sz="105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. </a:t>
                      </a:r>
                      <a:r>
                        <a:rPr lang="ko-KR" altLang="en-US" sz="105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「</a:t>
                      </a:r>
                      <a:r>
                        <a:rPr lang="ko-KR" altLang="en-US" sz="1050" b="1" dirty="0" err="1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영유아보육법</a:t>
                      </a:r>
                      <a:r>
                        <a:rPr lang="ko-KR" altLang="en-US" sz="105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」 제</a:t>
                      </a:r>
                      <a:r>
                        <a:rPr lang="en-US" altLang="ko-KR" sz="105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2</a:t>
                      </a:r>
                      <a:r>
                        <a:rPr lang="ko-KR" altLang="en-US" sz="105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조제</a:t>
                      </a:r>
                      <a:r>
                        <a:rPr lang="en-US" altLang="ko-KR" sz="105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3</a:t>
                      </a:r>
                      <a:r>
                        <a:rPr lang="ko-KR" altLang="en-US" sz="105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호에 따른 </a:t>
                      </a:r>
                      <a:r>
                        <a:rPr lang="ko-KR" altLang="en-US" sz="1050" b="1" dirty="0" err="1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어린이집</a:t>
                      </a:r>
                      <a:r>
                        <a:rPr lang="ko-KR" altLang="en-US" sz="105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 중 정원이 </a:t>
                      </a:r>
                      <a:r>
                        <a:rPr lang="en-US" altLang="ko-KR" sz="105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100</a:t>
                      </a:r>
                      <a:r>
                        <a:rPr lang="ko-KR" altLang="en-US" sz="105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명 이상인 </a:t>
                      </a:r>
                      <a:r>
                        <a:rPr lang="ko-KR" altLang="en-US" sz="1050" b="1" dirty="0" err="1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어린이집의</a:t>
                      </a:r>
                      <a:r>
                        <a:rPr lang="ko-KR" altLang="en-US" sz="105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 부지 경계선으로부터 직선거리 </a:t>
                      </a:r>
                      <a:r>
                        <a:rPr lang="en-US" altLang="ko-KR" sz="105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50</a:t>
                      </a:r>
                      <a:r>
                        <a:rPr lang="ko-KR" altLang="en-US" sz="105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미터 </a:t>
                      </a:r>
                      <a:endParaRPr lang="en-US" altLang="ko-KR" sz="1050" b="1" dirty="0" smtClean="0">
                        <a:solidFill>
                          <a:srgbClr val="000000"/>
                        </a:solidFill>
                        <a:effectLst/>
                        <a:latin typeface="맑은 고딕"/>
                        <a:ea typeface="맑은 고딕"/>
                      </a:endParaRPr>
                    </a:p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50" b="1" dirty="0" smtClean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    </a:t>
                      </a:r>
                      <a:r>
                        <a:rPr lang="ko-KR" altLang="en-US" sz="1050" b="1" dirty="0" smtClean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이내의 </a:t>
                      </a:r>
                      <a:r>
                        <a:rPr lang="ko-KR" altLang="en-US" sz="105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구역</a:t>
                      </a:r>
                      <a:endParaRPr lang="ko-KR" altLang="en-US" sz="1050" dirty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5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라</a:t>
                      </a:r>
                      <a:r>
                        <a:rPr lang="en-US" altLang="ko-KR" sz="105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. </a:t>
                      </a:r>
                      <a:r>
                        <a:rPr lang="ko-KR" altLang="en-US" sz="105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「유아교육법」 제</a:t>
                      </a:r>
                      <a:r>
                        <a:rPr lang="en-US" altLang="ko-KR" sz="105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2</a:t>
                      </a:r>
                      <a:r>
                        <a:rPr lang="ko-KR" altLang="en-US" sz="105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조제</a:t>
                      </a:r>
                      <a:r>
                        <a:rPr lang="en-US" altLang="ko-KR" sz="105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2</a:t>
                      </a:r>
                      <a:r>
                        <a:rPr lang="ko-KR" altLang="en-US" sz="105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호에 따른 유치원</a:t>
                      </a:r>
                      <a:r>
                        <a:rPr lang="en-US" altLang="ko-KR" sz="105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, </a:t>
                      </a:r>
                      <a:r>
                        <a:rPr lang="ko-KR" altLang="en-US" sz="105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「초</a:t>
                      </a:r>
                      <a:r>
                        <a:rPr lang="en-US" altLang="ko-KR" sz="105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·</a:t>
                      </a:r>
                      <a:r>
                        <a:rPr lang="ko-KR" altLang="en-US" sz="105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중등교육법」 제</a:t>
                      </a:r>
                      <a:r>
                        <a:rPr lang="en-US" altLang="ko-KR" sz="105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2</a:t>
                      </a:r>
                      <a:r>
                        <a:rPr lang="ko-KR" altLang="en-US" sz="105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조 각 호에 따른 학교 및 「고등교육법」 제</a:t>
                      </a:r>
                      <a:r>
                        <a:rPr lang="en-US" altLang="ko-KR" sz="105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2</a:t>
                      </a:r>
                      <a:r>
                        <a:rPr lang="ko-KR" altLang="en-US" sz="105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조 각 호에 따른 </a:t>
                      </a:r>
                      <a:endParaRPr lang="en-US" altLang="ko-KR" sz="1050" b="1" dirty="0" smtClean="0">
                        <a:solidFill>
                          <a:srgbClr val="000000"/>
                        </a:solidFill>
                        <a:effectLst/>
                        <a:latin typeface="맑은 고딕"/>
                        <a:ea typeface="맑은 고딕"/>
                      </a:endParaRPr>
                    </a:p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50" b="1" dirty="0" smtClean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    </a:t>
                      </a:r>
                      <a:r>
                        <a:rPr lang="ko-KR" altLang="en-US" sz="1050" b="1" dirty="0" smtClean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학교의 </a:t>
                      </a:r>
                      <a:r>
                        <a:rPr lang="ko-KR" altLang="en-US" sz="105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부지 경계선으로부터 직선거리 </a:t>
                      </a:r>
                      <a:r>
                        <a:rPr lang="en-US" altLang="ko-KR" sz="105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50</a:t>
                      </a:r>
                      <a:r>
                        <a:rPr lang="ko-KR" altLang="en-US" sz="105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미터 이내의 구역</a:t>
                      </a:r>
                      <a:endParaRPr lang="ko-KR" altLang="en-US" sz="1050" dirty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5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마</a:t>
                      </a:r>
                      <a:r>
                        <a:rPr lang="en-US" altLang="ko-KR" sz="105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. </a:t>
                      </a:r>
                      <a:r>
                        <a:rPr lang="ko-KR" altLang="en-US" sz="105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「의료법」 제</a:t>
                      </a:r>
                      <a:r>
                        <a:rPr lang="en-US" altLang="ko-KR" sz="105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3</a:t>
                      </a:r>
                      <a:r>
                        <a:rPr lang="ko-KR" altLang="en-US" sz="105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조제</a:t>
                      </a:r>
                      <a:r>
                        <a:rPr lang="en-US" altLang="ko-KR" sz="105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2</a:t>
                      </a:r>
                      <a:r>
                        <a:rPr lang="ko-KR" altLang="en-US" sz="1050" b="1" dirty="0" err="1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항제</a:t>
                      </a:r>
                      <a:r>
                        <a:rPr lang="en-US" altLang="ko-KR" sz="105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3</a:t>
                      </a:r>
                      <a:r>
                        <a:rPr lang="ko-KR" altLang="en-US" sz="1050" b="1" dirty="0" err="1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호라목에</a:t>
                      </a:r>
                      <a:r>
                        <a:rPr lang="ko-KR" altLang="en-US" sz="105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 따른 요양병원 중 </a:t>
                      </a:r>
                      <a:r>
                        <a:rPr lang="en-US" altLang="ko-KR" sz="105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100</a:t>
                      </a:r>
                      <a:r>
                        <a:rPr lang="ko-KR" altLang="en-US" sz="105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개 이상의 병상을 갖춘 노인을 대상으로 하는 요양병원의 부지 </a:t>
                      </a:r>
                      <a:endParaRPr lang="en-US" altLang="ko-KR" sz="1050" b="1" dirty="0" smtClean="0">
                        <a:solidFill>
                          <a:srgbClr val="000000"/>
                        </a:solidFill>
                        <a:effectLst/>
                        <a:latin typeface="맑은 고딕"/>
                        <a:ea typeface="맑은 고딕"/>
                      </a:endParaRPr>
                    </a:p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50" b="1" dirty="0" smtClean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     </a:t>
                      </a:r>
                      <a:r>
                        <a:rPr lang="ko-KR" altLang="en-US" sz="1050" b="1" dirty="0" smtClean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경계선으로부터 </a:t>
                      </a:r>
                      <a:r>
                        <a:rPr lang="ko-KR" altLang="en-US" sz="105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직선거리 </a:t>
                      </a:r>
                      <a:r>
                        <a:rPr lang="en-US" altLang="ko-KR" sz="105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50</a:t>
                      </a:r>
                      <a:r>
                        <a:rPr lang="ko-KR" altLang="en-US" sz="105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미터 이내의 구역</a:t>
                      </a:r>
                      <a:endParaRPr lang="ko-KR" altLang="en-US" sz="1050" dirty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5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바</a:t>
                      </a:r>
                      <a:r>
                        <a:rPr lang="en-US" altLang="ko-KR" sz="105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. </a:t>
                      </a:r>
                      <a:r>
                        <a:rPr lang="ko-KR" altLang="en-US" sz="105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「의료법」 제</a:t>
                      </a:r>
                      <a:r>
                        <a:rPr lang="en-US" altLang="ko-KR" sz="105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3</a:t>
                      </a:r>
                      <a:r>
                        <a:rPr lang="ko-KR" altLang="en-US" sz="105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조제</a:t>
                      </a:r>
                      <a:r>
                        <a:rPr lang="en-US" altLang="ko-KR" sz="105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2</a:t>
                      </a:r>
                      <a:r>
                        <a:rPr lang="ko-KR" altLang="en-US" sz="1050" b="1" dirty="0" err="1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항제</a:t>
                      </a:r>
                      <a:r>
                        <a:rPr lang="en-US" altLang="ko-KR" sz="105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3</a:t>
                      </a:r>
                      <a:r>
                        <a:rPr lang="ko-KR" altLang="en-US" sz="1050" b="1" dirty="0" err="1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호마목에</a:t>
                      </a:r>
                      <a:r>
                        <a:rPr lang="ko-KR" altLang="en-US" sz="105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 따른 종합병원의 부지 경계선으로부터 직선거리 </a:t>
                      </a:r>
                      <a:r>
                        <a:rPr lang="en-US" altLang="ko-KR" sz="105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50</a:t>
                      </a:r>
                      <a:r>
                        <a:rPr lang="ko-KR" altLang="en-US" sz="105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미터 이내의 구역</a:t>
                      </a:r>
                      <a:endParaRPr lang="ko-KR" altLang="en-US" sz="1050" dirty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5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사</a:t>
                      </a:r>
                      <a:r>
                        <a:rPr lang="en-US" altLang="ko-KR" sz="105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. </a:t>
                      </a:r>
                      <a:r>
                        <a:rPr lang="ko-KR" altLang="en-US" sz="105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「</a:t>
                      </a:r>
                      <a:r>
                        <a:rPr lang="ko-KR" altLang="en-US" sz="1050" b="1" dirty="0" err="1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주택법</a:t>
                      </a:r>
                      <a:r>
                        <a:rPr lang="ko-KR" altLang="en-US" sz="105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」 제</a:t>
                      </a:r>
                      <a:r>
                        <a:rPr lang="en-US" altLang="ko-KR" sz="105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2</a:t>
                      </a:r>
                      <a:r>
                        <a:rPr lang="ko-KR" altLang="en-US" sz="105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조제</a:t>
                      </a:r>
                      <a:r>
                        <a:rPr lang="en-US" altLang="ko-KR" sz="105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3</a:t>
                      </a:r>
                      <a:r>
                        <a:rPr lang="ko-KR" altLang="en-US" sz="105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호에 따른 공동주택의 부지 경계선으로부터 직선거리 </a:t>
                      </a:r>
                      <a:r>
                        <a:rPr lang="en-US" altLang="ko-KR" sz="105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50</a:t>
                      </a:r>
                      <a:r>
                        <a:rPr lang="ko-KR" altLang="en-US" sz="105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미터 이내의 구역</a:t>
                      </a:r>
                      <a:endParaRPr lang="ko-KR" altLang="en-US" sz="1050" dirty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  <a:p>
                      <a:pPr>
                        <a:lnSpc>
                          <a:spcPct val="130000"/>
                        </a:lnSpc>
                      </a:pPr>
                      <a:r>
                        <a:rPr lang="en-US" altLang="ko-KR" sz="1050" b="1" dirty="0">
                          <a:effectLst/>
                          <a:latin typeface="맑은 고딕"/>
                          <a:ea typeface="맑은 고딕"/>
                        </a:rPr>
                        <a:t>2. </a:t>
                      </a:r>
                      <a:r>
                        <a:rPr lang="ko-KR" altLang="en-US" sz="1050" b="1" dirty="0">
                          <a:effectLst/>
                          <a:latin typeface="맑은 고딕"/>
                          <a:ea typeface="맑은 고딕"/>
                        </a:rPr>
                        <a:t>제</a:t>
                      </a:r>
                      <a:r>
                        <a:rPr lang="en-US" altLang="ko-KR" sz="1050" b="1" dirty="0">
                          <a:effectLst/>
                          <a:latin typeface="맑은 고딕"/>
                          <a:ea typeface="맑은 고딕"/>
                        </a:rPr>
                        <a:t>5</a:t>
                      </a:r>
                      <a:r>
                        <a:rPr lang="ko-KR" altLang="en-US" sz="1050" b="1" dirty="0">
                          <a:effectLst/>
                          <a:latin typeface="맑은 고딕"/>
                          <a:ea typeface="맑은 고딕"/>
                        </a:rPr>
                        <a:t>호의 건설업 토목공사 중 신고대상사업 </a:t>
                      </a:r>
                      <a:r>
                        <a:rPr lang="ko-KR" altLang="en-US" sz="1050" b="1" dirty="0">
                          <a:solidFill>
                            <a:srgbClr val="FF0000"/>
                          </a:solidFill>
                          <a:effectLst/>
                          <a:latin typeface="맑은 고딕"/>
                          <a:ea typeface="맑은 고딕"/>
                        </a:rPr>
                        <a:t>규모 미만인 가스관</a:t>
                      </a:r>
                      <a:r>
                        <a:rPr lang="en-US" altLang="ko-KR" sz="1050" b="1" dirty="0">
                          <a:solidFill>
                            <a:srgbClr val="FF0000"/>
                          </a:solidFill>
                          <a:effectLst/>
                          <a:latin typeface="맑은 고딕"/>
                          <a:ea typeface="맑은 고딕"/>
                        </a:rPr>
                        <a:t>·</a:t>
                      </a:r>
                      <a:r>
                        <a:rPr lang="ko-KR" altLang="en-US" sz="1050" b="1" dirty="0" err="1">
                          <a:solidFill>
                            <a:srgbClr val="FF0000"/>
                          </a:solidFill>
                          <a:effectLst/>
                          <a:latin typeface="맑은 고딕"/>
                          <a:ea typeface="맑은 고딕"/>
                        </a:rPr>
                        <a:t>전선로</a:t>
                      </a:r>
                      <a:r>
                        <a:rPr lang="en-US" altLang="ko-KR" sz="1050" b="1" dirty="0">
                          <a:solidFill>
                            <a:srgbClr val="FF0000"/>
                          </a:solidFill>
                          <a:effectLst/>
                          <a:latin typeface="맑은 고딕"/>
                          <a:ea typeface="맑은 고딕"/>
                        </a:rPr>
                        <a:t>·</a:t>
                      </a:r>
                      <a:r>
                        <a:rPr lang="ko-KR" altLang="en-US" sz="1050" b="1" dirty="0">
                          <a:solidFill>
                            <a:srgbClr val="FF0000"/>
                          </a:solidFill>
                          <a:effectLst/>
                          <a:latin typeface="맑은 고딕"/>
                          <a:ea typeface="맑은 고딕"/>
                        </a:rPr>
                        <a:t>수도관</a:t>
                      </a:r>
                      <a:r>
                        <a:rPr lang="en-US" altLang="ko-KR" sz="1050" b="1" dirty="0">
                          <a:solidFill>
                            <a:srgbClr val="FF0000"/>
                          </a:solidFill>
                          <a:effectLst/>
                          <a:latin typeface="맑은 고딕"/>
                          <a:ea typeface="맑은 고딕"/>
                        </a:rPr>
                        <a:t>·</a:t>
                      </a:r>
                      <a:r>
                        <a:rPr lang="ko-KR" altLang="en-US" sz="1050" b="1" dirty="0" err="1">
                          <a:solidFill>
                            <a:srgbClr val="FF0000"/>
                          </a:solidFill>
                          <a:effectLst/>
                          <a:latin typeface="맑은 고딕"/>
                          <a:ea typeface="맑은 고딕"/>
                        </a:rPr>
                        <a:t>하수관거</a:t>
                      </a:r>
                      <a:r>
                        <a:rPr lang="ko-KR" altLang="en-US" sz="1050" b="1" dirty="0">
                          <a:solidFill>
                            <a:srgbClr val="FF0000"/>
                          </a:solidFill>
                          <a:effectLst/>
                          <a:latin typeface="맑은 고딕"/>
                          <a:ea typeface="맑은 고딕"/>
                        </a:rPr>
                        <a:t> 및 통신선로 등의 매설공사는 </a:t>
                      </a:r>
                      <a:endParaRPr lang="en-US" altLang="ko-KR" sz="1050" b="1" dirty="0" smtClean="0">
                        <a:solidFill>
                          <a:srgbClr val="FF0000"/>
                        </a:solidFill>
                        <a:effectLst/>
                        <a:latin typeface="맑은 고딕"/>
                        <a:ea typeface="맑은 고딕"/>
                      </a:endParaRPr>
                    </a:p>
                    <a:p>
                      <a:pPr>
                        <a:lnSpc>
                          <a:spcPct val="130000"/>
                        </a:lnSpc>
                      </a:pPr>
                      <a:r>
                        <a:rPr lang="en-US" altLang="ko-KR" sz="1050" b="1" dirty="0" smtClean="0">
                          <a:effectLst/>
                          <a:latin typeface="맑은 고딕"/>
                          <a:ea typeface="맑은 고딕"/>
                        </a:rPr>
                        <a:t>    </a:t>
                      </a:r>
                      <a:r>
                        <a:rPr lang="ko-KR" altLang="en-US" sz="1050" b="1" dirty="0" smtClean="0">
                          <a:effectLst/>
                          <a:latin typeface="맑은 고딕"/>
                          <a:ea typeface="맑은 고딕"/>
                        </a:rPr>
                        <a:t>해당 </a:t>
                      </a:r>
                      <a:r>
                        <a:rPr lang="ko-KR" altLang="en-US" sz="1050" b="1" dirty="0">
                          <a:solidFill>
                            <a:srgbClr val="0000FF"/>
                          </a:solidFill>
                          <a:effectLst/>
                          <a:latin typeface="맑은 고딕"/>
                          <a:ea typeface="맑은 고딕"/>
                        </a:rPr>
                        <a:t>지방자치단체의 조례로 신고대상사업의 범위에 포함할 수 있다</a:t>
                      </a:r>
                      <a:r>
                        <a:rPr lang="en-US" altLang="ko-KR" sz="1050" b="1" dirty="0">
                          <a:effectLst/>
                          <a:latin typeface="맑은 고딕"/>
                          <a:ea typeface="맑은 고딕"/>
                        </a:rPr>
                        <a:t>.</a:t>
                      </a:r>
                      <a:endParaRPr lang="ko-KR" altLang="en-US" sz="1050" dirty="0">
                        <a:effectLst/>
                      </a:endParaRPr>
                    </a:p>
                    <a:p>
                      <a:pPr>
                        <a:lnSpc>
                          <a:spcPct val="130000"/>
                        </a:lnSpc>
                      </a:pPr>
                      <a:r>
                        <a:rPr lang="en-US" altLang="ko-KR" sz="1050" b="1" dirty="0">
                          <a:effectLst/>
                          <a:latin typeface="맑은 고딕"/>
                          <a:ea typeface="맑은 고딕"/>
                        </a:rPr>
                        <a:t>3. </a:t>
                      </a:r>
                      <a:r>
                        <a:rPr lang="ko-KR" altLang="en-US" sz="1050" b="1" dirty="0">
                          <a:effectLst/>
                          <a:latin typeface="맑은 고딕"/>
                          <a:ea typeface="맑은 고딕"/>
                        </a:rPr>
                        <a:t>제</a:t>
                      </a:r>
                      <a:r>
                        <a:rPr lang="en-US" altLang="ko-KR" sz="1050" b="1" dirty="0">
                          <a:effectLst/>
                          <a:latin typeface="맑은 고딕"/>
                          <a:ea typeface="맑은 고딕"/>
                        </a:rPr>
                        <a:t>5</a:t>
                      </a:r>
                      <a:r>
                        <a:rPr lang="ko-KR" altLang="en-US" sz="1050" b="1" dirty="0">
                          <a:effectLst/>
                          <a:latin typeface="맑은 고딕"/>
                          <a:ea typeface="맑은 고딕"/>
                        </a:rPr>
                        <a:t>호의 </a:t>
                      </a:r>
                      <a:r>
                        <a:rPr lang="ko-KR" altLang="en-US" sz="1050" b="1" dirty="0">
                          <a:solidFill>
                            <a:srgbClr val="FF0000"/>
                          </a:solidFill>
                          <a:effectLst/>
                          <a:latin typeface="맑은 고딕"/>
                          <a:ea typeface="맑은 고딕"/>
                        </a:rPr>
                        <a:t>건설업으로서 공사를 분할하여 발주하는 </a:t>
                      </a:r>
                      <a:r>
                        <a:rPr lang="ko-KR" altLang="en-US" sz="1050" b="1" dirty="0">
                          <a:effectLst/>
                          <a:latin typeface="맑은 고딕"/>
                          <a:ea typeface="맑은 고딕"/>
                        </a:rPr>
                        <a:t>경우에는 </a:t>
                      </a:r>
                      <a:r>
                        <a:rPr lang="ko-KR" altLang="en-US" sz="1050" b="1" dirty="0">
                          <a:solidFill>
                            <a:srgbClr val="0000FF"/>
                          </a:solidFill>
                          <a:effectLst/>
                          <a:latin typeface="맑은 고딕"/>
                          <a:ea typeface="맑은 고딕"/>
                        </a:rPr>
                        <a:t>총 공사 규모를 기준으로 </a:t>
                      </a:r>
                      <a:r>
                        <a:rPr lang="ko-KR" altLang="en-US" sz="1050" b="1" dirty="0">
                          <a:effectLst/>
                          <a:latin typeface="맑은 고딕"/>
                          <a:ea typeface="맑은 고딕"/>
                        </a:rPr>
                        <a:t>한다</a:t>
                      </a:r>
                      <a:r>
                        <a:rPr lang="en-US" altLang="ko-KR" sz="1050" b="1" dirty="0">
                          <a:effectLst/>
                          <a:latin typeface="맑은 고딕"/>
                          <a:ea typeface="맑은 고딕"/>
                        </a:rPr>
                        <a:t>.</a:t>
                      </a:r>
                      <a:endParaRPr lang="ko-KR" altLang="en-US" sz="1050" dirty="0">
                        <a:effectLst/>
                      </a:endParaRPr>
                    </a:p>
                  </a:txBody>
                  <a:tcPr marL="52343" marR="52343" marT="26172" marB="26172" anchor="ctr">
                    <a:lnL>
                      <a:noFill/>
                    </a:lnL>
                    <a:lnR>
                      <a:noFill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03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6" descr="삼양1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6108" y="6489376"/>
            <a:ext cx="2023844" cy="324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-179523"/>
            <a:ext cx="9144000" cy="81624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3600" b="1" spc="-150" dirty="0" smtClean="0">
                <a:solidFill>
                  <a:schemeClr val="bg1"/>
                </a:solidFill>
                <a:latin typeface="맑은 고딕"/>
                <a:ea typeface="맑은 고딕"/>
              </a:rPr>
              <a:t>Ⅱ</a:t>
            </a:r>
            <a:r>
              <a:rPr lang="en-US" altLang="ko-KR" sz="3600" b="1" spc="-150" dirty="0" smtClean="0">
                <a:solidFill>
                  <a:schemeClr val="bg1"/>
                </a:solidFill>
              </a:rPr>
              <a:t>. </a:t>
            </a:r>
            <a:r>
              <a:rPr lang="ko-KR" altLang="en-US" sz="3600" b="1" spc="-150" dirty="0" smtClean="0">
                <a:solidFill>
                  <a:schemeClr val="bg1"/>
                </a:solidFill>
              </a:rPr>
              <a:t>대기환경보전법 </a:t>
            </a:r>
            <a:endParaRPr lang="ko-KR" altLang="en-US" sz="3200" b="1" spc="-150" dirty="0">
              <a:solidFill>
                <a:srgbClr val="0000FF"/>
              </a:solidFill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1FC61-9687-4102-992B-317C04596E94}" type="slidenum">
              <a:rPr lang="ko-KR" altLang="en-US" smtClean="0"/>
              <a:pPr/>
              <a:t>21</a:t>
            </a:fld>
            <a:endParaRPr lang="ko-KR" altLang="en-US" dirty="0"/>
          </a:p>
        </p:txBody>
      </p:sp>
      <p:sp>
        <p:nvSpPr>
          <p:cNvPr id="11" name="모서리가 둥근 직사각형 10"/>
          <p:cNvSpPr/>
          <p:nvPr/>
        </p:nvSpPr>
        <p:spPr>
          <a:xfrm>
            <a:off x="467544" y="908720"/>
            <a:ext cx="6336704" cy="554360"/>
          </a:xfrm>
          <a:prstGeom prst="round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b="1" dirty="0" smtClean="0">
                <a:solidFill>
                  <a:schemeClr val="bg1"/>
                </a:solidFill>
              </a:rPr>
              <a:t>비산먼지발생사업 변경신고 대상</a:t>
            </a:r>
            <a:r>
              <a:rPr lang="ko-KR" altLang="en-US" sz="3200" dirty="0" smtClean="0">
                <a:solidFill>
                  <a:schemeClr val="bg1"/>
                </a:solidFill>
              </a:rPr>
              <a:t> </a:t>
            </a:r>
            <a:endParaRPr lang="ko-KR" altLang="en-US" sz="3200" dirty="0">
              <a:solidFill>
                <a:schemeClr val="bg1"/>
              </a:solidFill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539552" y="1740872"/>
            <a:ext cx="806489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en-US" altLang="ko-KR" b="1" dirty="0"/>
              <a:t>1. </a:t>
            </a:r>
            <a:r>
              <a:rPr lang="ko-KR" altLang="en-US" b="1" spc="-150" dirty="0"/>
              <a:t>사업장의 명칭 또는 대표자를 변경하는 경우</a:t>
            </a:r>
          </a:p>
          <a:p>
            <a:pPr>
              <a:lnSpc>
                <a:spcPts val="3000"/>
              </a:lnSpc>
            </a:pPr>
            <a:r>
              <a:rPr lang="en-US" altLang="ko-KR" b="1" dirty="0">
                <a:solidFill>
                  <a:srgbClr val="FF0000"/>
                </a:solidFill>
              </a:rPr>
              <a:t>2. </a:t>
            </a:r>
            <a:r>
              <a:rPr lang="ko-KR" altLang="en-US" b="1" dirty="0">
                <a:solidFill>
                  <a:srgbClr val="FF0000"/>
                </a:solidFill>
              </a:rPr>
              <a:t>비산먼지 배출공정을 변경하는 경우</a:t>
            </a:r>
          </a:p>
          <a:p>
            <a:pPr>
              <a:lnSpc>
                <a:spcPts val="3000"/>
              </a:lnSpc>
            </a:pPr>
            <a:r>
              <a:rPr lang="en-US" altLang="ko-KR" b="1" dirty="0"/>
              <a:t>3. </a:t>
            </a:r>
            <a:r>
              <a:rPr lang="ko-KR" altLang="en-US" b="1" dirty="0"/>
              <a:t>다음 각 목에 해당하는 </a:t>
            </a:r>
            <a:r>
              <a:rPr lang="ko-KR" altLang="en-US" b="1" dirty="0">
                <a:solidFill>
                  <a:srgbClr val="0000FF"/>
                </a:solidFill>
              </a:rPr>
              <a:t>사업 또는 공사의 규모를 늘리거나 그 종류를 </a:t>
            </a:r>
            <a:endParaRPr lang="en-US" altLang="ko-KR" b="1" dirty="0" smtClean="0">
              <a:solidFill>
                <a:srgbClr val="0000FF"/>
              </a:solidFill>
            </a:endParaRPr>
          </a:p>
          <a:p>
            <a:pPr>
              <a:lnSpc>
                <a:spcPts val="3000"/>
              </a:lnSpc>
            </a:pPr>
            <a:r>
              <a:rPr lang="en-US" altLang="ko-KR" b="1" dirty="0">
                <a:solidFill>
                  <a:srgbClr val="0000FF"/>
                </a:solidFill>
              </a:rPr>
              <a:t> </a:t>
            </a:r>
            <a:r>
              <a:rPr lang="en-US" altLang="ko-KR" b="1" dirty="0" smtClean="0">
                <a:solidFill>
                  <a:srgbClr val="0000FF"/>
                </a:solidFill>
              </a:rPr>
              <a:t>  </a:t>
            </a:r>
            <a:r>
              <a:rPr lang="ko-KR" altLang="en-US" b="1" dirty="0" smtClean="0">
                <a:solidFill>
                  <a:srgbClr val="0000FF"/>
                </a:solidFill>
              </a:rPr>
              <a:t>추가하는 </a:t>
            </a:r>
            <a:r>
              <a:rPr lang="ko-KR" altLang="en-US" b="1" dirty="0">
                <a:solidFill>
                  <a:srgbClr val="0000FF"/>
                </a:solidFill>
              </a:rPr>
              <a:t>경우</a:t>
            </a:r>
          </a:p>
          <a:p>
            <a:pPr>
              <a:lnSpc>
                <a:spcPts val="3000"/>
              </a:lnSpc>
            </a:pPr>
            <a:r>
              <a:rPr lang="ko-KR" altLang="en-US" b="1" dirty="0" smtClean="0"/>
              <a:t> 가</a:t>
            </a:r>
            <a:r>
              <a:rPr lang="en-US" altLang="ko-KR" b="1" dirty="0"/>
              <a:t>. </a:t>
            </a:r>
            <a:r>
              <a:rPr lang="ko-KR" altLang="en-US" b="1" dirty="0"/>
              <a:t>별표 </a:t>
            </a:r>
            <a:r>
              <a:rPr lang="en-US" altLang="ko-KR" b="1" dirty="0"/>
              <a:t>13 </a:t>
            </a:r>
            <a:r>
              <a:rPr lang="ko-KR" altLang="en-US" b="1" dirty="0"/>
              <a:t>제</a:t>
            </a:r>
            <a:r>
              <a:rPr lang="en-US" altLang="ko-KR" b="1" dirty="0"/>
              <a:t>1</a:t>
            </a:r>
            <a:r>
              <a:rPr lang="ko-KR" altLang="en-US" b="1" dirty="0" err="1"/>
              <a:t>호가목</a:t>
            </a:r>
            <a:r>
              <a:rPr lang="ko-KR" altLang="en-US" b="1" dirty="0"/>
              <a:t> 중 </a:t>
            </a:r>
            <a:r>
              <a:rPr lang="ko-KR" altLang="en-US" b="1" dirty="0">
                <a:solidFill>
                  <a:srgbClr val="7030A0"/>
                </a:solidFill>
              </a:rPr>
              <a:t>시멘트제조업</a:t>
            </a:r>
            <a:r>
              <a:rPr lang="en-US" altLang="ko-KR" b="1" dirty="0"/>
              <a:t>(</a:t>
            </a:r>
            <a:r>
              <a:rPr lang="ko-KR" altLang="en-US" b="1" dirty="0"/>
              <a:t>석회석의 </a:t>
            </a:r>
            <a:r>
              <a:rPr lang="ko-KR" altLang="en-US" b="1" dirty="0" err="1"/>
              <a:t>채광ㆍ채취</a:t>
            </a:r>
            <a:r>
              <a:rPr lang="ko-KR" altLang="en-US" b="1" dirty="0"/>
              <a:t> 공정이 </a:t>
            </a:r>
            <a:endParaRPr lang="en-US" altLang="ko-KR" b="1" dirty="0" smtClean="0"/>
          </a:p>
          <a:p>
            <a:pPr>
              <a:lnSpc>
                <a:spcPts val="3000"/>
              </a:lnSpc>
            </a:pPr>
            <a:r>
              <a:rPr lang="en-US" altLang="ko-KR" b="1" dirty="0"/>
              <a:t> </a:t>
            </a:r>
            <a:r>
              <a:rPr lang="en-US" altLang="ko-KR" b="1" dirty="0" smtClean="0"/>
              <a:t>     </a:t>
            </a:r>
            <a:r>
              <a:rPr lang="ko-KR" altLang="en-US" b="1" dirty="0" smtClean="0"/>
              <a:t>포함되는 </a:t>
            </a:r>
            <a:r>
              <a:rPr lang="ko-KR" altLang="en-US" b="1" dirty="0"/>
              <a:t>경우만 해당한다</a:t>
            </a:r>
            <a:r>
              <a:rPr lang="en-US" altLang="ko-KR" b="1" dirty="0"/>
              <a:t>)</a:t>
            </a:r>
          </a:p>
          <a:p>
            <a:pPr>
              <a:lnSpc>
                <a:spcPts val="3000"/>
              </a:lnSpc>
            </a:pPr>
            <a:r>
              <a:rPr lang="ko-KR" altLang="en-US" b="1" dirty="0" smtClean="0"/>
              <a:t> 나</a:t>
            </a:r>
            <a:r>
              <a:rPr lang="en-US" altLang="ko-KR" b="1" dirty="0"/>
              <a:t>. </a:t>
            </a:r>
            <a:r>
              <a:rPr lang="ko-KR" altLang="en-US" b="1" dirty="0"/>
              <a:t>별표 </a:t>
            </a:r>
            <a:r>
              <a:rPr lang="en-US" altLang="ko-KR" b="1" dirty="0"/>
              <a:t>13 </a:t>
            </a:r>
            <a:r>
              <a:rPr lang="ko-KR" altLang="en-US" b="1" dirty="0"/>
              <a:t>제</a:t>
            </a:r>
            <a:r>
              <a:rPr lang="en-US" altLang="ko-KR" b="1" dirty="0"/>
              <a:t>5</a:t>
            </a:r>
            <a:r>
              <a:rPr lang="ko-KR" altLang="en-US" b="1" dirty="0" err="1"/>
              <a:t>호가목부터</a:t>
            </a:r>
            <a:r>
              <a:rPr lang="ko-KR" altLang="en-US" b="1" dirty="0"/>
              <a:t> </a:t>
            </a:r>
            <a:r>
              <a:rPr lang="ko-KR" altLang="en-US" b="1" dirty="0" err="1"/>
              <a:t>바목까지에</a:t>
            </a:r>
            <a:r>
              <a:rPr lang="ko-KR" altLang="en-US" b="1" dirty="0"/>
              <a:t> 해당하는 공사로서 </a:t>
            </a:r>
            <a:r>
              <a:rPr lang="ko-KR" altLang="en-US" b="1" dirty="0">
                <a:solidFill>
                  <a:schemeClr val="accent6">
                    <a:lumMod val="50000"/>
                  </a:schemeClr>
                </a:solidFill>
              </a:rPr>
              <a:t>사업의 규모가 </a:t>
            </a:r>
            <a:endParaRPr lang="en-US" altLang="ko-KR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lnSpc>
                <a:spcPts val="3000"/>
              </a:lnSpc>
            </a:pPr>
            <a:r>
              <a:rPr lang="en-US" altLang="ko-KR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ko-KR" b="1" dirty="0" smtClean="0">
                <a:solidFill>
                  <a:schemeClr val="accent6">
                    <a:lumMod val="50000"/>
                  </a:schemeClr>
                </a:solidFill>
              </a:rPr>
              <a:t>     </a:t>
            </a:r>
            <a:r>
              <a:rPr lang="ko-KR" altLang="en-US" b="1" dirty="0" smtClean="0">
                <a:solidFill>
                  <a:schemeClr val="accent6">
                    <a:lumMod val="50000"/>
                  </a:schemeClr>
                </a:solidFill>
              </a:rPr>
              <a:t>신고대상사업 </a:t>
            </a:r>
            <a:r>
              <a:rPr lang="ko-KR" altLang="en-US" b="1" dirty="0">
                <a:solidFill>
                  <a:schemeClr val="accent6">
                    <a:lumMod val="50000"/>
                  </a:schemeClr>
                </a:solidFill>
              </a:rPr>
              <a:t>최소 규모의 </a:t>
            </a:r>
            <a:r>
              <a:rPr lang="en-US" altLang="ko-KR" b="1" dirty="0">
                <a:solidFill>
                  <a:schemeClr val="accent6">
                    <a:lumMod val="50000"/>
                  </a:schemeClr>
                </a:solidFill>
              </a:rPr>
              <a:t>10</a:t>
            </a:r>
            <a:r>
              <a:rPr lang="ko-KR" altLang="en-US" b="1" dirty="0">
                <a:solidFill>
                  <a:schemeClr val="accent6">
                    <a:lumMod val="50000"/>
                  </a:schemeClr>
                </a:solidFill>
              </a:rPr>
              <a:t>배 이상인 공사</a:t>
            </a:r>
          </a:p>
          <a:p>
            <a:pPr>
              <a:lnSpc>
                <a:spcPts val="3000"/>
              </a:lnSpc>
            </a:pPr>
            <a:r>
              <a:rPr lang="en-US" altLang="ko-KR" b="1" dirty="0"/>
              <a:t>3</a:t>
            </a:r>
            <a:r>
              <a:rPr lang="ko-KR" altLang="en-US" b="1" dirty="0"/>
              <a:t>의</a:t>
            </a:r>
            <a:r>
              <a:rPr lang="en-US" altLang="ko-KR" b="1" dirty="0"/>
              <a:t>2. </a:t>
            </a:r>
            <a:r>
              <a:rPr lang="ko-KR" altLang="en-US" b="1" dirty="0"/>
              <a:t>제</a:t>
            </a:r>
            <a:r>
              <a:rPr lang="en-US" altLang="ko-KR" b="1" dirty="0"/>
              <a:t>3</a:t>
            </a:r>
            <a:r>
              <a:rPr lang="ko-KR" altLang="en-US" b="1" dirty="0"/>
              <a:t>호 각 목 외의 사업으로서 </a:t>
            </a:r>
            <a:r>
              <a:rPr lang="ko-KR" altLang="en-US" b="1" dirty="0">
                <a:solidFill>
                  <a:srgbClr val="0000FF"/>
                </a:solidFill>
              </a:rPr>
              <a:t>사업의 규모를 </a:t>
            </a:r>
            <a:r>
              <a:rPr lang="en-US" altLang="ko-KR" b="1" dirty="0">
                <a:solidFill>
                  <a:srgbClr val="0000FF"/>
                </a:solidFill>
              </a:rPr>
              <a:t>10</a:t>
            </a:r>
            <a:r>
              <a:rPr lang="ko-KR" altLang="en-US" b="1" dirty="0">
                <a:solidFill>
                  <a:srgbClr val="0000FF"/>
                </a:solidFill>
              </a:rPr>
              <a:t>퍼센트 이상 늘리거나 </a:t>
            </a:r>
            <a:endParaRPr lang="en-US" altLang="ko-KR" b="1" dirty="0" smtClean="0">
              <a:solidFill>
                <a:srgbClr val="0000FF"/>
              </a:solidFill>
            </a:endParaRPr>
          </a:p>
          <a:p>
            <a:pPr>
              <a:lnSpc>
                <a:spcPts val="3000"/>
              </a:lnSpc>
            </a:pPr>
            <a:r>
              <a:rPr lang="en-US" altLang="ko-KR" b="1" dirty="0"/>
              <a:t> </a:t>
            </a:r>
            <a:r>
              <a:rPr lang="en-US" altLang="ko-KR" b="1" dirty="0" smtClean="0"/>
              <a:t>     </a:t>
            </a:r>
            <a:r>
              <a:rPr lang="ko-KR" altLang="en-US" b="1" dirty="0" smtClean="0">
                <a:solidFill>
                  <a:srgbClr val="FF0000"/>
                </a:solidFill>
              </a:rPr>
              <a:t>그 </a:t>
            </a:r>
            <a:r>
              <a:rPr lang="ko-KR" altLang="en-US" b="1" dirty="0">
                <a:solidFill>
                  <a:srgbClr val="FF0000"/>
                </a:solidFill>
              </a:rPr>
              <a:t>종류를 추가하는 경우</a:t>
            </a:r>
          </a:p>
          <a:p>
            <a:pPr>
              <a:lnSpc>
                <a:spcPts val="3000"/>
              </a:lnSpc>
            </a:pPr>
            <a:r>
              <a:rPr lang="en-US" altLang="ko-KR" b="1" dirty="0"/>
              <a:t>4. </a:t>
            </a:r>
            <a:r>
              <a:rPr lang="ko-KR" altLang="en-US" b="1" dirty="0"/>
              <a:t>비산먼지 </a:t>
            </a:r>
            <a:r>
              <a:rPr lang="ko-KR" altLang="en-US" b="1" dirty="0">
                <a:solidFill>
                  <a:srgbClr val="0000FF"/>
                </a:solidFill>
              </a:rPr>
              <a:t>발생억제시설 또는 조치사항을 변경하는 </a:t>
            </a:r>
            <a:r>
              <a:rPr lang="ko-KR" altLang="en-US" b="1" dirty="0"/>
              <a:t>경우</a:t>
            </a:r>
          </a:p>
          <a:p>
            <a:pPr>
              <a:lnSpc>
                <a:spcPts val="3000"/>
              </a:lnSpc>
            </a:pPr>
            <a:r>
              <a:rPr lang="en-US" altLang="ko-KR" b="1" dirty="0"/>
              <a:t>5. </a:t>
            </a:r>
            <a:r>
              <a:rPr lang="ko-KR" altLang="en-US" b="1" dirty="0">
                <a:solidFill>
                  <a:srgbClr val="FF0000"/>
                </a:solidFill>
              </a:rPr>
              <a:t>공사기간을 연장하는 </a:t>
            </a:r>
            <a:r>
              <a:rPr lang="ko-KR" altLang="en-US" b="1" dirty="0"/>
              <a:t>경우</a:t>
            </a:r>
            <a:r>
              <a:rPr lang="en-US" altLang="ko-KR" b="1" dirty="0"/>
              <a:t>(</a:t>
            </a:r>
            <a:r>
              <a:rPr lang="ko-KR" altLang="en-US" b="1" dirty="0">
                <a:solidFill>
                  <a:srgbClr val="0000FF"/>
                </a:solidFill>
              </a:rPr>
              <a:t>건설공사의 경우에만 해당한다</a:t>
            </a:r>
            <a:r>
              <a:rPr lang="en-US" altLang="ko-KR" b="1" dirty="0"/>
              <a:t>)</a:t>
            </a:r>
            <a:endParaRPr lang="en-US" altLang="ko-KR" b="1" dirty="0">
              <a:effectLst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04048" y="1740872"/>
            <a:ext cx="3554178" cy="86177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b="1" dirty="0" smtClean="0">
                <a:solidFill>
                  <a:srgbClr val="0000FF"/>
                </a:solidFill>
              </a:rPr>
              <a:t>변경신고 시기 </a:t>
            </a:r>
            <a:r>
              <a:rPr lang="en-US" altLang="ko-KR" b="1" dirty="0" smtClean="0">
                <a:solidFill>
                  <a:srgbClr val="0000FF"/>
                </a:solidFill>
              </a:rPr>
              <a:t>:</a:t>
            </a:r>
          </a:p>
          <a:p>
            <a:r>
              <a:rPr lang="en-US" altLang="ko-KR" sz="1600" b="1" dirty="0" smtClean="0">
                <a:solidFill>
                  <a:srgbClr val="FF0000"/>
                </a:solidFill>
              </a:rPr>
              <a:t>- </a:t>
            </a:r>
            <a:r>
              <a:rPr lang="ko-KR" altLang="en-US" sz="1600" b="1" dirty="0" err="1" smtClean="0">
                <a:solidFill>
                  <a:srgbClr val="FF0000"/>
                </a:solidFill>
              </a:rPr>
              <a:t>변경전</a:t>
            </a:r>
            <a:endParaRPr lang="en-US" altLang="ko-KR" sz="1600" b="1" dirty="0" smtClean="0">
              <a:solidFill>
                <a:srgbClr val="FF0000"/>
              </a:solidFill>
            </a:endParaRPr>
          </a:p>
          <a:p>
            <a:r>
              <a:rPr lang="en-US" altLang="ko-KR" sz="1600" b="1" dirty="0" smtClean="0">
                <a:solidFill>
                  <a:schemeClr val="bg2">
                    <a:lumMod val="25000"/>
                  </a:schemeClr>
                </a:solidFill>
              </a:rPr>
              <a:t>- </a:t>
            </a:r>
            <a:r>
              <a:rPr lang="ko-KR" altLang="en-US" sz="1600" b="1" dirty="0" smtClean="0">
                <a:solidFill>
                  <a:schemeClr val="bg2">
                    <a:lumMod val="25000"/>
                  </a:schemeClr>
                </a:solidFill>
              </a:rPr>
              <a:t>배출공정 변경 </a:t>
            </a:r>
            <a:r>
              <a:rPr lang="en-US" altLang="ko-KR" sz="1600" b="1" dirty="0" smtClean="0">
                <a:solidFill>
                  <a:schemeClr val="bg2">
                    <a:lumMod val="25000"/>
                  </a:schemeClr>
                </a:solidFill>
              </a:rPr>
              <a:t>: </a:t>
            </a:r>
            <a:r>
              <a:rPr lang="ko-KR" altLang="en-US" sz="1600" b="1" dirty="0" err="1" smtClean="0">
                <a:solidFill>
                  <a:schemeClr val="bg2">
                    <a:lumMod val="25000"/>
                  </a:schemeClr>
                </a:solidFill>
              </a:rPr>
              <a:t>변경후</a:t>
            </a:r>
            <a:r>
              <a:rPr lang="ko-KR" altLang="en-US" sz="16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altLang="ko-KR" sz="1600" b="1" dirty="0" smtClean="0">
                <a:solidFill>
                  <a:schemeClr val="bg2">
                    <a:lumMod val="25000"/>
                  </a:schemeClr>
                </a:solidFill>
              </a:rPr>
              <a:t>: 30</a:t>
            </a:r>
            <a:r>
              <a:rPr lang="ko-KR" altLang="en-US" sz="1600" b="1" dirty="0" smtClean="0">
                <a:solidFill>
                  <a:schemeClr val="bg2">
                    <a:lumMod val="25000"/>
                  </a:schemeClr>
                </a:solidFill>
              </a:rPr>
              <a:t>일 이내</a:t>
            </a:r>
            <a:endParaRPr lang="ko-KR" altLang="en-US" sz="16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686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6" descr="삼양1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6108" y="6489376"/>
            <a:ext cx="2023844" cy="324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-179523"/>
            <a:ext cx="9144000" cy="81624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3600" b="1" spc="-150" dirty="0" smtClean="0">
                <a:solidFill>
                  <a:schemeClr val="bg1"/>
                </a:solidFill>
                <a:latin typeface="맑은 고딕"/>
                <a:ea typeface="맑은 고딕"/>
              </a:rPr>
              <a:t>Ⅱ</a:t>
            </a:r>
            <a:r>
              <a:rPr lang="en-US" altLang="ko-KR" sz="3600" b="1" spc="-150" dirty="0" smtClean="0">
                <a:solidFill>
                  <a:schemeClr val="bg1"/>
                </a:solidFill>
              </a:rPr>
              <a:t>. </a:t>
            </a:r>
            <a:r>
              <a:rPr lang="ko-KR" altLang="en-US" sz="3600" b="1" spc="-150" dirty="0" smtClean="0">
                <a:solidFill>
                  <a:schemeClr val="bg1"/>
                </a:solidFill>
              </a:rPr>
              <a:t>대기환경보전법 </a:t>
            </a:r>
            <a:endParaRPr lang="ko-KR" altLang="en-US" sz="3200" b="1" spc="-150" dirty="0">
              <a:solidFill>
                <a:srgbClr val="0000FF"/>
              </a:solidFill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1FC61-9687-4102-992B-317C04596E94}" type="slidenum">
              <a:rPr lang="ko-KR" altLang="en-US" smtClean="0"/>
              <a:pPr/>
              <a:t>22</a:t>
            </a:fld>
            <a:endParaRPr lang="ko-KR" altLang="en-US" dirty="0"/>
          </a:p>
        </p:txBody>
      </p:sp>
      <p:sp>
        <p:nvSpPr>
          <p:cNvPr id="13" name="모서리가 둥근 직사각형 12"/>
          <p:cNvSpPr/>
          <p:nvPr/>
        </p:nvSpPr>
        <p:spPr>
          <a:xfrm>
            <a:off x="467544" y="908720"/>
            <a:ext cx="6004694" cy="55436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b="1" dirty="0" smtClean="0">
                <a:solidFill>
                  <a:schemeClr val="bg1"/>
                </a:solidFill>
              </a:rPr>
              <a:t>휘발성 유기화합물</a:t>
            </a:r>
            <a:r>
              <a:rPr lang="en-US" altLang="ko-KR" sz="3200" b="1" dirty="0" smtClean="0">
                <a:solidFill>
                  <a:schemeClr val="bg1"/>
                </a:solidFill>
              </a:rPr>
              <a:t>(VOC)</a:t>
            </a:r>
            <a:r>
              <a:rPr lang="ko-KR" altLang="en-US" sz="3200" b="1" dirty="0" smtClean="0">
                <a:solidFill>
                  <a:schemeClr val="bg1"/>
                </a:solidFill>
              </a:rPr>
              <a:t> 이란</a:t>
            </a:r>
            <a:endParaRPr lang="ko-KR" altLang="en-US" sz="3200" dirty="0">
              <a:solidFill>
                <a:schemeClr val="bg1"/>
              </a:solidFill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409" y="1563143"/>
            <a:ext cx="6318730" cy="4962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직사각형 16"/>
          <p:cNvSpPr/>
          <p:nvPr/>
        </p:nvSpPr>
        <p:spPr>
          <a:xfrm>
            <a:off x="470222" y="1484784"/>
            <a:ext cx="7637807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b="1" dirty="0" err="1">
                <a:solidFill>
                  <a:srgbClr val="0000FF"/>
                </a:solidFill>
              </a:rPr>
              <a:t>탄화수소류</a:t>
            </a:r>
            <a:r>
              <a:rPr lang="ko-KR" altLang="en-US" b="1" dirty="0">
                <a:solidFill>
                  <a:srgbClr val="0000FF"/>
                </a:solidFill>
              </a:rPr>
              <a:t> 중 </a:t>
            </a:r>
            <a:r>
              <a:rPr lang="ko-KR" altLang="en-US" b="1" dirty="0">
                <a:solidFill>
                  <a:srgbClr val="FF0000"/>
                </a:solidFill>
              </a:rPr>
              <a:t>석유화학제품</a:t>
            </a:r>
            <a:r>
              <a:rPr lang="en-US" altLang="ko-KR" b="1" dirty="0">
                <a:solidFill>
                  <a:srgbClr val="FF0000"/>
                </a:solidFill>
              </a:rPr>
              <a:t>, </a:t>
            </a:r>
            <a:r>
              <a:rPr lang="ko-KR" altLang="en-US" b="1" dirty="0">
                <a:solidFill>
                  <a:srgbClr val="FF0000"/>
                </a:solidFill>
              </a:rPr>
              <a:t>유기용제</a:t>
            </a:r>
            <a:r>
              <a:rPr lang="en-US" altLang="ko-KR" b="1" dirty="0">
                <a:solidFill>
                  <a:srgbClr val="FF0000"/>
                </a:solidFill>
              </a:rPr>
              <a:t>, </a:t>
            </a:r>
            <a:r>
              <a:rPr lang="ko-KR" altLang="en-US" b="1" dirty="0">
                <a:solidFill>
                  <a:srgbClr val="FF0000"/>
                </a:solidFill>
              </a:rPr>
              <a:t>그 밖의 물질로서 환경부장관이 </a:t>
            </a:r>
            <a:r>
              <a:rPr lang="ko-KR" altLang="en-US" b="1" dirty="0"/>
              <a:t>관계 중앙행정기관의 장과 협의하여 </a:t>
            </a:r>
            <a:r>
              <a:rPr lang="ko-KR" altLang="en-US" b="1" dirty="0">
                <a:hlinkClick r:id="rId5" tooltip="팝업으로 이동"/>
              </a:rPr>
              <a:t>고시하는</a:t>
            </a:r>
            <a:r>
              <a:rPr lang="ko-KR" altLang="en-US" b="1" dirty="0"/>
              <a:t> 것을 말한다</a:t>
            </a:r>
          </a:p>
        </p:txBody>
      </p:sp>
    </p:spTree>
    <p:extLst>
      <p:ext uri="{BB962C8B-B14F-4D97-AF65-F5344CB8AC3E}">
        <p14:creationId xmlns:p14="http://schemas.microsoft.com/office/powerpoint/2010/main" val="3604872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6" descr="삼양1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6108" y="6489376"/>
            <a:ext cx="2023844" cy="324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-179523"/>
            <a:ext cx="9144000" cy="81624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3600" b="1" spc="-150" dirty="0" smtClean="0">
                <a:solidFill>
                  <a:schemeClr val="bg1"/>
                </a:solidFill>
                <a:latin typeface="맑은 고딕"/>
                <a:ea typeface="맑은 고딕"/>
              </a:rPr>
              <a:t>Ⅱ</a:t>
            </a:r>
            <a:r>
              <a:rPr lang="en-US" altLang="ko-KR" sz="3600" b="1" spc="-150" dirty="0" smtClean="0">
                <a:solidFill>
                  <a:schemeClr val="bg1"/>
                </a:solidFill>
              </a:rPr>
              <a:t>. </a:t>
            </a:r>
            <a:r>
              <a:rPr lang="ko-KR" altLang="en-US" sz="3600" b="1" spc="-150" dirty="0" smtClean="0">
                <a:solidFill>
                  <a:schemeClr val="bg1"/>
                </a:solidFill>
              </a:rPr>
              <a:t>대기환경보전법 </a:t>
            </a:r>
            <a:endParaRPr lang="ko-KR" altLang="en-US" sz="3200" b="1" spc="-150" dirty="0">
              <a:solidFill>
                <a:srgbClr val="0000FF"/>
              </a:solidFill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1FC61-9687-4102-992B-317C04596E94}" type="slidenum">
              <a:rPr lang="ko-KR" altLang="en-US" smtClean="0"/>
              <a:pPr/>
              <a:t>23</a:t>
            </a:fld>
            <a:endParaRPr lang="ko-KR" altLang="en-US" dirty="0"/>
          </a:p>
        </p:txBody>
      </p:sp>
      <p:sp>
        <p:nvSpPr>
          <p:cNvPr id="8" name="모서리가 둥근 직사각형 7"/>
          <p:cNvSpPr/>
          <p:nvPr/>
        </p:nvSpPr>
        <p:spPr>
          <a:xfrm>
            <a:off x="467544" y="908720"/>
            <a:ext cx="6628564" cy="55436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b="1" dirty="0" smtClean="0">
                <a:solidFill>
                  <a:schemeClr val="bg1"/>
                </a:solidFill>
              </a:rPr>
              <a:t>휘발성 유기화합물 배출시설 신고</a:t>
            </a:r>
            <a:endParaRPr lang="ko-KR" altLang="en-US" sz="3200" dirty="0">
              <a:solidFill>
                <a:schemeClr val="bg1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00200"/>
            <a:ext cx="7632848" cy="4889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5545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6" descr="삼양1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6108" y="6489376"/>
            <a:ext cx="2023844" cy="324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-179523"/>
            <a:ext cx="9144000" cy="81624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3600" b="1" spc="-150" dirty="0" smtClean="0">
                <a:solidFill>
                  <a:schemeClr val="bg1"/>
                </a:solidFill>
                <a:latin typeface="맑은 고딕"/>
                <a:ea typeface="맑은 고딕"/>
              </a:rPr>
              <a:t>Ⅱ</a:t>
            </a:r>
            <a:r>
              <a:rPr lang="en-US" altLang="ko-KR" sz="3600" b="1" spc="-150" dirty="0" smtClean="0">
                <a:solidFill>
                  <a:schemeClr val="bg1"/>
                </a:solidFill>
              </a:rPr>
              <a:t>. </a:t>
            </a:r>
            <a:r>
              <a:rPr lang="ko-KR" altLang="en-US" sz="3600" b="1" spc="-150" dirty="0" smtClean="0">
                <a:solidFill>
                  <a:schemeClr val="bg1"/>
                </a:solidFill>
              </a:rPr>
              <a:t>대기환경보전법 </a:t>
            </a:r>
            <a:endParaRPr lang="ko-KR" altLang="en-US" sz="3200" b="1" spc="-150" dirty="0">
              <a:solidFill>
                <a:srgbClr val="0000FF"/>
              </a:solidFill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1FC61-9687-4102-992B-317C04596E94}" type="slidenum">
              <a:rPr lang="ko-KR" altLang="en-US" smtClean="0"/>
              <a:pPr/>
              <a:t>24</a:t>
            </a:fld>
            <a:endParaRPr lang="ko-KR" altLang="en-US" dirty="0"/>
          </a:p>
        </p:txBody>
      </p:sp>
      <p:sp>
        <p:nvSpPr>
          <p:cNvPr id="8" name="모서리가 둥근 직사각형 7"/>
          <p:cNvSpPr/>
          <p:nvPr/>
        </p:nvSpPr>
        <p:spPr>
          <a:xfrm>
            <a:off x="467544" y="908720"/>
            <a:ext cx="6628564" cy="55436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b="1" dirty="0" smtClean="0">
                <a:solidFill>
                  <a:schemeClr val="bg1"/>
                </a:solidFill>
              </a:rPr>
              <a:t>휘발성 유기화합물 배출시설 신고</a:t>
            </a:r>
            <a:endParaRPr lang="ko-KR" altLang="en-US" sz="3200" dirty="0">
              <a:solidFill>
                <a:schemeClr val="bg1"/>
              </a:solidFill>
            </a:endParaRPr>
          </a:p>
        </p:txBody>
      </p:sp>
      <p:graphicFrame>
        <p:nvGraphicFramePr>
          <p:cNvPr id="7" name="표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3448212"/>
              </p:ext>
            </p:extLst>
          </p:nvPr>
        </p:nvGraphicFramePr>
        <p:xfrm>
          <a:off x="539552" y="1556792"/>
          <a:ext cx="7776864" cy="799592"/>
        </p:xfrm>
        <a:graphic>
          <a:graphicData uri="http://schemas.openxmlformats.org/drawingml/2006/table">
            <a:tbl>
              <a:tblPr/>
              <a:tblGrid>
                <a:gridCol w="7776864"/>
              </a:tblGrid>
              <a:tr h="52463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160"/>
                        </a:spcAft>
                      </a:pPr>
                      <a:r>
                        <a:rPr lang="ko-KR" altLang="en-US" sz="1400" b="1" dirty="0">
                          <a:solidFill>
                            <a:srgbClr val="0000FF"/>
                          </a:solidFill>
                          <a:effectLst/>
                          <a:latin typeface="맑은 고딕"/>
                        </a:rPr>
                        <a:t>법</a:t>
                      </a: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 제</a:t>
                      </a:r>
                      <a:r>
                        <a:rPr lang="en-US" altLang="ko-KR" sz="14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44</a:t>
                      </a: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조</a:t>
                      </a:r>
                      <a:r>
                        <a:rPr lang="en-US" altLang="ko-KR" sz="14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(</a:t>
                      </a: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휘발성유기화합물의 규제</a:t>
                      </a:r>
                      <a:r>
                        <a:rPr lang="en-US" altLang="ko-KR" sz="14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) ①</a:t>
                      </a: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다음 각 호의 어느 하나에 해당하는 </a:t>
                      </a:r>
                      <a:r>
                        <a:rPr lang="ko-KR" altLang="en-US" sz="1400" b="1" dirty="0" smtClean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지역        </a:t>
                      </a:r>
                      <a:endParaRPr lang="en-US" altLang="ko-KR" sz="1400" b="1" dirty="0" smtClean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160"/>
                        </a:spcAft>
                      </a:pPr>
                      <a:r>
                        <a:rPr lang="en-US" altLang="ko-KR" sz="1400" b="1" dirty="0" smtClean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             </a:t>
                      </a:r>
                      <a:r>
                        <a:rPr lang="ko-KR" altLang="en-US" sz="1400" b="1" dirty="0" smtClean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에서 휘발성유기화합물을 </a:t>
                      </a: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배출하는 시설로서 </a:t>
                      </a:r>
                      <a:r>
                        <a:rPr lang="ko-KR" altLang="en-US" sz="1400" b="1" u="sng" dirty="0">
                          <a:solidFill>
                            <a:srgbClr val="0000FF"/>
                          </a:solidFill>
                          <a:effectLst/>
                          <a:uFill>
                            <a:solidFill>
                              <a:srgbClr val="0000FF"/>
                            </a:solidFill>
                          </a:uFill>
                          <a:latin typeface="맑은 고딕"/>
                        </a:rPr>
                        <a:t>대통령령</a:t>
                      </a: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으로 정하는 시설</a:t>
                      </a:r>
                      <a:endParaRPr lang="ko-KR" altLang="en-US" sz="1400" dirty="0">
                        <a:solidFill>
                          <a:srgbClr val="000000"/>
                        </a:solidFill>
                        <a:effectLst/>
                        <a:latin typeface="바탕"/>
                      </a:endParaRPr>
                    </a:p>
                  </a:txBody>
                  <a:tcPr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표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2973751"/>
              </p:ext>
            </p:extLst>
          </p:nvPr>
        </p:nvGraphicFramePr>
        <p:xfrm>
          <a:off x="539552" y="2348880"/>
          <a:ext cx="7776864" cy="4077145"/>
        </p:xfrm>
        <a:graphic>
          <a:graphicData uri="http://schemas.openxmlformats.org/drawingml/2006/table">
            <a:tbl>
              <a:tblPr/>
              <a:tblGrid>
                <a:gridCol w="7776864"/>
              </a:tblGrid>
              <a:tr h="378045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60"/>
                        </a:spcAft>
                      </a:pPr>
                      <a:r>
                        <a:rPr lang="ko-KR" altLang="en-US" sz="1400" b="1" dirty="0">
                          <a:solidFill>
                            <a:srgbClr val="0000FF"/>
                          </a:solidFill>
                          <a:effectLst/>
                          <a:latin typeface="맑은 고딕"/>
                        </a:rPr>
                        <a:t>시행령</a:t>
                      </a: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 </a:t>
                      </a:r>
                      <a:r>
                        <a:rPr lang="en-US" altLang="ko-KR" sz="14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: </a:t>
                      </a: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제</a:t>
                      </a:r>
                      <a:r>
                        <a:rPr lang="en-US" altLang="ko-KR" sz="14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45</a:t>
                      </a: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조</a:t>
                      </a:r>
                      <a:r>
                        <a:rPr lang="en-US" altLang="ko-KR" sz="14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(</a:t>
                      </a: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휘발성유기화합물의 규제 등</a:t>
                      </a:r>
                      <a:r>
                        <a:rPr lang="en-US" altLang="ko-KR" sz="14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) ① </a:t>
                      </a: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법 제</a:t>
                      </a:r>
                      <a:r>
                        <a:rPr lang="en-US" altLang="ko-KR" sz="14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44</a:t>
                      </a: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조제</a:t>
                      </a:r>
                      <a:r>
                        <a:rPr lang="en-US" altLang="ko-KR" sz="14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1</a:t>
                      </a: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항 각 호 외의 </a:t>
                      </a:r>
                      <a:r>
                        <a:rPr lang="ko-KR" altLang="en-US" sz="1400" b="1" dirty="0" smtClean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부분</a:t>
                      </a:r>
                      <a:endParaRPr lang="en-US" altLang="ko-KR" sz="1400" b="1" dirty="0" smtClean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60"/>
                        </a:spcAft>
                      </a:pPr>
                      <a:r>
                        <a:rPr lang="en-US" altLang="ko-KR" sz="1400" b="1" dirty="0" smtClean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           </a:t>
                      </a:r>
                      <a:r>
                        <a:rPr lang="ko-KR" altLang="en-US" sz="1400" b="1" dirty="0" smtClean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에서 </a:t>
                      </a:r>
                      <a:r>
                        <a:rPr lang="en-US" altLang="ko-KR" sz="1400" b="1" dirty="0">
                          <a:solidFill>
                            <a:srgbClr val="0000FF"/>
                          </a:solidFill>
                          <a:effectLst/>
                          <a:latin typeface="맑은 고딕"/>
                        </a:rPr>
                        <a:t>"</a:t>
                      </a:r>
                      <a:r>
                        <a:rPr lang="ko-KR" altLang="en-US" sz="1400" b="1" dirty="0">
                          <a:solidFill>
                            <a:srgbClr val="0000FF"/>
                          </a:solidFill>
                          <a:effectLst/>
                          <a:latin typeface="맑은 고딕"/>
                        </a:rPr>
                        <a:t>대통령령으로 정하는 시설</a:t>
                      </a:r>
                      <a:r>
                        <a:rPr lang="en-US" altLang="ko-KR" sz="14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"</a:t>
                      </a: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이란 다음 각 호의 시설</a:t>
                      </a:r>
                      <a:r>
                        <a:rPr lang="en-US" altLang="ko-KR" sz="14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(</a:t>
                      </a: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법 제</a:t>
                      </a:r>
                      <a:r>
                        <a:rPr lang="en-US" altLang="ko-KR" sz="14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44</a:t>
                      </a: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조제</a:t>
                      </a:r>
                      <a:r>
                        <a:rPr lang="en-US" altLang="ko-KR" sz="14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1</a:t>
                      </a:r>
                      <a:r>
                        <a:rPr lang="ko-KR" altLang="en-US" sz="1400" b="1" dirty="0" smtClean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항</a:t>
                      </a:r>
                      <a:endParaRPr lang="en-US" altLang="ko-KR" sz="1400" b="1" dirty="0" smtClean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60"/>
                        </a:spcAft>
                      </a:pPr>
                      <a:r>
                        <a:rPr lang="en-US" altLang="ko-KR" sz="1400" b="1" dirty="0" smtClean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           </a:t>
                      </a:r>
                      <a:r>
                        <a:rPr lang="ko-KR" altLang="en-US" sz="1400" b="1" dirty="0" smtClean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제</a:t>
                      </a:r>
                      <a:r>
                        <a:rPr lang="en-US" altLang="ko-KR" sz="14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3</a:t>
                      </a: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호에 따른 </a:t>
                      </a:r>
                      <a:r>
                        <a:rPr lang="ko-KR" altLang="en-US" sz="1400" b="1" dirty="0">
                          <a:solidFill>
                            <a:srgbClr val="FF0000"/>
                          </a:solidFill>
                          <a:effectLst/>
                          <a:latin typeface="맑은 고딕"/>
                        </a:rPr>
                        <a:t>휘발성유기화합물 배출규제 추가지역의 경우에는 제</a:t>
                      </a:r>
                      <a:r>
                        <a:rPr lang="en-US" altLang="ko-KR" sz="1400" b="1" dirty="0">
                          <a:solidFill>
                            <a:srgbClr val="FF0000"/>
                          </a:solidFill>
                          <a:effectLst/>
                          <a:latin typeface="맑은 고딕"/>
                        </a:rPr>
                        <a:t>2</a:t>
                      </a:r>
                      <a:r>
                        <a:rPr lang="ko-KR" altLang="en-US" sz="1400" b="1" dirty="0">
                          <a:solidFill>
                            <a:srgbClr val="FF0000"/>
                          </a:solidFill>
                          <a:effectLst/>
                          <a:latin typeface="맑은 고딕"/>
                        </a:rPr>
                        <a:t>호에 </a:t>
                      </a:r>
                      <a:endParaRPr lang="en-US" altLang="ko-KR" sz="1400" b="1" dirty="0" smtClean="0">
                        <a:solidFill>
                          <a:srgbClr val="FF0000"/>
                        </a:solidFill>
                        <a:effectLst/>
                        <a:latin typeface="맑은 고딕"/>
                      </a:endParaRPr>
                    </a:p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60"/>
                        </a:spcAft>
                      </a:pPr>
                      <a:r>
                        <a:rPr lang="en-US" altLang="ko-KR" sz="1400" b="1" dirty="0" smtClean="0">
                          <a:solidFill>
                            <a:srgbClr val="FF0000"/>
                          </a:solidFill>
                          <a:effectLst/>
                          <a:latin typeface="맑은 고딕"/>
                        </a:rPr>
                        <a:t>           </a:t>
                      </a:r>
                      <a:r>
                        <a:rPr lang="ko-KR" altLang="en-US" sz="1400" b="1" dirty="0" smtClean="0">
                          <a:solidFill>
                            <a:srgbClr val="FF0000"/>
                          </a:solidFill>
                          <a:effectLst/>
                          <a:latin typeface="맑은 고딕"/>
                        </a:rPr>
                        <a:t>따른 </a:t>
                      </a:r>
                      <a:r>
                        <a:rPr lang="ko-KR" altLang="en-US" sz="1400" b="1" dirty="0">
                          <a:solidFill>
                            <a:srgbClr val="FF0000"/>
                          </a:solidFill>
                          <a:effectLst/>
                          <a:latin typeface="맑은 고딕"/>
                        </a:rPr>
                        <a:t>저유소의 출하시설 및 제</a:t>
                      </a:r>
                      <a:r>
                        <a:rPr lang="en-US" altLang="ko-KR" sz="1400" b="1" dirty="0">
                          <a:solidFill>
                            <a:srgbClr val="FF0000"/>
                          </a:solidFill>
                          <a:effectLst/>
                          <a:latin typeface="맑은 고딕"/>
                        </a:rPr>
                        <a:t>3</a:t>
                      </a:r>
                      <a:r>
                        <a:rPr lang="ko-KR" altLang="en-US" sz="1400" b="1" dirty="0">
                          <a:solidFill>
                            <a:srgbClr val="FF0000"/>
                          </a:solidFill>
                          <a:effectLst/>
                          <a:latin typeface="맑은 고딕"/>
                        </a:rPr>
                        <a:t>호의 시설만 해당한다</a:t>
                      </a:r>
                      <a:r>
                        <a:rPr lang="en-US" altLang="ko-KR" sz="14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)</a:t>
                      </a: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을 말한다</a:t>
                      </a:r>
                      <a:r>
                        <a:rPr lang="en-US" altLang="ko-KR" sz="14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. </a:t>
                      </a: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다만</a:t>
                      </a:r>
                      <a:r>
                        <a:rPr lang="en-US" altLang="ko-KR" sz="14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, </a:t>
                      </a:r>
                      <a:endParaRPr lang="en-US" altLang="ko-KR" sz="1400" b="1" dirty="0" smtClean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60"/>
                        </a:spcAft>
                      </a:pPr>
                      <a:r>
                        <a:rPr lang="en-US" altLang="ko-KR" sz="1400" b="1" dirty="0" smtClean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           </a:t>
                      </a:r>
                      <a:r>
                        <a:rPr lang="ko-KR" altLang="en-US" sz="1400" b="1" dirty="0" smtClean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제</a:t>
                      </a:r>
                      <a:r>
                        <a:rPr lang="en-US" altLang="ko-KR" sz="14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38</a:t>
                      </a: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조의</a:t>
                      </a:r>
                      <a:r>
                        <a:rPr lang="en-US" altLang="ko-KR" sz="14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2</a:t>
                      </a: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에서 정하는 </a:t>
                      </a:r>
                      <a:r>
                        <a:rPr lang="ko-KR" altLang="en-US" sz="1400" b="1" dirty="0" smtClean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업종</a:t>
                      </a:r>
                      <a:r>
                        <a:rPr lang="en-US" altLang="ko-KR" sz="1400" b="1" dirty="0" smtClean="0">
                          <a:solidFill>
                            <a:srgbClr val="00B050"/>
                          </a:solidFill>
                          <a:effectLst/>
                          <a:latin typeface="맑은 고딕"/>
                        </a:rPr>
                        <a:t>(</a:t>
                      </a:r>
                      <a:r>
                        <a:rPr lang="ko-KR" altLang="en-US" sz="1400" b="1" dirty="0" smtClean="0">
                          <a:solidFill>
                            <a:srgbClr val="00B050"/>
                          </a:solidFill>
                          <a:effectLst/>
                          <a:latin typeface="맑은 고딕"/>
                        </a:rPr>
                        <a:t>비산배출 업종</a:t>
                      </a:r>
                      <a:r>
                        <a:rPr lang="en-US" altLang="ko-KR" sz="1400" b="1" dirty="0" smtClean="0">
                          <a:solidFill>
                            <a:srgbClr val="00B050"/>
                          </a:solidFill>
                          <a:effectLst/>
                          <a:latin typeface="맑은 고딕"/>
                        </a:rPr>
                        <a:t>)</a:t>
                      </a:r>
                      <a:r>
                        <a:rPr lang="ko-KR" altLang="en-US" sz="1400" b="1" dirty="0" smtClean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에서 </a:t>
                      </a: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사용하는 시설의 </a:t>
                      </a:r>
                      <a:r>
                        <a:rPr lang="ko-KR" altLang="en-US" sz="1400" b="1" dirty="0" smtClean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경우는</a:t>
                      </a:r>
                      <a:endParaRPr lang="en-US" altLang="ko-KR" sz="1400" b="1" dirty="0" smtClean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60"/>
                        </a:spcAft>
                      </a:pPr>
                      <a:r>
                        <a:rPr lang="en-US" altLang="ko-KR" sz="1400" b="1" dirty="0" smtClean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          </a:t>
                      </a:r>
                      <a:r>
                        <a:rPr lang="ko-KR" altLang="en-US" sz="1400" b="1" dirty="0" smtClean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 </a:t>
                      </a: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제외한다</a:t>
                      </a:r>
                      <a:r>
                        <a:rPr lang="en-US" altLang="ko-KR" sz="1400" b="1" dirty="0" smtClean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. &lt;</a:t>
                      </a: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개정 </a:t>
                      </a:r>
                      <a:r>
                        <a:rPr lang="en-US" altLang="ko-KR" sz="14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2013. 1. 31., 2015. 7. 20.&gt;</a:t>
                      </a:r>
                      <a:endParaRPr lang="ko-KR" altLang="en-US" sz="1400" dirty="0">
                        <a:solidFill>
                          <a:srgbClr val="000000"/>
                        </a:solidFill>
                        <a:effectLst/>
                        <a:latin typeface="바탕"/>
                      </a:endParaRPr>
                    </a:p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60"/>
                        </a:spcAft>
                      </a:pPr>
                      <a:endParaRPr lang="en-US" altLang="ko-KR" sz="1000" b="1" dirty="0" smtClean="0">
                        <a:solidFill>
                          <a:srgbClr val="000000"/>
                        </a:solidFill>
                        <a:effectLst/>
                        <a:latin typeface="맑은 고딕"/>
                        <a:ea typeface="맑은 고딕"/>
                      </a:endParaRPr>
                    </a:p>
                    <a:p>
                      <a:pPr marL="0" marR="0" indent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60"/>
                        </a:spcAft>
                        <a:buNone/>
                      </a:pPr>
                      <a:r>
                        <a:rPr lang="en-US" altLang="ko-KR" sz="1400" b="1" dirty="0" smtClean="0">
                          <a:solidFill>
                            <a:srgbClr val="0000FF"/>
                          </a:solidFill>
                          <a:effectLst/>
                          <a:latin typeface="맑은 고딕"/>
                          <a:ea typeface="맑은 고딕"/>
                        </a:rPr>
                        <a:t>1. </a:t>
                      </a:r>
                      <a:r>
                        <a:rPr lang="ko-KR" altLang="en-US" sz="1400" b="1" dirty="0" smtClean="0">
                          <a:solidFill>
                            <a:srgbClr val="0000FF"/>
                          </a:solidFill>
                          <a:effectLst/>
                          <a:latin typeface="맑은 고딕"/>
                          <a:ea typeface="맑은 고딕"/>
                        </a:rPr>
                        <a:t>석유정제를 </a:t>
                      </a:r>
                      <a:r>
                        <a:rPr lang="ko-KR" altLang="en-US" sz="1400" b="1" dirty="0">
                          <a:solidFill>
                            <a:srgbClr val="0000FF"/>
                          </a:solidFill>
                          <a:effectLst/>
                          <a:latin typeface="맑은 고딕"/>
                          <a:ea typeface="맑은 고딕"/>
                        </a:rPr>
                        <a:t>위한 제조시설</a:t>
                      </a:r>
                      <a:r>
                        <a:rPr lang="en-US" altLang="ko-KR" sz="1400" b="1" dirty="0">
                          <a:solidFill>
                            <a:srgbClr val="0000FF"/>
                          </a:solidFill>
                          <a:effectLst/>
                          <a:latin typeface="맑은 고딕"/>
                          <a:ea typeface="맑은 고딕"/>
                        </a:rPr>
                        <a:t>, </a:t>
                      </a:r>
                      <a:r>
                        <a:rPr lang="ko-KR" altLang="en-US" sz="1400" b="1" dirty="0">
                          <a:solidFill>
                            <a:srgbClr val="0000FF"/>
                          </a:solidFill>
                          <a:effectLst/>
                          <a:latin typeface="맑은 고딕"/>
                          <a:ea typeface="맑은 고딕"/>
                        </a:rPr>
                        <a:t>저장시설 및 출하시설</a:t>
                      </a:r>
                      <a:r>
                        <a:rPr lang="en-US" altLang="ko-KR" sz="1400" b="1" dirty="0">
                          <a:solidFill>
                            <a:srgbClr val="0000FF"/>
                          </a:solidFill>
                          <a:effectLst/>
                          <a:latin typeface="맑은 고딕"/>
                          <a:ea typeface="맑은 고딕"/>
                        </a:rPr>
                        <a:t>(</a:t>
                      </a:r>
                      <a:r>
                        <a:rPr lang="ko-KR" altLang="en-US" sz="1400" b="1" dirty="0">
                          <a:solidFill>
                            <a:srgbClr val="0000FF"/>
                          </a:solidFill>
                          <a:effectLst/>
                          <a:latin typeface="맑은 고딕"/>
                          <a:ea typeface="맑은 고딕"/>
                        </a:rPr>
                        <a:t>出荷施設</a:t>
                      </a:r>
                      <a:r>
                        <a:rPr lang="en-US" altLang="ko-KR" sz="1400" b="1" dirty="0">
                          <a:solidFill>
                            <a:srgbClr val="0000FF"/>
                          </a:solidFill>
                          <a:effectLst/>
                          <a:latin typeface="맑은 고딕"/>
                          <a:ea typeface="맑은 고딕"/>
                        </a:rPr>
                        <a:t>)</a:t>
                      </a:r>
                      <a:r>
                        <a:rPr lang="ko-KR" altLang="en-US" sz="1400" b="1" dirty="0">
                          <a:solidFill>
                            <a:srgbClr val="0000FF"/>
                          </a:solidFill>
                          <a:effectLst/>
                          <a:latin typeface="맑은 고딕"/>
                          <a:ea typeface="맑은 고딕"/>
                        </a:rPr>
                        <a:t>과 석유화학제품 </a:t>
                      </a:r>
                      <a:endParaRPr lang="en-US" altLang="ko-KR" sz="1400" b="1" dirty="0" smtClean="0">
                        <a:solidFill>
                          <a:srgbClr val="0000FF"/>
                        </a:solidFill>
                        <a:effectLst/>
                        <a:latin typeface="맑은 고딕"/>
                        <a:ea typeface="맑은 고딕"/>
                      </a:endParaRPr>
                    </a:p>
                    <a:p>
                      <a:pPr marL="0" marR="0" indent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60"/>
                        </a:spcAft>
                        <a:buNone/>
                      </a:pPr>
                      <a:r>
                        <a:rPr lang="en-US" altLang="ko-KR" sz="1400" b="1" dirty="0" smtClean="0">
                          <a:solidFill>
                            <a:srgbClr val="0000FF"/>
                          </a:solidFill>
                          <a:effectLst/>
                          <a:latin typeface="맑은 고딕"/>
                          <a:ea typeface="맑은 고딕"/>
                        </a:rPr>
                        <a:t>    </a:t>
                      </a:r>
                      <a:r>
                        <a:rPr lang="ko-KR" altLang="en-US" sz="1400" b="1" dirty="0" smtClean="0">
                          <a:solidFill>
                            <a:srgbClr val="0000FF"/>
                          </a:solidFill>
                          <a:effectLst/>
                          <a:latin typeface="맑은 고딕"/>
                          <a:ea typeface="맑은 고딕"/>
                        </a:rPr>
                        <a:t>제조업의 </a:t>
                      </a:r>
                      <a:r>
                        <a:rPr lang="ko-KR" altLang="en-US" sz="1400" b="1" dirty="0">
                          <a:solidFill>
                            <a:srgbClr val="0000FF"/>
                          </a:solidFill>
                          <a:effectLst/>
                          <a:latin typeface="맑은 고딕"/>
                          <a:ea typeface="맑은 고딕"/>
                        </a:rPr>
                        <a:t>제조시설</a:t>
                      </a:r>
                      <a:r>
                        <a:rPr lang="en-US" altLang="ko-KR" sz="1400" b="1" dirty="0">
                          <a:solidFill>
                            <a:srgbClr val="0000FF"/>
                          </a:solidFill>
                          <a:effectLst/>
                          <a:latin typeface="맑은 고딕"/>
                          <a:ea typeface="맑은 고딕"/>
                        </a:rPr>
                        <a:t>, </a:t>
                      </a:r>
                      <a:r>
                        <a:rPr lang="ko-KR" altLang="en-US" sz="1400" b="1" dirty="0">
                          <a:solidFill>
                            <a:srgbClr val="0000FF"/>
                          </a:solidFill>
                          <a:effectLst/>
                          <a:latin typeface="맑은 고딕"/>
                          <a:ea typeface="맑은 고딕"/>
                        </a:rPr>
                        <a:t>저장시설 및 출하시설</a:t>
                      </a:r>
                      <a:endParaRPr lang="ko-KR" altLang="en-US" sz="1400" dirty="0">
                        <a:solidFill>
                          <a:srgbClr val="0000FF"/>
                        </a:solidFill>
                        <a:effectLst/>
                        <a:latin typeface="바탕"/>
                      </a:endParaRPr>
                    </a:p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60"/>
                        </a:spcAft>
                      </a:pPr>
                      <a:r>
                        <a:rPr lang="en-US" altLang="ko-KR" sz="1400" b="1" dirty="0">
                          <a:solidFill>
                            <a:srgbClr val="C00000"/>
                          </a:solidFill>
                          <a:effectLst/>
                          <a:latin typeface="맑은 고딕"/>
                          <a:ea typeface="맑은 고딕"/>
                        </a:rPr>
                        <a:t>2. </a:t>
                      </a:r>
                      <a:r>
                        <a:rPr lang="ko-KR" altLang="en-US" sz="1400" b="1" dirty="0">
                          <a:solidFill>
                            <a:srgbClr val="C00000"/>
                          </a:solidFill>
                          <a:effectLst/>
                          <a:latin typeface="맑은 고딕"/>
                          <a:ea typeface="맑은 고딕"/>
                        </a:rPr>
                        <a:t>저유소의 저장시설 및 </a:t>
                      </a:r>
                      <a:r>
                        <a:rPr lang="ko-KR" altLang="en-US" sz="1400" b="1" dirty="0" smtClean="0">
                          <a:solidFill>
                            <a:srgbClr val="C00000"/>
                          </a:solidFill>
                          <a:effectLst/>
                          <a:latin typeface="맑은 고딕"/>
                          <a:ea typeface="맑은 고딕"/>
                        </a:rPr>
                        <a:t>출하시설</a:t>
                      </a:r>
                      <a:r>
                        <a:rPr lang="en-US" altLang="ko-KR" sz="14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맑은 고딕"/>
                          <a:ea typeface="맑은 고딕"/>
                        </a:rPr>
                        <a:t>(</a:t>
                      </a:r>
                      <a:r>
                        <a:rPr lang="ko-KR" altLang="en-US" sz="14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맑은 고딕"/>
                          <a:ea typeface="맑은 고딕"/>
                        </a:rPr>
                        <a:t>추가지역</a:t>
                      </a:r>
                      <a:r>
                        <a:rPr lang="en-US" altLang="ko-KR" sz="14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맑은 고딕"/>
                          <a:ea typeface="맑은 고딕"/>
                        </a:rPr>
                        <a:t>)</a:t>
                      </a:r>
                      <a:endParaRPr lang="ko-KR" altLang="en-US" sz="14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바탕"/>
                      </a:endParaRPr>
                    </a:p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60"/>
                        </a:spcAft>
                      </a:pPr>
                      <a:r>
                        <a:rPr lang="en-US" altLang="ko-KR" sz="1400" b="1" dirty="0">
                          <a:solidFill>
                            <a:srgbClr val="0070C0"/>
                          </a:solidFill>
                          <a:effectLst/>
                          <a:latin typeface="맑은 고딕"/>
                          <a:ea typeface="맑은 고딕"/>
                        </a:rPr>
                        <a:t>3. </a:t>
                      </a:r>
                      <a:r>
                        <a:rPr lang="ko-KR" altLang="en-US" sz="1400" b="1" dirty="0">
                          <a:solidFill>
                            <a:srgbClr val="0070C0"/>
                          </a:solidFill>
                          <a:effectLst/>
                          <a:latin typeface="맑은 고딕"/>
                          <a:ea typeface="맑은 고딕"/>
                        </a:rPr>
                        <a:t>주유소의 저장시설 및 </a:t>
                      </a:r>
                      <a:r>
                        <a:rPr lang="ko-KR" altLang="en-US" sz="1400" b="1" dirty="0" smtClean="0">
                          <a:solidFill>
                            <a:srgbClr val="0070C0"/>
                          </a:solidFill>
                          <a:effectLst/>
                          <a:latin typeface="맑은 고딕"/>
                          <a:ea typeface="맑은 고딕"/>
                        </a:rPr>
                        <a:t>주유시설</a:t>
                      </a:r>
                      <a:r>
                        <a:rPr lang="en-US" altLang="ko-KR" sz="14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맑은 고딕"/>
                          <a:ea typeface="맑은 고딕"/>
                        </a:rPr>
                        <a:t>(</a:t>
                      </a:r>
                      <a:r>
                        <a:rPr lang="ko-KR" altLang="en-US" sz="14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맑은 고딕"/>
                          <a:ea typeface="맑은 고딕"/>
                        </a:rPr>
                        <a:t>추가지역</a:t>
                      </a:r>
                      <a:r>
                        <a:rPr lang="en-US" altLang="ko-KR" sz="14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맑은 고딕"/>
                          <a:ea typeface="맑은 고딕"/>
                        </a:rPr>
                        <a:t>)</a:t>
                      </a:r>
                      <a:endParaRPr lang="ko-KR" altLang="en-US" sz="14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바탕"/>
                      </a:endParaRPr>
                    </a:p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60"/>
                        </a:spcAft>
                      </a:pPr>
                      <a:r>
                        <a:rPr lang="en-US" altLang="ko-KR" sz="1400" b="1" dirty="0">
                          <a:solidFill>
                            <a:srgbClr val="7030A0"/>
                          </a:solidFill>
                          <a:effectLst/>
                          <a:latin typeface="맑은 고딕"/>
                          <a:ea typeface="맑은 고딕"/>
                        </a:rPr>
                        <a:t>4. </a:t>
                      </a:r>
                      <a:r>
                        <a:rPr lang="ko-KR" altLang="en-US" sz="1400" b="1" dirty="0">
                          <a:solidFill>
                            <a:srgbClr val="7030A0"/>
                          </a:solidFill>
                          <a:effectLst/>
                          <a:latin typeface="맑은 고딕"/>
                          <a:ea typeface="맑은 고딕"/>
                        </a:rPr>
                        <a:t>세탁시설</a:t>
                      </a:r>
                      <a:endParaRPr lang="ko-KR" altLang="en-US" sz="1400" dirty="0">
                        <a:solidFill>
                          <a:srgbClr val="7030A0"/>
                        </a:solidFill>
                        <a:effectLst/>
                        <a:latin typeface="바탕"/>
                      </a:endParaRPr>
                    </a:p>
                  </a:txBody>
                  <a:tcPr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7674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6" descr="삼양1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6108" y="6489376"/>
            <a:ext cx="2023844" cy="324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-179523"/>
            <a:ext cx="9144000" cy="81624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3600" b="1" spc="-150" dirty="0" smtClean="0">
                <a:solidFill>
                  <a:schemeClr val="bg1"/>
                </a:solidFill>
                <a:latin typeface="맑은 고딕"/>
                <a:ea typeface="맑은 고딕"/>
              </a:rPr>
              <a:t>Ⅱ</a:t>
            </a:r>
            <a:r>
              <a:rPr lang="en-US" altLang="ko-KR" sz="3600" b="1" spc="-150" dirty="0" smtClean="0">
                <a:solidFill>
                  <a:schemeClr val="bg1"/>
                </a:solidFill>
              </a:rPr>
              <a:t>. </a:t>
            </a:r>
            <a:r>
              <a:rPr lang="ko-KR" altLang="en-US" sz="3600" b="1" spc="-150" dirty="0" smtClean="0">
                <a:solidFill>
                  <a:schemeClr val="bg1"/>
                </a:solidFill>
              </a:rPr>
              <a:t>대기환경보전법 </a:t>
            </a:r>
            <a:endParaRPr lang="ko-KR" altLang="en-US" sz="3200" b="1" spc="-150" dirty="0">
              <a:solidFill>
                <a:srgbClr val="0000FF"/>
              </a:solidFill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1FC61-9687-4102-992B-317C04596E94}" type="slidenum">
              <a:rPr lang="ko-KR" altLang="en-US" smtClean="0"/>
              <a:pPr/>
              <a:t>25</a:t>
            </a:fld>
            <a:endParaRPr lang="ko-KR" altLang="en-US" dirty="0"/>
          </a:p>
        </p:txBody>
      </p:sp>
      <p:sp>
        <p:nvSpPr>
          <p:cNvPr id="8" name="모서리가 둥근 직사각형 7"/>
          <p:cNvSpPr/>
          <p:nvPr/>
        </p:nvSpPr>
        <p:spPr>
          <a:xfrm>
            <a:off x="467544" y="908720"/>
            <a:ext cx="6628564" cy="55436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b="1" dirty="0" smtClean="0">
                <a:solidFill>
                  <a:schemeClr val="bg1"/>
                </a:solidFill>
              </a:rPr>
              <a:t>휘발성 유기화합물 배출시설 신고</a:t>
            </a:r>
            <a:endParaRPr lang="ko-KR" altLang="en-US" sz="3200" dirty="0">
              <a:solidFill>
                <a:schemeClr val="bg1"/>
              </a:solidFill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2699792" y="1454587"/>
            <a:ext cx="3198311" cy="24622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ko-KR" altLang="en-US" sz="1000" b="1" dirty="0"/>
              <a:t>○ </a:t>
            </a:r>
            <a:r>
              <a:rPr lang="ko-KR" altLang="en-US" sz="1000" b="1" dirty="0" smtClean="0"/>
              <a:t>휘발성유기화합물 배출시설</a:t>
            </a:r>
            <a:r>
              <a:rPr lang="en-US" altLang="ko-KR" sz="1000" b="1" dirty="0" smtClean="0"/>
              <a:t>[</a:t>
            </a:r>
            <a:r>
              <a:rPr lang="ko-KR" altLang="en-US" sz="1000" b="1" dirty="0" smtClean="0"/>
              <a:t>시행령 제</a:t>
            </a:r>
            <a:r>
              <a:rPr lang="en-US" altLang="ko-KR" sz="1000" b="1" dirty="0" smtClean="0"/>
              <a:t>45</a:t>
            </a:r>
            <a:r>
              <a:rPr lang="ko-KR" altLang="en-US" sz="1000" b="1" dirty="0" smtClean="0"/>
              <a:t>조제</a:t>
            </a:r>
            <a:r>
              <a:rPr lang="en-US" altLang="ko-KR" sz="1000" b="1" dirty="0" smtClean="0"/>
              <a:t>1</a:t>
            </a:r>
            <a:r>
              <a:rPr lang="ko-KR" altLang="en-US" sz="1000" b="1" dirty="0" smtClean="0"/>
              <a:t>항</a:t>
            </a:r>
            <a:r>
              <a:rPr lang="en-US" altLang="ko-KR" sz="1000" b="1" dirty="0" smtClean="0"/>
              <a:t>]</a:t>
            </a:r>
            <a:endParaRPr lang="ko-KR" altLang="en-US" sz="1000" dirty="0"/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08150"/>
            <a:ext cx="6815782" cy="4817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0104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6" descr="삼양1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6108" y="6489376"/>
            <a:ext cx="2023844" cy="324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-179523"/>
            <a:ext cx="9144000" cy="81624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3600" b="1" spc="-150" dirty="0" smtClean="0">
                <a:solidFill>
                  <a:schemeClr val="bg1"/>
                </a:solidFill>
                <a:latin typeface="맑은 고딕"/>
                <a:ea typeface="맑은 고딕"/>
              </a:rPr>
              <a:t>Ⅱ</a:t>
            </a:r>
            <a:r>
              <a:rPr lang="en-US" altLang="ko-KR" sz="3600" b="1" spc="-150" dirty="0" smtClean="0">
                <a:solidFill>
                  <a:schemeClr val="bg1"/>
                </a:solidFill>
              </a:rPr>
              <a:t>. </a:t>
            </a:r>
            <a:r>
              <a:rPr lang="ko-KR" altLang="en-US" sz="3600" b="1" spc="-150" dirty="0" smtClean="0">
                <a:solidFill>
                  <a:schemeClr val="bg1"/>
                </a:solidFill>
              </a:rPr>
              <a:t>대기환경보전법 </a:t>
            </a:r>
            <a:endParaRPr lang="ko-KR" altLang="en-US" sz="3200" b="1" spc="-150" dirty="0">
              <a:solidFill>
                <a:srgbClr val="0000FF"/>
              </a:solidFill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1FC61-9687-4102-992B-317C04596E94}" type="slidenum">
              <a:rPr lang="ko-KR" altLang="en-US" smtClean="0"/>
              <a:pPr/>
              <a:t>26</a:t>
            </a:fld>
            <a:endParaRPr lang="ko-KR" altLang="en-US" dirty="0"/>
          </a:p>
        </p:txBody>
      </p:sp>
      <p:sp>
        <p:nvSpPr>
          <p:cNvPr id="8" name="모서리가 둥근 직사각형 7"/>
          <p:cNvSpPr/>
          <p:nvPr/>
        </p:nvSpPr>
        <p:spPr>
          <a:xfrm>
            <a:off x="467544" y="908720"/>
            <a:ext cx="6628564" cy="55436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b="1" dirty="0" smtClean="0">
                <a:solidFill>
                  <a:schemeClr val="bg1"/>
                </a:solidFill>
              </a:rPr>
              <a:t>휘발성 유기화합물 배출시설 신고</a:t>
            </a:r>
            <a:endParaRPr lang="ko-KR" altLang="en-US" sz="3200" dirty="0">
              <a:solidFill>
                <a:schemeClr val="bg1"/>
              </a:solidFill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611560" y="1628800"/>
            <a:ext cx="1420582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>
            <a:spAutoFit/>
          </a:bodyPr>
          <a:lstStyle/>
          <a:p>
            <a:r>
              <a:rPr lang="ko-KR" altLang="en-US" b="1" dirty="0"/>
              <a:t>○ 신고시기</a:t>
            </a:r>
            <a:endParaRPr lang="ko-KR" altLang="en-US" dirty="0"/>
          </a:p>
        </p:txBody>
      </p:sp>
      <p:graphicFrame>
        <p:nvGraphicFramePr>
          <p:cNvPr id="13" name="표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056588"/>
              </p:ext>
            </p:extLst>
          </p:nvPr>
        </p:nvGraphicFramePr>
        <p:xfrm>
          <a:off x="611560" y="2132856"/>
          <a:ext cx="7776864" cy="2484120"/>
        </p:xfrm>
        <a:graphic>
          <a:graphicData uri="http://schemas.openxmlformats.org/drawingml/2006/table">
            <a:tbl>
              <a:tblPr/>
              <a:tblGrid>
                <a:gridCol w="7776864"/>
              </a:tblGrid>
              <a:tr h="169303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60"/>
                        </a:spcAft>
                      </a:pPr>
                      <a:r>
                        <a:rPr lang="ko-KR" altLang="en-US" sz="1400" b="1" dirty="0">
                          <a:solidFill>
                            <a:schemeClr val="tx1"/>
                          </a:solidFill>
                          <a:effectLst/>
                          <a:latin typeface="맑은 고딕"/>
                        </a:rPr>
                        <a:t>법 제</a:t>
                      </a:r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effectLst/>
                          <a:latin typeface="맑은 고딕"/>
                        </a:rPr>
                        <a:t>45</a:t>
                      </a:r>
                      <a:r>
                        <a:rPr lang="ko-KR" altLang="en-US" sz="1400" b="1" dirty="0">
                          <a:solidFill>
                            <a:schemeClr val="tx1"/>
                          </a:solidFill>
                          <a:effectLst/>
                          <a:latin typeface="맑은 고딕"/>
                        </a:rPr>
                        <a:t>조</a:t>
                      </a:r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effectLst/>
                          <a:latin typeface="맑은 고딕"/>
                        </a:rPr>
                        <a:t>(</a:t>
                      </a:r>
                      <a:r>
                        <a:rPr lang="ko-KR" altLang="en-US" sz="1400" b="1" dirty="0">
                          <a:solidFill>
                            <a:schemeClr val="tx1"/>
                          </a:solidFill>
                          <a:effectLst/>
                          <a:latin typeface="맑은 고딕"/>
                        </a:rPr>
                        <a:t>기존 휘발성유기화합물 배출시설에 대한 규제</a:t>
                      </a:r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effectLst/>
                          <a:latin typeface="맑은 고딕"/>
                        </a:rPr>
                        <a:t>) ①</a:t>
                      </a:r>
                      <a:r>
                        <a:rPr lang="ko-KR" altLang="en-US" sz="1400" b="1" dirty="0">
                          <a:solidFill>
                            <a:schemeClr val="tx1"/>
                          </a:solidFill>
                          <a:effectLst/>
                          <a:latin typeface="맑은 고딕"/>
                        </a:rPr>
                        <a:t>특별대책지역</a:t>
                      </a:r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effectLst/>
                          <a:latin typeface="맑은 고딕"/>
                        </a:rPr>
                        <a:t>, </a:t>
                      </a:r>
                      <a:r>
                        <a:rPr lang="ko-KR" altLang="en-US" sz="1400" b="1" dirty="0" smtClean="0">
                          <a:solidFill>
                            <a:schemeClr val="tx1"/>
                          </a:solidFill>
                          <a:effectLst/>
                          <a:latin typeface="맑은 고딕"/>
                        </a:rPr>
                        <a:t>대기관리권역</a:t>
                      </a:r>
                      <a:endParaRPr lang="en-US" altLang="ko-KR" sz="1400" b="1" dirty="0" smtClean="0">
                        <a:solidFill>
                          <a:schemeClr val="tx1"/>
                        </a:solidFill>
                        <a:effectLst/>
                        <a:latin typeface="맑은 고딕"/>
                      </a:endParaRPr>
                    </a:p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60"/>
                        </a:spcAft>
                      </a:pPr>
                      <a:r>
                        <a:rPr lang="en-US" altLang="ko-KR" sz="1400" b="1" dirty="0" smtClean="0">
                          <a:solidFill>
                            <a:schemeClr val="tx1"/>
                          </a:solidFill>
                          <a:effectLst/>
                          <a:latin typeface="맑은 고딕"/>
                        </a:rPr>
                        <a:t>           </a:t>
                      </a:r>
                      <a:r>
                        <a:rPr lang="ko-KR" altLang="en-US" sz="1400" b="1" dirty="0" smtClean="0">
                          <a:solidFill>
                            <a:schemeClr val="tx1"/>
                          </a:solidFill>
                          <a:effectLst/>
                          <a:latin typeface="맑은 고딕"/>
                        </a:rPr>
                        <a:t> </a:t>
                      </a:r>
                      <a:r>
                        <a:rPr lang="ko-KR" altLang="en-US" sz="1400" b="1" dirty="0">
                          <a:solidFill>
                            <a:schemeClr val="tx1"/>
                          </a:solidFill>
                          <a:effectLst/>
                          <a:latin typeface="맑은 고딕"/>
                        </a:rPr>
                        <a:t>또는 </a:t>
                      </a:r>
                      <a:r>
                        <a:rPr lang="ko-KR" altLang="en-US" sz="1400" b="1" dirty="0">
                          <a:solidFill>
                            <a:srgbClr val="FF0000"/>
                          </a:solidFill>
                          <a:effectLst/>
                          <a:latin typeface="맑은 고딕"/>
                        </a:rPr>
                        <a:t>휘발성유기화합물 배출규제 추가지역으로 </a:t>
                      </a:r>
                      <a:r>
                        <a:rPr lang="ko-KR" altLang="en-US" sz="1400" b="1" dirty="0" err="1" smtClean="0">
                          <a:solidFill>
                            <a:srgbClr val="FF0000"/>
                          </a:solidFill>
                          <a:effectLst/>
                          <a:latin typeface="맑은 고딕"/>
                        </a:rPr>
                        <a:t>지정ㆍ고시</a:t>
                      </a:r>
                      <a:r>
                        <a:rPr lang="ko-KR" altLang="en-US" sz="1400" b="1" dirty="0" smtClean="0">
                          <a:solidFill>
                            <a:srgbClr val="FF0000"/>
                          </a:solidFill>
                          <a:effectLst/>
                          <a:latin typeface="맑은 고딕"/>
                        </a:rPr>
                        <a:t> 될</a:t>
                      </a:r>
                      <a:r>
                        <a:rPr lang="ko-KR" altLang="en-US" sz="1400" b="1" dirty="0" smtClean="0">
                          <a:solidFill>
                            <a:srgbClr val="FF0000"/>
                          </a:solidFill>
                          <a:effectLst/>
                          <a:latin typeface="맑은 고딕"/>
                          <a:ea typeface="맑은 고딕"/>
                        </a:rPr>
                        <a:t> </a:t>
                      </a:r>
                      <a:r>
                        <a:rPr lang="ko-KR" altLang="en-US" sz="1400" b="1" dirty="0">
                          <a:solidFill>
                            <a:srgbClr val="FF0000"/>
                          </a:solidFill>
                          <a:effectLst/>
                          <a:latin typeface="맑은 고딕"/>
                          <a:ea typeface="맑은 고딕"/>
                        </a:rPr>
                        <a:t>당시 </a:t>
                      </a:r>
                      <a:r>
                        <a:rPr lang="ko-KR" altLang="en-US" sz="1400" b="1" dirty="0">
                          <a:solidFill>
                            <a:schemeClr val="tx1"/>
                          </a:solidFill>
                          <a:effectLst/>
                          <a:latin typeface="맑은 고딕"/>
                          <a:ea typeface="맑은 고딕"/>
                        </a:rPr>
                        <a:t>그 지역에서 </a:t>
                      </a:r>
                      <a:endParaRPr lang="en-US" altLang="ko-KR" sz="1400" b="1" dirty="0" smtClean="0">
                        <a:solidFill>
                          <a:schemeClr val="tx1"/>
                        </a:solidFill>
                        <a:effectLst/>
                        <a:latin typeface="맑은 고딕"/>
                        <a:ea typeface="맑은 고딕"/>
                      </a:endParaRPr>
                    </a:p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60"/>
                        </a:spcAft>
                      </a:pPr>
                      <a:r>
                        <a:rPr lang="en-US" altLang="ko-KR" sz="1400" b="1" dirty="0" smtClean="0">
                          <a:solidFill>
                            <a:schemeClr val="tx1"/>
                          </a:solidFill>
                          <a:effectLst/>
                          <a:latin typeface="맑은 고딕"/>
                          <a:ea typeface="맑은 고딕"/>
                        </a:rPr>
                        <a:t>            </a:t>
                      </a:r>
                      <a:r>
                        <a:rPr lang="ko-KR" altLang="en-US" sz="1400" b="1" dirty="0" smtClean="0">
                          <a:solidFill>
                            <a:srgbClr val="0000FF"/>
                          </a:solidFill>
                          <a:effectLst/>
                          <a:latin typeface="맑은 고딕"/>
                          <a:ea typeface="맑은 고딕"/>
                        </a:rPr>
                        <a:t>휘발성유기화합물을 </a:t>
                      </a:r>
                      <a:r>
                        <a:rPr lang="ko-KR" altLang="en-US" sz="1400" b="1" dirty="0">
                          <a:solidFill>
                            <a:srgbClr val="0000FF"/>
                          </a:solidFill>
                          <a:effectLst/>
                          <a:latin typeface="맑은 고딕"/>
                          <a:ea typeface="맑은 고딕"/>
                        </a:rPr>
                        <a:t>배출하는 시설을 </a:t>
                      </a:r>
                      <a:r>
                        <a:rPr lang="ko-KR" altLang="en-US" sz="1400" b="1" dirty="0" smtClean="0">
                          <a:solidFill>
                            <a:srgbClr val="0000FF"/>
                          </a:solidFill>
                          <a:effectLst/>
                          <a:latin typeface="맑은 고딕"/>
                          <a:ea typeface="맑은 고딕"/>
                        </a:rPr>
                        <a:t>운영하고 있는 </a:t>
                      </a:r>
                      <a:r>
                        <a:rPr lang="ko-KR" altLang="en-US" sz="1400" b="1" dirty="0">
                          <a:solidFill>
                            <a:srgbClr val="0000FF"/>
                          </a:solidFill>
                          <a:effectLst/>
                          <a:latin typeface="맑은 고딕"/>
                          <a:ea typeface="맑은 고딕"/>
                        </a:rPr>
                        <a:t>자는 </a:t>
                      </a:r>
                      <a:r>
                        <a:rPr lang="ko-KR" altLang="en-US" sz="1400" b="1" dirty="0">
                          <a:solidFill>
                            <a:schemeClr val="tx1"/>
                          </a:solidFill>
                          <a:effectLst/>
                          <a:latin typeface="맑은 고딕"/>
                          <a:ea typeface="맑은 고딕"/>
                        </a:rPr>
                        <a:t>특별대책지역</a:t>
                      </a:r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effectLst/>
                          <a:latin typeface="맑은 고딕"/>
                          <a:ea typeface="맑은 고딕"/>
                        </a:rPr>
                        <a:t>, </a:t>
                      </a:r>
                      <a:r>
                        <a:rPr lang="ko-KR" altLang="en-US" sz="1400" b="1" dirty="0" err="1" smtClean="0">
                          <a:solidFill>
                            <a:schemeClr val="tx1"/>
                          </a:solidFill>
                          <a:effectLst/>
                          <a:latin typeface="맑은 고딕"/>
                          <a:ea typeface="맑은 고딕"/>
                        </a:rPr>
                        <a:t>대기관</a:t>
                      </a:r>
                      <a:endParaRPr lang="en-US" altLang="ko-KR" sz="1400" b="1" dirty="0" smtClean="0">
                        <a:solidFill>
                          <a:schemeClr val="tx1"/>
                        </a:solidFill>
                        <a:effectLst/>
                        <a:latin typeface="맑은 고딕"/>
                        <a:ea typeface="맑은 고딕"/>
                      </a:endParaRPr>
                    </a:p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60"/>
                        </a:spcAft>
                      </a:pPr>
                      <a:r>
                        <a:rPr lang="en-US" altLang="ko-KR" sz="1400" b="1" dirty="0" smtClean="0">
                          <a:solidFill>
                            <a:schemeClr val="tx1"/>
                          </a:solidFill>
                          <a:effectLst/>
                          <a:latin typeface="맑은 고딕"/>
                          <a:ea typeface="맑은 고딕"/>
                        </a:rPr>
                        <a:t>            </a:t>
                      </a:r>
                      <a:r>
                        <a:rPr lang="ko-KR" altLang="en-US" sz="1400" b="1" dirty="0" smtClean="0">
                          <a:solidFill>
                            <a:schemeClr val="tx1"/>
                          </a:solidFill>
                          <a:effectLst/>
                          <a:latin typeface="맑은 고딕"/>
                          <a:ea typeface="맑은 고딕"/>
                        </a:rPr>
                        <a:t>리 </a:t>
                      </a:r>
                      <a:r>
                        <a:rPr lang="ko-KR" altLang="en-US" sz="1400" b="1" dirty="0">
                          <a:solidFill>
                            <a:schemeClr val="tx1"/>
                          </a:solidFill>
                          <a:effectLst/>
                          <a:latin typeface="맑은 고딕"/>
                          <a:ea typeface="맑은 고딕"/>
                        </a:rPr>
                        <a:t>권역 또는 휘발성유기화합물 </a:t>
                      </a:r>
                      <a:r>
                        <a:rPr lang="ko-KR" altLang="en-US" sz="1400" b="1" dirty="0" smtClean="0">
                          <a:solidFill>
                            <a:schemeClr val="tx1"/>
                          </a:solidFill>
                          <a:effectLst/>
                          <a:latin typeface="맑은 고딕"/>
                          <a:ea typeface="맑은 고딕"/>
                        </a:rPr>
                        <a:t>배출규제 </a:t>
                      </a:r>
                      <a:r>
                        <a:rPr lang="ko-KR" altLang="en-US" sz="1400" b="1" dirty="0">
                          <a:solidFill>
                            <a:schemeClr val="tx1"/>
                          </a:solidFill>
                          <a:effectLst/>
                          <a:latin typeface="맑은 고딕"/>
                          <a:ea typeface="맑은 고딕"/>
                        </a:rPr>
                        <a:t>추가지역으로 </a:t>
                      </a:r>
                      <a:r>
                        <a:rPr lang="ko-KR" altLang="en-US" sz="1400" b="1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맑은 고딕"/>
                          <a:ea typeface="맑은 고딕"/>
                        </a:rPr>
                        <a:t>지정ㆍ고시된</a:t>
                      </a:r>
                      <a:r>
                        <a:rPr lang="ko-KR" altLang="en-US" sz="1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맑은 고딕"/>
                          <a:ea typeface="맑은 고딕"/>
                        </a:rPr>
                        <a:t> 날부터 </a:t>
                      </a:r>
                      <a:endParaRPr lang="en-US" altLang="ko-KR" sz="1400" b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맑은 고딕"/>
                        <a:ea typeface="맑은 고딕"/>
                      </a:endParaRPr>
                    </a:p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60"/>
                        </a:spcAft>
                      </a:pPr>
                      <a:r>
                        <a:rPr lang="en-US" altLang="ko-KR" sz="1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맑은 고딕"/>
                          <a:ea typeface="맑은 고딕"/>
                        </a:rPr>
                        <a:t>            </a:t>
                      </a:r>
                      <a:r>
                        <a:rPr lang="en-US" altLang="ko-KR" sz="1400" b="1" dirty="0" smtClean="0">
                          <a:solidFill>
                            <a:srgbClr val="FF0000"/>
                          </a:solidFill>
                          <a:effectLst/>
                          <a:latin typeface="맑은 고딕"/>
                          <a:ea typeface="맑은 고딕"/>
                        </a:rPr>
                        <a:t>3</a:t>
                      </a:r>
                      <a:r>
                        <a:rPr lang="ko-KR" altLang="en-US" sz="1400" b="1" dirty="0">
                          <a:solidFill>
                            <a:srgbClr val="FF0000"/>
                          </a:solidFill>
                          <a:effectLst/>
                          <a:latin typeface="맑은 고딕"/>
                          <a:ea typeface="맑은 고딕"/>
                        </a:rPr>
                        <a:t>개월 </a:t>
                      </a:r>
                      <a:r>
                        <a:rPr lang="ko-KR" altLang="en-US" sz="1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맑은 고딕"/>
                          <a:ea typeface="맑은 고딕"/>
                        </a:rPr>
                        <a:t>이내에 </a:t>
                      </a:r>
                      <a:r>
                        <a:rPr lang="ko-KR" altLang="en-US" sz="1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맑은 고딕"/>
                        </a:rPr>
                        <a:t>제</a:t>
                      </a:r>
                      <a:r>
                        <a:rPr lang="en-US" altLang="ko-KR" sz="1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맑은 고딕"/>
                        </a:rPr>
                        <a:t>44</a:t>
                      </a:r>
                      <a:r>
                        <a:rPr lang="ko-KR" altLang="en-US" sz="1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맑은 고딕"/>
                        </a:rPr>
                        <a:t>조제</a:t>
                      </a:r>
                      <a:r>
                        <a:rPr lang="en-US" altLang="ko-KR" sz="1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맑은 고딕"/>
                        </a:rPr>
                        <a:t>1</a:t>
                      </a:r>
                      <a:r>
                        <a:rPr lang="ko-KR" altLang="en-US" sz="1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맑은 고딕"/>
                        </a:rPr>
                        <a:t>항에 따른 </a:t>
                      </a:r>
                      <a:r>
                        <a:rPr lang="ko-KR" altLang="en-US" sz="1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맑은 고딕"/>
                        </a:rPr>
                        <a:t>신고</a:t>
                      </a:r>
                      <a:r>
                        <a:rPr lang="ko-KR" altLang="en-US" sz="1400" b="1" dirty="0">
                          <a:solidFill>
                            <a:schemeClr val="tx1"/>
                          </a:solidFill>
                          <a:effectLst/>
                          <a:latin typeface="맑은 고딕"/>
                        </a:rPr>
                        <a:t>를 하여야 하며</a:t>
                      </a:r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effectLst/>
                          <a:latin typeface="맑은 고딕"/>
                        </a:rPr>
                        <a:t>, </a:t>
                      </a:r>
                      <a:r>
                        <a:rPr lang="ko-KR" altLang="en-US" sz="1400" b="1" dirty="0">
                          <a:solidFill>
                            <a:schemeClr val="tx1"/>
                          </a:solidFill>
                          <a:effectLst/>
                          <a:latin typeface="맑은 고딕"/>
                        </a:rPr>
                        <a:t>특별대책지역</a:t>
                      </a:r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effectLst/>
                          <a:latin typeface="맑은 고딕"/>
                        </a:rPr>
                        <a:t>, </a:t>
                      </a:r>
                      <a:r>
                        <a:rPr lang="ko-KR" altLang="en-US" sz="1400" b="1" dirty="0" smtClean="0">
                          <a:solidFill>
                            <a:schemeClr val="tx1"/>
                          </a:solidFill>
                          <a:effectLst/>
                          <a:latin typeface="맑은 고딕"/>
                        </a:rPr>
                        <a:t>대기관리</a:t>
                      </a:r>
                      <a:endParaRPr lang="en-US" altLang="ko-KR" sz="1400" b="1" dirty="0" smtClean="0">
                        <a:solidFill>
                          <a:schemeClr val="tx1"/>
                        </a:solidFill>
                        <a:effectLst/>
                        <a:latin typeface="맑은 고딕"/>
                      </a:endParaRPr>
                    </a:p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60"/>
                        </a:spcAft>
                      </a:pPr>
                      <a:r>
                        <a:rPr lang="en-US" altLang="ko-KR" sz="1400" b="1" dirty="0" smtClean="0">
                          <a:solidFill>
                            <a:schemeClr val="tx1"/>
                          </a:solidFill>
                          <a:effectLst/>
                          <a:latin typeface="맑은 고딕"/>
                        </a:rPr>
                        <a:t>            </a:t>
                      </a:r>
                      <a:r>
                        <a:rPr lang="ko-KR" altLang="en-US" sz="1400" b="1" dirty="0" smtClean="0">
                          <a:solidFill>
                            <a:schemeClr val="tx1"/>
                          </a:solidFill>
                          <a:effectLst/>
                          <a:latin typeface="맑은 고딕"/>
                        </a:rPr>
                        <a:t>권역 </a:t>
                      </a:r>
                      <a:r>
                        <a:rPr lang="ko-KR" altLang="en-US" sz="1400" b="1" dirty="0">
                          <a:solidFill>
                            <a:schemeClr val="tx1"/>
                          </a:solidFill>
                          <a:effectLst/>
                          <a:latin typeface="맑은 고딕"/>
                        </a:rPr>
                        <a:t>또는 </a:t>
                      </a:r>
                      <a:r>
                        <a:rPr lang="ko-KR" altLang="en-US" sz="1400" b="1" dirty="0" smtClean="0">
                          <a:solidFill>
                            <a:schemeClr val="tx1"/>
                          </a:solidFill>
                          <a:effectLst/>
                          <a:latin typeface="맑은 고딕"/>
                        </a:rPr>
                        <a:t>휘발성유기화합물 </a:t>
                      </a:r>
                      <a:r>
                        <a:rPr lang="ko-KR" altLang="en-US" sz="1400" b="1" dirty="0">
                          <a:solidFill>
                            <a:schemeClr val="tx1"/>
                          </a:solidFill>
                          <a:effectLst/>
                          <a:latin typeface="맑은 고딕"/>
                        </a:rPr>
                        <a:t>배출규제 추가지역으로 </a:t>
                      </a:r>
                      <a:r>
                        <a:rPr lang="ko-KR" altLang="en-US" sz="1400" b="1" dirty="0" err="1">
                          <a:solidFill>
                            <a:srgbClr val="C00000"/>
                          </a:solidFill>
                          <a:effectLst/>
                          <a:latin typeface="맑은 고딕"/>
                        </a:rPr>
                        <a:t>지정ㆍ고시된</a:t>
                      </a:r>
                      <a:r>
                        <a:rPr lang="ko-KR" altLang="en-US" sz="1400" b="1" dirty="0">
                          <a:solidFill>
                            <a:srgbClr val="C00000"/>
                          </a:solidFill>
                          <a:effectLst/>
                          <a:latin typeface="맑은 고딕"/>
                        </a:rPr>
                        <a:t> </a:t>
                      </a:r>
                      <a:r>
                        <a:rPr lang="ko-KR" altLang="en-US" sz="1400" b="1" dirty="0">
                          <a:solidFill>
                            <a:srgbClr val="0000FF"/>
                          </a:solidFill>
                          <a:effectLst/>
                          <a:latin typeface="맑은 고딕"/>
                        </a:rPr>
                        <a:t>날부터 </a:t>
                      </a:r>
                      <a:r>
                        <a:rPr lang="en-US" altLang="ko-KR" sz="1400" b="1" dirty="0">
                          <a:solidFill>
                            <a:srgbClr val="0000FF"/>
                          </a:solidFill>
                          <a:effectLst/>
                          <a:latin typeface="맑은 고딕"/>
                        </a:rPr>
                        <a:t>2</a:t>
                      </a:r>
                      <a:r>
                        <a:rPr lang="ko-KR" altLang="en-US" sz="1400" b="1" dirty="0">
                          <a:solidFill>
                            <a:srgbClr val="0000FF"/>
                          </a:solidFill>
                          <a:effectLst/>
                          <a:latin typeface="맑은 고딕"/>
                        </a:rPr>
                        <a:t>년</a:t>
                      </a:r>
                      <a:r>
                        <a:rPr lang="ko-KR" altLang="en-US" sz="1400" b="1" dirty="0">
                          <a:solidFill>
                            <a:srgbClr val="C00000"/>
                          </a:solidFill>
                          <a:effectLst/>
                          <a:latin typeface="맑은 고딕"/>
                        </a:rPr>
                        <a:t> </a:t>
                      </a:r>
                      <a:endParaRPr lang="en-US" altLang="ko-KR" sz="1400" b="1" dirty="0" smtClean="0">
                        <a:solidFill>
                          <a:srgbClr val="C00000"/>
                        </a:solidFill>
                        <a:effectLst/>
                        <a:latin typeface="맑은 고딕"/>
                      </a:endParaRPr>
                    </a:p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60"/>
                        </a:spcAft>
                      </a:pPr>
                      <a:r>
                        <a:rPr lang="en-US" altLang="ko-KR" sz="1400" b="1" dirty="0" smtClean="0">
                          <a:solidFill>
                            <a:srgbClr val="C00000"/>
                          </a:solidFill>
                          <a:effectLst/>
                          <a:latin typeface="맑은 고딕"/>
                        </a:rPr>
                        <a:t>            </a:t>
                      </a:r>
                      <a:r>
                        <a:rPr lang="ko-KR" altLang="en-US" sz="1400" b="1" dirty="0" smtClean="0">
                          <a:solidFill>
                            <a:srgbClr val="C00000"/>
                          </a:solidFill>
                          <a:effectLst/>
                          <a:latin typeface="맑은 고딕"/>
                        </a:rPr>
                        <a:t>이내에 </a:t>
                      </a:r>
                      <a:r>
                        <a:rPr lang="ko-KR" altLang="en-US" sz="1400" b="1" dirty="0">
                          <a:solidFill>
                            <a:srgbClr val="C00000"/>
                          </a:solidFill>
                          <a:effectLst/>
                          <a:latin typeface="맑은 고딕"/>
                        </a:rPr>
                        <a:t>제</a:t>
                      </a:r>
                      <a:r>
                        <a:rPr lang="en-US" altLang="ko-KR" sz="1400" b="1" dirty="0">
                          <a:solidFill>
                            <a:srgbClr val="C00000"/>
                          </a:solidFill>
                          <a:effectLst/>
                          <a:latin typeface="맑은 고딕"/>
                        </a:rPr>
                        <a:t>44</a:t>
                      </a:r>
                      <a:r>
                        <a:rPr lang="ko-KR" altLang="en-US" sz="1400" b="1" dirty="0">
                          <a:solidFill>
                            <a:srgbClr val="C00000"/>
                          </a:solidFill>
                          <a:effectLst/>
                          <a:latin typeface="맑은 고딕"/>
                        </a:rPr>
                        <a:t>조제</a:t>
                      </a:r>
                      <a:r>
                        <a:rPr lang="en-US" altLang="ko-KR" sz="1400" b="1" dirty="0">
                          <a:solidFill>
                            <a:srgbClr val="C00000"/>
                          </a:solidFill>
                          <a:effectLst/>
                          <a:latin typeface="맑은 고딕"/>
                        </a:rPr>
                        <a:t>5</a:t>
                      </a:r>
                      <a:r>
                        <a:rPr lang="ko-KR" altLang="en-US" sz="1400" b="1" dirty="0">
                          <a:solidFill>
                            <a:srgbClr val="C00000"/>
                          </a:solidFill>
                          <a:effectLst/>
                          <a:latin typeface="맑은 고딕"/>
                        </a:rPr>
                        <a:t>항에 따른 </a:t>
                      </a:r>
                      <a:r>
                        <a:rPr lang="ko-KR" altLang="en-US" sz="1400" b="1" dirty="0">
                          <a:solidFill>
                            <a:srgbClr val="0000FF"/>
                          </a:solidFill>
                          <a:effectLst/>
                          <a:latin typeface="맑은 고딕"/>
                        </a:rPr>
                        <a:t>조치를 </a:t>
                      </a:r>
                      <a:r>
                        <a:rPr lang="ko-KR" altLang="en-US" sz="1400" b="1" dirty="0">
                          <a:solidFill>
                            <a:schemeClr val="tx1"/>
                          </a:solidFill>
                          <a:effectLst/>
                          <a:latin typeface="맑은 고딕"/>
                        </a:rPr>
                        <a:t>하여야 한다</a:t>
                      </a:r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effectLst/>
                          <a:latin typeface="맑은 고딕"/>
                        </a:rPr>
                        <a:t>. </a:t>
                      </a:r>
                      <a:endParaRPr lang="ko-KR" altLang="en-US" sz="1400" dirty="0">
                        <a:solidFill>
                          <a:schemeClr val="tx1"/>
                        </a:solidFill>
                        <a:effectLst/>
                        <a:latin typeface="바탕"/>
                      </a:endParaRPr>
                    </a:p>
                  </a:txBody>
                  <a:tcPr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표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3558819"/>
              </p:ext>
            </p:extLst>
          </p:nvPr>
        </p:nvGraphicFramePr>
        <p:xfrm>
          <a:off x="611560" y="4653136"/>
          <a:ext cx="7776864" cy="1731264"/>
        </p:xfrm>
        <a:graphic>
          <a:graphicData uri="http://schemas.openxmlformats.org/drawingml/2006/table">
            <a:tbl>
              <a:tblPr/>
              <a:tblGrid>
                <a:gridCol w="3484129"/>
                <a:gridCol w="2907055"/>
                <a:gridCol w="1385680"/>
              </a:tblGrid>
              <a:tr h="35665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신고의무자</a:t>
                      </a:r>
                      <a:endParaRPr lang="ko-KR" altLang="en-US" sz="1000" dirty="0">
                        <a:solidFill>
                          <a:srgbClr val="000000"/>
                        </a:solidFill>
                        <a:effectLst/>
                        <a:latin typeface="바탕"/>
                      </a:endParaRPr>
                    </a:p>
                  </a:txBody>
                  <a:tcPr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4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신고내용</a:t>
                      </a:r>
                      <a:endParaRPr lang="ko-KR" altLang="en-US" sz="1000" dirty="0">
                        <a:solidFill>
                          <a:srgbClr val="000000"/>
                        </a:solidFill>
                        <a:effectLst/>
                        <a:latin typeface="바탕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4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비 고</a:t>
                      </a:r>
                      <a:endParaRPr lang="ko-KR" altLang="en-US" sz="1000">
                        <a:solidFill>
                          <a:srgbClr val="000000"/>
                        </a:solidFill>
                        <a:effectLst/>
                        <a:latin typeface="바탕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45F"/>
                    </a:solidFill>
                  </a:tcPr>
                </a:tc>
              </a:tr>
              <a:tr h="35665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신규 설치하려는 자</a:t>
                      </a:r>
                      <a:endParaRPr lang="ko-KR" altLang="en-US" sz="1400" dirty="0">
                        <a:solidFill>
                          <a:srgbClr val="000000"/>
                        </a:solidFill>
                        <a:effectLst/>
                        <a:latin typeface="바탕"/>
                      </a:endParaRPr>
                    </a:p>
                  </a:txBody>
                  <a:tcPr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5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배출시설 및 방지시설 설치신고</a:t>
                      </a:r>
                      <a:endParaRPr lang="ko-KR" altLang="en-US" sz="1400" dirty="0">
                        <a:solidFill>
                          <a:srgbClr val="000000"/>
                        </a:solidFill>
                        <a:effectLst/>
                        <a:latin typeface="바탕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5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설치 전</a:t>
                      </a:r>
                      <a:endParaRPr lang="ko-KR" altLang="en-US" sz="1400">
                        <a:solidFill>
                          <a:srgbClr val="000000"/>
                        </a:solidFill>
                        <a:effectLst/>
                        <a:latin typeface="바탕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5FA"/>
                    </a:solidFill>
                  </a:tcPr>
                </a:tc>
              </a:tr>
              <a:tr h="356657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법 시행 당시 배출시설을 운영하고 </a:t>
                      </a:r>
                      <a:endParaRPr lang="en-US" altLang="ko-KR" sz="1400" b="1" dirty="0" smtClean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 smtClean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있는 자</a:t>
                      </a:r>
                      <a:r>
                        <a:rPr lang="en-US" altLang="ko-KR" sz="1400" b="1" dirty="0" smtClean="0">
                          <a:solidFill>
                            <a:srgbClr val="0000FF"/>
                          </a:solidFill>
                          <a:effectLst/>
                          <a:latin typeface="맑은 고딕"/>
                        </a:rPr>
                        <a:t>(</a:t>
                      </a:r>
                      <a:r>
                        <a:rPr lang="ko-KR" altLang="en-US" sz="1400" b="1" dirty="0" smtClean="0">
                          <a:solidFill>
                            <a:srgbClr val="0000FF"/>
                          </a:solidFill>
                          <a:effectLst/>
                          <a:latin typeface="맑은 고딕"/>
                        </a:rPr>
                        <a:t>추가 지정</a:t>
                      </a:r>
                      <a:r>
                        <a:rPr lang="en-US" altLang="ko-KR" sz="1400" b="1" dirty="0" smtClean="0">
                          <a:solidFill>
                            <a:srgbClr val="0000FF"/>
                          </a:solidFill>
                          <a:effectLst/>
                          <a:latin typeface="맑은 고딕"/>
                        </a:rPr>
                        <a:t>. </a:t>
                      </a:r>
                      <a:r>
                        <a:rPr lang="ko-KR" altLang="en-US" sz="1400" b="1" dirty="0" smtClean="0">
                          <a:solidFill>
                            <a:srgbClr val="0000FF"/>
                          </a:solidFill>
                          <a:effectLst/>
                          <a:latin typeface="맑은 고딕"/>
                        </a:rPr>
                        <a:t>고시</a:t>
                      </a:r>
                      <a:r>
                        <a:rPr lang="en-US" altLang="ko-KR" sz="1400" b="1" dirty="0" smtClean="0">
                          <a:solidFill>
                            <a:srgbClr val="0000FF"/>
                          </a:solidFill>
                          <a:effectLst/>
                          <a:latin typeface="맑은 고딕"/>
                        </a:rPr>
                        <a:t>)</a:t>
                      </a:r>
                      <a:r>
                        <a:rPr lang="ko-KR" altLang="en-US" sz="1400" b="1" dirty="0" smtClean="0">
                          <a:solidFill>
                            <a:srgbClr val="0000FF"/>
                          </a:solidFill>
                          <a:effectLst/>
                          <a:latin typeface="맑은 고딕"/>
                          <a:ea typeface="맑은 고딕"/>
                        </a:rPr>
                        <a:t> </a:t>
                      </a:r>
                      <a:endParaRPr lang="ko-KR" altLang="en-US" sz="1400" dirty="0">
                        <a:solidFill>
                          <a:srgbClr val="0000FF"/>
                        </a:solidFill>
                        <a:effectLst/>
                        <a:latin typeface="바탕"/>
                      </a:endParaRPr>
                    </a:p>
                  </a:txBody>
                  <a:tcPr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D8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>
                          <a:solidFill>
                            <a:srgbClr val="FF0000"/>
                          </a:solidFill>
                          <a:effectLst/>
                          <a:latin typeface="맑은 고딕"/>
                        </a:rPr>
                        <a:t>배출시설 설치신고 </a:t>
                      </a:r>
                      <a:endParaRPr lang="ko-KR" altLang="en-US" sz="1400" dirty="0">
                        <a:solidFill>
                          <a:srgbClr val="FF0000"/>
                        </a:solidFill>
                        <a:effectLst/>
                        <a:latin typeface="바탕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D8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dirty="0" smtClean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3</a:t>
                      </a:r>
                      <a:r>
                        <a:rPr lang="ko-KR" altLang="en-US" sz="1400" b="1" dirty="0" smtClean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개월 이내</a:t>
                      </a:r>
                      <a:endParaRPr lang="ko-KR" altLang="en-US" sz="1400" dirty="0">
                        <a:solidFill>
                          <a:srgbClr val="000000"/>
                        </a:solidFill>
                        <a:effectLst/>
                        <a:latin typeface="바탕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D8EB"/>
                    </a:solidFill>
                  </a:tcPr>
                </a:tc>
              </a:tr>
              <a:tr h="35665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 smtClean="0">
                          <a:solidFill>
                            <a:srgbClr val="0000FF"/>
                          </a:solidFill>
                          <a:effectLst/>
                          <a:latin typeface="맑은 고딕"/>
                        </a:rPr>
                        <a:t>제</a:t>
                      </a:r>
                      <a:r>
                        <a:rPr lang="en-US" altLang="ko-KR" sz="1400" b="1" dirty="0" smtClean="0">
                          <a:solidFill>
                            <a:srgbClr val="0000FF"/>
                          </a:solidFill>
                          <a:effectLst/>
                          <a:latin typeface="맑은 고딕"/>
                        </a:rPr>
                        <a:t>44</a:t>
                      </a:r>
                      <a:r>
                        <a:rPr lang="ko-KR" altLang="en-US" sz="1400" b="1" dirty="0" smtClean="0">
                          <a:solidFill>
                            <a:srgbClr val="0000FF"/>
                          </a:solidFill>
                          <a:effectLst/>
                          <a:latin typeface="맑은 고딕"/>
                        </a:rPr>
                        <a:t>조제</a:t>
                      </a:r>
                      <a:r>
                        <a:rPr lang="en-US" altLang="ko-KR" sz="1400" b="1" dirty="0" smtClean="0">
                          <a:solidFill>
                            <a:srgbClr val="0000FF"/>
                          </a:solidFill>
                          <a:effectLst/>
                          <a:latin typeface="맑은 고딕"/>
                        </a:rPr>
                        <a:t>5</a:t>
                      </a:r>
                      <a:r>
                        <a:rPr lang="ko-KR" altLang="en-US" sz="1400" b="1" dirty="0" smtClean="0">
                          <a:solidFill>
                            <a:srgbClr val="0000FF"/>
                          </a:solidFill>
                          <a:effectLst/>
                          <a:latin typeface="맑은 고딕"/>
                        </a:rPr>
                        <a:t>항에 따른 조치</a:t>
                      </a:r>
                      <a:endParaRPr lang="ko-KR" altLang="en-US" sz="1400" dirty="0">
                        <a:solidFill>
                          <a:srgbClr val="0000FF"/>
                        </a:solidFill>
                        <a:effectLst/>
                        <a:latin typeface="바탕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D8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dirty="0" smtClean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2</a:t>
                      </a:r>
                      <a:r>
                        <a:rPr lang="ko-KR" altLang="en-US" sz="1400" b="1" dirty="0" smtClean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년</a:t>
                      </a:r>
                      <a:r>
                        <a:rPr lang="en-US" altLang="ko-KR" sz="1400" b="1" dirty="0" smtClean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 </a:t>
                      </a: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이내</a:t>
                      </a:r>
                      <a:endParaRPr lang="ko-KR" altLang="en-US" sz="1400" dirty="0">
                        <a:solidFill>
                          <a:srgbClr val="000000"/>
                        </a:solidFill>
                        <a:effectLst/>
                        <a:latin typeface="바탕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D8EB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740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6" descr="삼양1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6108" y="6489376"/>
            <a:ext cx="2023844" cy="324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-179523"/>
            <a:ext cx="9144000" cy="81624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3600" b="1" spc="-150" dirty="0" smtClean="0">
                <a:solidFill>
                  <a:schemeClr val="bg1"/>
                </a:solidFill>
                <a:latin typeface="맑은 고딕"/>
                <a:ea typeface="맑은 고딕"/>
              </a:rPr>
              <a:t>Ⅱ</a:t>
            </a:r>
            <a:r>
              <a:rPr lang="en-US" altLang="ko-KR" sz="3600" b="1" spc="-150" dirty="0" smtClean="0">
                <a:solidFill>
                  <a:schemeClr val="bg1"/>
                </a:solidFill>
              </a:rPr>
              <a:t>. </a:t>
            </a:r>
            <a:r>
              <a:rPr lang="ko-KR" altLang="en-US" sz="3600" b="1" spc="-150" dirty="0" smtClean="0">
                <a:solidFill>
                  <a:schemeClr val="bg1"/>
                </a:solidFill>
              </a:rPr>
              <a:t>대기환경보전법 </a:t>
            </a:r>
            <a:endParaRPr lang="ko-KR" altLang="en-US" sz="3200" b="1" spc="-150" dirty="0">
              <a:solidFill>
                <a:srgbClr val="0000FF"/>
              </a:solidFill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1FC61-9687-4102-992B-317C04596E94}" type="slidenum">
              <a:rPr lang="ko-KR" altLang="en-US" smtClean="0"/>
              <a:pPr/>
              <a:t>27</a:t>
            </a:fld>
            <a:endParaRPr lang="ko-KR" altLang="en-US" dirty="0"/>
          </a:p>
        </p:txBody>
      </p:sp>
      <p:sp>
        <p:nvSpPr>
          <p:cNvPr id="10" name="모서리가 둥근 직사각형 9"/>
          <p:cNvSpPr/>
          <p:nvPr/>
        </p:nvSpPr>
        <p:spPr>
          <a:xfrm>
            <a:off x="467544" y="908720"/>
            <a:ext cx="7200800" cy="55436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b="1" dirty="0" smtClean="0">
                <a:solidFill>
                  <a:schemeClr val="bg1"/>
                </a:solidFill>
              </a:rPr>
              <a:t>휘발성 유기화합물 배출시설 변경신고</a:t>
            </a:r>
            <a:endParaRPr lang="ko-KR" altLang="en-US" sz="3200" dirty="0">
              <a:solidFill>
                <a:schemeClr val="bg1"/>
              </a:solidFill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611560" y="1859340"/>
            <a:ext cx="7848872" cy="258532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b="1" dirty="0">
                <a:solidFill>
                  <a:srgbClr val="0000FF"/>
                </a:solidFill>
              </a:rPr>
              <a:t>1. </a:t>
            </a:r>
            <a:r>
              <a:rPr lang="ko-KR" altLang="en-US" b="1" dirty="0">
                <a:solidFill>
                  <a:srgbClr val="0000FF"/>
                </a:solidFill>
              </a:rPr>
              <a:t>사업장의 명칭 또는 대표자를 변경하는 경우</a:t>
            </a:r>
          </a:p>
          <a:p>
            <a:pPr>
              <a:lnSpc>
                <a:spcPct val="150000"/>
              </a:lnSpc>
            </a:pPr>
            <a:r>
              <a:rPr lang="en-US" altLang="ko-KR" b="1" dirty="0">
                <a:solidFill>
                  <a:srgbClr val="7030A0"/>
                </a:solidFill>
              </a:rPr>
              <a:t>2. </a:t>
            </a:r>
            <a:r>
              <a:rPr lang="ko-KR" altLang="en-US" b="1" dirty="0">
                <a:solidFill>
                  <a:srgbClr val="7030A0"/>
                </a:solidFill>
              </a:rPr>
              <a:t>설치신고를 한 배출시설 규모의 합계 또는 누계보다 </a:t>
            </a:r>
            <a:r>
              <a:rPr lang="en-US" altLang="ko-KR" b="1" dirty="0">
                <a:solidFill>
                  <a:srgbClr val="7030A0"/>
                </a:solidFill>
              </a:rPr>
              <a:t>100</a:t>
            </a:r>
            <a:r>
              <a:rPr lang="ko-KR" altLang="en-US" b="1" dirty="0">
                <a:solidFill>
                  <a:srgbClr val="7030A0"/>
                </a:solidFill>
              </a:rPr>
              <a:t>분의 </a:t>
            </a:r>
            <a:r>
              <a:rPr lang="en-US" altLang="ko-KR" b="1" dirty="0">
                <a:solidFill>
                  <a:srgbClr val="7030A0"/>
                </a:solidFill>
              </a:rPr>
              <a:t>50 </a:t>
            </a:r>
            <a:r>
              <a:rPr lang="ko-KR" altLang="en-US" b="1" dirty="0">
                <a:solidFill>
                  <a:srgbClr val="7030A0"/>
                </a:solidFill>
              </a:rPr>
              <a:t>이상 </a:t>
            </a:r>
            <a:endParaRPr lang="en-US" altLang="ko-KR" b="1" dirty="0" smtClean="0">
              <a:solidFill>
                <a:srgbClr val="7030A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b="1" dirty="0">
                <a:solidFill>
                  <a:srgbClr val="7030A0"/>
                </a:solidFill>
              </a:rPr>
              <a:t> </a:t>
            </a:r>
            <a:r>
              <a:rPr lang="en-US" altLang="ko-KR" b="1" dirty="0" smtClean="0">
                <a:solidFill>
                  <a:srgbClr val="7030A0"/>
                </a:solidFill>
              </a:rPr>
              <a:t>   </a:t>
            </a:r>
            <a:r>
              <a:rPr lang="ko-KR" altLang="en-US" b="1" dirty="0" smtClean="0">
                <a:solidFill>
                  <a:srgbClr val="7030A0"/>
                </a:solidFill>
              </a:rPr>
              <a:t>증설하는 </a:t>
            </a:r>
            <a:r>
              <a:rPr lang="ko-KR" altLang="en-US" b="1" dirty="0">
                <a:solidFill>
                  <a:srgbClr val="7030A0"/>
                </a:solidFill>
              </a:rPr>
              <a:t>경우</a:t>
            </a:r>
          </a:p>
          <a:p>
            <a:pPr>
              <a:lnSpc>
                <a:spcPct val="150000"/>
              </a:lnSpc>
            </a:pPr>
            <a:r>
              <a:rPr lang="en-US" altLang="ko-KR" b="1" dirty="0">
                <a:solidFill>
                  <a:srgbClr val="FF0000"/>
                </a:solidFill>
              </a:rPr>
              <a:t>3. </a:t>
            </a:r>
            <a:r>
              <a:rPr lang="ko-KR" altLang="en-US" b="1" dirty="0">
                <a:solidFill>
                  <a:srgbClr val="FF0000"/>
                </a:solidFill>
              </a:rPr>
              <a:t>휘발성유기화합물의 배출 </a:t>
            </a:r>
            <a:r>
              <a:rPr lang="ko-KR" altLang="en-US" b="1" dirty="0" err="1">
                <a:solidFill>
                  <a:srgbClr val="FF0000"/>
                </a:solidFill>
              </a:rPr>
              <a:t>억제ㆍ방지시설을</a:t>
            </a:r>
            <a:r>
              <a:rPr lang="ko-KR" altLang="en-US" b="1" dirty="0">
                <a:solidFill>
                  <a:srgbClr val="FF0000"/>
                </a:solidFill>
              </a:rPr>
              <a:t> 변경하는 경우</a:t>
            </a:r>
          </a:p>
          <a:p>
            <a:pPr>
              <a:lnSpc>
                <a:spcPct val="150000"/>
              </a:lnSpc>
            </a:pPr>
            <a:r>
              <a:rPr lang="en-US" altLang="ko-KR" b="1" dirty="0">
                <a:solidFill>
                  <a:schemeClr val="accent1">
                    <a:lumMod val="75000"/>
                  </a:schemeClr>
                </a:solidFill>
              </a:rPr>
              <a:t>4. </a:t>
            </a:r>
            <a:r>
              <a:rPr lang="ko-KR" altLang="en-US" b="1" dirty="0">
                <a:solidFill>
                  <a:schemeClr val="accent1">
                    <a:lumMod val="75000"/>
                  </a:schemeClr>
                </a:solidFill>
              </a:rPr>
              <a:t>휘발성유기화합물 배출시설을 폐쇄하는 경우</a:t>
            </a:r>
          </a:p>
          <a:p>
            <a:pPr>
              <a:lnSpc>
                <a:spcPct val="150000"/>
              </a:lnSpc>
            </a:pPr>
            <a:r>
              <a:rPr lang="en-US" altLang="ko-KR" b="1" dirty="0">
                <a:solidFill>
                  <a:schemeClr val="accent2">
                    <a:lumMod val="75000"/>
                  </a:schemeClr>
                </a:solidFill>
              </a:rPr>
              <a:t>5. </a:t>
            </a:r>
            <a:r>
              <a:rPr lang="ko-KR" altLang="en-US" b="1" dirty="0">
                <a:solidFill>
                  <a:schemeClr val="accent2">
                    <a:lumMod val="75000"/>
                  </a:schemeClr>
                </a:solidFill>
              </a:rPr>
              <a:t>휘발성유기화합물 배출시설 또는 배출 </a:t>
            </a:r>
            <a:r>
              <a:rPr lang="ko-KR" altLang="en-US" b="1" dirty="0" err="1">
                <a:solidFill>
                  <a:schemeClr val="accent2">
                    <a:lumMod val="75000"/>
                  </a:schemeClr>
                </a:solidFill>
              </a:rPr>
              <a:t>억제ㆍ방지시설을</a:t>
            </a:r>
            <a:r>
              <a:rPr lang="ko-KR" altLang="en-US" b="1" dirty="0">
                <a:solidFill>
                  <a:schemeClr val="accent2">
                    <a:lumMod val="75000"/>
                  </a:schemeClr>
                </a:solidFill>
              </a:rPr>
              <a:t> 임대하는 경우</a:t>
            </a:r>
            <a:endParaRPr lang="ko-KR" altLang="en-US" b="1" dirty="0">
              <a:solidFill>
                <a:schemeClr val="accent2">
                  <a:lumMod val="75000"/>
                </a:schemeClr>
              </a:solidFill>
              <a:effectLst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71600" y="4581128"/>
            <a:ext cx="3687228" cy="124649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b="1" dirty="0" smtClean="0"/>
              <a:t>변경신고 시기 </a:t>
            </a:r>
            <a:r>
              <a:rPr lang="en-US" altLang="ko-KR" b="1" dirty="0" smtClean="0"/>
              <a:t>:</a:t>
            </a:r>
          </a:p>
          <a:p>
            <a:pPr>
              <a:lnSpc>
                <a:spcPct val="150000"/>
              </a:lnSpc>
            </a:pPr>
            <a:r>
              <a:rPr lang="en-US" altLang="ko-KR" sz="1600" b="1" dirty="0" smtClean="0">
                <a:solidFill>
                  <a:srgbClr val="0000FF"/>
                </a:solidFill>
              </a:rPr>
              <a:t>- 1, 5</a:t>
            </a:r>
            <a:r>
              <a:rPr lang="ko-KR" altLang="en-US" sz="1600" b="1" dirty="0" smtClean="0">
                <a:solidFill>
                  <a:srgbClr val="0000FF"/>
                </a:solidFill>
              </a:rPr>
              <a:t>호의 경우 </a:t>
            </a:r>
            <a:r>
              <a:rPr lang="en-US" altLang="ko-KR" sz="1600" b="1" dirty="0" smtClean="0">
                <a:solidFill>
                  <a:srgbClr val="0000FF"/>
                </a:solidFill>
              </a:rPr>
              <a:t>: </a:t>
            </a:r>
            <a:r>
              <a:rPr lang="ko-KR" altLang="en-US" sz="1600" b="1" dirty="0" smtClean="0">
                <a:solidFill>
                  <a:srgbClr val="0000FF"/>
                </a:solidFill>
              </a:rPr>
              <a:t>사유발생 </a:t>
            </a:r>
            <a:r>
              <a:rPr lang="en-US" altLang="ko-KR" sz="1600" b="1" dirty="0" smtClean="0">
                <a:solidFill>
                  <a:srgbClr val="0000FF"/>
                </a:solidFill>
              </a:rPr>
              <a:t>30</a:t>
            </a:r>
            <a:r>
              <a:rPr lang="ko-KR" altLang="en-US" sz="1600" b="1" dirty="0" smtClean="0">
                <a:solidFill>
                  <a:srgbClr val="0000FF"/>
                </a:solidFill>
              </a:rPr>
              <a:t>일 이내</a:t>
            </a:r>
            <a:endParaRPr lang="en-US" altLang="ko-KR" sz="1600" b="1" dirty="0" smtClean="0">
              <a:solidFill>
                <a:srgbClr val="0000FF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1600" b="1" dirty="0" smtClean="0">
                <a:solidFill>
                  <a:schemeClr val="accent6">
                    <a:lumMod val="50000"/>
                  </a:schemeClr>
                </a:solidFill>
              </a:rPr>
              <a:t>- 2, 3, 4</a:t>
            </a:r>
            <a:r>
              <a:rPr lang="ko-KR" altLang="en-US" sz="1600" b="1" dirty="0" smtClean="0">
                <a:solidFill>
                  <a:schemeClr val="accent6">
                    <a:lumMod val="50000"/>
                  </a:schemeClr>
                </a:solidFill>
              </a:rPr>
              <a:t>호의 경우 </a:t>
            </a:r>
            <a:r>
              <a:rPr lang="en-US" altLang="ko-KR" sz="1600" b="1" dirty="0" smtClean="0">
                <a:solidFill>
                  <a:schemeClr val="accent6">
                    <a:lumMod val="50000"/>
                  </a:schemeClr>
                </a:solidFill>
              </a:rPr>
              <a:t>: </a:t>
            </a:r>
            <a:r>
              <a:rPr lang="ko-KR" altLang="en-US" sz="1600" b="1" dirty="0" err="1" smtClean="0">
                <a:solidFill>
                  <a:schemeClr val="accent6">
                    <a:lumMod val="50000"/>
                  </a:schemeClr>
                </a:solidFill>
              </a:rPr>
              <a:t>변경전</a:t>
            </a:r>
            <a:r>
              <a:rPr lang="ko-KR" altLang="en-US" sz="16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endParaRPr lang="ko-KR" altLang="en-US" sz="16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693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6" descr="삼양1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6108" y="6489376"/>
            <a:ext cx="2023844" cy="324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-233063"/>
            <a:ext cx="9144000" cy="92333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3600" b="1" spc="-150" dirty="0" smtClean="0">
                <a:solidFill>
                  <a:schemeClr val="bg1"/>
                </a:solidFill>
                <a:latin typeface="맑은 고딕"/>
                <a:ea typeface="맑은 고딕"/>
              </a:rPr>
              <a:t>Ⅱ</a:t>
            </a:r>
            <a:r>
              <a:rPr lang="en-US" altLang="ko-KR" sz="3600" b="1" spc="-150" dirty="0" smtClean="0">
                <a:solidFill>
                  <a:schemeClr val="bg1"/>
                </a:solidFill>
              </a:rPr>
              <a:t>. </a:t>
            </a:r>
            <a:r>
              <a:rPr lang="ko-KR" altLang="en-US" sz="3600" b="1" spc="-150" dirty="0" smtClean="0">
                <a:solidFill>
                  <a:schemeClr val="bg1"/>
                </a:solidFill>
              </a:rPr>
              <a:t>대기환경보전법 관련사항 </a:t>
            </a:r>
            <a:endParaRPr lang="ko-KR" altLang="en-US" sz="3200" b="1" spc="-150" dirty="0">
              <a:solidFill>
                <a:srgbClr val="0000FF"/>
              </a:solidFill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1FC61-9687-4102-992B-317C04596E94}" type="slidenum">
              <a:rPr lang="ko-KR" altLang="en-US" smtClean="0"/>
              <a:pPr/>
              <a:t>28</a:t>
            </a:fld>
            <a:endParaRPr lang="ko-KR" altLang="en-US" dirty="0"/>
          </a:p>
        </p:txBody>
      </p:sp>
      <p:sp>
        <p:nvSpPr>
          <p:cNvPr id="5" name="모서리가 둥근 직사각형 4"/>
          <p:cNvSpPr/>
          <p:nvPr/>
        </p:nvSpPr>
        <p:spPr>
          <a:xfrm>
            <a:off x="467544" y="908720"/>
            <a:ext cx="5112568" cy="55436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b="1" dirty="0" smtClean="0">
                <a:solidFill>
                  <a:schemeClr val="bg1"/>
                </a:solidFill>
              </a:rPr>
              <a:t>측정기 부착대상 사업장</a:t>
            </a:r>
            <a:endParaRPr lang="ko-KR" altLang="en-US" sz="3200" dirty="0">
              <a:solidFill>
                <a:schemeClr val="bg1"/>
              </a:solidFill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1900238" y="1600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2952750" y="1600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2603500" y="14795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2927350" y="15271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6" name="표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7663486"/>
              </p:ext>
            </p:extLst>
          </p:nvPr>
        </p:nvGraphicFramePr>
        <p:xfrm>
          <a:off x="683568" y="1637505"/>
          <a:ext cx="7920879" cy="4615991"/>
        </p:xfrm>
        <a:graphic>
          <a:graphicData uri="http://schemas.openxmlformats.org/drawingml/2006/table">
            <a:tbl>
              <a:tblPr/>
              <a:tblGrid>
                <a:gridCol w="1746050"/>
                <a:gridCol w="6174829"/>
              </a:tblGrid>
              <a:tr h="639367">
                <a:tc gridSpan="2">
                  <a:txBody>
                    <a:bodyPr/>
                    <a:lstStyle/>
                    <a:p>
                      <a:pPr algn="ctr">
                        <a:lnSpc>
                          <a:spcPct val="160000"/>
                        </a:lnSpc>
                      </a:pPr>
                      <a:r>
                        <a:rPr lang="ko-KR" altLang="en-US" sz="2000" b="1" dirty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사업장 분류기준</a:t>
                      </a:r>
                      <a:r>
                        <a:rPr lang="en-US" altLang="ko-KR" sz="2000" b="1" dirty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lang="ko-KR" altLang="en-US" sz="2000" b="1" dirty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제</a:t>
                      </a:r>
                      <a:r>
                        <a:rPr lang="en-US" altLang="ko-KR" sz="2000" b="1" dirty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13</a:t>
                      </a:r>
                      <a:r>
                        <a:rPr lang="ko-KR" altLang="en-US" sz="2000" b="1" dirty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조 관련</a:t>
                      </a:r>
                      <a:r>
                        <a:rPr lang="en-US" altLang="ko-KR" sz="2000" b="1" dirty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  <a:endParaRPr lang="ko-KR" altLang="en-US" sz="2000" b="1" dirty="0"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4362" marR="74362" marT="37181" marB="371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346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종별</a:t>
                      </a:r>
                    </a:p>
                  </a:txBody>
                  <a:tcPr marL="74362" marR="74362" marT="37181" marB="37181" anchor="ctr">
                    <a:lnL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오염물질발생량 구분</a:t>
                      </a:r>
                    </a:p>
                  </a:txBody>
                  <a:tcPr marL="74362" marR="74362" marT="37181" marB="371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46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한컴바탕"/>
                        </a:rPr>
                        <a:t>1</a:t>
                      </a:r>
                      <a:r>
                        <a:rPr lang="ko-KR" altLang="en-US" sz="1400" b="1" dirty="0" err="1" smtClean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종사업장</a:t>
                      </a:r>
                      <a:r>
                        <a:rPr lang="en-US" altLang="ko-KR" sz="1400" b="1" dirty="0" smtClean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(TMS)</a:t>
                      </a:r>
                      <a:endParaRPr lang="ko-KR" altLang="en-US" sz="1400" b="1" dirty="0"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4362" marR="74362" marT="37181" marB="37181" anchor="ctr">
                    <a:lnL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DCAD"/>
                    </a:solidFill>
                  </a:tcPr>
                </a:tc>
                <a:tc>
                  <a:txBody>
                    <a:bodyPr/>
                    <a:lstStyle/>
                    <a:p>
                      <a:pPr marL="101600" marR="101600" algn="l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대기오염물질발생량의 합계가 연간 </a:t>
                      </a:r>
                      <a:r>
                        <a:rPr lang="en-US" altLang="ko-KR" sz="1400" b="1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80</a:t>
                      </a: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톤 이상인 사업장</a:t>
                      </a:r>
                    </a:p>
                  </a:txBody>
                  <a:tcPr marL="74362" marR="74362" marT="37181" marB="371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DCAD"/>
                    </a:solidFill>
                  </a:tcPr>
                </a:tc>
              </a:tr>
              <a:tr h="41099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</a:t>
                      </a:r>
                      <a:r>
                        <a:rPr lang="ko-KR" altLang="en-US" sz="1400" b="1" dirty="0" err="1" smtClean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종사업장</a:t>
                      </a:r>
                      <a:r>
                        <a:rPr lang="en-US" altLang="ko-KR" sz="1400" b="1" dirty="0" smtClean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(TMS)</a:t>
                      </a:r>
                      <a:endParaRPr lang="ko-KR" altLang="en-US" sz="1400" b="1" dirty="0"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4362" marR="74362" marT="37181" marB="37181" anchor="ctr">
                    <a:lnL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DCAD"/>
                    </a:solidFill>
                  </a:tcPr>
                </a:tc>
                <a:tc>
                  <a:txBody>
                    <a:bodyPr/>
                    <a:lstStyle/>
                    <a:p>
                      <a:pPr marL="101600" marR="101600" algn="l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대기오염물질발생량의 합계가 연간 </a:t>
                      </a:r>
                      <a:r>
                        <a:rPr lang="en-US" altLang="ko-KR" sz="1400" b="1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</a:t>
                      </a: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톤 이상 </a:t>
                      </a:r>
                      <a:r>
                        <a:rPr lang="en-US" altLang="ko-KR" sz="1400" b="1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80</a:t>
                      </a: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톤 미만인 사업장</a:t>
                      </a:r>
                    </a:p>
                  </a:txBody>
                  <a:tcPr marL="74362" marR="74362" marT="37181" marB="371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DCAD"/>
                    </a:solidFill>
                  </a:tcPr>
                </a:tc>
              </a:tr>
              <a:tr h="41099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3</a:t>
                      </a:r>
                      <a:r>
                        <a:rPr lang="ko-KR" altLang="en-US" sz="1400" b="1" dirty="0" err="1" smtClean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종사업장</a:t>
                      </a:r>
                      <a:r>
                        <a:rPr lang="en-US" altLang="ko-KR" sz="1400" b="1" dirty="0" smtClean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(TMS)</a:t>
                      </a:r>
                      <a:endParaRPr lang="ko-KR" altLang="en-US" sz="1400" b="1" dirty="0"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4362" marR="74362" marT="37181" marB="37181" anchor="ctr">
                    <a:lnL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DCAD"/>
                    </a:solidFill>
                  </a:tcPr>
                </a:tc>
                <a:tc>
                  <a:txBody>
                    <a:bodyPr/>
                    <a:lstStyle/>
                    <a:p>
                      <a:pPr marL="101600" marR="101600" algn="l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대기오염물질발생량의 합계가 연간 </a:t>
                      </a:r>
                      <a:r>
                        <a:rPr lang="en-US" altLang="ko-KR" sz="1400" b="1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톤 이상 </a:t>
                      </a:r>
                      <a:r>
                        <a:rPr lang="en-US" altLang="ko-KR" sz="1400" b="1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</a:t>
                      </a: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톤 미만인 사업장</a:t>
                      </a:r>
                    </a:p>
                  </a:txBody>
                  <a:tcPr marL="74362" marR="74362" marT="37181" marB="371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DCAD"/>
                    </a:solidFill>
                  </a:tcPr>
                </a:tc>
              </a:tr>
              <a:tr h="64416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4</a:t>
                      </a:r>
                      <a:r>
                        <a:rPr lang="ko-KR" altLang="en-US" sz="1400" b="1" dirty="0" err="1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종사업장</a:t>
                      </a:r>
                      <a:endParaRPr lang="ko-KR" altLang="en-US" sz="1400" b="1" dirty="0"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사물인터넷</a:t>
                      </a:r>
                      <a:r>
                        <a:rPr lang="en-US" altLang="ko-KR" sz="1400" b="1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  <a:endParaRPr lang="ko-KR" altLang="en-US" sz="1400" b="1" dirty="0"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4362" marR="74362" marT="37181" marB="37181" anchor="ctr">
                    <a:lnL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45F"/>
                    </a:solidFill>
                  </a:tcPr>
                </a:tc>
                <a:tc>
                  <a:txBody>
                    <a:bodyPr/>
                    <a:lstStyle/>
                    <a:p>
                      <a:pPr marL="101600" marR="101600" algn="l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대기오염물질발생량의 합계가 연간 </a:t>
                      </a:r>
                      <a:r>
                        <a:rPr lang="en-US" altLang="ko-KR" sz="1400" b="1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톤 이상 </a:t>
                      </a:r>
                      <a:r>
                        <a:rPr lang="en-US" altLang="ko-KR" sz="1400" b="1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톤 미만인 사업장</a:t>
                      </a:r>
                    </a:p>
                  </a:txBody>
                  <a:tcPr marL="74362" marR="74362" marT="37181" marB="371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45F"/>
                    </a:solidFill>
                  </a:tcPr>
                </a:tc>
              </a:tr>
              <a:tr h="64416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5</a:t>
                      </a:r>
                      <a:r>
                        <a:rPr lang="ko-KR" altLang="en-US" sz="1400" b="1" dirty="0" err="1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종사업장</a:t>
                      </a:r>
                      <a:endParaRPr lang="ko-KR" altLang="en-US" sz="1400" b="1" dirty="0"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사물인터넷</a:t>
                      </a:r>
                      <a:r>
                        <a:rPr lang="en-US" altLang="ko-KR" sz="1400" b="1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  <a:endParaRPr lang="ko-KR" altLang="en-US" sz="1400" b="1" dirty="0"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4362" marR="74362" marT="37181" marB="37181" anchor="ctr">
                    <a:lnL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45F"/>
                    </a:solidFill>
                  </a:tcPr>
                </a:tc>
                <a:tc>
                  <a:txBody>
                    <a:bodyPr/>
                    <a:lstStyle/>
                    <a:p>
                      <a:pPr marL="101600" marR="101600" algn="l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대기오염물질발생량의 합계가 연간 </a:t>
                      </a:r>
                      <a:r>
                        <a:rPr lang="en-US" altLang="ko-KR" sz="1400" b="1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톤 미만인 사업장</a:t>
                      </a:r>
                    </a:p>
                  </a:txBody>
                  <a:tcPr marL="74362" marR="74362" marT="37181" marB="3718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45F"/>
                    </a:solidFill>
                  </a:tcPr>
                </a:tc>
              </a:tr>
              <a:tr h="887326">
                <a:tc gridSpan="2"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dirty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 smtClean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비고 </a:t>
                      </a:r>
                      <a:r>
                        <a:rPr lang="en-US" altLang="ko-KR" sz="1400" b="1" dirty="0" smtClean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: </a:t>
                      </a:r>
                      <a:r>
                        <a:rPr lang="en-US" altLang="ko-KR" sz="1400" b="1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"</a:t>
                      </a: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대기오염물질발생량</a:t>
                      </a:r>
                      <a:r>
                        <a:rPr lang="en-US" altLang="ko-KR" sz="1400" b="1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"</a:t>
                      </a: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이란 </a:t>
                      </a:r>
                      <a:r>
                        <a:rPr lang="ko-KR" altLang="en-US" sz="1400" b="1" dirty="0">
                          <a:solidFill>
                            <a:srgbClr val="0000FF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방지시설을 통과하기 전의 </a:t>
                      </a:r>
                      <a:r>
                        <a:rPr lang="ko-KR" altLang="en-US" sz="1400" b="1" dirty="0"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먼지</a:t>
                      </a:r>
                      <a:r>
                        <a:rPr lang="en-US" altLang="ko-KR" sz="1400" b="1" dirty="0"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sz="1400" b="1" dirty="0"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황산화물 및 질소산화물의 </a:t>
                      </a:r>
                      <a:endParaRPr lang="en-US" altLang="ko-KR" sz="1400" b="1" dirty="0" smtClean="0">
                        <a:solidFill>
                          <a:srgbClr val="FF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dirty="0" smtClean="0"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        </a:t>
                      </a:r>
                      <a:r>
                        <a:rPr lang="ko-KR" altLang="en-US" sz="1400" b="1" dirty="0" smtClean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발생량을 </a:t>
                      </a:r>
                      <a:r>
                        <a:rPr lang="ko-KR" altLang="en-US" sz="1400" b="1" dirty="0" err="1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환경부령으로</a:t>
                      </a: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정하는 방법에 따라 산정한 양을 말한다</a:t>
                      </a:r>
                      <a:r>
                        <a:rPr lang="en-US" altLang="ko-KR" sz="1400" b="1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.</a:t>
                      </a:r>
                    </a:p>
                  </a:txBody>
                  <a:tcPr marL="74362" marR="74362" marT="37181" marB="37181" anchor="ctr">
                    <a:lnL>
                      <a:noFill/>
                    </a:lnL>
                    <a:lnR>
                      <a:noFill/>
                    </a:lnR>
                    <a:lnT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246313" y="15763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53473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6" descr="삼양1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6108" y="6489376"/>
            <a:ext cx="2023844" cy="324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-233063"/>
            <a:ext cx="9144000" cy="92333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3600" b="1" spc="-150" dirty="0" smtClean="0">
                <a:solidFill>
                  <a:schemeClr val="bg1"/>
                </a:solidFill>
                <a:latin typeface="맑은 고딕"/>
                <a:ea typeface="맑은 고딕"/>
              </a:rPr>
              <a:t>Ⅱ</a:t>
            </a:r>
            <a:r>
              <a:rPr lang="en-US" altLang="ko-KR" sz="3600" b="1" spc="-150" dirty="0" smtClean="0">
                <a:solidFill>
                  <a:schemeClr val="bg1"/>
                </a:solidFill>
              </a:rPr>
              <a:t>. </a:t>
            </a:r>
            <a:r>
              <a:rPr lang="ko-KR" altLang="en-US" sz="3600" b="1" spc="-150" dirty="0" smtClean="0">
                <a:solidFill>
                  <a:schemeClr val="bg1"/>
                </a:solidFill>
              </a:rPr>
              <a:t>대기환경보전법 관련사항 </a:t>
            </a:r>
            <a:endParaRPr lang="ko-KR" altLang="en-US" sz="3200" b="1" spc="-150" dirty="0">
              <a:solidFill>
                <a:srgbClr val="0000FF"/>
              </a:solidFill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1FC61-9687-4102-992B-317C04596E94}" type="slidenum">
              <a:rPr lang="ko-KR" altLang="en-US" smtClean="0"/>
              <a:pPr/>
              <a:t>29</a:t>
            </a:fld>
            <a:endParaRPr lang="ko-KR" altLang="en-US" dirty="0"/>
          </a:p>
        </p:txBody>
      </p:sp>
      <p:sp>
        <p:nvSpPr>
          <p:cNvPr id="5" name="모서리가 둥근 직사각형 4"/>
          <p:cNvSpPr/>
          <p:nvPr/>
        </p:nvSpPr>
        <p:spPr>
          <a:xfrm>
            <a:off x="467544" y="908720"/>
            <a:ext cx="5400600" cy="55436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b="1" dirty="0" smtClean="0">
                <a:solidFill>
                  <a:schemeClr val="bg1"/>
                </a:solidFill>
              </a:rPr>
              <a:t>적산전력계의 부착대상시설</a:t>
            </a:r>
            <a:endParaRPr lang="ko-KR" altLang="en-US" sz="3200" b="1" dirty="0">
              <a:solidFill>
                <a:schemeClr val="bg1"/>
              </a:solidFill>
            </a:endParaRPr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2952750" y="1600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2603500" y="14795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2927350" y="15271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246313" y="15763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1413957"/>
              </p:ext>
            </p:extLst>
          </p:nvPr>
        </p:nvGraphicFramePr>
        <p:xfrm>
          <a:off x="539552" y="1556792"/>
          <a:ext cx="7704856" cy="5070320"/>
        </p:xfrm>
        <a:graphic>
          <a:graphicData uri="http://schemas.openxmlformats.org/drawingml/2006/table">
            <a:tbl>
              <a:tblPr/>
              <a:tblGrid>
                <a:gridCol w="7704856"/>
              </a:tblGrid>
              <a:tr h="28468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■ 대기환경보전법 시행령 </a:t>
                      </a:r>
                      <a:r>
                        <a:rPr lang="en-US" altLang="ko-KR" sz="1000" b="1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[</a:t>
                      </a:r>
                      <a:r>
                        <a:rPr lang="ko-KR" altLang="en-US" sz="1000" b="1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별표 </a:t>
                      </a:r>
                      <a:r>
                        <a:rPr lang="en-US" altLang="ko-KR" sz="1000" b="1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2] </a:t>
                      </a:r>
                      <a:r>
                        <a:rPr lang="en-US" altLang="ko-KR" sz="1000" b="1" dirty="0">
                          <a:solidFill>
                            <a:srgbClr val="0000FF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&lt;</a:t>
                      </a:r>
                      <a:r>
                        <a:rPr lang="ko-KR" altLang="en-US" sz="1000" b="1" dirty="0">
                          <a:solidFill>
                            <a:srgbClr val="0000FF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개정 </a:t>
                      </a:r>
                      <a:r>
                        <a:rPr lang="en-US" altLang="ko-KR" sz="1000" b="1" dirty="0">
                          <a:solidFill>
                            <a:srgbClr val="0000FF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2022. 5. 3.&gt;</a:t>
                      </a:r>
                      <a:endParaRPr lang="ko-KR" altLang="en-US" sz="1000" b="1" dirty="0"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2377" marR="72377" marT="36188" marB="361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41281">
                <a:tc>
                  <a:txBody>
                    <a:bodyPr/>
                    <a:lstStyle/>
                    <a:p>
                      <a:pPr>
                        <a:lnSpc>
                          <a:spcPct val="160000"/>
                        </a:lnSpc>
                      </a:pPr>
                      <a:r>
                        <a:rPr lang="ko-KR" altLang="en-US" sz="1200" b="1" dirty="0" smtClean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   </a:t>
                      </a:r>
                      <a:r>
                        <a:rPr lang="ko-KR" altLang="en-US" sz="1200" b="1" dirty="0" smtClean="0">
                          <a:solidFill>
                            <a:srgbClr val="0000FF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적산전력계의 </a:t>
                      </a:r>
                      <a:r>
                        <a:rPr lang="ko-KR" altLang="en-US" sz="1200" b="1" dirty="0">
                          <a:solidFill>
                            <a:srgbClr val="0000FF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부착대상 시설 및 부착방법</a:t>
                      </a:r>
                      <a:r>
                        <a:rPr lang="en-US" altLang="ko-KR" sz="1200" b="1" dirty="0">
                          <a:solidFill>
                            <a:srgbClr val="0000FF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lang="ko-KR" altLang="en-US" sz="1200" b="1" dirty="0">
                          <a:solidFill>
                            <a:srgbClr val="0000FF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제</a:t>
                      </a:r>
                      <a:r>
                        <a:rPr lang="en-US" altLang="ko-KR" sz="1200" b="1" dirty="0">
                          <a:solidFill>
                            <a:srgbClr val="0000FF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17</a:t>
                      </a:r>
                      <a:r>
                        <a:rPr lang="ko-KR" altLang="en-US" sz="1200" b="1" dirty="0">
                          <a:solidFill>
                            <a:srgbClr val="0000FF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조제</a:t>
                      </a:r>
                      <a:r>
                        <a:rPr lang="en-US" altLang="ko-KR" sz="1200" b="1" dirty="0">
                          <a:solidFill>
                            <a:srgbClr val="0000FF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4</a:t>
                      </a:r>
                      <a:r>
                        <a:rPr lang="ko-KR" altLang="en-US" sz="1200" b="1" dirty="0">
                          <a:solidFill>
                            <a:srgbClr val="0000FF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항 관련</a:t>
                      </a:r>
                      <a:r>
                        <a:rPr lang="en-US" altLang="ko-KR" sz="1200" b="1" dirty="0">
                          <a:solidFill>
                            <a:srgbClr val="0000FF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  <a:endParaRPr lang="ko-KR" altLang="en-US" sz="1200" b="1" dirty="0">
                        <a:solidFill>
                          <a:srgbClr val="0000FF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algn="just">
                        <a:lnSpc>
                          <a:spcPct val="160000"/>
                        </a:lnSpc>
                      </a:pPr>
                      <a:r>
                        <a:rPr lang="en-US" altLang="ko-KR" sz="1200" b="1" dirty="0">
                          <a:solidFill>
                            <a:srgbClr val="FF0066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1. </a:t>
                      </a:r>
                      <a:r>
                        <a:rPr lang="ko-KR" altLang="en-US" sz="1200" b="1" dirty="0">
                          <a:solidFill>
                            <a:srgbClr val="FF0066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적산전력계의 부착대상 시설</a:t>
                      </a:r>
                    </a:p>
                    <a:p>
                      <a:pPr algn="just">
                        <a:lnSpc>
                          <a:spcPct val="160000"/>
                        </a:lnSpc>
                      </a:pPr>
                      <a:r>
                        <a:rPr lang="ko-KR" altLang="en-US" sz="1200" b="1" dirty="0" smtClean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  </a:t>
                      </a:r>
                      <a:r>
                        <a:rPr lang="ko-KR" altLang="en-US" sz="1200" b="1" dirty="0" smtClean="0">
                          <a:solidFill>
                            <a:srgbClr val="00B05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배출시설에 </a:t>
                      </a:r>
                      <a:r>
                        <a:rPr lang="ko-KR" altLang="en-US" sz="1200" b="1" dirty="0">
                          <a:solidFill>
                            <a:srgbClr val="00B05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법 제</a:t>
                      </a:r>
                      <a:r>
                        <a:rPr lang="en-US" altLang="ko-KR" sz="1200" b="1" dirty="0">
                          <a:solidFill>
                            <a:srgbClr val="00B05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26</a:t>
                      </a:r>
                      <a:r>
                        <a:rPr lang="ko-KR" altLang="en-US" sz="1200" b="1" dirty="0">
                          <a:solidFill>
                            <a:srgbClr val="00B05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조에 따라 설치하는 </a:t>
                      </a:r>
                      <a:r>
                        <a:rPr lang="ko-KR" altLang="en-US" sz="1200" b="1" dirty="0">
                          <a:solidFill>
                            <a:srgbClr val="C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방지시설</a:t>
                      </a:r>
                      <a:r>
                        <a:rPr lang="en-US" altLang="ko-KR" sz="1200" b="1" dirty="0">
                          <a:solidFill>
                            <a:srgbClr val="00B05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. </a:t>
                      </a:r>
                      <a:r>
                        <a:rPr lang="ko-KR" altLang="en-US" sz="1200" b="1" dirty="0">
                          <a:solidFill>
                            <a:srgbClr val="00B05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다만</a:t>
                      </a:r>
                      <a:r>
                        <a:rPr lang="en-US" altLang="ko-KR" sz="1200" b="1" dirty="0">
                          <a:solidFill>
                            <a:srgbClr val="00B05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sz="1200" b="1" dirty="0">
                          <a:solidFill>
                            <a:srgbClr val="00B05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다음의 방지시설은 제외한다</a:t>
                      </a:r>
                      <a:r>
                        <a:rPr lang="en-US" altLang="ko-KR" sz="1200" b="1" dirty="0" smtClean="0">
                          <a:solidFill>
                            <a:srgbClr val="C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.(</a:t>
                      </a:r>
                      <a:r>
                        <a:rPr lang="ko-KR" altLang="en-US" sz="1200" b="1" dirty="0" smtClean="0">
                          <a:solidFill>
                            <a:srgbClr val="C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면제시설 제외</a:t>
                      </a:r>
                      <a:r>
                        <a:rPr lang="en-US" altLang="ko-KR" sz="1200" b="1" dirty="0" smtClean="0">
                          <a:solidFill>
                            <a:srgbClr val="C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  <a:endParaRPr lang="ko-KR" altLang="en-US" sz="1200" b="1" dirty="0">
                        <a:solidFill>
                          <a:srgbClr val="C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algn="just">
                        <a:lnSpc>
                          <a:spcPct val="160000"/>
                        </a:lnSpc>
                      </a:pPr>
                      <a:r>
                        <a:rPr lang="ko-KR" altLang="en-US" sz="1200" b="1" dirty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가</a:t>
                      </a:r>
                      <a:r>
                        <a:rPr lang="en-US" altLang="ko-KR" sz="1200" b="1" dirty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. </a:t>
                      </a:r>
                      <a:r>
                        <a:rPr lang="ko-KR" altLang="en-US" sz="1200" b="1" dirty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굴뚝 자동측정기기를 부착한 배출구와 연결된 방지시설</a:t>
                      </a:r>
                    </a:p>
                    <a:p>
                      <a:pPr algn="just">
                        <a:lnSpc>
                          <a:spcPct val="160000"/>
                        </a:lnSpc>
                      </a:pPr>
                      <a:r>
                        <a:rPr lang="ko-KR" altLang="en-US" sz="1200" b="1" dirty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나</a:t>
                      </a:r>
                      <a:r>
                        <a:rPr lang="en-US" altLang="ko-KR" sz="1200" b="1" dirty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. </a:t>
                      </a:r>
                      <a:r>
                        <a:rPr lang="ko-KR" altLang="en-US" sz="1200" b="1" dirty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방지시설과 배출시설이 같은 전원설비를 사용하는 등 적산전력계를 부착하지 아니하여도 가동상태를 </a:t>
                      </a:r>
                      <a:endParaRPr lang="en-US" altLang="ko-KR" sz="1200" b="1" dirty="0" smtClean="0"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algn="just">
                        <a:lnSpc>
                          <a:spcPct val="160000"/>
                        </a:lnSpc>
                      </a:pPr>
                      <a:r>
                        <a:rPr lang="en-US" altLang="ko-KR" sz="1200" b="1" dirty="0" smtClean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   </a:t>
                      </a:r>
                      <a:r>
                        <a:rPr lang="ko-KR" altLang="en-US" sz="1200" b="1" dirty="0" smtClean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확인할 </a:t>
                      </a:r>
                      <a:r>
                        <a:rPr lang="ko-KR" altLang="en-US" sz="1200" b="1" dirty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수 있는 방지시설</a:t>
                      </a:r>
                    </a:p>
                    <a:p>
                      <a:pPr algn="just">
                        <a:lnSpc>
                          <a:spcPct val="160000"/>
                        </a:lnSpc>
                      </a:pPr>
                      <a:r>
                        <a:rPr lang="ko-KR" altLang="en-US" sz="1200" b="1" dirty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다</a:t>
                      </a:r>
                      <a:r>
                        <a:rPr lang="en-US" altLang="ko-KR" sz="1200" b="1" dirty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. </a:t>
                      </a:r>
                      <a:r>
                        <a:rPr lang="ko-KR" altLang="en-US" sz="1200" b="1" dirty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원료나 제품을 회수하는 기능을 하여 항상 가동하여야 하는 방지시설</a:t>
                      </a:r>
                    </a:p>
                    <a:p>
                      <a:pPr algn="just">
                        <a:lnSpc>
                          <a:spcPct val="160000"/>
                        </a:lnSpc>
                      </a:pPr>
                      <a:r>
                        <a:rPr lang="ko-KR" altLang="en-US" sz="1200" b="1" dirty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라</a:t>
                      </a:r>
                      <a:r>
                        <a:rPr lang="en-US" altLang="ko-KR" sz="1200" b="1" dirty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. </a:t>
                      </a:r>
                      <a:r>
                        <a:rPr lang="ko-KR" altLang="en-US" sz="1200" b="1" dirty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사물인터넷 측정기기를 부착한 방지시설</a:t>
                      </a:r>
                    </a:p>
                    <a:p>
                      <a:pPr algn="just">
                        <a:lnSpc>
                          <a:spcPct val="160000"/>
                        </a:lnSpc>
                      </a:pPr>
                      <a:r>
                        <a:rPr lang="en-US" altLang="ko-KR" sz="1200" b="1" dirty="0">
                          <a:solidFill>
                            <a:srgbClr val="FF0066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2. </a:t>
                      </a:r>
                      <a:r>
                        <a:rPr lang="ko-KR" altLang="en-US" sz="1200" b="1" dirty="0">
                          <a:solidFill>
                            <a:srgbClr val="FF0066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적산전력계의 부착방법</a:t>
                      </a:r>
                    </a:p>
                    <a:p>
                      <a:pPr algn="just">
                        <a:lnSpc>
                          <a:spcPct val="160000"/>
                        </a:lnSpc>
                      </a:pPr>
                      <a:r>
                        <a:rPr lang="ko-KR" altLang="en-US" sz="1200" b="1" dirty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가</a:t>
                      </a:r>
                      <a:r>
                        <a:rPr lang="en-US" altLang="ko-KR" sz="1200" b="1" dirty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. </a:t>
                      </a:r>
                      <a:r>
                        <a:rPr lang="ko-KR" altLang="en-US" sz="1200" b="1" dirty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적산전력계는 방지시설을 운영하는 데에 드는 모든 전력을 적산할 수 있도록 부착하여야 한다</a:t>
                      </a:r>
                      <a:r>
                        <a:rPr lang="en-US" altLang="ko-KR" sz="1200" b="1" dirty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. </a:t>
                      </a:r>
                      <a:r>
                        <a:rPr lang="ko-KR" altLang="en-US" sz="1200" b="1" dirty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다만</a:t>
                      </a:r>
                      <a:r>
                        <a:rPr lang="en-US" altLang="ko-KR" sz="1200" b="1" dirty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endParaRPr lang="en-US" altLang="ko-KR" sz="1200" b="1" dirty="0" smtClean="0"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algn="just">
                        <a:lnSpc>
                          <a:spcPct val="160000"/>
                        </a:lnSpc>
                      </a:pPr>
                      <a:r>
                        <a:rPr lang="en-US" altLang="ko-KR" sz="1200" b="1" dirty="0" smtClean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    </a:t>
                      </a:r>
                      <a:r>
                        <a:rPr lang="ko-KR" altLang="en-US" sz="1200" b="1" dirty="0" smtClean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방지시설에 </a:t>
                      </a:r>
                      <a:r>
                        <a:rPr lang="ko-KR" altLang="en-US" sz="1200" b="1" dirty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부대되는 기계나 </a:t>
                      </a:r>
                      <a:r>
                        <a:rPr lang="ko-KR" altLang="en-US" sz="1200" b="1" dirty="0" err="1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기구류의</a:t>
                      </a:r>
                      <a:r>
                        <a:rPr lang="ko-KR" altLang="en-US" sz="1200" b="1" dirty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경우에는 사용되는 전압이나 전력의 인출지점이 달라 모든 </a:t>
                      </a:r>
                      <a:endParaRPr lang="en-US" altLang="ko-KR" sz="1200" b="1" dirty="0" smtClean="0"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algn="just">
                        <a:lnSpc>
                          <a:spcPct val="160000"/>
                        </a:lnSpc>
                      </a:pPr>
                      <a:r>
                        <a:rPr lang="en-US" altLang="ko-KR" sz="1200" b="1" dirty="0" smtClean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   </a:t>
                      </a:r>
                      <a:r>
                        <a:rPr lang="ko-KR" altLang="en-US" sz="1200" b="1" dirty="0" smtClean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부대시설에 </a:t>
                      </a:r>
                      <a:r>
                        <a:rPr lang="ko-KR" altLang="en-US" sz="1200" b="1" dirty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적산전력계를 부착하기 곤란한 때에는 주요 부대시설</a:t>
                      </a:r>
                      <a:r>
                        <a:rPr lang="en-US" altLang="ko-KR" sz="1200" b="1" dirty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lang="ko-KR" altLang="en-US" sz="1200" b="1" dirty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송풍기와 펌프를 말한다</a:t>
                      </a:r>
                      <a:r>
                        <a:rPr lang="en-US" altLang="ko-KR" sz="1200" b="1" dirty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  <a:r>
                        <a:rPr lang="ko-KR" altLang="en-US" sz="1200" b="1" dirty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에만 </a:t>
                      </a:r>
                      <a:r>
                        <a:rPr lang="ko-KR" altLang="en-US" sz="1200" b="1" dirty="0" smtClean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적산전력계</a:t>
                      </a:r>
                      <a:endParaRPr lang="en-US" altLang="ko-KR" sz="1200" b="1" dirty="0" smtClean="0"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algn="just">
                        <a:lnSpc>
                          <a:spcPct val="160000"/>
                        </a:lnSpc>
                      </a:pPr>
                      <a:r>
                        <a:rPr lang="en-US" altLang="ko-KR" sz="1200" b="1" dirty="0" smtClean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   </a:t>
                      </a:r>
                      <a:r>
                        <a:rPr lang="ko-KR" altLang="en-US" sz="1200" b="1" dirty="0" smtClean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를 </a:t>
                      </a:r>
                      <a:r>
                        <a:rPr lang="ko-KR" altLang="en-US" sz="1200" b="1" dirty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부착할 수 있다</a:t>
                      </a:r>
                      <a:r>
                        <a:rPr lang="en-US" altLang="ko-KR" sz="1200" b="1" dirty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.</a:t>
                      </a:r>
                      <a:endParaRPr lang="ko-KR" altLang="en-US" sz="1200" b="1" dirty="0"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algn="just">
                        <a:lnSpc>
                          <a:spcPct val="160000"/>
                        </a:lnSpc>
                      </a:pPr>
                      <a:r>
                        <a:rPr lang="ko-KR" altLang="en-US" sz="1200" b="1" dirty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나</a:t>
                      </a:r>
                      <a:r>
                        <a:rPr lang="en-US" altLang="ko-KR" sz="1200" b="1" dirty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. </a:t>
                      </a:r>
                      <a:r>
                        <a:rPr lang="ko-KR" altLang="en-US" sz="1200" b="1" dirty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방지시설 외의 시설에서 사용하는 전력은 적산되지 아니하도록 별도로 구분하여 부착하되</a:t>
                      </a:r>
                      <a:r>
                        <a:rPr lang="en-US" altLang="ko-KR" sz="1200" b="1" dirty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sz="1200" b="1" dirty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배출시설의 </a:t>
                      </a:r>
                      <a:endParaRPr lang="en-US" altLang="ko-KR" sz="1200" b="1" dirty="0" smtClean="0"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algn="just">
                        <a:lnSpc>
                          <a:spcPct val="160000"/>
                        </a:lnSpc>
                      </a:pPr>
                      <a:r>
                        <a:rPr lang="en-US" altLang="ko-KR" sz="1200" b="1" dirty="0" smtClean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   </a:t>
                      </a:r>
                      <a:r>
                        <a:rPr lang="ko-KR" altLang="en-US" sz="1200" b="1" dirty="0" smtClean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전력사용량이 </a:t>
                      </a:r>
                      <a:r>
                        <a:rPr lang="ko-KR" altLang="en-US" sz="1200" b="1" dirty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방지시설의 전력사용량의 </a:t>
                      </a:r>
                      <a:r>
                        <a:rPr lang="en-US" altLang="ko-KR" sz="1200" b="1" dirty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</a:t>
                      </a:r>
                      <a:r>
                        <a:rPr lang="ko-KR" altLang="en-US" sz="1200" b="1" dirty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배를 초과하지 아니하는 경우에는 별도로 구분하지 아니하고 </a:t>
                      </a:r>
                      <a:endParaRPr lang="en-US" altLang="ko-KR" sz="1200" b="1" dirty="0" smtClean="0"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algn="just">
                        <a:lnSpc>
                          <a:spcPct val="160000"/>
                        </a:lnSpc>
                      </a:pPr>
                      <a:r>
                        <a:rPr lang="en-US" altLang="ko-KR" sz="1200" b="1" dirty="0" smtClean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   </a:t>
                      </a:r>
                      <a:r>
                        <a:rPr lang="ko-KR" altLang="en-US" sz="1200" b="1" dirty="0" smtClean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부착할 </a:t>
                      </a:r>
                      <a:r>
                        <a:rPr lang="ko-KR" altLang="en-US" sz="1200" b="1" dirty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수 있다</a:t>
                      </a:r>
                      <a:r>
                        <a:rPr lang="en-US" altLang="ko-KR" sz="1200" b="1" dirty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.</a:t>
                      </a:r>
                      <a:endParaRPr lang="ko-KR" altLang="en-US" sz="1200" b="1" dirty="0"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2377" marR="72377" marT="36188" marB="36188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2320925" y="15970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04690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6" descr="삼양1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6108" y="6489376"/>
            <a:ext cx="2023844" cy="324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-179523"/>
            <a:ext cx="9144000" cy="81624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3600" b="1" spc="-150" dirty="0" smtClean="0">
                <a:solidFill>
                  <a:schemeClr val="bg1"/>
                </a:solidFill>
                <a:latin typeface="맑은 고딕"/>
                <a:ea typeface="맑은 고딕"/>
              </a:rPr>
              <a:t>Ⅱ</a:t>
            </a:r>
            <a:r>
              <a:rPr lang="en-US" altLang="ko-KR" sz="3600" b="1" spc="-150" dirty="0" smtClean="0">
                <a:solidFill>
                  <a:schemeClr val="bg1"/>
                </a:solidFill>
              </a:rPr>
              <a:t>. </a:t>
            </a:r>
            <a:r>
              <a:rPr lang="ko-KR" altLang="en-US" sz="3600" b="1" spc="-150" dirty="0" smtClean="0">
                <a:solidFill>
                  <a:schemeClr val="bg1"/>
                </a:solidFill>
              </a:rPr>
              <a:t>대기환경보전법 </a:t>
            </a:r>
            <a:endParaRPr lang="ko-KR" altLang="en-US" sz="3200" b="1" spc="-150" dirty="0">
              <a:solidFill>
                <a:srgbClr val="0000FF"/>
              </a:solidFill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1FC61-9687-4102-992B-317C04596E94}" type="slidenum">
              <a:rPr lang="ko-KR" altLang="en-US" smtClean="0"/>
              <a:pPr/>
              <a:t>3</a:t>
            </a:fld>
            <a:endParaRPr lang="ko-KR" altLang="en-US" dirty="0"/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1900238" y="1600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2952750" y="1600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2927350" y="15271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246313" y="15763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1" name="모서리가 둥근 직사각형 10"/>
          <p:cNvSpPr/>
          <p:nvPr/>
        </p:nvSpPr>
        <p:spPr>
          <a:xfrm>
            <a:off x="467543" y="908720"/>
            <a:ext cx="6336705" cy="554360"/>
          </a:xfrm>
          <a:prstGeom prst="round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b="1" dirty="0" smtClean="0">
                <a:solidFill>
                  <a:schemeClr val="bg1"/>
                </a:solidFill>
              </a:rPr>
              <a:t>대기오염물질 배출시설</a:t>
            </a:r>
            <a:r>
              <a:rPr lang="en-US" altLang="ko-KR" b="1" dirty="0" smtClean="0">
                <a:solidFill>
                  <a:schemeClr val="bg1"/>
                </a:solidFill>
              </a:rPr>
              <a:t>[</a:t>
            </a:r>
            <a:r>
              <a:rPr lang="ko-KR" altLang="en-US" b="1" dirty="0" smtClean="0">
                <a:solidFill>
                  <a:schemeClr val="bg1"/>
                </a:solidFill>
              </a:rPr>
              <a:t>시행규칙 별표</a:t>
            </a:r>
            <a:r>
              <a:rPr lang="en-US" altLang="ko-KR" b="1" dirty="0" smtClean="0">
                <a:solidFill>
                  <a:schemeClr val="bg1"/>
                </a:solidFill>
              </a:rPr>
              <a:t>3]</a:t>
            </a:r>
            <a:r>
              <a:rPr lang="ko-KR" altLang="en-US" dirty="0" smtClean="0">
                <a:solidFill>
                  <a:schemeClr val="bg1"/>
                </a:solidFill>
              </a:rPr>
              <a:t> </a:t>
            </a:r>
            <a:endParaRPr lang="ko-KR" altLang="en-US" dirty="0">
              <a:solidFill>
                <a:schemeClr val="bg1"/>
              </a:solidFill>
            </a:endParaRPr>
          </a:p>
        </p:txBody>
      </p:sp>
      <p:graphicFrame>
        <p:nvGraphicFramePr>
          <p:cNvPr id="12" name="표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6440578"/>
              </p:ext>
            </p:extLst>
          </p:nvPr>
        </p:nvGraphicFramePr>
        <p:xfrm>
          <a:off x="539552" y="1640268"/>
          <a:ext cx="7920880" cy="4730900"/>
        </p:xfrm>
        <a:graphic>
          <a:graphicData uri="http://schemas.openxmlformats.org/drawingml/2006/table">
            <a:tbl>
              <a:tblPr/>
              <a:tblGrid>
                <a:gridCol w="7920880"/>
              </a:tblGrid>
              <a:tr h="119052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비고</a:t>
                      </a:r>
                      <a:r>
                        <a:rPr lang="en-US" altLang="ko-KR" sz="9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.</a:t>
                      </a:r>
                      <a:endParaRPr lang="ko-KR" altLang="en-US" sz="900" dirty="0">
                        <a:solidFill>
                          <a:srgbClr val="000000"/>
                        </a:solidFill>
                        <a:effectLst/>
                        <a:latin typeface="바탕"/>
                      </a:endParaRPr>
                    </a:p>
                    <a:p>
                      <a:pPr marL="0" marR="0" indent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R" sz="900" b="1" dirty="0" smtClean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1. </a:t>
                      </a:r>
                      <a:r>
                        <a:rPr lang="ko-KR" altLang="en-US" sz="900" b="1" dirty="0" smtClean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위 </a:t>
                      </a:r>
                      <a:r>
                        <a:rPr lang="ko-KR" altLang="en-US" sz="9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표의 </a:t>
                      </a:r>
                      <a:r>
                        <a:rPr lang="en-US" altLang="ko-KR" sz="9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1)</a:t>
                      </a:r>
                      <a:r>
                        <a:rPr lang="ko-KR" altLang="en-US" sz="9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부터 </a:t>
                      </a:r>
                      <a:r>
                        <a:rPr lang="en-US" altLang="ko-KR" sz="9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37)</a:t>
                      </a:r>
                      <a:r>
                        <a:rPr lang="ko-KR" altLang="en-US" sz="9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까지에 따른 배출시설에서 발생된 대기오염물질이 </a:t>
                      </a:r>
                      <a:r>
                        <a:rPr lang="ko-KR" altLang="en-US" sz="900" b="1" dirty="0">
                          <a:solidFill>
                            <a:srgbClr val="0000FF"/>
                          </a:solidFill>
                          <a:effectLst/>
                          <a:latin typeface="맑은 고딕"/>
                          <a:ea typeface="맑은 고딕"/>
                        </a:rPr>
                        <a:t>일련의 공정작업이나 연속된 공정작업을 </a:t>
                      </a:r>
                      <a:r>
                        <a:rPr lang="ko-KR" altLang="en-US" sz="9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통하여 </a:t>
                      </a:r>
                      <a:r>
                        <a:rPr lang="ko-KR" altLang="en-US" sz="900" b="1" dirty="0">
                          <a:solidFill>
                            <a:srgbClr val="FF0000"/>
                          </a:solidFill>
                          <a:effectLst/>
                          <a:latin typeface="맑은 고딕"/>
                          <a:ea typeface="맑은 고딕"/>
                        </a:rPr>
                        <a:t>밀폐된 상태로 </a:t>
                      </a:r>
                      <a:r>
                        <a:rPr lang="ko-KR" altLang="en-US" sz="9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배출시설을 </a:t>
                      </a:r>
                      <a:endParaRPr lang="en-US" altLang="ko-KR" sz="900" b="1" dirty="0" smtClean="0">
                        <a:solidFill>
                          <a:srgbClr val="000000"/>
                        </a:solidFill>
                        <a:effectLst/>
                        <a:latin typeface="맑은 고딕"/>
                        <a:ea typeface="맑은 고딕"/>
                      </a:endParaRPr>
                    </a:p>
                    <a:p>
                      <a:pPr marL="0" marR="0" indent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R" sz="900" b="1" dirty="0" smtClean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    </a:t>
                      </a:r>
                      <a:r>
                        <a:rPr lang="ko-KR" altLang="en-US" sz="900" b="1" dirty="0" smtClean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거쳐 </a:t>
                      </a:r>
                      <a:r>
                        <a:rPr lang="ko-KR" altLang="en-US" sz="9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대기 중으로 배출되는 경우로서 해당 배출구가 설치된 최종시설에 대하여 허가</a:t>
                      </a:r>
                      <a:r>
                        <a:rPr lang="en-US" altLang="ko-KR" sz="9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(</a:t>
                      </a:r>
                      <a:r>
                        <a:rPr lang="ko-KR" altLang="en-US" sz="9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변경허가를 포함한다</a:t>
                      </a:r>
                      <a:r>
                        <a:rPr lang="en-US" altLang="ko-KR" sz="9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)</a:t>
                      </a:r>
                      <a:r>
                        <a:rPr lang="ko-KR" altLang="en-US" sz="9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를 받거나 신고</a:t>
                      </a:r>
                      <a:r>
                        <a:rPr lang="en-US" altLang="ko-KR" sz="9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(</a:t>
                      </a:r>
                      <a:r>
                        <a:rPr lang="ko-KR" altLang="en-US" sz="9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변경신고를 포함한다</a:t>
                      </a:r>
                      <a:r>
                        <a:rPr lang="en-US" altLang="ko-KR" sz="9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)</a:t>
                      </a:r>
                      <a:r>
                        <a:rPr lang="ko-KR" altLang="en-US" sz="9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를 한 </a:t>
                      </a:r>
                      <a:endParaRPr lang="en-US" altLang="ko-KR" sz="900" b="1" dirty="0" smtClean="0">
                        <a:solidFill>
                          <a:srgbClr val="000000"/>
                        </a:solidFill>
                        <a:effectLst/>
                        <a:latin typeface="맑은 고딕"/>
                        <a:ea typeface="맑은 고딕"/>
                      </a:endParaRPr>
                    </a:p>
                    <a:p>
                      <a:pPr marL="0" marR="0" indent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R" sz="900" b="1" dirty="0" smtClean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   </a:t>
                      </a:r>
                      <a:r>
                        <a:rPr lang="ko-KR" altLang="en-US" sz="900" b="1" dirty="0" smtClean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경우에는 </a:t>
                      </a:r>
                      <a:r>
                        <a:rPr lang="ko-KR" altLang="en-US" sz="9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그 최종시설과 일련의 공정 또는 </a:t>
                      </a:r>
                      <a:r>
                        <a:rPr lang="ko-KR" altLang="en-US" sz="900" b="1" dirty="0">
                          <a:solidFill>
                            <a:srgbClr val="0000FF"/>
                          </a:solidFill>
                          <a:effectLst/>
                          <a:latin typeface="맑은 고딕"/>
                          <a:ea typeface="맑은 고딕"/>
                        </a:rPr>
                        <a:t>연속된 공정에 설치된 모든 배출시설은 허가를 받거나 신고를 한 배출시설로 본다</a:t>
                      </a:r>
                      <a:r>
                        <a:rPr lang="en-US" altLang="ko-KR" sz="9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.</a:t>
                      </a:r>
                      <a:endParaRPr lang="ko-KR" altLang="en-US" sz="900" dirty="0">
                        <a:solidFill>
                          <a:srgbClr val="000000"/>
                        </a:solidFill>
                        <a:effectLst/>
                        <a:latin typeface="바탕"/>
                      </a:endParaRPr>
                    </a:p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2</a:t>
                      </a:r>
                      <a:r>
                        <a:rPr lang="en-US" altLang="ko-KR" sz="900" b="1" dirty="0">
                          <a:solidFill>
                            <a:srgbClr val="0000FF"/>
                          </a:solidFill>
                          <a:effectLst/>
                          <a:latin typeface="맑은 고딕"/>
                          <a:ea typeface="맑은 고딕"/>
                        </a:rPr>
                        <a:t>. "</a:t>
                      </a:r>
                      <a:r>
                        <a:rPr lang="ko-KR" altLang="en-US" sz="900" b="1" dirty="0">
                          <a:solidFill>
                            <a:srgbClr val="0000FF"/>
                          </a:solidFill>
                          <a:effectLst/>
                          <a:latin typeface="맑은 고딕"/>
                          <a:ea typeface="맑은 고딕"/>
                        </a:rPr>
                        <a:t>연료사용량</a:t>
                      </a:r>
                      <a:r>
                        <a:rPr lang="en-US" altLang="ko-KR" sz="900" b="1" dirty="0">
                          <a:solidFill>
                            <a:srgbClr val="0000FF"/>
                          </a:solidFill>
                          <a:effectLst/>
                          <a:latin typeface="맑은 고딕"/>
                          <a:ea typeface="맑은 고딕"/>
                        </a:rPr>
                        <a:t>"</a:t>
                      </a:r>
                      <a:r>
                        <a:rPr lang="ko-KR" altLang="en-US" sz="900" b="1" dirty="0">
                          <a:solidFill>
                            <a:srgbClr val="0000FF"/>
                          </a:solidFill>
                          <a:effectLst/>
                          <a:latin typeface="맑은 고딕"/>
                          <a:ea typeface="맑은 고딕"/>
                        </a:rPr>
                        <a:t>이란 </a:t>
                      </a:r>
                      <a:r>
                        <a:rPr lang="ko-KR" altLang="en-US" sz="900" b="1" dirty="0" err="1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연료별</a:t>
                      </a:r>
                      <a:r>
                        <a:rPr lang="ko-KR" altLang="en-US" sz="9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 사용량에 </a:t>
                      </a:r>
                      <a:r>
                        <a:rPr lang="ko-KR" altLang="en-US" sz="900" b="1" dirty="0">
                          <a:solidFill>
                            <a:srgbClr val="FF0000"/>
                          </a:solidFill>
                          <a:effectLst/>
                          <a:latin typeface="맑은 고딕"/>
                          <a:ea typeface="맑은 고딕"/>
                        </a:rPr>
                        <a:t>무연탄을 기준으로 한 고체연료환산계수를 </a:t>
                      </a:r>
                      <a:r>
                        <a:rPr lang="ko-KR" altLang="en-US" sz="9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곱하여 산정한 양을 말하며</a:t>
                      </a:r>
                      <a:r>
                        <a:rPr lang="en-US" altLang="ko-KR" sz="9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, </a:t>
                      </a:r>
                      <a:r>
                        <a:rPr lang="ko-KR" altLang="en-US" sz="9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고체연료환산계수는 다음 표와 </a:t>
                      </a:r>
                      <a:r>
                        <a:rPr lang="ko-KR" altLang="en-US" sz="900" b="1" dirty="0" smtClean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같다</a:t>
                      </a:r>
                      <a:endParaRPr lang="en-US" altLang="ko-KR" sz="900" b="1" dirty="0" smtClean="0">
                        <a:solidFill>
                          <a:srgbClr val="000000"/>
                        </a:solidFill>
                        <a:effectLst/>
                        <a:latin typeface="맑은 고딕"/>
                        <a:ea typeface="맑은 고딕"/>
                      </a:endParaRPr>
                    </a:p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 b="1" dirty="0" smtClean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   (</a:t>
                      </a:r>
                      <a:r>
                        <a:rPr lang="ko-KR" altLang="en-US" sz="9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다음 표에 없는 연료의 고체연료환산계수는 사업자가 국가 및 그 밖의 국가공인기관에서 발급받아 제출한 증명서류에 적힌 해당 연료의 발열량을 </a:t>
                      </a:r>
                      <a:endParaRPr lang="en-US" altLang="ko-KR" sz="900" b="1" dirty="0" smtClean="0">
                        <a:solidFill>
                          <a:srgbClr val="000000"/>
                        </a:solidFill>
                        <a:effectLst/>
                        <a:latin typeface="맑은 고딕"/>
                        <a:ea typeface="맑은 고딕"/>
                      </a:endParaRPr>
                    </a:p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 b="1" dirty="0" smtClean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   </a:t>
                      </a:r>
                      <a:r>
                        <a:rPr lang="ko-KR" altLang="en-US" sz="900" b="1" dirty="0" smtClean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무연탄발열량으로 </a:t>
                      </a:r>
                      <a:r>
                        <a:rPr lang="ko-KR" altLang="en-US" sz="9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나누어 산정한다</a:t>
                      </a:r>
                      <a:r>
                        <a:rPr lang="en-US" altLang="ko-KR" sz="9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. </a:t>
                      </a:r>
                      <a:r>
                        <a:rPr lang="ko-KR" altLang="en-US" sz="9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이 경우 </a:t>
                      </a:r>
                      <a:r>
                        <a:rPr lang="ko-KR" altLang="en-US" sz="900" b="1" dirty="0">
                          <a:solidFill>
                            <a:srgbClr val="0000FF"/>
                          </a:solidFill>
                          <a:effectLst/>
                          <a:latin typeface="맑은 고딕"/>
                          <a:ea typeface="맑은 고딕"/>
                        </a:rPr>
                        <a:t>무연탄 </a:t>
                      </a:r>
                      <a:r>
                        <a:rPr lang="en-US" altLang="ko-KR" sz="900" b="1" dirty="0">
                          <a:solidFill>
                            <a:srgbClr val="0000FF"/>
                          </a:solidFill>
                          <a:effectLst/>
                          <a:latin typeface="맑은 고딕"/>
                          <a:ea typeface="맑은 고딕"/>
                        </a:rPr>
                        <a:t>1</a:t>
                      </a:r>
                      <a:r>
                        <a:rPr lang="ko-KR" altLang="en-US" sz="900" b="1" dirty="0">
                          <a:solidFill>
                            <a:srgbClr val="0000FF"/>
                          </a:solidFill>
                          <a:effectLst/>
                          <a:latin typeface="맑은 고딕"/>
                          <a:ea typeface="맑은 고딕"/>
                        </a:rPr>
                        <a:t>킬로그램당 발열량은 </a:t>
                      </a:r>
                      <a:r>
                        <a:rPr lang="en-US" altLang="ko-KR" sz="900" b="1" dirty="0">
                          <a:solidFill>
                            <a:srgbClr val="0000FF"/>
                          </a:solidFill>
                          <a:effectLst/>
                          <a:latin typeface="맑은 고딕"/>
                          <a:ea typeface="맑은 고딕"/>
                        </a:rPr>
                        <a:t>4,600</a:t>
                      </a:r>
                      <a:r>
                        <a:rPr lang="ko-KR" altLang="en-US" sz="900" b="1" dirty="0" err="1">
                          <a:solidFill>
                            <a:srgbClr val="0000FF"/>
                          </a:solidFill>
                          <a:effectLst/>
                          <a:latin typeface="맑은 고딕"/>
                          <a:ea typeface="맑은 고딕"/>
                        </a:rPr>
                        <a:t>킬로칼로리로</a:t>
                      </a:r>
                      <a:r>
                        <a:rPr lang="ko-KR" altLang="en-US" sz="900" b="1" dirty="0">
                          <a:solidFill>
                            <a:srgbClr val="0000FF"/>
                          </a:solidFill>
                          <a:effectLst/>
                          <a:latin typeface="맑은 고딕"/>
                          <a:ea typeface="맑은 고딕"/>
                        </a:rPr>
                        <a:t> 한다</a:t>
                      </a:r>
                      <a:r>
                        <a:rPr lang="en-US" altLang="ko-KR" sz="9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).</a:t>
                      </a:r>
                      <a:endParaRPr lang="ko-KR" altLang="en-US" sz="900" dirty="0">
                        <a:solidFill>
                          <a:srgbClr val="000000"/>
                        </a:solidFill>
                        <a:effectLst/>
                        <a:latin typeface="바탕"/>
                      </a:endParaRPr>
                    </a:p>
                  </a:txBody>
                  <a:tcPr marL="61162" marR="61162" marT="30581" marB="30581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32492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3</a:t>
                      </a:r>
                      <a:r>
                        <a:rPr lang="en-US" altLang="ko-KR" sz="900" b="1" dirty="0">
                          <a:solidFill>
                            <a:srgbClr val="0000FF"/>
                          </a:solidFill>
                          <a:effectLst/>
                          <a:latin typeface="맑은 고딕"/>
                          <a:ea typeface="맑은 고딕"/>
                        </a:rPr>
                        <a:t>. "</a:t>
                      </a:r>
                      <a:r>
                        <a:rPr lang="ko-KR" altLang="en-US" sz="900" b="1" dirty="0">
                          <a:solidFill>
                            <a:srgbClr val="0000FF"/>
                          </a:solidFill>
                          <a:effectLst/>
                          <a:latin typeface="맑은 고딕"/>
                          <a:ea typeface="맑은 고딕"/>
                        </a:rPr>
                        <a:t>습식</a:t>
                      </a:r>
                      <a:r>
                        <a:rPr lang="en-US" altLang="ko-KR" sz="900" b="1" dirty="0">
                          <a:solidFill>
                            <a:srgbClr val="0000FF"/>
                          </a:solidFill>
                          <a:effectLst/>
                          <a:latin typeface="맑은 고딕"/>
                          <a:ea typeface="맑은 고딕"/>
                        </a:rPr>
                        <a:t>"</a:t>
                      </a:r>
                      <a:r>
                        <a:rPr lang="ko-KR" altLang="en-US" sz="900" b="1" dirty="0">
                          <a:solidFill>
                            <a:srgbClr val="0000FF"/>
                          </a:solidFill>
                          <a:effectLst/>
                          <a:latin typeface="맑은 고딕"/>
                          <a:ea typeface="맑은 고딕"/>
                        </a:rPr>
                        <a:t>이란 </a:t>
                      </a:r>
                      <a:r>
                        <a:rPr lang="ko-KR" altLang="en-US" sz="9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해당 시설을 이용하여 수중에서 작업을 하거나 물을 분사시켜 작업을 하는 경우</a:t>
                      </a:r>
                      <a:r>
                        <a:rPr lang="en-US" altLang="ko-KR" sz="9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[</a:t>
                      </a:r>
                      <a:r>
                        <a:rPr lang="ko-KR" altLang="en-US" sz="9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인장</a:t>
                      </a:r>
                      <a:r>
                        <a:rPr lang="en-US" altLang="ko-KR" sz="9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·</a:t>
                      </a:r>
                      <a:r>
                        <a:rPr lang="ko-KR" altLang="en-US" sz="9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압축</a:t>
                      </a:r>
                      <a:r>
                        <a:rPr lang="en-US" altLang="ko-KR" sz="9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·</a:t>
                      </a:r>
                      <a:r>
                        <a:rPr lang="ko-KR" altLang="en-US" sz="9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절단</a:t>
                      </a:r>
                      <a:r>
                        <a:rPr lang="en-US" altLang="ko-KR" sz="9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·</a:t>
                      </a:r>
                      <a:r>
                        <a:rPr lang="ko-KR" altLang="en-US" sz="9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비틀림</a:t>
                      </a:r>
                      <a:r>
                        <a:rPr lang="en-US" altLang="ko-KR" sz="9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·</a:t>
                      </a:r>
                      <a:r>
                        <a:rPr lang="ko-KR" altLang="en-US" sz="9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충격</a:t>
                      </a:r>
                      <a:r>
                        <a:rPr lang="en-US" altLang="ko-KR" sz="9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·</a:t>
                      </a:r>
                      <a:r>
                        <a:rPr lang="ko-KR" altLang="en-US" sz="9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마찰력 등을 이용하는 </a:t>
                      </a:r>
                      <a:endParaRPr lang="en-US" altLang="ko-KR" sz="900" b="1" dirty="0" smtClean="0">
                        <a:solidFill>
                          <a:srgbClr val="000000"/>
                        </a:solidFill>
                        <a:effectLst/>
                        <a:latin typeface="맑은 고딕"/>
                        <a:ea typeface="맑은 고딕"/>
                      </a:endParaRPr>
                    </a:p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 b="1" dirty="0" smtClean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   </a:t>
                      </a:r>
                      <a:r>
                        <a:rPr lang="ko-KR" altLang="en-US" sz="900" b="1" dirty="0" err="1" smtClean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조분쇄기</a:t>
                      </a:r>
                      <a:r>
                        <a:rPr lang="en-US" altLang="ko-KR" sz="9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(</a:t>
                      </a:r>
                      <a:r>
                        <a:rPr lang="ko-KR" altLang="en-US" sz="900" b="1" dirty="0" err="1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크러셔</a:t>
                      </a:r>
                      <a:r>
                        <a:rPr lang="en-US" altLang="ko-KR" sz="9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·</a:t>
                      </a:r>
                      <a:r>
                        <a:rPr lang="ko-KR" altLang="en-US" sz="9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카드 등</a:t>
                      </a:r>
                      <a:r>
                        <a:rPr lang="en-US" altLang="ko-KR" sz="9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)</a:t>
                      </a:r>
                      <a:r>
                        <a:rPr lang="ko-KR" altLang="en-US" sz="9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를 사용하는 석재분쇄시설의 경우에는 물을 분무시켜 작업을 하는 경우만 해당한다</a:t>
                      </a:r>
                      <a:r>
                        <a:rPr lang="en-US" altLang="ko-KR" sz="9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] </a:t>
                      </a:r>
                      <a:r>
                        <a:rPr lang="ko-KR" altLang="en-US" sz="9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또는 원료 속에 </a:t>
                      </a:r>
                      <a:r>
                        <a:rPr lang="ko-KR" altLang="en-US" sz="900" b="1" dirty="0">
                          <a:solidFill>
                            <a:srgbClr val="FF0000"/>
                          </a:solidFill>
                          <a:effectLst/>
                          <a:latin typeface="맑은 고딕"/>
                          <a:ea typeface="맑은 고딕"/>
                        </a:rPr>
                        <a:t>수분이 항상 </a:t>
                      </a:r>
                      <a:endParaRPr lang="en-US" altLang="ko-KR" sz="900" b="1" dirty="0" smtClean="0">
                        <a:solidFill>
                          <a:srgbClr val="FF0000"/>
                        </a:solidFill>
                        <a:effectLst/>
                        <a:latin typeface="맑은 고딕"/>
                        <a:ea typeface="맑은 고딕"/>
                      </a:endParaRPr>
                    </a:p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 b="1" dirty="0" smtClean="0">
                          <a:solidFill>
                            <a:srgbClr val="FF0000"/>
                          </a:solidFill>
                          <a:effectLst/>
                          <a:latin typeface="맑은 고딕"/>
                          <a:ea typeface="맑은 고딕"/>
                        </a:rPr>
                        <a:t>   15</a:t>
                      </a:r>
                      <a:r>
                        <a:rPr lang="ko-KR" altLang="en-US" sz="900" b="1" dirty="0">
                          <a:solidFill>
                            <a:srgbClr val="FF0000"/>
                          </a:solidFill>
                          <a:effectLst/>
                          <a:latin typeface="맑은 고딕"/>
                          <a:ea typeface="맑은 고딕"/>
                        </a:rPr>
                        <a:t>퍼센트</a:t>
                      </a:r>
                      <a:r>
                        <a:rPr lang="ko-KR" altLang="en-US" sz="9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 이상 함유되어 있는 경우를 말한다</a:t>
                      </a:r>
                      <a:r>
                        <a:rPr lang="en-US" altLang="ko-KR" sz="9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. </a:t>
                      </a:r>
                      <a:endParaRPr lang="ko-KR" altLang="en-US" sz="900" dirty="0">
                        <a:solidFill>
                          <a:srgbClr val="000000"/>
                        </a:solidFill>
                        <a:effectLst/>
                        <a:latin typeface="바탕"/>
                      </a:endParaRPr>
                    </a:p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4. </a:t>
                      </a:r>
                      <a:r>
                        <a:rPr lang="ko-KR" altLang="en-US" sz="9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위 표에 따른 배출시설의 분류에 해당하지 않는 배출시설은 </a:t>
                      </a:r>
                      <a:r>
                        <a:rPr lang="en-US" altLang="ko-KR" sz="900" b="1" dirty="0">
                          <a:solidFill>
                            <a:srgbClr val="0033CC"/>
                          </a:solidFill>
                          <a:effectLst/>
                          <a:latin typeface="맑은 고딕"/>
                          <a:ea typeface="맑은 고딕"/>
                        </a:rPr>
                        <a:t>36) </a:t>
                      </a:r>
                      <a:r>
                        <a:rPr lang="ko-KR" altLang="en-US" sz="900" b="1" dirty="0">
                          <a:solidFill>
                            <a:srgbClr val="0033CC"/>
                          </a:solidFill>
                          <a:effectLst/>
                          <a:latin typeface="맑은 고딕"/>
                          <a:ea typeface="맑은 고딕"/>
                        </a:rPr>
                        <a:t>또는 </a:t>
                      </a:r>
                      <a:r>
                        <a:rPr lang="en-US" altLang="ko-KR" sz="900" b="1" dirty="0">
                          <a:solidFill>
                            <a:srgbClr val="0033CC"/>
                          </a:solidFill>
                          <a:effectLst/>
                          <a:latin typeface="맑은 고딕"/>
                          <a:ea typeface="맑은 고딕"/>
                        </a:rPr>
                        <a:t>37)</a:t>
                      </a:r>
                      <a:r>
                        <a:rPr lang="ko-KR" altLang="en-US" sz="900" b="1" dirty="0">
                          <a:solidFill>
                            <a:srgbClr val="0033CC"/>
                          </a:solidFill>
                          <a:effectLst/>
                          <a:latin typeface="맑은 고딕"/>
                          <a:ea typeface="맑은 고딕"/>
                        </a:rPr>
                        <a:t>의 배출시설로 </a:t>
                      </a:r>
                      <a:r>
                        <a:rPr lang="ko-KR" altLang="en-US" sz="9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본다</a:t>
                      </a:r>
                      <a:r>
                        <a:rPr lang="en-US" altLang="ko-KR" sz="9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. </a:t>
                      </a:r>
                      <a:r>
                        <a:rPr lang="ko-KR" altLang="en-US" sz="9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다만</a:t>
                      </a:r>
                      <a:r>
                        <a:rPr lang="en-US" altLang="ko-KR" sz="9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, </a:t>
                      </a:r>
                      <a:r>
                        <a:rPr lang="ko-KR" altLang="en-US" sz="9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배출시설의 분류 중 </a:t>
                      </a:r>
                      <a:r>
                        <a:rPr lang="en-US" altLang="ko-KR" sz="9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36) </a:t>
                      </a:r>
                      <a:r>
                        <a:rPr lang="ko-KR" altLang="en-US" sz="9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또는 </a:t>
                      </a:r>
                      <a:r>
                        <a:rPr lang="en-US" altLang="ko-KR" sz="9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37)</a:t>
                      </a:r>
                      <a:r>
                        <a:rPr lang="ko-KR" altLang="en-US" sz="9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은 「통계법」 </a:t>
                      </a:r>
                      <a:endParaRPr lang="en-US" altLang="ko-KR" sz="900" b="1" dirty="0" smtClean="0">
                        <a:solidFill>
                          <a:srgbClr val="000000"/>
                        </a:solidFill>
                        <a:effectLst/>
                        <a:latin typeface="맑은 고딕"/>
                        <a:ea typeface="맑은 고딕"/>
                      </a:endParaRPr>
                    </a:p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 b="1" dirty="0" smtClean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   </a:t>
                      </a:r>
                      <a:r>
                        <a:rPr lang="ko-KR" altLang="en-US" sz="900" b="1" dirty="0" smtClean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제</a:t>
                      </a:r>
                      <a:r>
                        <a:rPr lang="en-US" altLang="ko-KR" sz="9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22</a:t>
                      </a:r>
                      <a:r>
                        <a:rPr lang="ko-KR" altLang="en-US" sz="9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조에 따라 통계청장이 고시하는 한국표준산업분류에 따른 다음 각 목의 항목에만 적용한다</a:t>
                      </a:r>
                      <a:r>
                        <a:rPr lang="en-US" altLang="ko-KR" sz="9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.</a:t>
                      </a:r>
                      <a:endParaRPr lang="ko-KR" altLang="en-US" sz="900" dirty="0">
                        <a:solidFill>
                          <a:srgbClr val="000000"/>
                        </a:solidFill>
                        <a:effectLst/>
                        <a:latin typeface="바탕"/>
                      </a:endParaRPr>
                    </a:p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가</a:t>
                      </a:r>
                      <a:r>
                        <a:rPr lang="en-US" altLang="ko-KR" sz="9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. </a:t>
                      </a:r>
                      <a:r>
                        <a:rPr lang="ko-KR" altLang="en-US" sz="900" b="1" dirty="0" err="1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대분류에</a:t>
                      </a:r>
                      <a:r>
                        <a:rPr lang="ko-KR" altLang="en-US" sz="9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 따른 광업</a:t>
                      </a:r>
                      <a:endParaRPr lang="ko-KR" altLang="en-US" sz="900" dirty="0">
                        <a:solidFill>
                          <a:srgbClr val="000000"/>
                        </a:solidFill>
                        <a:effectLst/>
                        <a:latin typeface="바탕"/>
                      </a:endParaRPr>
                    </a:p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나</a:t>
                      </a:r>
                      <a:r>
                        <a:rPr lang="en-US" altLang="ko-KR" sz="9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. </a:t>
                      </a:r>
                      <a:r>
                        <a:rPr lang="ko-KR" altLang="en-US" sz="900" b="1" dirty="0" err="1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대분류에</a:t>
                      </a:r>
                      <a:r>
                        <a:rPr lang="ko-KR" altLang="en-US" sz="9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 따른 제조업</a:t>
                      </a:r>
                      <a:endParaRPr lang="ko-KR" altLang="en-US" sz="900" dirty="0">
                        <a:solidFill>
                          <a:srgbClr val="000000"/>
                        </a:solidFill>
                        <a:effectLst/>
                        <a:latin typeface="바탕"/>
                      </a:endParaRPr>
                    </a:p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다</a:t>
                      </a:r>
                      <a:r>
                        <a:rPr lang="en-US" altLang="ko-KR" sz="9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. </a:t>
                      </a:r>
                      <a:r>
                        <a:rPr lang="ko-KR" altLang="en-US" sz="900" b="1" dirty="0" err="1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대분류에</a:t>
                      </a:r>
                      <a:r>
                        <a:rPr lang="ko-KR" altLang="en-US" sz="9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 따른 수도</a:t>
                      </a:r>
                      <a:r>
                        <a:rPr lang="en-US" altLang="ko-KR" sz="9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, </a:t>
                      </a:r>
                      <a:r>
                        <a:rPr lang="ko-KR" altLang="en-US" sz="9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하수 및 폐기물 처리</a:t>
                      </a:r>
                      <a:r>
                        <a:rPr lang="en-US" altLang="ko-KR" sz="9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, </a:t>
                      </a:r>
                      <a:r>
                        <a:rPr lang="ko-KR" altLang="en-US" sz="9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원료 재생업</a:t>
                      </a:r>
                      <a:endParaRPr lang="ko-KR" altLang="en-US" sz="900" dirty="0">
                        <a:solidFill>
                          <a:srgbClr val="000000"/>
                        </a:solidFill>
                        <a:effectLst/>
                        <a:latin typeface="바탕"/>
                      </a:endParaRPr>
                    </a:p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라</a:t>
                      </a:r>
                      <a:r>
                        <a:rPr lang="en-US" altLang="ko-KR" sz="9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. </a:t>
                      </a:r>
                      <a:r>
                        <a:rPr lang="ko-KR" altLang="en-US" sz="900" b="1" dirty="0" err="1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대분류에</a:t>
                      </a:r>
                      <a:r>
                        <a:rPr lang="ko-KR" altLang="en-US" sz="9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 따른 운수 및 창고업</a:t>
                      </a:r>
                      <a:endParaRPr lang="ko-KR" altLang="en-US" sz="900" dirty="0">
                        <a:solidFill>
                          <a:srgbClr val="000000"/>
                        </a:solidFill>
                        <a:effectLst/>
                        <a:latin typeface="바탕"/>
                      </a:endParaRPr>
                    </a:p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마</a:t>
                      </a:r>
                      <a:r>
                        <a:rPr lang="en-US" altLang="ko-KR" sz="9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. </a:t>
                      </a:r>
                      <a:r>
                        <a:rPr lang="ko-KR" altLang="en-US" sz="9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소분류에 따른 자동차 및 모터사이클 </a:t>
                      </a:r>
                      <a:r>
                        <a:rPr lang="ko-KR" altLang="en-US" sz="900" b="1" dirty="0" err="1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수리업</a:t>
                      </a:r>
                      <a:endParaRPr lang="ko-KR" altLang="en-US" sz="900" dirty="0">
                        <a:solidFill>
                          <a:srgbClr val="000000"/>
                        </a:solidFill>
                        <a:effectLst/>
                        <a:latin typeface="바탕"/>
                      </a:endParaRPr>
                    </a:p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바</a:t>
                      </a:r>
                      <a:r>
                        <a:rPr lang="en-US" altLang="ko-KR" sz="9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. </a:t>
                      </a:r>
                      <a:r>
                        <a:rPr lang="ko-KR" altLang="en-US" sz="9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소분류에 따른 연료용 가스 제조 및 </a:t>
                      </a:r>
                      <a:r>
                        <a:rPr lang="ko-KR" altLang="en-US" sz="900" b="1" dirty="0" err="1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배관공급업</a:t>
                      </a:r>
                      <a:endParaRPr lang="ko-KR" altLang="en-US" sz="900" dirty="0">
                        <a:solidFill>
                          <a:srgbClr val="000000"/>
                        </a:solidFill>
                        <a:effectLst/>
                        <a:latin typeface="바탕"/>
                      </a:endParaRPr>
                    </a:p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사</a:t>
                      </a:r>
                      <a:r>
                        <a:rPr lang="en-US" altLang="ko-KR" sz="9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. </a:t>
                      </a:r>
                      <a:r>
                        <a:rPr lang="ko-KR" altLang="en-US" sz="9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소분류에 따른 증기</a:t>
                      </a:r>
                      <a:r>
                        <a:rPr lang="en-US" altLang="ko-KR" sz="9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, </a:t>
                      </a:r>
                      <a:r>
                        <a:rPr lang="ko-KR" altLang="en-US" sz="9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냉</a:t>
                      </a:r>
                      <a:r>
                        <a:rPr lang="en-US" altLang="ko-KR" sz="9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·</a:t>
                      </a:r>
                      <a:r>
                        <a:rPr lang="ko-KR" altLang="en-US" sz="9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온수 및 공기조절 </a:t>
                      </a:r>
                      <a:r>
                        <a:rPr lang="ko-KR" altLang="en-US" sz="900" b="1" dirty="0" err="1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공급업</a:t>
                      </a:r>
                      <a:endParaRPr lang="ko-KR" altLang="en-US" sz="900" dirty="0">
                        <a:solidFill>
                          <a:srgbClr val="000000"/>
                        </a:solidFill>
                        <a:effectLst/>
                        <a:latin typeface="바탕"/>
                      </a:endParaRPr>
                    </a:p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아</a:t>
                      </a:r>
                      <a:r>
                        <a:rPr lang="en-US" altLang="ko-KR" sz="9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. </a:t>
                      </a:r>
                      <a:r>
                        <a:rPr lang="ko-KR" altLang="en-US" sz="900" b="1" dirty="0" err="1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세분류에</a:t>
                      </a:r>
                      <a:r>
                        <a:rPr lang="ko-KR" altLang="en-US" sz="9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 따른 </a:t>
                      </a:r>
                      <a:r>
                        <a:rPr lang="ko-KR" altLang="en-US" sz="900" b="1" dirty="0" err="1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발전업</a:t>
                      </a:r>
                      <a:endParaRPr lang="ko-KR" altLang="en-US" sz="900" dirty="0">
                        <a:solidFill>
                          <a:srgbClr val="000000"/>
                        </a:solidFill>
                        <a:effectLst/>
                        <a:latin typeface="바탕"/>
                      </a:endParaRPr>
                    </a:p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사</a:t>
                      </a:r>
                      <a:r>
                        <a:rPr lang="en-US" altLang="ko-KR" sz="9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. </a:t>
                      </a:r>
                      <a:r>
                        <a:rPr lang="ko-KR" altLang="en-US" sz="900" b="1" dirty="0" err="1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세세분류에</a:t>
                      </a:r>
                      <a:r>
                        <a:rPr lang="ko-KR" altLang="en-US" sz="9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 따른 산업설비</a:t>
                      </a:r>
                      <a:r>
                        <a:rPr lang="en-US" altLang="ko-KR" sz="9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, </a:t>
                      </a:r>
                      <a:r>
                        <a:rPr lang="ko-KR" altLang="en-US" sz="9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운송장비 및 공공장소 </a:t>
                      </a:r>
                      <a:r>
                        <a:rPr lang="ko-KR" altLang="en-US" sz="900" b="1" dirty="0" err="1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청소업</a:t>
                      </a:r>
                      <a:endParaRPr lang="ko-KR" altLang="en-US" sz="900" dirty="0">
                        <a:solidFill>
                          <a:srgbClr val="000000"/>
                        </a:solidFill>
                        <a:effectLst/>
                        <a:latin typeface="바탕"/>
                      </a:endParaRPr>
                    </a:p>
                  </a:txBody>
                  <a:tcPr marL="61162" marR="61162" marT="30581" marB="30581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5154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6" descr="삼양1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6108" y="6489376"/>
            <a:ext cx="2023844" cy="324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-233063"/>
            <a:ext cx="9144000" cy="92333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3600" b="1" spc="-150" dirty="0" smtClean="0">
                <a:solidFill>
                  <a:schemeClr val="bg1"/>
                </a:solidFill>
                <a:latin typeface="맑은 고딕"/>
                <a:ea typeface="맑은 고딕"/>
              </a:rPr>
              <a:t>Ⅱ</a:t>
            </a:r>
            <a:r>
              <a:rPr lang="en-US" altLang="ko-KR" sz="3600" b="1" spc="-150" dirty="0" smtClean="0">
                <a:solidFill>
                  <a:schemeClr val="bg1"/>
                </a:solidFill>
              </a:rPr>
              <a:t>. </a:t>
            </a:r>
            <a:r>
              <a:rPr lang="ko-KR" altLang="en-US" sz="3600" b="1" spc="-150" dirty="0" smtClean="0">
                <a:solidFill>
                  <a:schemeClr val="bg1"/>
                </a:solidFill>
              </a:rPr>
              <a:t>대기환경보전법 관련사항 </a:t>
            </a:r>
            <a:endParaRPr lang="ko-KR" altLang="en-US" sz="3200" b="1" spc="-150" dirty="0">
              <a:solidFill>
                <a:srgbClr val="0000FF"/>
              </a:solidFill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1FC61-9687-4102-992B-317C04596E94}" type="slidenum">
              <a:rPr lang="ko-KR" altLang="en-US" smtClean="0"/>
              <a:pPr/>
              <a:t>30</a:t>
            </a:fld>
            <a:endParaRPr lang="ko-KR" altLang="en-US" dirty="0"/>
          </a:p>
        </p:txBody>
      </p:sp>
      <p:sp>
        <p:nvSpPr>
          <p:cNvPr id="5" name="모서리가 둥근 직사각형 4"/>
          <p:cNvSpPr/>
          <p:nvPr/>
        </p:nvSpPr>
        <p:spPr>
          <a:xfrm>
            <a:off x="467544" y="908720"/>
            <a:ext cx="7920880" cy="55436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b="1" dirty="0" smtClean="0">
                <a:solidFill>
                  <a:schemeClr val="bg1"/>
                </a:solidFill>
              </a:rPr>
              <a:t>굴뚝 자동측정기</a:t>
            </a:r>
            <a:r>
              <a:rPr lang="en-US" altLang="ko-KR" sz="3200" b="1" dirty="0" smtClean="0">
                <a:solidFill>
                  <a:schemeClr val="bg1"/>
                </a:solidFill>
              </a:rPr>
              <a:t>(TMS)</a:t>
            </a:r>
            <a:r>
              <a:rPr lang="ko-KR" altLang="en-US" sz="3200" b="1" dirty="0" smtClean="0">
                <a:solidFill>
                  <a:schemeClr val="bg1"/>
                </a:solidFill>
              </a:rPr>
              <a:t> 부착대상 배출시</a:t>
            </a:r>
            <a:r>
              <a:rPr lang="ko-KR" altLang="en-US" sz="3200" b="1" dirty="0">
                <a:solidFill>
                  <a:schemeClr val="bg1"/>
                </a:solidFill>
              </a:rPr>
              <a:t>설</a:t>
            </a:r>
            <a:endParaRPr lang="ko-KR" altLang="en-US" sz="3200" dirty="0">
              <a:solidFill>
                <a:schemeClr val="bg1"/>
              </a:solidFill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1900238" y="1600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2952750" y="1600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2603500" y="14795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2927350" y="15271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246313" y="15763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3573005"/>
              </p:ext>
            </p:extLst>
          </p:nvPr>
        </p:nvGraphicFramePr>
        <p:xfrm>
          <a:off x="539552" y="2090007"/>
          <a:ext cx="7848872" cy="3503676"/>
        </p:xfrm>
        <a:graphic>
          <a:graphicData uri="http://schemas.openxmlformats.org/drawingml/2006/table">
            <a:tbl>
              <a:tblPr/>
              <a:tblGrid>
                <a:gridCol w="6192688"/>
                <a:gridCol w="1656184"/>
              </a:tblGrid>
              <a:tr h="0">
                <a:tc gridSpan="2">
                  <a:txBody>
                    <a:bodyPr/>
                    <a:lstStyle/>
                    <a:p>
                      <a:pPr algn="just">
                        <a:lnSpc>
                          <a:spcPct val="160000"/>
                        </a:lnSpc>
                      </a:pPr>
                      <a:r>
                        <a:rPr lang="ko-KR" altLang="en-US" sz="1100" b="1" dirty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■ 대기환경보전법 시행령 </a:t>
                      </a:r>
                      <a:r>
                        <a:rPr lang="en-US" altLang="ko-KR" sz="1100" b="1" dirty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[</a:t>
                      </a:r>
                      <a:r>
                        <a:rPr lang="ko-KR" altLang="en-US" sz="1100" b="1" dirty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별표 </a:t>
                      </a:r>
                      <a:r>
                        <a:rPr lang="en-US" altLang="ko-KR" sz="1100" b="1" dirty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3]</a:t>
                      </a:r>
                      <a:r>
                        <a:rPr lang="ko-KR" altLang="en-US" sz="1200" b="1" dirty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lang="en-US" altLang="ko-KR" sz="1200" b="1" dirty="0">
                          <a:solidFill>
                            <a:srgbClr val="0000FF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&lt;</a:t>
                      </a:r>
                      <a:r>
                        <a:rPr lang="ko-KR" altLang="en-US" sz="1200" b="1" dirty="0">
                          <a:solidFill>
                            <a:srgbClr val="0000FF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개정 </a:t>
                      </a:r>
                      <a:r>
                        <a:rPr lang="en-US" altLang="ko-KR" sz="1200" b="1" dirty="0">
                          <a:solidFill>
                            <a:srgbClr val="0000FF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2022. 5. 3.&gt;</a:t>
                      </a:r>
                      <a:endParaRPr lang="ko-KR" altLang="en-US" b="1" dirty="0"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647700">
                <a:tc gridSpan="2">
                  <a:txBody>
                    <a:bodyPr/>
                    <a:lstStyle/>
                    <a:p>
                      <a:pPr algn="ctr">
                        <a:lnSpc>
                          <a:spcPct val="160000"/>
                        </a:lnSpc>
                      </a:pPr>
                      <a:r>
                        <a:rPr lang="ko-KR" altLang="en-US" sz="1400" b="1" spc="-150" dirty="0">
                          <a:solidFill>
                            <a:srgbClr val="C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굴뚝 자동측정기기의 부착대상 배출시설</a:t>
                      </a:r>
                      <a:r>
                        <a:rPr lang="en-US" altLang="ko-KR" sz="1400" b="1" spc="-150" dirty="0">
                          <a:solidFill>
                            <a:srgbClr val="C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sz="1400" b="1" spc="-150" dirty="0">
                          <a:solidFill>
                            <a:srgbClr val="C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측정 항목</a:t>
                      </a:r>
                      <a:r>
                        <a:rPr lang="en-US" altLang="ko-KR" sz="1400" b="1" spc="-150" dirty="0">
                          <a:solidFill>
                            <a:srgbClr val="C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sz="1400" b="1" spc="-150" dirty="0">
                          <a:solidFill>
                            <a:srgbClr val="C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부착 면제</a:t>
                      </a:r>
                      <a:r>
                        <a:rPr lang="en-US" altLang="ko-KR" sz="1400" b="1" spc="-150" dirty="0">
                          <a:solidFill>
                            <a:srgbClr val="C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sz="1400" b="1" spc="-150" dirty="0">
                          <a:solidFill>
                            <a:srgbClr val="C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부착 시기 및 부착 </a:t>
                      </a:r>
                      <a:r>
                        <a:rPr lang="ko-KR" altLang="en-US" sz="1400" b="1" spc="-150" dirty="0" smtClean="0">
                          <a:solidFill>
                            <a:srgbClr val="C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유예  </a:t>
                      </a:r>
                      <a:r>
                        <a:rPr lang="en-US" altLang="ko-KR" sz="1400" b="1" spc="-150" dirty="0" smtClean="0">
                          <a:solidFill>
                            <a:srgbClr val="C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lang="ko-KR" altLang="en-US" sz="1400" b="1" spc="-150" dirty="0">
                          <a:solidFill>
                            <a:srgbClr val="C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제</a:t>
                      </a:r>
                      <a:r>
                        <a:rPr lang="en-US" altLang="ko-KR" sz="1400" b="1" spc="-150" dirty="0">
                          <a:solidFill>
                            <a:srgbClr val="C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17</a:t>
                      </a:r>
                      <a:r>
                        <a:rPr lang="ko-KR" altLang="en-US" sz="1400" b="1" spc="-150" dirty="0">
                          <a:solidFill>
                            <a:srgbClr val="C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조제</a:t>
                      </a:r>
                      <a:r>
                        <a:rPr lang="en-US" altLang="ko-KR" sz="1400" b="1" spc="-150" dirty="0">
                          <a:solidFill>
                            <a:srgbClr val="C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5</a:t>
                      </a:r>
                      <a:r>
                        <a:rPr lang="ko-KR" altLang="en-US" sz="1400" b="1" spc="-150" dirty="0">
                          <a:solidFill>
                            <a:srgbClr val="C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항 관련</a:t>
                      </a:r>
                      <a:r>
                        <a:rPr lang="en-US" altLang="ko-KR" sz="1400" b="1" spc="-150" dirty="0">
                          <a:solidFill>
                            <a:srgbClr val="C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  <a:endParaRPr lang="ko-KR" altLang="en-US" sz="1400" b="1" spc="-150" dirty="0">
                        <a:solidFill>
                          <a:srgbClr val="C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88214">
                <a:tc gridSpan="2">
                  <a:txBody>
                    <a:bodyPr/>
                    <a:lstStyle/>
                    <a:p>
                      <a:pPr marL="0" marR="0" algn="just">
                        <a:lnSpc>
                          <a:spcPct val="2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dirty="0">
                          <a:solidFill>
                            <a:srgbClr val="0070C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1. </a:t>
                      </a:r>
                      <a:r>
                        <a:rPr lang="ko-KR" altLang="en-US" sz="1400" b="1" dirty="0">
                          <a:solidFill>
                            <a:srgbClr val="0070C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굴뚝 자동측정기기 부착대상 배출시설 및 측정항목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9603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부착대상 배출시설</a:t>
                      </a:r>
                    </a:p>
                  </a:txBody>
                  <a:tcPr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측정항목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67589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가</a:t>
                      </a:r>
                      <a:r>
                        <a:rPr lang="en-US" altLang="ko-KR" sz="1400" b="1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. </a:t>
                      </a: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코크스 제조시설 및 관련 제품 저장시설</a:t>
                      </a:r>
                    </a:p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 smtClean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    코크스 </a:t>
                      </a: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또는 관련 제품 제조시설 </a:t>
                      </a:r>
                    </a:p>
                    <a:p>
                      <a:pPr marL="17780" marR="0" indent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400" b="1" dirty="0" smtClean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- </a:t>
                      </a:r>
                      <a:r>
                        <a:rPr lang="ko-KR" altLang="en-US" sz="1400" b="1" dirty="0" smtClean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코크스 </a:t>
                      </a: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제조시설 중 황 회수 제조시설을 제외한 배출구별 </a:t>
                      </a:r>
                      <a:r>
                        <a:rPr lang="ko-KR" altLang="en-US" sz="1400" b="1" dirty="0" err="1" smtClean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배기가스량이</a:t>
                      </a:r>
                      <a:endParaRPr lang="en-US" altLang="ko-KR" sz="1400" b="1" dirty="0" smtClean="0"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17780" marR="0" indent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400" b="1" dirty="0" smtClean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 </a:t>
                      </a:r>
                      <a:r>
                        <a:rPr lang="ko-KR" altLang="en-US" sz="1400" b="1" dirty="0" smtClean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시간당 </a:t>
                      </a:r>
                      <a:r>
                        <a:rPr lang="en-US" altLang="ko-KR" sz="1400" b="1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10,000</a:t>
                      </a:r>
                      <a:r>
                        <a:rPr lang="ko-KR" altLang="en-US" sz="1400" b="1" dirty="0" smtClean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표준 세제곱 미터 </a:t>
                      </a: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이상인 시설</a:t>
                      </a:r>
                    </a:p>
                  </a:txBody>
                  <a:tcPr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400" b="1" dirty="0"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먼지</a:t>
                      </a:r>
                      <a:r>
                        <a:rPr lang="en-US" altLang="ko-KR" sz="1400" b="1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황산화물</a:t>
                      </a:r>
                      <a:r>
                        <a:rPr lang="en-US" altLang="ko-KR" sz="1400" b="1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endParaRPr lang="en-US" altLang="ko-KR" sz="1400" b="1" dirty="0" smtClean="0"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 smtClean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질소산화물</a:t>
                      </a:r>
                      <a:endParaRPr lang="ko-KR" altLang="en-US" sz="1400" b="1" dirty="0"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701800" y="20907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65747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6" descr="삼양1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6108" y="6489376"/>
            <a:ext cx="2023844" cy="324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-233063"/>
            <a:ext cx="9144000" cy="92333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3600" b="1" spc="-150" dirty="0" smtClean="0">
                <a:solidFill>
                  <a:schemeClr val="bg1"/>
                </a:solidFill>
                <a:latin typeface="맑은 고딕"/>
                <a:ea typeface="맑은 고딕"/>
              </a:rPr>
              <a:t>Ⅱ</a:t>
            </a:r>
            <a:r>
              <a:rPr lang="en-US" altLang="ko-KR" sz="3600" b="1" spc="-150" dirty="0" smtClean="0">
                <a:solidFill>
                  <a:schemeClr val="bg1"/>
                </a:solidFill>
              </a:rPr>
              <a:t>. </a:t>
            </a:r>
            <a:r>
              <a:rPr lang="ko-KR" altLang="en-US" sz="3600" b="1" spc="-150" dirty="0" smtClean="0">
                <a:solidFill>
                  <a:schemeClr val="bg1"/>
                </a:solidFill>
              </a:rPr>
              <a:t>대기환경보전법 관련사항 </a:t>
            </a:r>
            <a:endParaRPr lang="ko-KR" altLang="en-US" sz="3200" b="1" spc="-150" dirty="0">
              <a:solidFill>
                <a:srgbClr val="0000FF"/>
              </a:solidFill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1FC61-9687-4102-992B-317C04596E94}" type="slidenum">
              <a:rPr lang="ko-KR" altLang="en-US" smtClean="0"/>
              <a:pPr/>
              <a:t>31</a:t>
            </a:fld>
            <a:endParaRPr lang="ko-KR" altLang="en-US" dirty="0"/>
          </a:p>
        </p:txBody>
      </p:sp>
      <p:sp>
        <p:nvSpPr>
          <p:cNvPr id="5" name="모서리가 둥근 직사각형 4"/>
          <p:cNvSpPr/>
          <p:nvPr/>
        </p:nvSpPr>
        <p:spPr>
          <a:xfrm>
            <a:off x="467544" y="908720"/>
            <a:ext cx="7920880" cy="55436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b="1" dirty="0" smtClean="0">
                <a:solidFill>
                  <a:schemeClr val="bg1"/>
                </a:solidFill>
              </a:rPr>
              <a:t>굴뚝 자동측정기</a:t>
            </a:r>
            <a:r>
              <a:rPr lang="en-US" altLang="ko-KR" sz="3200" b="1" dirty="0" smtClean="0">
                <a:solidFill>
                  <a:schemeClr val="bg1"/>
                </a:solidFill>
              </a:rPr>
              <a:t>(TMS)</a:t>
            </a:r>
            <a:r>
              <a:rPr lang="ko-KR" altLang="en-US" sz="3200" b="1" dirty="0" smtClean="0">
                <a:solidFill>
                  <a:schemeClr val="bg1"/>
                </a:solidFill>
              </a:rPr>
              <a:t> 부착대상 배출시</a:t>
            </a:r>
            <a:r>
              <a:rPr lang="ko-KR" altLang="en-US" sz="3200" b="1" dirty="0">
                <a:solidFill>
                  <a:schemeClr val="bg1"/>
                </a:solidFill>
              </a:rPr>
              <a:t>설</a:t>
            </a:r>
            <a:endParaRPr lang="ko-KR" altLang="en-US" sz="3200" dirty="0">
              <a:solidFill>
                <a:schemeClr val="bg1"/>
              </a:solidFill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1900238" y="1600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2952750" y="1600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2603500" y="14795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2927350" y="15271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246313" y="15763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701800" y="20907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8" name="표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6888473"/>
              </p:ext>
            </p:extLst>
          </p:nvPr>
        </p:nvGraphicFramePr>
        <p:xfrm>
          <a:off x="539552" y="1600200"/>
          <a:ext cx="7920880" cy="4623196"/>
        </p:xfrm>
        <a:graphic>
          <a:graphicData uri="http://schemas.openxmlformats.org/drawingml/2006/table">
            <a:tbl>
              <a:tblPr/>
              <a:tblGrid>
                <a:gridCol w="7920880"/>
              </a:tblGrid>
              <a:tr h="452596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비고</a:t>
                      </a:r>
                    </a:p>
                    <a:p>
                      <a:pPr marL="0" marR="0" indent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R" sz="1100" b="1" dirty="0" smtClean="0">
                          <a:solidFill>
                            <a:srgbClr val="0000FF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1. </a:t>
                      </a:r>
                      <a:r>
                        <a:rPr lang="ko-KR" altLang="en-US" sz="1100" b="1" dirty="0" smtClean="0">
                          <a:solidFill>
                            <a:srgbClr val="0000FF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부착대상시설의 </a:t>
                      </a:r>
                      <a:r>
                        <a:rPr lang="ko-KR" altLang="en-US" sz="1100" b="1" dirty="0">
                          <a:solidFill>
                            <a:srgbClr val="0000FF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용량은 배출시설 설치허가증 또는 설치신고증명서의 방지시설의 용량을 </a:t>
                      </a:r>
                      <a:r>
                        <a:rPr lang="ko-KR" altLang="en-US" sz="1100" b="1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기준으로 배출구별로 산정하되</a:t>
                      </a:r>
                      <a:r>
                        <a:rPr lang="en-US" altLang="ko-KR" sz="1100" b="1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endParaRPr lang="en-US" altLang="ko-KR" sz="1100" b="1" dirty="0" smtClean="0"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indent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R" sz="1100" b="1" dirty="0" smtClean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  </a:t>
                      </a:r>
                      <a:r>
                        <a:rPr lang="ko-KR" altLang="en-US" sz="1100" b="1" dirty="0" smtClean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같은 </a:t>
                      </a:r>
                      <a:r>
                        <a:rPr lang="ko-KR" altLang="en-US" sz="1100" b="1" dirty="0"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배출시설에 </a:t>
                      </a:r>
                      <a:r>
                        <a:rPr lang="en-US" altLang="ko-KR" sz="1100" b="1" dirty="0"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</a:t>
                      </a:r>
                      <a:r>
                        <a:rPr lang="ko-KR" altLang="en-US" sz="1100" b="1" dirty="0"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개 이상의 배출구를 설치한 경우에는 배출구별로 방지시설의 용량을 합산한다</a:t>
                      </a:r>
                      <a:r>
                        <a:rPr lang="en-US" altLang="ko-KR" sz="1100" b="1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. </a:t>
                      </a:r>
                      <a:r>
                        <a:rPr lang="ko-KR" altLang="en-US" sz="1100" b="1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이 경우 방지시설의 </a:t>
                      </a:r>
                      <a:endParaRPr lang="en-US" altLang="ko-KR" sz="1100" b="1" dirty="0" smtClean="0"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indent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R" sz="1100" b="1" dirty="0" smtClean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  </a:t>
                      </a:r>
                      <a:r>
                        <a:rPr lang="ko-KR" altLang="en-US" sz="1100" b="1" dirty="0" smtClean="0">
                          <a:solidFill>
                            <a:srgbClr val="0000FF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용량은 </a:t>
                      </a:r>
                      <a:r>
                        <a:rPr lang="ko-KR" altLang="en-US" sz="1100" b="1" dirty="0">
                          <a:solidFill>
                            <a:srgbClr val="0000FF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표준상태</a:t>
                      </a:r>
                      <a:r>
                        <a:rPr lang="en-US" altLang="ko-KR" sz="1100" b="1" dirty="0">
                          <a:solidFill>
                            <a:srgbClr val="0000FF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(0℃, 1</a:t>
                      </a:r>
                      <a:r>
                        <a:rPr lang="ko-KR" altLang="en-US" sz="1100" b="1" dirty="0">
                          <a:solidFill>
                            <a:srgbClr val="0000FF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기압</a:t>
                      </a:r>
                      <a:r>
                        <a:rPr lang="en-US" altLang="ko-KR" sz="1100" b="1" dirty="0">
                          <a:solidFill>
                            <a:srgbClr val="0000FF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  <a:r>
                        <a:rPr lang="ko-KR" altLang="en-US" sz="1100" b="1" dirty="0">
                          <a:solidFill>
                            <a:srgbClr val="0000FF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로 환산한 값을 </a:t>
                      </a:r>
                      <a:r>
                        <a:rPr lang="ko-KR" altLang="en-US" sz="1100" b="1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적용한다</a:t>
                      </a:r>
                      <a:r>
                        <a:rPr lang="en-US" altLang="ko-KR" sz="1100" b="1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. </a:t>
                      </a:r>
                      <a:endParaRPr lang="ko-KR" altLang="en-US" sz="1100" b="1" dirty="0"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b="1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2. </a:t>
                      </a:r>
                      <a:r>
                        <a:rPr lang="ko-KR" altLang="en-US" sz="1100" b="1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같은 사업장에 부착대상 </a:t>
                      </a:r>
                      <a:r>
                        <a:rPr lang="ko-KR" altLang="en-US" sz="1100" b="1" dirty="0"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배출구가 </a:t>
                      </a:r>
                      <a:r>
                        <a:rPr lang="en-US" altLang="ko-KR" sz="1100" b="1" dirty="0"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</a:t>
                      </a:r>
                      <a:r>
                        <a:rPr lang="ko-KR" altLang="en-US" sz="1100" b="1" dirty="0"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개 이상인 </a:t>
                      </a:r>
                      <a:r>
                        <a:rPr lang="ko-KR" altLang="en-US" sz="1100" b="1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경우에는 「환경분야 </a:t>
                      </a:r>
                      <a:r>
                        <a:rPr lang="ko-KR" altLang="en-US" sz="1100" b="1" dirty="0" err="1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시험ㆍ검사</a:t>
                      </a:r>
                      <a:r>
                        <a:rPr lang="ko-KR" altLang="en-US" sz="1100" b="1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등에 관한 법률」 제</a:t>
                      </a:r>
                      <a:r>
                        <a:rPr lang="en-US" altLang="ko-KR" sz="1100" b="1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6</a:t>
                      </a:r>
                      <a:r>
                        <a:rPr lang="ko-KR" altLang="en-US" sz="1100" b="1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조에 따른 </a:t>
                      </a:r>
                      <a:r>
                        <a:rPr lang="ko-KR" altLang="en-US" sz="1100" b="1" dirty="0" smtClean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환경오염</a:t>
                      </a:r>
                      <a:endParaRPr lang="en-US" altLang="ko-KR" sz="1100" b="1" dirty="0" smtClean="0"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b="1" dirty="0" smtClean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  </a:t>
                      </a:r>
                      <a:r>
                        <a:rPr lang="ko-KR" altLang="en-US" sz="1100" b="1" dirty="0" smtClean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공정시험기준에 </a:t>
                      </a:r>
                      <a:r>
                        <a:rPr lang="ko-KR" altLang="en-US" sz="1100" b="1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따른 </a:t>
                      </a:r>
                      <a:r>
                        <a:rPr lang="ko-KR" altLang="en-US" sz="1100" b="1" dirty="0" err="1">
                          <a:solidFill>
                            <a:srgbClr val="0000FF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중간자료수집기</a:t>
                      </a:r>
                      <a:r>
                        <a:rPr lang="en-US" altLang="ko-KR" sz="1100" b="1" dirty="0">
                          <a:solidFill>
                            <a:srgbClr val="0000FF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(FEP)</a:t>
                      </a:r>
                      <a:r>
                        <a:rPr lang="ko-KR" altLang="en-US" sz="1100" b="1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를 부착하여야 한다</a:t>
                      </a:r>
                      <a:r>
                        <a:rPr lang="en-US" altLang="ko-KR" sz="1100" b="1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.</a:t>
                      </a:r>
                      <a:endParaRPr lang="ko-KR" altLang="en-US" sz="1100" b="1" dirty="0"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b="1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3. </a:t>
                      </a:r>
                      <a:r>
                        <a:rPr lang="ko-KR" altLang="en-US" sz="1100" b="1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소각시설의 경우에는 배출구의 온도와 최종 연소실 출구의 온도를 각각 측정할 수 있도록 온도측정기를 부착하여야 한다</a:t>
                      </a:r>
                      <a:r>
                        <a:rPr lang="en-US" altLang="ko-KR" sz="1100" b="1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. </a:t>
                      </a:r>
                      <a:endParaRPr lang="en-US" altLang="ko-KR" sz="1100" b="1" dirty="0" smtClean="0"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b="1" dirty="0" smtClean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  </a:t>
                      </a:r>
                      <a:r>
                        <a:rPr lang="ko-KR" altLang="en-US" sz="1100" b="1" dirty="0" smtClean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다만</a:t>
                      </a:r>
                      <a:r>
                        <a:rPr lang="en-US" altLang="ko-KR" sz="1100" b="1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sz="1100" b="1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최종 연소실 출구의 온도측정기는 「폐기물관리법」에 따라 온도측정기를 부착한 경우에는 별도로 부착하지 </a:t>
                      </a:r>
                      <a:endParaRPr lang="en-US" altLang="ko-KR" sz="1100" b="1" dirty="0" smtClean="0"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b="1" dirty="0" smtClean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  </a:t>
                      </a:r>
                      <a:r>
                        <a:rPr lang="ko-KR" altLang="en-US" sz="1100" b="1" dirty="0" smtClean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아니하여도 </a:t>
                      </a:r>
                      <a:r>
                        <a:rPr lang="ko-KR" altLang="en-US" sz="1100" b="1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된다</a:t>
                      </a:r>
                      <a:r>
                        <a:rPr lang="en-US" altLang="ko-KR" sz="1100" b="1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.</a:t>
                      </a:r>
                      <a:endParaRPr lang="ko-KR" altLang="en-US" sz="1100" b="1" dirty="0"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b="1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4. </a:t>
                      </a:r>
                      <a:r>
                        <a:rPr lang="ko-KR" altLang="en-US" sz="1100" b="1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표준산소농도가 적용되는 시설에 대해서는 산소측정기를 부착하여야 한다</a:t>
                      </a:r>
                      <a:r>
                        <a:rPr lang="en-US" altLang="ko-KR" sz="1100" b="1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.</a:t>
                      </a:r>
                      <a:endParaRPr lang="ko-KR" altLang="en-US" sz="1100" b="1" dirty="0"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b="1" dirty="0">
                          <a:solidFill>
                            <a:srgbClr val="0000FF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5. </a:t>
                      </a:r>
                      <a:r>
                        <a:rPr lang="ko-KR" altLang="en-US" sz="1100" b="1" dirty="0">
                          <a:solidFill>
                            <a:srgbClr val="0000FF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부착대상 배출시설의 범위는 다음 각 목과 같다</a:t>
                      </a:r>
                      <a:r>
                        <a:rPr lang="en-US" altLang="ko-KR" sz="1100" b="1" dirty="0">
                          <a:solidFill>
                            <a:srgbClr val="0000FF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.</a:t>
                      </a:r>
                      <a:endParaRPr lang="ko-KR" altLang="en-US" sz="1100" b="1" dirty="0"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dirty="0">
                          <a:solidFill>
                            <a:srgbClr val="0000FF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가</a:t>
                      </a:r>
                      <a:r>
                        <a:rPr lang="en-US" altLang="ko-KR" sz="1100" b="1" dirty="0">
                          <a:solidFill>
                            <a:srgbClr val="0000FF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. </a:t>
                      </a:r>
                      <a:r>
                        <a:rPr lang="ko-KR" altLang="en-US" sz="1100" b="1" dirty="0" err="1">
                          <a:solidFill>
                            <a:srgbClr val="0000FF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증착ㆍ식각시설</a:t>
                      </a:r>
                      <a:r>
                        <a:rPr lang="ko-KR" altLang="en-US" sz="1100" b="1" dirty="0">
                          <a:solidFill>
                            <a:srgbClr val="0000FF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및 </a:t>
                      </a:r>
                      <a:r>
                        <a:rPr lang="ko-KR" altLang="en-US" sz="1100" b="1" dirty="0" err="1">
                          <a:solidFill>
                            <a:srgbClr val="0000FF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산처리시설의</a:t>
                      </a:r>
                      <a:r>
                        <a:rPr lang="ko-KR" altLang="en-US" sz="1100" b="1" dirty="0">
                          <a:solidFill>
                            <a:srgbClr val="0000FF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lang="ko-KR" altLang="en-US" sz="1100" b="1" dirty="0"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“</a:t>
                      </a:r>
                      <a:r>
                        <a:rPr lang="ko-KR" altLang="en-US" sz="1100" b="1" dirty="0" err="1"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연속식</a:t>
                      </a:r>
                      <a:r>
                        <a:rPr lang="ko-KR" altLang="en-US" sz="1100" b="1" dirty="0"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”이란 </a:t>
                      </a:r>
                      <a:r>
                        <a:rPr lang="ko-KR" altLang="en-US" sz="1100" b="1" dirty="0">
                          <a:solidFill>
                            <a:srgbClr val="0000FF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연속적으로 작업이 가능한 구조로서 시설의 </a:t>
                      </a:r>
                      <a:r>
                        <a:rPr lang="ko-KR" altLang="en-US" sz="1100" b="1" dirty="0"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가동시간이 </a:t>
                      </a:r>
                      <a:r>
                        <a:rPr lang="en-US" altLang="ko-KR" sz="1100" b="1" dirty="0"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</a:t>
                      </a:r>
                      <a:r>
                        <a:rPr lang="ko-KR" altLang="en-US" sz="1100" b="1" dirty="0"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일 </a:t>
                      </a:r>
                      <a:r>
                        <a:rPr lang="en-US" altLang="ko-KR" sz="1100" b="1" dirty="0"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8</a:t>
                      </a:r>
                      <a:r>
                        <a:rPr lang="ko-KR" altLang="en-US" sz="1100" b="1" dirty="0"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시간 </a:t>
                      </a:r>
                      <a:endParaRPr lang="en-US" altLang="ko-KR" sz="1100" b="1" dirty="0" smtClean="0">
                        <a:solidFill>
                          <a:srgbClr val="FF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b="1" dirty="0" smtClean="0">
                          <a:solidFill>
                            <a:srgbClr val="0000FF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    </a:t>
                      </a:r>
                      <a:r>
                        <a:rPr lang="ko-KR" altLang="en-US" sz="1100" b="1" dirty="0" smtClean="0">
                          <a:solidFill>
                            <a:srgbClr val="0000FF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이상인 </a:t>
                      </a:r>
                      <a:r>
                        <a:rPr lang="ko-KR" altLang="en-US" sz="1100" b="1" dirty="0">
                          <a:solidFill>
                            <a:srgbClr val="0000FF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시설을 말한다</a:t>
                      </a:r>
                      <a:r>
                        <a:rPr lang="en-US" altLang="ko-KR" sz="1100" b="1" dirty="0">
                          <a:solidFill>
                            <a:srgbClr val="0000FF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.</a:t>
                      </a:r>
                      <a:endParaRPr lang="ko-KR" altLang="en-US" sz="1100" b="1" dirty="0"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dirty="0">
                          <a:solidFill>
                            <a:srgbClr val="0000FF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나</a:t>
                      </a:r>
                      <a:r>
                        <a:rPr lang="en-US" altLang="ko-KR" sz="1100" b="1" dirty="0">
                          <a:solidFill>
                            <a:srgbClr val="0000FF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. </a:t>
                      </a:r>
                      <a:r>
                        <a:rPr lang="ko-KR" altLang="en-US" sz="1100" b="1" spc="-150" dirty="0" err="1">
                          <a:solidFill>
                            <a:srgbClr val="0000FF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주물사처리시설ㆍ탈사시설ㆍ탈청시설의</a:t>
                      </a:r>
                      <a:r>
                        <a:rPr lang="ko-KR" altLang="en-US" sz="1100" b="1" spc="-150" dirty="0">
                          <a:solidFill>
                            <a:srgbClr val="0000FF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“</a:t>
                      </a:r>
                      <a:r>
                        <a:rPr lang="ko-KR" altLang="en-US" sz="1100" b="1" spc="-150" dirty="0" err="1">
                          <a:solidFill>
                            <a:srgbClr val="0000FF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연속식</a:t>
                      </a:r>
                      <a:r>
                        <a:rPr lang="ko-KR" altLang="en-US" sz="1100" b="1" spc="-150" dirty="0">
                          <a:solidFill>
                            <a:srgbClr val="0000FF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”이란 연속적으로 작업이 가능한 구조로서 시설의 가동시간이 </a:t>
                      </a:r>
                      <a:r>
                        <a:rPr lang="en-US" altLang="ko-KR" sz="1100" b="1" spc="-150" dirty="0">
                          <a:solidFill>
                            <a:srgbClr val="0000FF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</a:t>
                      </a:r>
                      <a:r>
                        <a:rPr lang="ko-KR" altLang="en-US" sz="1100" b="1" spc="-150" dirty="0">
                          <a:solidFill>
                            <a:srgbClr val="0000FF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일 </a:t>
                      </a:r>
                      <a:r>
                        <a:rPr lang="en-US" altLang="ko-KR" sz="1100" b="1" spc="-150" dirty="0">
                          <a:solidFill>
                            <a:srgbClr val="0000FF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8</a:t>
                      </a:r>
                      <a:r>
                        <a:rPr lang="ko-KR" altLang="en-US" sz="1100" b="1" spc="-150" dirty="0">
                          <a:solidFill>
                            <a:srgbClr val="0000FF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시간 이상인 </a:t>
                      </a:r>
                      <a:r>
                        <a:rPr lang="ko-KR" altLang="en-US" sz="1100" b="1" spc="-150" dirty="0" smtClean="0">
                          <a:solidFill>
                            <a:srgbClr val="0000FF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시설</a:t>
                      </a:r>
                      <a:r>
                        <a:rPr lang="en-US" altLang="ko-KR" sz="1100" b="1" spc="-150" dirty="0" smtClean="0">
                          <a:solidFill>
                            <a:srgbClr val="0000FF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.</a:t>
                      </a:r>
                      <a:endParaRPr lang="ko-KR" altLang="en-US" sz="1100" b="1" spc="-150" dirty="0"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dirty="0">
                          <a:solidFill>
                            <a:srgbClr val="0000FF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다</a:t>
                      </a:r>
                      <a:r>
                        <a:rPr lang="en-US" altLang="ko-KR" sz="1100" b="1" dirty="0">
                          <a:solidFill>
                            <a:srgbClr val="0000FF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. </a:t>
                      </a:r>
                      <a:r>
                        <a:rPr lang="ko-KR" altLang="en-US" sz="1100" b="1" dirty="0" err="1">
                          <a:solidFill>
                            <a:srgbClr val="0000FF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폐가스소각시설</a:t>
                      </a:r>
                      <a:r>
                        <a:rPr lang="ko-KR" altLang="en-US" sz="1100" b="1" dirty="0">
                          <a:solidFill>
                            <a:srgbClr val="0000FF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중 </a:t>
                      </a:r>
                      <a:r>
                        <a:rPr lang="ko-KR" altLang="en-US" sz="1100" b="1" dirty="0"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청정연료를 연속하여 사용하는 소각시설 </a:t>
                      </a:r>
                      <a:r>
                        <a:rPr lang="ko-KR" altLang="en-US" sz="1100" b="1" dirty="0">
                          <a:solidFill>
                            <a:srgbClr val="0000FF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및 </a:t>
                      </a:r>
                      <a:r>
                        <a:rPr lang="ko-KR" altLang="en-US" sz="1100" b="1" dirty="0"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처리대상 가스를 </a:t>
                      </a:r>
                      <a:r>
                        <a:rPr lang="ko-KR" altLang="en-US" sz="1100" b="1" dirty="0" err="1"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연소원으로</a:t>
                      </a:r>
                      <a:r>
                        <a:rPr lang="ko-KR" altLang="en-US" sz="1100" b="1" dirty="0"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lang="ko-KR" altLang="en-US" sz="1100" b="1" dirty="0">
                          <a:solidFill>
                            <a:srgbClr val="0000FF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사용하는 시설은 </a:t>
                      </a:r>
                      <a:endParaRPr lang="en-US" altLang="ko-KR" sz="1100" b="1" dirty="0" smtClean="0">
                        <a:solidFill>
                          <a:srgbClr val="0000FF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b="1" dirty="0" smtClean="0">
                          <a:solidFill>
                            <a:srgbClr val="0000FF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   </a:t>
                      </a:r>
                      <a:r>
                        <a:rPr lang="ko-KR" altLang="en-US" sz="1100" b="1" dirty="0" smtClean="0">
                          <a:solidFill>
                            <a:srgbClr val="0000FF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부착대상 </a:t>
                      </a:r>
                      <a:r>
                        <a:rPr lang="ko-KR" altLang="en-US" sz="1100" b="1" dirty="0"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배출시설에서 제외한다</a:t>
                      </a:r>
                      <a:r>
                        <a:rPr lang="en-US" altLang="ko-KR" sz="1100" b="1" dirty="0">
                          <a:solidFill>
                            <a:srgbClr val="0000FF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.</a:t>
                      </a:r>
                      <a:endParaRPr lang="ko-KR" altLang="en-US" sz="1100" b="1" dirty="0"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dirty="0">
                          <a:solidFill>
                            <a:srgbClr val="0000FF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라</a:t>
                      </a:r>
                      <a:r>
                        <a:rPr lang="en-US" altLang="ko-KR" sz="1100" b="1" dirty="0">
                          <a:solidFill>
                            <a:srgbClr val="0000FF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. </a:t>
                      </a:r>
                      <a:r>
                        <a:rPr lang="ko-KR" altLang="en-US" sz="1100" b="1" dirty="0">
                          <a:solidFill>
                            <a:srgbClr val="0000FF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증발시설 중 진공증발시설 및 배출가스를 회수하여 응축하는 시설은 부착대상 배출시설에서 제외한다</a:t>
                      </a:r>
                      <a:r>
                        <a:rPr lang="en-US" altLang="ko-KR" sz="1100" b="1" dirty="0">
                          <a:solidFill>
                            <a:srgbClr val="0000FF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. </a:t>
                      </a:r>
                      <a:endParaRPr lang="ko-KR" altLang="en-US" sz="1100" b="1" dirty="0"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3389" marR="63389" marT="31694" marB="31694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2600325" y="1600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93570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6" descr="삼양1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6108" y="6489376"/>
            <a:ext cx="2023844" cy="324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-233063"/>
            <a:ext cx="9144000" cy="92333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3600" b="1" spc="-150" dirty="0" smtClean="0">
                <a:solidFill>
                  <a:schemeClr val="bg1"/>
                </a:solidFill>
                <a:latin typeface="맑은 고딕"/>
                <a:ea typeface="맑은 고딕"/>
              </a:rPr>
              <a:t>Ⅱ</a:t>
            </a:r>
            <a:r>
              <a:rPr lang="en-US" altLang="ko-KR" sz="3600" b="1" spc="-150" dirty="0" smtClean="0">
                <a:solidFill>
                  <a:schemeClr val="bg1"/>
                </a:solidFill>
              </a:rPr>
              <a:t>. </a:t>
            </a:r>
            <a:r>
              <a:rPr lang="ko-KR" altLang="en-US" sz="3600" b="1" spc="-150" dirty="0" smtClean="0">
                <a:solidFill>
                  <a:schemeClr val="bg1"/>
                </a:solidFill>
              </a:rPr>
              <a:t>대기환경보전법 관련사항 </a:t>
            </a:r>
            <a:endParaRPr lang="ko-KR" altLang="en-US" sz="3200" b="1" spc="-150" dirty="0">
              <a:solidFill>
                <a:srgbClr val="0000FF"/>
              </a:solidFill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1FC61-9687-4102-992B-317C04596E94}" type="slidenum">
              <a:rPr lang="ko-KR" altLang="en-US" smtClean="0"/>
              <a:pPr/>
              <a:t>32</a:t>
            </a:fld>
            <a:endParaRPr lang="ko-KR" altLang="en-US" dirty="0"/>
          </a:p>
        </p:txBody>
      </p:sp>
      <p:sp>
        <p:nvSpPr>
          <p:cNvPr id="5" name="모서리가 둥근 직사각형 4"/>
          <p:cNvSpPr/>
          <p:nvPr/>
        </p:nvSpPr>
        <p:spPr>
          <a:xfrm>
            <a:off x="467544" y="908720"/>
            <a:ext cx="7920880" cy="55436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b="1" dirty="0" smtClean="0">
                <a:solidFill>
                  <a:schemeClr val="bg1"/>
                </a:solidFill>
              </a:rPr>
              <a:t>굴뚝 자동측정기</a:t>
            </a:r>
            <a:r>
              <a:rPr lang="en-US" altLang="ko-KR" sz="3200" b="1" dirty="0" smtClean="0">
                <a:solidFill>
                  <a:schemeClr val="bg1"/>
                </a:solidFill>
              </a:rPr>
              <a:t>(TMS)</a:t>
            </a:r>
            <a:r>
              <a:rPr lang="ko-KR" altLang="en-US" sz="3200" b="1" dirty="0" smtClean="0">
                <a:solidFill>
                  <a:schemeClr val="bg1"/>
                </a:solidFill>
              </a:rPr>
              <a:t> 부착대상 배출시</a:t>
            </a:r>
            <a:r>
              <a:rPr lang="ko-KR" altLang="en-US" sz="3200" b="1" dirty="0">
                <a:solidFill>
                  <a:schemeClr val="bg1"/>
                </a:solidFill>
              </a:rPr>
              <a:t>설</a:t>
            </a:r>
            <a:endParaRPr lang="ko-KR" altLang="en-US" sz="3200" dirty="0">
              <a:solidFill>
                <a:schemeClr val="bg1"/>
              </a:solidFill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1900238" y="1600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2952750" y="1600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246313" y="15763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701800" y="20907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2600325" y="1600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6838339"/>
              </p:ext>
            </p:extLst>
          </p:nvPr>
        </p:nvGraphicFramePr>
        <p:xfrm>
          <a:off x="539552" y="1927373"/>
          <a:ext cx="7992888" cy="4525963"/>
        </p:xfrm>
        <a:graphic>
          <a:graphicData uri="http://schemas.openxmlformats.org/drawingml/2006/table">
            <a:tbl>
              <a:tblPr/>
              <a:tblGrid>
                <a:gridCol w="7992888"/>
              </a:tblGrid>
              <a:tr h="452596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dirty="0"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굴뚝 자동측정기기 부착대상 배출시설이 다음 각 목의 어느 하나에 해당하는 경우에는 굴뚝 자동측정기기의 </a:t>
                      </a:r>
                      <a:endParaRPr lang="en-US" altLang="ko-KR" sz="1200" b="1" dirty="0" smtClean="0">
                        <a:solidFill>
                          <a:srgbClr val="FF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dirty="0" smtClean="0"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   </a:t>
                      </a:r>
                      <a:r>
                        <a:rPr lang="ko-KR" altLang="en-US" sz="1200" b="1" dirty="0" smtClean="0">
                          <a:solidFill>
                            <a:srgbClr val="0000FF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부착을 </a:t>
                      </a:r>
                      <a:r>
                        <a:rPr lang="ko-KR" altLang="en-US" sz="1200" b="1" dirty="0">
                          <a:solidFill>
                            <a:srgbClr val="0000FF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면제한다</a:t>
                      </a:r>
                      <a:r>
                        <a:rPr lang="en-US" altLang="ko-KR" sz="1200" b="1" dirty="0">
                          <a:solidFill>
                            <a:srgbClr val="0000FF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.</a:t>
                      </a:r>
                      <a:endParaRPr lang="ko-KR" altLang="en-US" sz="1200" b="1" dirty="0">
                        <a:solidFill>
                          <a:srgbClr val="0000FF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가</a:t>
                      </a:r>
                      <a:r>
                        <a:rPr lang="en-US" altLang="ko-KR" sz="1200" b="1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. </a:t>
                      </a: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법 제</a:t>
                      </a:r>
                      <a:r>
                        <a:rPr lang="en-US" altLang="ko-KR" sz="1200" b="1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26</a:t>
                      </a: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조제</a:t>
                      </a:r>
                      <a:r>
                        <a:rPr lang="en-US" altLang="ko-KR" sz="1200" b="1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</a:t>
                      </a: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항 단서에 따라 방지시설의 설치를 면제받은 경우</a:t>
                      </a:r>
                      <a:r>
                        <a:rPr lang="en-US" altLang="ko-KR" sz="1200" b="1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굴뚝 자동측정기기의 측정항목에 대한 </a:t>
                      </a:r>
                      <a:endParaRPr lang="en-US" altLang="ko-KR" sz="1200" b="1" dirty="0" smtClean="0"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dirty="0" smtClean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    </a:t>
                      </a:r>
                      <a:r>
                        <a:rPr lang="ko-KR" altLang="en-US" sz="1200" b="1" dirty="0" smtClean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방지시설의 </a:t>
                      </a: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설치를 면제받은 경우에만 해당한다</a:t>
                      </a:r>
                      <a:r>
                        <a:rPr lang="en-US" altLang="ko-KR" sz="1200" b="1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  <a:endParaRPr lang="ko-KR" altLang="en-US" sz="1200" b="1" dirty="0"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나</a:t>
                      </a:r>
                      <a:r>
                        <a:rPr lang="en-US" altLang="ko-KR" sz="1200" b="1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. </a:t>
                      </a: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연소가스 또는 화염이 원료 또는 제품과 직접 접촉하지 아니하는 시설로서 제</a:t>
                      </a:r>
                      <a:r>
                        <a:rPr lang="en-US" altLang="ko-KR" sz="1200" b="1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43</a:t>
                      </a: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조에 따른 청정연료를 </a:t>
                      </a:r>
                      <a:endParaRPr lang="en-US" altLang="ko-KR" sz="1200" b="1" dirty="0" smtClean="0"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dirty="0" smtClean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    </a:t>
                      </a:r>
                      <a:r>
                        <a:rPr lang="ko-KR" altLang="en-US" sz="1200" b="1" dirty="0" smtClean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사용하는 </a:t>
                      </a: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경우</a:t>
                      </a:r>
                      <a:r>
                        <a:rPr lang="en-US" altLang="ko-KR" sz="1200" b="1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발전시설은 제외한다</a:t>
                      </a:r>
                      <a:r>
                        <a:rPr lang="en-US" altLang="ko-KR" sz="1200" b="1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  <a:endParaRPr lang="ko-KR" altLang="en-US" sz="1200" b="1" dirty="0"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다</a:t>
                      </a:r>
                      <a:r>
                        <a:rPr lang="en-US" altLang="ko-KR" sz="1200" b="1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. </a:t>
                      </a: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액체연료만을 사용하는 연소시설로서 황산화물을 제거하는 방지시설이 없는 </a:t>
                      </a:r>
                      <a:r>
                        <a:rPr lang="ko-KR" altLang="en-US" sz="1200" b="1" dirty="0" smtClean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경우</a:t>
                      </a:r>
                      <a:endParaRPr lang="en-US" altLang="ko-KR" sz="1200" b="1" dirty="0" smtClean="0"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dirty="0" smtClean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    </a:t>
                      </a:r>
                      <a:r>
                        <a:rPr lang="en-US" altLang="ko-KR" sz="1200" b="1" dirty="0" smtClean="0">
                          <a:solidFill>
                            <a:srgbClr val="0000FF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lang="ko-KR" altLang="en-US" sz="1200" b="1" dirty="0">
                          <a:solidFill>
                            <a:srgbClr val="0000FF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발전시설은 제외하며</a:t>
                      </a:r>
                      <a:r>
                        <a:rPr lang="en-US" altLang="ko-KR" sz="1200" b="1" dirty="0">
                          <a:solidFill>
                            <a:srgbClr val="0000FF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sz="1200" b="1" dirty="0">
                          <a:solidFill>
                            <a:srgbClr val="0000FF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황산화물 측정기기에만 부착을 면제한다</a:t>
                      </a:r>
                      <a:r>
                        <a:rPr lang="en-US" altLang="ko-KR" sz="1200" b="1" dirty="0">
                          <a:solidFill>
                            <a:srgbClr val="0000FF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  <a:endParaRPr lang="ko-KR" altLang="en-US" sz="1200" b="1" dirty="0">
                        <a:solidFill>
                          <a:srgbClr val="0000FF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라</a:t>
                      </a:r>
                      <a:r>
                        <a:rPr lang="en-US" altLang="ko-KR" sz="1200" b="1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. </a:t>
                      </a: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보일러로서 사용연료를 </a:t>
                      </a:r>
                      <a:r>
                        <a:rPr lang="en-US" altLang="ko-KR" sz="1200" b="1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6</a:t>
                      </a: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개월 이내에 청정연료로 변경할 계획이 있는 경우</a:t>
                      </a:r>
                    </a:p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마</a:t>
                      </a:r>
                      <a:r>
                        <a:rPr lang="en-US" altLang="ko-KR" sz="1200" b="1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. </a:t>
                      </a: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연간 가동일수가 </a:t>
                      </a:r>
                      <a:r>
                        <a:rPr lang="en-US" altLang="ko-KR" sz="1200" b="1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30</a:t>
                      </a: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일 미만인 배출시설인 경우</a:t>
                      </a:r>
                    </a:p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바</a:t>
                      </a:r>
                      <a:r>
                        <a:rPr lang="en-US" altLang="ko-KR" sz="1200" b="1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. </a:t>
                      </a: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연간 가동일수가 </a:t>
                      </a:r>
                      <a:r>
                        <a:rPr lang="en-US" altLang="ko-KR" sz="1200" b="1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30</a:t>
                      </a: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일 미만인 방지시설인 경우 해당 배출구</a:t>
                      </a:r>
                      <a:r>
                        <a:rPr lang="en-US" altLang="ko-KR" sz="1200" b="1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. </a:t>
                      </a: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다만</a:t>
                      </a:r>
                      <a:r>
                        <a:rPr lang="en-US" altLang="ko-KR" sz="1200" b="1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sz="1200" b="1" dirty="0"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대기오염물질배출시설 설치 허가증 </a:t>
                      </a:r>
                      <a:endParaRPr lang="en-US" altLang="ko-KR" sz="1200" b="1" dirty="0" smtClean="0">
                        <a:solidFill>
                          <a:srgbClr val="FF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dirty="0" smtClean="0"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    </a:t>
                      </a:r>
                      <a:r>
                        <a:rPr lang="ko-KR" altLang="en-US" sz="1200" b="1" dirty="0" smtClean="0"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또는 </a:t>
                      </a:r>
                      <a:r>
                        <a:rPr lang="ko-KR" altLang="en-US" sz="1200" b="1" dirty="0"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신고 증명서에 연간 가동일수가 </a:t>
                      </a:r>
                      <a:r>
                        <a:rPr lang="en-US" altLang="ko-KR" sz="1200" b="1" dirty="0"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30</a:t>
                      </a:r>
                      <a:r>
                        <a:rPr lang="ko-KR" altLang="en-US" sz="1200" b="1" dirty="0"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일 미만으로 적힌 방지시설에 한한다</a:t>
                      </a:r>
                      <a:r>
                        <a:rPr lang="en-US" altLang="ko-KR" sz="1200" b="1" dirty="0"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.</a:t>
                      </a:r>
                      <a:endParaRPr lang="ko-KR" altLang="en-US" sz="1200" b="1" dirty="0">
                        <a:solidFill>
                          <a:srgbClr val="FF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사</a:t>
                      </a:r>
                      <a:r>
                        <a:rPr lang="en-US" altLang="ko-KR" sz="1200" b="1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. </a:t>
                      </a: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부착대상시설이 된 날부터 </a:t>
                      </a:r>
                      <a:r>
                        <a:rPr lang="en-US" altLang="ko-KR" sz="1200" b="1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6</a:t>
                      </a: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개월 이내에 배출시설을 폐쇄할 계획이 있는 경우</a:t>
                      </a:r>
                    </a:p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dirty="0" smtClean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비고 </a:t>
                      </a:r>
                      <a:r>
                        <a:rPr lang="en-US" altLang="ko-KR" sz="1200" b="1" dirty="0" smtClean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: </a:t>
                      </a: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각 목의 부착 면제 사유가 소멸된 경우에는 해당 면제 사유가 소멸된 날부터 </a:t>
                      </a:r>
                      <a:r>
                        <a:rPr lang="en-US" altLang="ko-KR" sz="1200" b="1" dirty="0">
                          <a:solidFill>
                            <a:srgbClr val="0000FF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6</a:t>
                      </a:r>
                      <a:r>
                        <a:rPr lang="ko-KR" altLang="en-US" sz="1200" b="1" dirty="0">
                          <a:solidFill>
                            <a:srgbClr val="0000FF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개월 이내에 굴뚝 </a:t>
                      </a:r>
                      <a:r>
                        <a:rPr lang="ko-KR" altLang="en-US" sz="1200" b="1" dirty="0" smtClean="0">
                          <a:solidFill>
                            <a:srgbClr val="0000FF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자동측정</a:t>
                      </a:r>
                      <a:endParaRPr lang="en-US" altLang="ko-KR" sz="1200" b="1" dirty="0" smtClean="0">
                        <a:solidFill>
                          <a:srgbClr val="0000FF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dirty="0" smtClean="0">
                          <a:solidFill>
                            <a:srgbClr val="0000FF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       </a:t>
                      </a:r>
                      <a:r>
                        <a:rPr lang="ko-KR" altLang="en-US" sz="1200" b="1" spc="-150" dirty="0" smtClean="0">
                          <a:solidFill>
                            <a:srgbClr val="0000FF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기기를 </a:t>
                      </a:r>
                      <a:r>
                        <a:rPr lang="ko-KR" altLang="en-US" sz="1200" b="1" spc="-150" dirty="0">
                          <a:solidFill>
                            <a:srgbClr val="0000FF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부착하고</a:t>
                      </a:r>
                      <a:r>
                        <a:rPr lang="en-US" altLang="ko-KR" sz="1200" b="1" spc="-15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sz="1200" b="1" spc="-15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제</a:t>
                      </a:r>
                      <a:r>
                        <a:rPr lang="en-US" altLang="ko-KR" sz="1200" b="1" spc="-15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19</a:t>
                      </a:r>
                      <a:r>
                        <a:rPr lang="ko-KR" altLang="en-US" sz="1200" b="1" spc="-15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조제</a:t>
                      </a:r>
                      <a:r>
                        <a:rPr lang="en-US" altLang="ko-KR" sz="1200" b="1" spc="-15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</a:t>
                      </a:r>
                      <a:r>
                        <a:rPr lang="ko-KR" altLang="en-US" sz="1200" b="1" spc="-150" dirty="0" err="1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항제</a:t>
                      </a:r>
                      <a:r>
                        <a:rPr lang="en-US" altLang="ko-KR" sz="1200" b="1" spc="-15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</a:t>
                      </a:r>
                      <a:r>
                        <a:rPr lang="ko-KR" altLang="en-US" sz="1200" b="1" spc="-15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호의 굴뚝 원격감시체계 관제센터에 측정결과를 정상적으로 전송하여야 한다</a:t>
                      </a:r>
                      <a:r>
                        <a:rPr lang="en-US" altLang="ko-KR" sz="1200" b="1" spc="-15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.</a:t>
                      </a:r>
                      <a:endParaRPr lang="ko-KR" altLang="en-US" sz="1200" b="1" spc="-150" dirty="0"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85827" marR="85827" marT="42914" marB="42914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539552" y="1533030"/>
            <a:ext cx="410445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2. </a:t>
            </a:r>
            <a:r>
              <a:rPr kumimoji="1" lang="ko-KR" altLang="en-US" sz="1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굴뚝 자동측정기기의 부착 면제</a:t>
            </a:r>
            <a:endParaRPr kumimoji="1" lang="ko-KR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39768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6" descr="삼양1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6108" y="6489376"/>
            <a:ext cx="2023844" cy="324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-233063"/>
            <a:ext cx="9144000" cy="92333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3600" b="1" spc="-150" dirty="0" smtClean="0">
                <a:solidFill>
                  <a:schemeClr val="bg1"/>
                </a:solidFill>
                <a:latin typeface="맑은 고딕"/>
                <a:ea typeface="맑은 고딕"/>
              </a:rPr>
              <a:t>Ⅱ</a:t>
            </a:r>
            <a:r>
              <a:rPr lang="en-US" altLang="ko-KR" sz="3600" b="1" spc="-150" dirty="0" smtClean="0">
                <a:solidFill>
                  <a:schemeClr val="bg1"/>
                </a:solidFill>
              </a:rPr>
              <a:t>. </a:t>
            </a:r>
            <a:r>
              <a:rPr lang="ko-KR" altLang="en-US" sz="3600" b="1" spc="-150" dirty="0" smtClean="0">
                <a:solidFill>
                  <a:schemeClr val="bg1"/>
                </a:solidFill>
              </a:rPr>
              <a:t>대기환경보전법 관련사항 </a:t>
            </a:r>
            <a:endParaRPr lang="ko-KR" altLang="en-US" sz="3200" b="1" spc="-150" dirty="0">
              <a:solidFill>
                <a:srgbClr val="0000FF"/>
              </a:solidFill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1FC61-9687-4102-992B-317C04596E94}" type="slidenum">
              <a:rPr lang="ko-KR" altLang="en-US" smtClean="0"/>
              <a:pPr/>
              <a:t>33</a:t>
            </a:fld>
            <a:endParaRPr lang="ko-KR" altLang="en-US" dirty="0"/>
          </a:p>
        </p:txBody>
      </p:sp>
      <p:sp>
        <p:nvSpPr>
          <p:cNvPr id="5" name="모서리가 둥근 직사각형 4"/>
          <p:cNvSpPr/>
          <p:nvPr/>
        </p:nvSpPr>
        <p:spPr>
          <a:xfrm>
            <a:off x="467544" y="908720"/>
            <a:ext cx="7920880" cy="55436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b="1" dirty="0" smtClean="0">
                <a:solidFill>
                  <a:schemeClr val="bg1"/>
                </a:solidFill>
              </a:rPr>
              <a:t>굴뚝 자동측정기</a:t>
            </a:r>
            <a:r>
              <a:rPr lang="en-US" altLang="ko-KR" sz="3200" b="1" dirty="0" smtClean="0">
                <a:solidFill>
                  <a:schemeClr val="bg1"/>
                </a:solidFill>
              </a:rPr>
              <a:t>(TMS)</a:t>
            </a:r>
            <a:r>
              <a:rPr lang="ko-KR" altLang="en-US" sz="3200" b="1" dirty="0" smtClean="0">
                <a:solidFill>
                  <a:schemeClr val="bg1"/>
                </a:solidFill>
              </a:rPr>
              <a:t> 부착대상 배출시</a:t>
            </a:r>
            <a:r>
              <a:rPr lang="ko-KR" altLang="en-US" sz="3200" b="1" dirty="0">
                <a:solidFill>
                  <a:schemeClr val="bg1"/>
                </a:solidFill>
              </a:rPr>
              <a:t>설</a:t>
            </a:r>
            <a:endParaRPr lang="ko-KR" altLang="en-US" sz="3200" dirty="0">
              <a:solidFill>
                <a:schemeClr val="bg1"/>
              </a:solidFill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1900238" y="1600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2952750" y="1600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246313" y="15763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701800" y="20907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2600325" y="1600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539552" y="1533030"/>
            <a:ext cx="410445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3. </a:t>
            </a:r>
            <a:r>
              <a:rPr kumimoji="1" lang="ko-KR" altLang="en-US" sz="1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굴뚝 자동측정기기의 부착시기 및 부착 유예</a:t>
            </a:r>
            <a:endParaRPr kumimoji="1" lang="ko-KR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graphicFrame>
        <p:nvGraphicFramePr>
          <p:cNvPr id="8" name="표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5485895"/>
              </p:ext>
            </p:extLst>
          </p:nvPr>
        </p:nvGraphicFramePr>
        <p:xfrm>
          <a:off x="539552" y="1988840"/>
          <a:ext cx="8064895" cy="4431524"/>
        </p:xfrm>
        <a:graphic>
          <a:graphicData uri="http://schemas.openxmlformats.org/drawingml/2006/table">
            <a:tbl>
              <a:tblPr/>
              <a:tblGrid>
                <a:gridCol w="8064895"/>
              </a:tblGrid>
              <a:tr h="380682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dirty="0" smtClean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가</a:t>
                      </a:r>
                      <a:r>
                        <a:rPr lang="en-US" altLang="ko-KR" sz="1200" b="1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. </a:t>
                      </a: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굴뚝 자동측정기기는 법 제</a:t>
                      </a:r>
                      <a:r>
                        <a:rPr lang="en-US" altLang="ko-KR" sz="1200" b="1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30</a:t>
                      </a: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조제</a:t>
                      </a:r>
                      <a:r>
                        <a:rPr lang="en-US" altLang="ko-KR" sz="1200" b="1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</a:t>
                      </a: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항에 따른 </a:t>
                      </a:r>
                      <a:r>
                        <a:rPr lang="ko-KR" altLang="en-US" sz="1200" b="1" dirty="0"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가동개시 신고일까지 부착하여야 한다</a:t>
                      </a:r>
                      <a:r>
                        <a:rPr lang="en-US" altLang="ko-KR" sz="1200" b="1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. </a:t>
                      </a: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다만</a:t>
                      </a:r>
                      <a:r>
                        <a:rPr lang="en-US" altLang="ko-KR" sz="1200" b="1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같은 사업장에서 </a:t>
                      </a:r>
                      <a:endParaRPr lang="en-US" altLang="ko-KR" sz="1200" b="1" dirty="0" smtClean="0"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dirty="0" smtClean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   </a:t>
                      </a:r>
                      <a:r>
                        <a:rPr lang="ko-KR" altLang="en-US" sz="1200" b="1" dirty="0" smtClean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새로 </a:t>
                      </a: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굴뚝 자동측정기기를 부착하여야 하는 </a:t>
                      </a:r>
                      <a:r>
                        <a:rPr lang="ko-KR" altLang="en-US" sz="1200" b="1" dirty="0">
                          <a:solidFill>
                            <a:srgbClr val="0000FF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배출구가 </a:t>
                      </a:r>
                      <a:r>
                        <a:rPr lang="en-US" altLang="ko-KR" sz="1200" b="1" dirty="0">
                          <a:solidFill>
                            <a:srgbClr val="0000FF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10</a:t>
                      </a:r>
                      <a:r>
                        <a:rPr lang="ko-KR" altLang="en-US" sz="1200" b="1" dirty="0">
                          <a:solidFill>
                            <a:srgbClr val="0000FF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개 이상인 경우에는 가동개시일부터 </a:t>
                      </a:r>
                      <a:r>
                        <a:rPr lang="en-US" altLang="ko-KR" sz="1200" b="1" dirty="0">
                          <a:solidFill>
                            <a:srgbClr val="0000FF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6</a:t>
                      </a:r>
                      <a:r>
                        <a:rPr lang="ko-KR" altLang="en-US" sz="1200" b="1" dirty="0">
                          <a:solidFill>
                            <a:srgbClr val="0000FF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개월 이내에 </a:t>
                      </a:r>
                      <a:endParaRPr lang="en-US" altLang="ko-KR" sz="1200" b="1" dirty="0" smtClean="0">
                        <a:solidFill>
                          <a:srgbClr val="0000FF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dirty="0" smtClean="0">
                          <a:solidFill>
                            <a:srgbClr val="0000FF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   </a:t>
                      </a:r>
                      <a:r>
                        <a:rPr lang="ko-KR" altLang="en-US" sz="1200" b="1" dirty="0" smtClean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모두 </a:t>
                      </a: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부착하여야 한다</a:t>
                      </a:r>
                      <a:r>
                        <a:rPr lang="en-US" altLang="ko-KR" sz="1200" b="1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.</a:t>
                      </a:r>
                      <a:endParaRPr lang="ko-KR" altLang="en-US" sz="1200" b="1" dirty="0"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나</a:t>
                      </a:r>
                      <a:r>
                        <a:rPr lang="en-US" altLang="ko-KR" sz="1200" b="1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. </a:t>
                      </a:r>
                      <a:r>
                        <a:rPr lang="ko-KR" altLang="en-US" sz="1200" b="1" dirty="0" err="1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가목에도</a:t>
                      </a: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lang="ko-KR" altLang="en-US" sz="1200" b="1" dirty="0"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불구하고 </a:t>
                      </a:r>
                      <a:r>
                        <a:rPr lang="en-US" altLang="ko-KR" sz="1200" b="1" dirty="0"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4</a:t>
                      </a:r>
                      <a:r>
                        <a:rPr lang="ko-KR" altLang="en-US" sz="1200" b="1" dirty="0"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종이나 </a:t>
                      </a:r>
                      <a:r>
                        <a:rPr lang="en-US" altLang="ko-KR" sz="1200" b="1" dirty="0"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5</a:t>
                      </a:r>
                      <a:r>
                        <a:rPr lang="ko-KR" altLang="en-US" sz="1200" b="1" dirty="0"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종의 사업장을 </a:t>
                      </a:r>
                      <a:r>
                        <a:rPr lang="en-US" altLang="ko-KR" sz="1200" b="1" dirty="0"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</a:t>
                      </a:r>
                      <a:r>
                        <a:rPr lang="ko-KR" altLang="en-US" sz="1200" b="1" dirty="0"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종부터 </a:t>
                      </a:r>
                      <a:r>
                        <a:rPr lang="en-US" altLang="ko-KR" sz="1200" b="1" dirty="0"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3</a:t>
                      </a:r>
                      <a:r>
                        <a:rPr lang="ko-KR" altLang="en-US" sz="1200" b="1" dirty="0"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종까지의 사업장으로 변경하려는 경우</a:t>
                      </a:r>
                      <a:r>
                        <a:rPr lang="en-US" altLang="ko-KR" sz="1200" b="1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이하 </a:t>
                      </a:r>
                      <a:r>
                        <a:rPr lang="en-US" altLang="ko-KR" sz="1200" b="1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"</a:t>
                      </a: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사업장 </a:t>
                      </a:r>
                      <a:endParaRPr lang="en-US" altLang="ko-KR" sz="1200" b="1" dirty="0" smtClean="0"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dirty="0" smtClean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    </a:t>
                      </a:r>
                      <a:r>
                        <a:rPr lang="ko-KR" altLang="en-US" sz="1200" b="1" dirty="0" err="1" smtClean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종규모변경</a:t>
                      </a:r>
                      <a:r>
                        <a:rPr lang="en-US" altLang="ko-KR" sz="1200" b="1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"</a:t>
                      </a: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이라 한다</a:t>
                      </a:r>
                      <a:r>
                        <a:rPr lang="en-US" altLang="ko-KR" sz="1200" b="1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에는 변경허가를 받거나 변경신고를 한 날</a:t>
                      </a:r>
                      <a:r>
                        <a:rPr lang="en-US" altLang="ko-KR" sz="1200" b="1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이하 </a:t>
                      </a:r>
                      <a:r>
                        <a:rPr lang="en-US" altLang="ko-KR" sz="1200" b="1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"</a:t>
                      </a:r>
                      <a:r>
                        <a:rPr lang="ko-KR" altLang="en-US" sz="1200" b="1" dirty="0" err="1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종규모</a:t>
                      </a: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변경일</a:t>
                      </a:r>
                      <a:r>
                        <a:rPr lang="en-US" altLang="ko-KR" sz="1200" b="1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"</a:t>
                      </a: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이라 한다</a:t>
                      </a:r>
                      <a:r>
                        <a:rPr lang="en-US" altLang="ko-KR" sz="1200" b="1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부터 </a:t>
                      </a:r>
                      <a:r>
                        <a:rPr lang="en-US" altLang="ko-KR" sz="1200" b="1" dirty="0">
                          <a:solidFill>
                            <a:srgbClr val="0000FF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9</a:t>
                      </a:r>
                      <a:r>
                        <a:rPr lang="ko-KR" altLang="en-US" sz="1200" b="1" dirty="0">
                          <a:solidFill>
                            <a:srgbClr val="0000FF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개월 </a:t>
                      </a:r>
                      <a:endParaRPr lang="en-US" altLang="ko-KR" sz="1200" b="1" dirty="0" smtClean="0">
                        <a:solidFill>
                          <a:srgbClr val="0000FF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dirty="0" smtClean="0">
                          <a:solidFill>
                            <a:srgbClr val="0000FF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    </a:t>
                      </a:r>
                      <a:r>
                        <a:rPr lang="ko-KR" altLang="en-US" sz="1200" b="1" dirty="0" smtClean="0">
                          <a:solidFill>
                            <a:srgbClr val="0000FF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이내에 </a:t>
                      </a:r>
                      <a:r>
                        <a:rPr lang="ko-KR" altLang="en-US" sz="1200" b="1" dirty="0">
                          <a:solidFill>
                            <a:srgbClr val="0000FF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굴뚝자동측정기기를 부착하여야 한다</a:t>
                      </a:r>
                      <a:r>
                        <a:rPr lang="en-US" altLang="ko-KR" sz="1200" b="1" dirty="0">
                          <a:solidFill>
                            <a:srgbClr val="0000FF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.</a:t>
                      </a:r>
                      <a:endParaRPr lang="ko-KR" altLang="en-US" sz="1200" b="1" dirty="0">
                        <a:solidFill>
                          <a:srgbClr val="0000FF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다</a:t>
                      </a:r>
                      <a:r>
                        <a:rPr lang="en-US" altLang="ko-KR" sz="1200" b="1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. </a:t>
                      </a:r>
                      <a:r>
                        <a:rPr lang="ko-KR" altLang="en-US" sz="1200" b="1" dirty="0" err="1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가목과</a:t>
                      </a: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lang="ko-KR" altLang="en-US" sz="1200" b="1" dirty="0" err="1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나목에도</a:t>
                      </a: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불구하고 별표 </a:t>
                      </a:r>
                      <a:r>
                        <a:rPr lang="en-US" altLang="ko-KR" sz="1200" b="1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8 </a:t>
                      </a: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제</a:t>
                      </a:r>
                      <a:r>
                        <a:rPr lang="en-US" altLang="ko-KR" sz="1200" b="1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</a:t>
                      </a: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호에 따른 배출시설은 다음과 같이 굴뚝자동측정기기의 부착을 유예한다</a:t>
                      </a:r>
                      <a:r>
                        <a:rPr lang="en-US" altLang="ko-KR" sz="1200" b="1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.</a:t>
                      </a:r>
                      <a:endParaRPr lang="ko-KR" altLang="en-US" sz="1200" b="1" dirty="0"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dirty="0" smtClean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 1</a:t>
                      </a:r>
                      <a:r>
                        <a:rPr lang="en-US" altLang="ko-KR" sz="1200" b="1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) </a:t>
                      </a: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기존 시설로서 </a:t>
                      </a:r>
                      <a:r>
                        <a:rPr lang="ko-KR" altLang="en-US" sz="1200" b="1" dirty="0"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사업장 </a:t>
                      </a:r>
                      <a:r>
                        <a:rPr lang="ko-KR" altLang="en-US" sz="1200" b="1" dirty="0" err="1" smtClean="0"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종규모</a:t>
                      </a:r>
                      <a:r>
                        <a:rPr lang="ko-KR" altLang="en-US" sz="1200" b="1" dirty="0" smtClean="0"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변경으로 </a:t>
                      </a: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새로 굴뚝 자동측정기기 부착대상시설이 된 경우에는 </a:t>
                      </a:r>
                      <a:r>
                        <a:rPr lang="ko-KR" altLang="en-US" sz="1200" b="1" dirty="0" err="1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종규모</a:t>
                      </a: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변경일 </a:t>
                      </a:r>
                      <a:endParaRPr lang="en-US" altLang="ko-KR" sz="1200" b="1" dirty="0" smtClean="0"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dirty="0" smtClean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     </a:t>
                      </a:r>
                      <a:r>
                        <a:rPr lang="ko-KR" altLang="en-US" sz="1200" b="1" dirty="0" smtClean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이전 </a:t>
                      </a:r>
                      <a:r>
                        <a:rPr lang="en-US" altLang="ko-KR" sz="1200" b="1" dirty="0">
                          <a:solidFill>
                            <a:srgbClr val="0000FF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</a:t>
                      </a:r>
                      <a:r>
                        <a:rPr lang="ko-KR" altLang="en-US" sz="1200" b="1" dirty="0">
                          <a:solidFill>
                            <a:srgbClr val="0000FF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년 동안 매월 </a:t>
                      </a:r>
                      <a:r>
                        <a:rPr lang="en-US" altLang="ko-KR" sz="1200" b="1" dirty="0">
                          <a:solidFill>
                            <a:srgbClr val="0000FF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</a:t>
                      </a:r>
                      <a:r>
                        <a:rPr lang="ko-KR" altLang="en-US" sz="1200" b="1" dirty="0">
                          <a:solidFill>
                            <a:srgbClr val="0000FF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회 이상 오염물질 배출량을 측정한 결과 오염물질이 배출허용기준의 </a:t>
                      </a:r>
                      <a:r>
                        <a:rPr lang="en-US" altLang="ko-KR" sz="1200" b="1" dirty="0">
                          <a:solidFill>
                            <a:srgbClr val="0000FF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30</a:t>
                      </a:r>
                      <a:r>
                        <a:rPr lang="ko-KR" altLang="en-US" sz="1200" b="1" dirty="0" smtClean="0">
                          <a:solidFill>
                            <a:srgbClr val="0000FF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퍼센트</a:t>
                      </a:r>
                      <a:endParaRPr lang="en-US" altLang="ko-KR" sz="1200" b="1" dirty="0" smtClean="0">
                        <a:solidFill>
                          <a:srgbClr val="0000FF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dirty="0" smtClean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     (</a:t>
                      </a:r>
                      <a:r>
                        <a:rPr lang="ko-KR" altLang="en-US" sz="1200" b="1" dirty="0"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이하 </a:t>
                      </a:r>
                      <a:r>
                        <a:rPr lang="en-US" altLang="ko-KR" sz="1200" b="1" dirty="0"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"</a:t>
                      </a:r>
                      <a:r>
                        <a:rPr lang="ko-KR" altLang="en-US" sz="1200" b="1" dirty="0"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기본부과기준</a:t>
                      </a:r>
                      <a:r>
                        <a:rPr lang="en-US" altLang="ko-KR" sz="1200" b="1" dirty="0"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"</a:t>
                      </a:r>
                      <a:r>
                        <a:rPr lang="ko-KR" altLang="en-US" sz="1200" b="1" dirty="0"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이라 한다</a:t>
                      </a:r>
                      <a:r>
                        <a:rPr lang="en-US" altLang="ko-KR" sz="1200" b="1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) </a:t>
                      </a: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미만으로 항상 배출되는 경우에는 오염물질이 기본부과기준 이상으로 </a:t>
                      </a:r>
                      <a:endParaRPr lang="en-US" altLang="ko-KR" sz="1200" b="1" dirty="0" smtClean="0"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dirty="0" smtClean="0">
                          <a:solidFill>
                            <a:srgbClr val="0000FF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     </a:t>
                      </a:r>
                      <a:r>
                        <a:rPr lang="ko-KR" altLang="en-US" sz="1200" b="1" dirty="0" smtClean="0">
                          <a:solidFill>
                            <a:srgbClr val="0000FF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배출될 </a:t>
                      </a:r>
                      <a:r>
                        <a:rPr lang="ko-KR" altLang="en-US" sz="1200" b="1" dirty="0">
                          <a:solidFill>
                            <a:srgbClr val="0000FF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때까지 부착을 유예한다</a:t>
                      </a:r>
                      <a:r>
                        <a:rPr lang="en-US" altLang="ko-KR" sz="1200" b="1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. </a:t>
                      </a: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이 경우 기본부과기준 이상으로 배출되는 날부터 </a:t>
                      </a:r>
                      <a:r>
                        <a:rPr lang="en-US" altLang="ko-KR" sz="1200" b="1" dirty="0"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6</a:t>
                      </a:r>
                      <a:r>
                        <a:rPr lang="ko-KR" altLang="en-US" sz="1200" b="1" dirty="0"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개월 이내에 굴뚝 </a:t>
                      </a:r>
                      <a:r>
                        <a:rPr lang="ko-KR" altLang="en-US" sz="1200" b="1" dirty="0" smtClean="0"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자동측정</a:t>
                      </a:r>
                      <a:endParaRPr lang="en-US" altLang="ko-KR" sz="1200" b="1" dirty="0" smtClean="0">
                        <a:solidFill>
                          <a:srgbClr val="FF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dirty="0" smtClean="0"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     </a:t>
                      </a:r>
                      <a:r>
                        <a:rPr lang="ko-KR" altLang="en-US" sz="1200" b="1" dirty="0" smtClean="0"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기기를 </a:t>
                      </a:r>
                      <a:r>
                        <a:rPr lang="ko-KR" altLang="en-US" sz="1200" b="1" dirty="0"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부착하여야 한다</a:t>
                      </a:r>
                      <a:r>
                        <a:rPr lang="en-US" altLang="ko-KR" sz="1200" b="1" dirty="0"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.</a:t>
                      </a:r>
                      <a:endParaRPr lang="ko-KR" altLang="en-US" sz="1200" b="1" dirty="0">
                        <a:solidFill>
                          <a:srgbClr val="FF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dirty="0" smtClean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 2</a:t>
                      </a:r>
                      <a:r>
                        <a:rPr lang="en-US" altLang="ko-KR" sz="1200" b="1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) </a:t>
                      </a:r>
                      <a:r>
                        <a:rPr lang="ko-KR" altLang="en-US" sz="1200" b="1" dirty="0">
                          <a:solidFill>
                            <a:srgbClr val="0000FF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신규 시설은 오염물질이 기본부과기준 이상으로 배출될 때까지 굴뚝 자동측정기기의 부착을 유예한다</a:t>
                      </a:r>
                      <a:r>
                        <a:rPr lang="en-US" altLang="ko-KR" sz="1200" b="1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. </a:t>
                      </a: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이 경우 </a:t>
                      </a:r>
                      <a:endParaRPr lang="en-US" altLang="ko-KR" sz="1200" b="1" dirty="0" smtClean="0"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dirty="0" smtClean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     </a:t>
                      </a:r>
                      <a:r>
                        <a:rPr lang="ko-KR" altLang="en-US" sz="1200" b="1" dirty="0" smtClean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기본부과기준 </a:t>
                      </a: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이상으로 </a:t>
                      </a:r>
                      <a:r>
                        <a:rPr lang="ko-KR" altLang="en-US" sz="1200" b="1" dirty="0"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배출되는 날부터 </a:t>
                      </a:r>
                      <a:r>
                        <a:rPr lang="en-US" altLang="ko-KR" sz="1200" b="1" dirty="0"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6</a:t>
                      </a:r>
                      <a:r>
                        <a:rPr lang="ko-KR" altLang="en-US" sz="1200" b="1" dirty="0"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개월</a:t>
                      </a:r>
                      <a:r>
                        <a:rPr lang="en-US" altLang="ko-KR" sz="1200" b="1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lang="ko-KR" altLang="en-US" sz="1200" b="1" dirty="0">
                          <a:solidFill>
                            <a:srgbClr val="00B05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가동개시일부터 </a:t>
                      </a:r>
                      <a:r>
                        <a:rPr lang="en-US" altLang="ko-KR" sz="1200" b="1" dirty="0">
                          <a:solidFill>
                            <a:srgbClr val="00B05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6</a:t>
                      </a:r>
                      <a:r>
                        <a:rPr lang="ko-KR" altLang="en-US" sz="1200" b="1" dirty="0">
                          <a:solidFill>
                            <a:srgbClr val="00B05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개월 내에 기본부과기준 이상으로 배출되는 </a:t>
                      </a:r>
                      <a:endParaRPr lang="en-US" altLang="ko-KR" sz="1200" b="1" dirty="0" smtClean="0">
                        <a:solidFill>
                          <a:srgbClr val="00B05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dirty="0" smtClean="0">
                          <a:solidFill>
                            <a:srgbClr val="00B05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     </a:t>
                      </a:r>
                      <a:r>
                        <a:rPr lang="ko-KR" altLang="en-US" sz="1200" b="1" dirty="0" smtClean="0">
                          <a:solidFill>
                            <a:srgbClr val="00B05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경우에는 </a:t>
                      </a:r>
                      <a:r>
                        <a:rPr lang="ko-KR" altLang="en-US" sz="1200" b="1" dirty="0">
                          <a:solidFill>
                            <a:srgbClr val="00B05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가동개시 후 </a:t>
                      </a:r>
                      <a:r>
                        <a:rPr lang="en-US" altLang="ko-KR" sz="1200" b="1" dirty="0">
                          <a:solidFill>
                            <a:srgbClr val="00B05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</a:t>
                      </a:r>
                      <a:r>
                        <a:rPr lang="ko-KR" altLang="en-US" sz="1200" b="1" dirty="0">
                          <a:solidFill>
                            <a:srgbClr val="00B05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년</a:t>
                      </a:r>
                      <a:r>
                        <a:rPr lang="en-US" altLang="ko-KR" sz="1200" b="1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) </a:t>
                      </a: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이내에 굴뚝 자동측정기기를 부착하여야 한다</a:t>
                      </a:r>
                      <a:r>
                        <a:rPr lang="en-US" altLang="ko-KR" sz="1200" b="1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.</a:t>
                      </a:r>
                      <a:endParaRPr lang="ko-KR" altLang="en-US" sz="1200" b="1" dirty="0"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42404" marR="42404" marT="21202" marB="21202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3252788" y="1600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73452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6" descr="삼양1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6108" y="6489376"/>
            <a:ext cx="2023844" cy="324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-233063"/>
            <a:ext cx="9144000" cy="92333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3600" b="1" spc="-150" dirty="0" smtClean="0">
                <a:solidFill>
                  <a:schemeClr val="bg1"/>
                </a:solidFill>
                <a:latin typeface="맑은 고딕"/>
                <a:ea typeface="맑은 고딕"/>
              </a:rPr>
              <a:t>Ⅱ</a:t>
            </a:r>
            <a:r>
              <a:rPr lang="en-US" altLang="ko-KR" sz="3600" b="1" spc="-150" dirty="0" smtClean="0">
                <a:solidFill>
                  <a:schemeClr val="bg1"/>
                </a:solidFill>
              </a:rPr>
              <a:t>. </a:t>
            </a:r>
            <a:r>
              <a:rPr lang="ko-KR" altLang="en-US" sz="3600" b="1" spc="-150" dirty="0" smtClean="0">
                <a:solidFill>
                  <a:schemeClr val="bg1"/>
                </a:solidFill>
              </a:rPr>
              <a:t>대기환경보전법 관련사항 </a:t>
            </a:r>
            <a:endParaRPr lang="ko-KR" altLang="en-US" sz="3200" b="1" spc="-150" dirty="0">
              <a:solidFill>
                <a:srgbClr val="0000FF"/>
              </a:solidFill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1FC61-9687-4102-992B-317C04596E94}" type="slidenum">
              <a:rPr lang="ko-KR" altLang="en-US" smtClean="0"/>
              <a:pPr/>
              <a:t>34</a:t>
            </a:fld>
            <a:endParaRPr lang="ko-KR" altLang="en-US" dirty="0"/>
          </a:p>
        </p:txBody>
      </p:sp>
      <p:sp>
        <p:nvSpPr>
          <p:cNvPr id="5" name="모서리가 둥근 직사각형 4"/>
          <p:cNvSpPr/>
          <p:nvPr/>
        </p:nvSpPr>
        <p:spPr>
          <a:xfrm>
            <a:off x="467544" y="908720"/>
            <a:ext cx="5184576" cy="55436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b="1" dirty="0" smtClean="0">
                <a:solidFill>
                  <a:schemeClr val="bg1"/>
                </a:solidFill>
              </a:rPr>
              <a:t>사물인터넷</a:t>
            </a:r>
            <a:r>
              <a:rPr lang="en-US" altLang="ko-KR" sz="3200" b="1" dirty="0" smtClean="0">
                <a:solidFill>
                  <a:schemeClr val="bg1"/>
                </a:solidFill>
              </a:rPr>
              <a:t>(IOT)</a:t>
            </a:r>
            <a:r>
              <a:rPr lang="ko-KR" altLang="en-US" sz="3200" b="1" dirty="0" smtClean="0">
                <a:solidFill>
                  <a:schemeClr val="bg1"/>
                </a:solidFill>
              </a:rPr>
              <a:t> 부착대상</a:t>
            </a:r>
            <a:endParaRPr lang="ko-KR" altLang="en-US" sz="3200" dirty="0">
              <a:solidFill>
                <a:schemeClr val="bg1"/>
              </a:solidFill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1900238" y="1600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2952750" y="1600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246313" y="15763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701800" y="20907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2600325" y="1600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3252788" y="1600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0852611"/>
              </p:ext>
            </p:extLst>
          </p:nvPr>
        </p:nvGraphicFramePr>
        <p:xfrm>
          <a:off x="539552" y="1836379"/>
          <a:ext cx="8064897" cy="4720500"/>
        </p:xfrm>
        <a:graphic>
          <a:graphicData uri="http://schemas.openxmlformats.org/drawingml/2006/table">
            <a:tbl>
              <a:tblPr/>
              <a:tblGrid>
                <a:gridCol w="3090288"/>
                <a:gridCol w="1959695"/>
                <a:gridCol w="3014914"/>
              </a:tblGrid>
              <a:tr h="435665"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u="sng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맑은 고딕" pitchFamily="50" charset="-127"/>
                          <a:ea typeface="맑은 고딕" pitchFamily="50" charset="-127"/>
                        </a:rPr>
                        <a:t>사물인터넷 측정기기 부착대상 시설</a:t>
                      </a:r>
                      <a:r>
                        <a:rPr lang="en-US" altLang="ko-KR" sz="1400" b="1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제</a:t>
                      </a:r>
                      <a:r>
                        <a:rPr lang="en-US" altLang="ko-KR" sz="1400" b="1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37</a:t>
                      </a: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조의</a:t>
                      </a:r>
                      <a:r>
                        <a:rPr lang="en-US" altLang="ko-KR" sz="1400" b="1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3 </a:t>
                      </a: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관련</a:t>
                      </a:r>
                      <a:r>
                        <a:rPr lang="en-US" altLang="ko-KR" sz="1400" b="1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  <a:endParaRPr lang="ko-KR" altLang="en-US" sz="1400" b="1" dirty="0"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5026" marR="65026" marT="32513" marB="32513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45F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760112">
                <a:tc gridSpan="3"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 smtClean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  영 </a:t>
                      </a: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별표 </a:t>
                      </a:r>
                      <a:r>
                        <a:rPr lang="en-US" altLang="ko-KR" sz="1400" b="1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</a:t>
                      </a: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의</a:t>
                      </a:r>
                      <a:r>
                        <a:rPr lang="en-US" altLang="ko-KR" sz="1400" b="1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3</a:t>
                      </a: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에 따른 </a:t>
                      </a:r>
                      <a:r>
                        <a:rPr lang="en-US" altLang="ko-KR" sz="1400" b="1" dirty="0">
                          <a:solidFill>
                            <a:srgbClr val="0000FF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4</a:t>
                      </a:r>
                      <a:r>
                        <a:rPr lang="ko-KR" altLang="en-US" sz="1400" b="1" dirty="0">
                          <a:solidFill>
                            <a:srgbClr val="0000FF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종 및 </a:t>
                      </a:r>
                      <a:r>
                        <a:rPr lang="en-US" altLang="ko-KR" sz="1400" b="1" dirty="0">
                          <a:solidFill>
                            <a:srgbClr val="0000FF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5</a:t>
                      </a:r>
                      <a:r>
                        <a:rPr lang="ko-KR" altLang="en-US" sz="1400" b="1" dirty="0">
                          <a:solidFill>
                            <a:srgbClr val="0000FF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종 </a:t>
                      </a: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사업장에서 다음 각 호의 방지시설을 설치한 경우에는 </a:t>
                      </a:r>
                      <a:endParaRPr lang="en-US" altLang="ko-KR" sz="1400" b="1" dirty="0" smtClean="0"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 smtClean="0"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 배출시설과 </a:t>
                      </a:r>
                      <a:r>
                        <a:rPr lang="ko-KR" altLang="en-US" sz="1400" b="1" dirty="0"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그 배출시설에 연결된 방지시설에 </a:t>
                      </a: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해당 </a:t>
                      </a:r>
                      <a:r>
                        <a:rPr lang="ko-KR" altLang="en-US" sz="1400" b="1" dirty="0" err="1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호에서</a:t>
                      </a: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정하는 바에 따라 </a:t>
                      </a:r>
                      <a:r>
                        <a:rPr lang="ko-KR" altLang="en-US" sz="1400" b="1" dirty="0">
                          <a:solidFill>
                            <a:srgbClr val="0000FF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사물인터넷 </a:t>
                      </a:r>
                      <a:endParaRPr lang="en-US" altLang="ko-KR" sz="1400" b="1" dirty="0" smtClean="0">
                        <a:solidFill>
                          <a:srgbClr val="0000FF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 smtClean="0">
                          <a:solidFill>
                            <a:srgbClr val="0000FF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 측정기기를 </a:t>
                      </a:r>
                      <a:r>
                        <a:rPr lang="ko-KR" altLang="en-US" sz="1400" b="1" dirty="0">
                          <a:solidFill>
                            <a:srgbClr val="0000FF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각각 부착해야 한다</a:t>
                      </a:r>
                      <a:r>
                        <a:rPr lang="en-US" altLang="ko-KR" sz="1400" b="1" dirty="0">
                          <a:solidFill>
                            <a:srgbClr val="0000FF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.</a:t>
                      </a:r>
                      <a:endParaRPr lang="ko-KR" altLang="en-US" sz="1400" b="1" dirty="0">
                        <a:solidFill>
                          <a:srgbClr val="0000FF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5026" marR="65026" marT="32513" marB="32513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46955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dirty="0" err="1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방지시설명</a:t>
                      </a:r>
                      <a:endParaRPr lang="ko-KR" altLang="en-US" sz="1200" b="1" dirty="0"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5026" marR="65026" marT="32513" marB="32513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부착대상 사물인터넷 측정기기</a:t>
                      </a:r>
                    </a:p>
                  </a:txBody>
                  <a:tcPr marL="65026" marR="65026" marT="32513" marB="3251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0820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배출시설</a:t>
                      </a:r>
                    </a:p>
                  </a:txBody>
                  <a:tcPr marL="65026" marR="65026" marT="32513" marB="3251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방지시설</a:t>
                      </a:r>
                    </a:p>
                  </a:txBody>
                  <a:tcPr marL="65026" marR="65026" marT="32513" marB="3251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207">
                <a:tc>
                  <a:txBody>
                    <a:bodyPr/>
                    <a:lstStyle/>
                    <a:p>
                      <a:pPr marL="0"/>
                      <a:r>
                        <a:rPr lang="en-US" altLang="ko-KR" sz="1100" b="1" dirty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1. </a:t>
                      </a:r>
                      <a:r>
                        <a:rPr lang="ko-KR" altLang="en-US" sz="1100" b="1" dirty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원심력집진시설</a:t>
                      </a:r>
                      <a:r>
                        <a:rPr lang="en-US" altLang="ko-KR" sz="1100" b="1" dirty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lang="ko-KR" altLang="en-US" sz="1100" b="1" dirty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별표 </a:t>
                      </a:r>
                      <a:r>
                        <a:rPr lang="en-US" altLang="ko-KR" sz="1100" b="1" dirty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4 </a:t>
                      </a:r>
                      <a:r>
                        <a:rPr lang="ko-KR" altLang="en-US" sz="1100" b="1" dirty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제</a:t>
                      </a:r>
                      <a:r>
                        <a:rPr lang="en-US" altLang="ko-KR" sz="1100" b="1" dirty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3</a:t>
                      </a:r>
                      <a:r>
                        <a:rPr lang="ko-KR" altLang="en-US" sz="1100" b="1" dirty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호</a:t>
                      </a:r>
                      <a:r>
                        <a:rPr lang="en-US" altLang="ko-KR" sz="1100" b="1" dirty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  <a:endParaRPr lang="ko-KR" altLang="en-US" sz="1100" b="1" dirty="0"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5026" marR="65026" marT="32513" marB="32513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전류계</a:t>
                      </a:r>
                    </a:p>
                  </a:txBody>
                  <a:tcPr marL="65026" marR="65026" marT="32513" marB="3251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전류계 </a:t>
                      </a:r>
                    </a:p>
                  </a:txBody>
                  <a:tcPr marL="65026" marR="65026" marT="32513" marB="3251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207">
                <a:tc>
                  <a:txBody>
                    <a:bodyPr/>
                    <a:lstStyle/>
                    <a:p>
                      <a:pPr marL="0"/>
                      <a:r>
                        <a:rPr lang="en-US" altLang="ko-KR" sz="1100" b="1" dirty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2. </a:t>
                      </a:r>
                      <a:r>
                        <a:rPr lang="ko-KR" altLang="en-US" sz="1100" b="1" dirty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세정집진시설</a:t>
                      </a:r>
                      <a:r>
                        <a:rPr lang="en-US" altLang="ko-KR" sz="1100" b="1" dirty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lang="ko-KR" altLang="en-US" sz="1100" b="1" dirty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별표 </a:t>
                      </a:r>
                      <a:r>
                        <a:rPr lang="en-US" altLang="ko-KR" sz="1100" b="1" dirty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4 </a:t>
                      </a:r>
                      <a:r>
                        <a:rPr lang="ko-KR" altLang="en-US" sz="1100" b="1" dirty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제</a:t>
                      </a:r>
                      <a:r>
                        <a:rPr lang="en-US" altLang="ko-KR" sz="1100" b="1" dirty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4</a:t>
                      </a:r>
                      <a:r>
                        <a:rPr lang="ko-KR" altLang="en-US" sz="1100" b="1" dirty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호</a:t>
                      </a:r>
                      <a:r>
                        <a:rPr lang="en-US" altLang="ko-KR" sz="1100" b="1" dirty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  <a:endParaRPr lang="ko-KR" altLang="en-US" sz="1100" b="1" dirty="0"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5026" marR="65026" marT="32513" marB="32513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전류계</a:t>
                      </a:r>
                    </a:p>
                  </a:txBody>
                  <a:tcPr marL="65026" marR="65026" marT="32513" marB="3251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전류계 </a:t>
                      </a:r>
                    </a:p>
                  </a:txBody>
                  <a:tcPr marL="65026" marR="65026" marT="32513" marB="3251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207">
                <a:tc>
                  <a:txBody>
                    <a:bodyPr/>
                    <a:lstStyle/>
                    <a:p>
                      <a:pPr marL="0"/>
                      <a:r>
                        <a:rPr lang="en-US" altLang="ko-KR" sz="1100" b="1" dirty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3. </a:t>
                      </a:r>
                      <a:r>
                        <a:rPr lang="ko-KR" altLang="en-US" sz="1100" b="1" dirty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여과집진시설</a:t>
                      </a:r>
                      <a:r>
                        <a:rPr lang="en-US" altLang="ko-KR" sz="1100" b="1" dirty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lang="ko-KR" altLang="en-US" sz="1100" b="1" dirty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별표 </a:t>
                      </a:r>
                      <a:r>
                        <a:rPr lang="en-US" altLang="ko-KR" sz="1100" b="1" dirty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4 </a:t>
                      </a:r>
                      <a:r>
                        <a:rPr lang="ko-KR" altLang="en-US" sz="1100" b="1" dirty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제</a:t>
                      </a:r>
                      <a:r>
                        <a:rPr lang="en-US" altLang="ko-KR" sz="1100" b="1" dirty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5</a:t>
                      </a:r>
                      <a:r>
                        <a:rPr lang="ko-KR" altLang="en-US" sz="1100" b="1" dirty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호</a:t>
                      </a:r>
                      <a:r>
                        <a:rPr lang="en-US" altLang="ko-KR" sz="1100" b="1" dirty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  <a:endParaRPr lang="ko-KR" altLang="en-US" sz="1100" b="1" dirty="0"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5026" marR="65026" marT="32513" marB="32513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전류계</a:t>
                      </a:r>
                    </a:p>
                  </a:txBody>
                  <a:tcPr marL="65026" marR="65026" marT="32513" marB="3251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전류계</a:t>
                      </a:r>
                      <a:r>
                        <a:rPr lang="en-US" altLang="ko-KR" sz="1100" b="1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sz="1100" b="1" dirty="0" err="1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차압계</a:t>
                      </a:r>
                      <a:r>
                        <a:rPr lang="en-US" altLang="ko-KR" sz="1100" b="1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sz="1100" b="1" dirty="0">
                          <a:solidFill>
                            <a:srgbClr val="0000FF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온도계</a:t>
                      </a:r>
                    </a:p>
                  </a:txBody>
                  <a:tcPr marL="65026" marR="65026" marT="32513" marB="3251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207">
                <a:tc>
                  <a:txBody>
                    <a:bodyPr/>
                    <a:lstStyle/>
                    <a:p>
                      <a:pPr marL="0"/>
                      <a:r>
                        <a:rPr lang="en-US" altLang="ko-KR" sz="1100" b="1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4. </a:t>
                      </a:r>
                      <a:r>
                        <a:rPr lang="ko-KR" altLang="en-US" sz="1100" b="1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전기집진시설</a:t>
                      </a:r>
                      <a:r>
                        <a:rPr lang="en-US" altLang="ko-KR" sz="1100" b="1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lang="ko-KR" altLang="en-US" sz="1100" b="1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별표 </a:t>
                      </a:r>
                      <a:r>
                        <a:rPr lang="en-US" altLang="ko-KR" sz="1100" b="1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4 </a:t>
                      </a:r>
                      <a:r>
                        <a:rPr lang="ko-KR" altLang="en-US" sz="1100" b="1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제</a:t>
                      </a:r>
                      <a:r>
                        <a:rPr lang="en-US" altLang="ko-KR" sz="1100" b="1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6</a:t>
                      </a:r>
                      <a:r>
                        <a:rPr lang="ko-KR" altLang="en-US" sz="1100" b="1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호</a:t>
                      </a:r>
                      <a:r>
                        <a:rPr lang="en-US" altLang="ko-KR" sz="1100" b="1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  <a:endParaRPr lang="ko-KR" altLang="en-US" sz="1100" b="1"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5026" marR="65026" marT="32513" marB="32513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전류계</a:t>
                      </a:r>
                    </a:p>
                  </a:txBody>
                  <a:tcPr marL="65026" marR="65026" marT="32513" marB="3251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전류계</a:t>
                      </a:r>
                    </a:p>
                  </a:txBody>
                  <a:tcPr marL="65026" marR="65026" marT="32513" marB="3251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207">
                <a:tc>
                  <a:txBody>
                    <a:bodyPr/>
                    <a:lstStyle/>
                    <a:p>
                      <a:pPr marL="0"/>
                      <a:r>
                        <a:rPr lang="en-US" altLang="ko-KR" sz="1100" b="1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5. </a:t>
                      </a:r>
                      <a:r>
                        <a:rPr lang="ko-KR" altLang="en-US" sz="1100" b="1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흡수에 의한 시설</a:t>
                      </a:r>
                      <a:r>
                        <a:rPr lang="en-US" altLang="ko-KR" sz="1100" b="1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lang="ko-KR" altLang="en-US" sz="1100" b="1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별표 </a:t>
                      </a:r>
                      <a:r>
                        <a:rPr lang="en-US" altLang="ko-KR" sz="1100" b="1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4 </a:t>
                      </a:r>
                      <a:r>
                        <a:rPr lang="ko-KR" altLang="en-US" sz="1100" b="1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제</a:t>
                      </a:r>
                      <a:r>
                        <a:rPr lang="en-US" altLang="ko-KR" sz="1100" b="1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8</a:t>
                      </a:r>
                      <a:r>
                        <a:rPr lang="ko-KR" altLang="en-US" sz="1100" b="1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호</a:t>
                      </a:r>
                      <a:r>
                        <a:rPr lang="en-US" altLang="ko-KR" sz="1100" b="1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  <a:endParaRPr lang="ko-KR" altLang="en-US" sz="1100" b="1"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5026" marR="65026" marT="32513" marB="32513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전류계</a:t>
                      </a:r>
                    </a:p>
                  </a:txBody>
                  <a:tcPr marL="65026" marR="65026" marT="32513" marB="3251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전류계</a:t>
                      </a:r>
                      <a:r>
                        <a:rPr lang="en-US" altLang="ko-KR" sz="1100" b="1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en-US" sz="1100" b="1" dirty="0">
                          <a:solidFill>
                            <a:srgbClr val="0000FF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pH</a:t>
                      </a:r>
                      <a:r>
                        <a:rPr lang="ko-KR" altLang="en-US" sz="1100" b="1" dirty="0">
                          <a:solidFill>
                            <a:srgbClr val="0000FF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계</a:t>
                      </a:r>
                    </a:p>
                  </a:txBody>
                  <a:tcPr marL="65026" marR="65026" marT="32513" marB="3251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207">
                <a:tc>
                  <a:txBody>
                    <a:bodyPr/>
                    <a:lstStyle/>
                    <a:p>
                      <a:pPr marL="0"/>
                      <a:r>
                        <a:rPr lang="en-US" altLang="ko-KR" sz="1100" b="1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6. </a:t>
                      </a:r>
                      <a:r>
                        <a:rPr lang="ko-KR" altLang="en-US" sz="1100" b="1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흡착에 의한 시설</a:t>
                      </a:r>
                      <a:r>
                        <a:rPr lang="en-US" altLang="ko-KR" sz="1100" b="1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lang="ko-KR" altLang="en-US" sz="1100" b="1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별표 </a:t>
                      </a:r>
                      <a:r>
                        <a:rPr lang="en-US" altLang="ko-KR" sz="1100" b="1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4 </a:t>
                      </a:r>
                      <a:r>
                        <a:rPr lang="ko-KR" altLang="en-US" sz="1100" b="1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제</a:t>
                      </a:r>
                      <a:r>
                        <a:rPr lang="en-US" altLang="ko-KR" sz="1100" b="1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9</a:t>
                      </a:r>
                      <a:r>
                        <a:rPr lang="ko-KR" altLang="en-US" sz="1100" b="1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호</a:t>
                      </a:r>
                      <a:r>
                        <a:rPr lang="en-US" altLang="ko-KR" sz="1100" b="1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  <a:endParaRPr lang="ko-KR" altLang="en-US" sz="1100" b="1"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5026" marR="65026" marT="32513" marB="32513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전류계</a:t>
                      </a:r>
                    </a:p>
                  </a:txBody>
                  <a:tcPr marL="65026" marR="65026" marT="32513" marB="3251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전류계</a:t>
                      </a:r>
                      <a:r>
                        <a:rPr lang="en-US" altLang="ko-KR" sz="1100" b="1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sz="1100" b="1" dirty="0" err="1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차압계</a:t>
                      </a:r>
                      <a:r>
                        <a:rPr lang="en-US" altLang="ko-KR" sz="1100" b="1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sz="1100" b="1" dirty="0">
                          <a:solidFill>
                            <a:srgbClr val="0000FF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온도계</a:t>
                      </a:r>
                    </a:p>
                  </a:txBody>
                  <a:tcPr marL="65026" marR="65026" marT="32513" marB="3251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2761">
                <a:tc gridSpan="3"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비고</a:t>
                      </a:r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제</a:t>
                      </a:r>
                      <a:r>
                        <a:rPr lang="en-US" altLang="ko-KR" sz="1200" b="1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3</a:t>
                      </a: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호에 따른 </a:t>
                      </a:r>
                      <a:r>
                        <a:rPr lang="ko-KR" altLang="en-US" sz="1200" b="1" dirty="0" err="1"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여과집진시설ㆍ제</a:t>
                      </a:r>
                      <a:r>
                        <a:rPr lang="en-US" altLang="ko-KR" sz="1200" b="1" dirty="0"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6</a:t>
                      </a:r>
                      <a:r>
                        <a:rPr lang="ko-KR" altLang="en-US" sz="1200" b="1" dirty="0"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호에 따른 흡착에 </a:t>
                      </a: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의한 시설 중 방지시설에 부착해야 하는 </a:t>
                      </a:r>
                      <a:r>
                        <a:rPr lang="ko-KR" altLang="en-US" sz="1200" b="1" dirty="0">
                          <a:solidFill>
                            <a:srgbClr val="0000FF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온도계</a:t>
                      </a: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와 제</a:t>
                      </a:r>
                      <a:r>
                        <a:rPr lang="en-US" altLang="ko-KR" sz="1200" b="1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5</a:t>
                      </a: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호에 따른 </a:t>
                      </a:r>
                      <a:r>
                        <a:rPr lang="ko-KR" altLang="en-US" sz="1200" b="1" dirty="0">
                          <a:solidFill>
                            <a:srgbClr val="0000FF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흡수에 의한 시설 </a:t>
                      </a: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중 방지시설에 부착해야 하는 </a:t>
                      </a:r>
                      <a:r>
                        <a:rPr lang="en-US" altLang="ko-KR" sz="1200" b="1" dirty="0"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pH</a:t>
                      </a:r>
                      <a:r>
                        <a:rPr lang="ko-KR" altLang="en-US" sz="1200" b="1" dirty="0"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계는 </a:t>
                      </a: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시설의 특성에 따라 환경부장관 또는 </a:t>
                      </a:r>
                      <a:r>
                        <a:rPr lang="ko-KR" altLang="en-US" sz="1200" b="1" dirty="0" err="1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시ㆍ도지사가</a:t>
                      </a: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부착이 필요하지 않다고 인정하는 경우에는 부착하지 않을 수 있다</a:t>
                      </a:r>
                      <a:r>
                        <a:rPr lang="en-US" altLang="ko-KR" sz="1200" b="1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.</a:t>
                      </a:r>
                      <a:endParaRPr lang="ko-KR" altLang="en-US" sz="1200" b="1" dirty="0"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5026" marR="65026" marT="32513" marB="32513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611560" y="1477090"/>
            <a:ext cx="369364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ko-KR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■ </a:t>
            </a:r>
            <a:r>
              <a:rPr kumimoji="1" lang="ko-KR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대기환경보전법 시행규칙 </a:t>
            </a:r>
            <a:r>
              <a:rPr kumimoji="1" lang="ko-KR" altLang="ko-KR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[</a:t>
            </a:r>
            <a:r>
              <a:rPr kumimoji="1" lang="ko-KR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별표 </a:t>
            </a:r>
            <a:r>
              <a:rPr kumimoji="1" lang="ko-KR" altLang="ko-KR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9</a:t>
            </a:r>
            <a:r>
              <a:rPr kumimoji="1" lang="ko-KR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의</a:t>
            </a:r>
            <a:r>
              <a:rPr kumimoji="1" lang="ko-KR" altLang="ko-KR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2] </a:t>
            </a:r>
            <a:r>
              <a:rPr kumimoji="1" lang="en-US" altLang="ko-KR" sz="1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&lt;</a:t>
            </a:r>
            <a:r>
              <a:rPr kumimoji="1" lang="ko-KR" altLang="en-US" sz="1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신설 </a:t>
            </a:r>
            <a:r>
              <a:rPr kumimoji="1" lang="en-US" altLang="ko-KR" sz="1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2022. 5. 3.&gt;</a:t>
            </a:r>
            <a:endParaRPr kumimoji="1" lang="en-US" altLang="ko-KR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  <a:cs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52170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6" descr="삼양1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6108" y="6489376"/>
            <a:ext cx="2023844" cy="324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-233063"/>
            <a:ext cx="9144000" cy="92333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3600" b="1" spc="-150" dirty="0" smtClean="0">
                <a:solidFill>
                  <a:schemeClr val="bg1"/>
                </a:solidFill>
                <a:latin typeface="맑은 고딕"/>
                <a:ea typeface="맑은 고딕"/>
              </a:rPr>
              <a:t>Ⅱ</a:t>
            </a:r>
            <a:r>
              <a:rPr lang="en-US" altLang="ko-KR" sz="3600" b="1" spc="-150" dirty="0" smtClean="0">
                <a:solidFill>
                  <a:schemeClr val="bg1"/>
                </a:solidFill>
              </a:rPr>
              <a:t>. </a:t>
            </a:r>
            <a:r>
              <a:rPr lang="ko-KR" altLang="en-US" sz="3600" b="1" spc="-150" dirty="0" smtClean="0">
                <a:solidFill>
                  <a:schemeClr val="bg1"/>
                </a:solidFill>
              </a:rPr>
              <a:t>대기환경보전법 관련사항 </a:t>
            </a:r>
            <a:endParaRPr lang="ko-KR" altLang="en-US" sz="3200" b="1" spc="-150" dirty="0">
              <a:solidFill>
                <a:srgbClr val="0000FF"/>
              </a:solidFill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1FC61-9687-4102-992B-317C04596E94}" type="slidenum">
              <a:rPr lang="ko-KR" altLang="en-US" smtClean="0"/>
              <a:pPr/>
              <a:t>35</a:t>
            </a:fld>
            <a:endParaRPr lang="ko-KR" altLang="en-US" dirty="0"/>
          </a:p>
        </p:txBody>
      </p:sp>
      <p:sp>
        <p:nvSpPr>
          <p:cNvPr id="5" name="모서리가 둥근 직사각형 4"/>
          <p:cNvSpPr/>
          <p:nvPr/>
        </p:nvSpPr>
        <p:spPr>
          <a:xfrm>
            <a:off x="467544" y="908720"/>
            <a:ext cx="5184576" cy="55436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b="1" dirty="0" smtClean="0">
                <a:solidFill>
                  <a:schemeClr val="bg1"/>
                </a:solidFill>
              </a:rPr>
              <a:t>사물인터넷</a:t>
            </a:r>
            <a:r>
              <a:rPr lang="en-US" altLang="ko-KR" sz="3200" b="1" dirty="0" smtClean="0">
                <a:solidFill>
                  <a:schemeClr val="bg1"/>
                </a:solidFill>
              </a:rPr>
              <a:t>(IOT)</a:t>
            </a:r>
            <a:r>
              <a:rPr lang="ko-KR" altLang="en-US" sz="3200" b="1" dirty="0" smtClean="0">
                <a:solidFill>
                  <a:schemeClr val="bg1"/>
                </a:solidFill>
              </a:rPr>
              <a:t> 부착대상</a:t>
            </a:r>
            <a:endParaRPr lang="ko-KR" altLang="en-US" sz="3200" dirty="0">
              <a:solidFill>
                <a:schemeClr val="bg1"/>
              </a:solidFill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1900238" y="1600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2952750" y="1600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246313" y="15763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701800" y="20907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2600325" y="1600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3252788" y="1600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539552" y="1700808"/>
            <a:ext cx="4685065" cy="36933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b="1" dirty="0" smtClean="0">
                <a:solidFill>
                  <a:srgbClr val="0000FF"/>
                </a:solidFill>
              </a:rPr>
              <a:t>사물인터넷 이란</a:t>
            </a:r>
            <a:r>
              <a:rPr lang="en-US" altLang="ko-KR" b="1" dirty="0" smtClean="0">
                <a:solidFill>
                  <a:srgbClr val="0000FF"/>
                </a:solidFill>
              </a:rPr>
              <a:t>(IOT : Internet Of Things)</a:t>
            </a:r>
            <a:endParaRPr lang="ko-KR" altLang="en-US" b="1" dirty="0">
              <a:solidFill>
                <a:srgbClr val="0000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5536" y="2276872"/>
            <a:ext cx="8318303" cy="12254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ko-KR" altLang="en-US" sz="2000" b="1" dirty="0" smtClean="0"/>
              <a:t>사물을</a:t>
            </a:r>
            <a:r>
              <a:rPr lang="en-US" altLang="ko-KR" sz="2000" b="1" dirty="0" smtClean="0"/>
              <a:t> </a:t>
            </a:r>
            <a:r>
              <a:rPr lang="ko-KR" altLang="en-US" sz="2000" b="1" dirty="0" smtClean="0"/>
              <a:t>유</a:t>
            </a:r>
            <a:r>
              <a:rPr lang="en-US" altLang="ko-KR" sz="2000" b="1" dirty="0" smtClean="0"/>
              <a:t>.</a:t>
            </a:r>
            <a:r>
              <a:rPr lang="ko-KR" altLang="en-US" sz="2000" b="1" dirty="0" smtClean="0"/>
              <a:t>무선 통신으로 연결하고 센서에서 발생하는 실시간 데이터를</a:t>
            </a:r>
            <a:endParaRPr lang="en-US" altLang="ko-KR" sz="2000" b="1" dirty="0" smtClean="0"/>
          </a:p>
          <a:p>
            <a:pPr>
              <a:lnSpc>
                <a:spcPct val="200000"/>
              </a:lnSpc>
            </a:pPr>
            <a:r>
              <a:rPr lang="ko-KR" altLang="en-US" sz="2000" b="1" dirty="0" smtClean="0"/>
              <a:t>사람의 개입 없이 인터넷으로 주고받는 환경</a:t>
            </a:r>
            <a:endParaRPr lang="ko-KR" altLang="en-US" sz="2000" b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672319"/>
            <a:ext cx="4896544" cy="2709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7670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6" descr="삼양1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6108" y="6489376"/>
            <a:ext cx="2023844" cy="324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-233063"/>
            <a:ext cx="9144000" cy="92333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3600" b="1" spc="-150" dirty="0" smtClean="0">
                <a:solidFill>
                  <a:schemeClr val="bg1"/>
                </a:solidFill>
                <a:latin typeface="맑은 고딕"/>
                <a:ea typeface="맑은 고딕"/>
              </a:rPr>
              <a:t>Ⅱ</a:t>
            </a:r>
            <a:r>
              <a:rPr lang="en-US" altLang="ko-KR" sz="3600" b="1" spc="-150" dirty="0" smtClean="0">
                <a:solidFill>
                  <a:schemeClr val="bg1"/>
                </a:solidFill>
              </a:rPr>
              <a:t>. </a:t>
            </a:r>
            <a:r>
              <a:rPr lang="ko-KR" altLang="en-US" sz="3600" b="1" spc="-150" dirty="0" smtClean="0">
                <a:solidFill>
                  <a:schemeClr val="bg1"/>
                </a:solidFill>
              </a:rPr>
              <a:t>대기환경보전법 관련사항 </a:t>
            </a:r>
            <a:endParaRPr lang="ko-KR" altLang="en-US" sz="3200" b="1" spc="-150" dirty="0">
              <a:solidFill>
                <a:srgbClr val="0000FF"/>
              </a:solidFill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1FC61-9687-4102-992B-317C04596E94}" type="slidenum">
              <a:rPr lang="ko-KR" altLang="en-US" smtClean="0"/>
              <a:pPr/>
              <a:t>36</a:t>
            </a:fld>
            <a:endParaRPr lang="ko-KR" altLang="en-US" dirty="0"/>
          </a:p>
        </p:txBody>
      </p:sp>
      <p:sp>
        <p:nvSpPr>
          <p:cNvPr id="5" name="모서리가 둥근 직사각형 4"/>
          <p:cNvSpPr/>
          <p:nvPr/>
        </p:nvSpPr>
        <p:spPr>
          <a:xfrm>
            <a:off x="467544" y="908720"/>
            <a:ext cx="5184576" cy="55436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b="1" dirty="0" smtClean="0">
                <a:solidFill>
                  <a:schemeClr val="bg1"/>
                </a:solidFill>
              </a:rPr>
              <a:t>사물인터넷</a:t>
            </a:r>
            <a:r>
              <a:rPr lang="en-US" altLang="ko-KR" sz="3200" b="1" dirty="0" smtClean="0">
                <a:solidFill>
                  <a:schemeClr val="bg1"/>
                </a:solidFill>
              </a:rPr>
              <a:t>(IOT)</a:t>
            </a:r>
            <a:r>
              <a:rPr lang="ko-KR" altLang="en-US" sz="3200" b="1" dirty="0" smtClean="0">
                <a:solidFill>
                  <a:schemeClr val="bg1"/>
                </a:solidFill>
              </a:rPr>
              <a:t> 부착대상</a:t>
            </a:r>
            <a:endParaRPr lang="ko-KR" altLang="en-US" sz="3200" dirty="0">
              <a:solidFill>
                <a:schemeClr val="bg1"/>
              </a:solidFill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1900238" y="1600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2952750" y="1600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246313" y="15763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701800" y="20907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2600325" y="1600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3252788" y="1600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539552" y="1700808"/>
            <a:ext cx="2656112" cy="36933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b="1" dirty="0" smtClean="0">
                <a:solidFill>
                  <a:srgbClr val="0000FF"/>
                </a:solidFill>
              </a:rPr>
              <a:t>사물인터넷</a:t>
            </a:r>
            <a:r>
              <a:rPr lang="en-US" altLang="ko-KR" b="1" dirty="0" smtClean="0">
                <a:solidFill>
                  <a:srgbClr val="0000FF"/>
                </a:solidFill>
              </a:rPr>
              <a:t>(IOT) </a:t>
            </a:r>
            <a:r>
              <a:rPr lang="ko-KR" altLang="en-US" b="1" dirty="0" smtClean="0">
                <a:solidFill>
                  <a:srgbClr val="0000FF"/>
                </a:solidFill>
              </a:rPr>
              <a:t>구성도</a:t>
            </a:r>
            <a:endParaRPr lang="ko-KR" altLang="en-US" b="1" dirty="0">
              <a:solidFill>
                <a:srgbClr val="0000FF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2204864"/>
            <a:ext cx="7848872" cy="4284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5435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6" descr="삼양1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6108" y="6489376"/>
            <a:ext cx="2023844" cy="324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-233063"/>
            <a:ext cx="9144000" cy="92333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3600" b="1" spc="-150" dirty="0" smtClean="0">
                <a:solidFill>
                  <a:schemeClr val="bg1"/>
                </a:solidFill>
                <a:latin typeface="맑은 고딕"/>
                <a:ea typeface="맑은 고딕"/>
              </a:rPr>
              <a:t>Ⅱ</a:t>
            </a:r>
            <a:r>
              <a:rPr lang="en-US" altLang="ko-KR" sz="3600" b="1" spc="-150" dirty="0" smtClean="0">
                <a:solidFill>
                  <a:schemeClr val="bg1"/>
                </a:solidFill>
              </a:rPr>
              <a:t>. </a:t>
            </a:r>
            <a:r>
              <a:rPr lang="ko-KR" altLang="en-US" sz="3600" b="1" spc="-150" dirty="0" smtClean="0">
                <a:solidFill>
                  <a:schemeClr val="bg1"/>
                </a:solidFill>
              </a:rPr>
              <a:t>대기환경보전법 관련사항 </a:t>
            </a:r>
            <a:endParaRPr lang="ko-KR" altLang="en-US" sz="3200" b="1" spc="-150" dirty="0">
              <a:solidFill>
                <a:srgbClr val="0000FF"/>
              </a:solidFill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1FC61-9687-4102-992B-317C04596E94}" type="slidenum">
              <a:rPr lang="ko-KR" altLang="en-US" smtClean="0"/>
              <a:pPr/>
              <a:t>37</a:t>
            </a:fld>
            <a:endParaRPr lang="ko-KR" altLang="en-US" dirty="0"/>
          </a:p>
        </p:txBody>
      </p:sp>
      <p:sp>
        <p:nvSpPr>
          <p:cNvPr id="5" name="모서리가 둥근 직사각형 4"/>
          <p:cNvSpPr/>
          <p:nvPr/>
        </p:nvSpPr>
        <p:spPr>
          <a:xfrm>
            <a:off x="467544" y="908720"/>
            <a:ext cx="5184576" cy="55436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b="1" dirty="0" smtClean="0">
                <a:solidFill>
                  <a:schemeClr val="bg1"/>
                </a:solidFill>
              </a:rPr>
              <a:t>사물인터넷</a:t>
            </a:r>
            <a:r>
              <a:rPr lang="en-US" altLang="ko-KR" sz="3200" b="1" dirty="0" smtClean="0">
                <a:solidFill>
                  <a:schemeClr val="bg1"/>
                </a:solidFill>
              </a:rPr>
              <a:t>(IOT)</a:t>
            </a:r>
            <a:r>
              <a:rPr lang="ko-KR" altLang="en-US" sz="3200" b="1" dirty="0" smtClean="0">
                <a:solidFill>
                  <a:schemeClr val="bg1"/>
                </a:solidFill>
              </a:rPr>
              <a:t> 부착 기한</a:t>
            </a:r>
            <a:endParaRPr lang="ko-KR" altLang="en-US" sz="3200" dirty="0">
              <a:solidFill>
                <a:schemeClr val="bg1"/>
              </a:solidFill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1900238" y="1600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2952750" y="1600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246313" y="15763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701800" y="20907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2600325" y="1600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3252788" y="1600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2756231"/>
              </p:ext>
            </p:extLst>
          </p:nvPr>
        </p:nvGraphicFramePr>
        <p:xfrm>
          <a:off x="531913" y="1916830"/>
          <a:ext cx="7424463" cy="4017264"/>
        </p:xfrm>
        <a:graphic>
          <a:graphicData uri="http://schemas.openxmlformats.org/drawingml/2006/table">
            <a:tbl>
              <a:tblPr/>
              <a:tblGrid>
                <a:gridCol w="3726920"/>
                <a:gridCol w="2324569"/>
                <a:gridCol w="1372974"/>
              </a:tblGrid>
              <a:tr h="4959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대상시설</a:t>
                      </a:r>
                      <a:endParaRPr lang="ko-KR" altLang="en-US" sz="1800" dirty="0">
                        <a:solidFill>
                          <a:srgbClr val="000000"/>
                        </a:solidFill>
                        <a:effectLst/>
                        <a:latin typeface="바탕"/>
                      </a:endParaRPr>
                    </a:p>
                  </a:txBody>
                  <a:tcPr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4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부착시기</a:t>
                      </a:r>
                      <a:endParaRPr lang="ko-KR" altLang="en-US" sz="1800" dirty="0">
                        <a:solidFill>
                          <a:srgbClr val="000000"/>
                        </a:solidFill>
                        <a:effectLst/>
                        <a:latin typeface="바탕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4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비고</a:t>
                      </a:r>
                      <a:endParaRPr lang="ko-KR" altLang="en-US" sz="1800" dirty="0">
                        <a:solidFill>
                          <a:srgbClr val="000000"/>
                        </a:solidFill>
                        <a:effectLst/>
                        <a:latin typeface="바탕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45F"/>
                    </a:solidFill>
                  </a:tcPr>
                </a:tc>
              </a:tr>
              <a:tr h="70321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영 </a:t>
                      </a:r>
                      <a:r>
                        <a:rPr lang="ko-KR" altLang="en-US" sz="1600" b="1" dirty="0" err="1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시행전</a:t>
                      </a:r>
                      <a:r>
                        <a:rPr lang="en-US" altLang="ko-KR" sz="16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(2022. 5. 3) </a:t>
                      </a:r>
                      <a:r>
                        <a:rPr lang="ko-KR" altLang="en-US" sz="16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이전 가동개시 신고를 한 사업자</a:t>
                      </a:r>
                      <a:endParaRPr lang="ko-KR" altLang="en-US" sz="1600" dirty="0">
                        <a:solidFill>
                          <a:srgbClr val="000000"/>
                        </a:solidFill>
                        <a:effectLst/>
                        <a:latin typeface="바탕"/>
                      </a:endParaRPr>
                    </a:p>
                  </a:txBody>
                  <a:tcPr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DCA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2025</a:t>
                      </a:r>
                      <a:r>
                        <a:rPr lang="ko-KR" altLang="en-US" sz="16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년 </a:t>
                      </a:r>
                      <a:r>
                        <a:rPr lang="en-US" altLang="ko-KR" sz="16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6</a:t>
                      </a:r>
                      <a:r>
                        <a:rPr lang="ko-KR" altLang="en-US" sz="16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월 </a:t>
                      </a:r>
                      <a:r>
                        <a:rPr lang="en-US" altLang="ko-KR" sz="16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30</a:t>
                      </a:r>
                      <a:r>
                        <a:rPr lang="ko-KR" altLang="en-US" sz="16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일까지</a:t>
                      </a:r>
                      <a:endParaRPr lang="ko-KR" altLang="en-US" sz="1600" dirty="0">
                        <a:solidFill>
                          <a:srgbClr val="000000"/>
                        </a:solidFill>
                        <a:effectLst/>
                        <a:latin typeface="바탕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AA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600" dirty="0">
                        <a:solidFill>
                          <a:srgbClr val="000000"/>
                        </a:solidFill>
                        <a:effectLst/>
                        <a:latin typeface="바탕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321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2022</a:t>
                      </a:r>
                      <a:r>
                        <a:rPr lang="ko-KR" altLang="en-US" sz="16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년 </a:t>
                      </a:r>
                      <a:r>
                        <a:rPr lang="en-US" altLang="ko-KR" sz="16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5</a:t>
                      </a:r>
                      <a:r>
                        <a:rPr lang="ko-KR" altLang="en-US" sz="16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월 </a:t>
                      </a:r>
                      <a:r>
                        <a:rPr lang="en-US" altLang="ko-KR" sz="16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3</a:t>
                      </a:r>
                      <a:r>
                        <a:rPr lang="ko-KR" altLang="en-US" sz="16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일</a:t>
                      </a:r>
                      <a:r>
                        <a:rPr lang="en-US" altLang="ko-KR" sz="16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- 2023</a:t>
                      </a:r>
                      <a:r>
                        <a:rPr lang="ko-KR" altLang="en-US" sz="16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년 </a:t>
                      </a:r>
                      <a:r>
                        <a:rPr lang="en-US" altLang="ko-KR" sz="16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6</a:t>
                      </a:r>
                      <a:r>
                        <a:rPr lang="ko-KR" altLang="en-US" sz="16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월 </a:t>
                      </a:r>
                      <a:r>
                        <a:rPr lang="en-US" altLang="ko-KR" sz="16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30</a:t>
                      </a:r>
                      <a:r>
                        <a:rPr lang="ko-KR" altLang="en-US" sz="16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일 사이에 가동개시신고를 하는 </a:t>
                      </a:r>
                      <a:r>
                        <a:rPr lang="en-US" altLang="ko-KR" sz="1600" b="1" dirty="0">
                          <a:solidFill>
                            <a:srgbClr val="FF0000"/>
                          </a:solidFill>
                          <a:effectLst/>
                          <a:latin typeface="맑은 고딕"/>
                          <a:ea typeface="맑은 고딕"/>
                        </a:rPr>
                        <a:t>4</a:t>
                      </a:r>
                      <a:r>
                        <a:rPr lang="ko-KR" altLang="en-US" sz="1600" b="1" dirty="0">
                          <a:solidFill>
                            <a:srgbClr val="FF0000"/>
                          </a:solidFill>
                          <a:effectLst/>
                          <a:latin typeface="맑은 고딕"/>
                          <a:ea typeface="맑은 고딕"/>
                        </a:rPr>
                        <a:t>종 사업자</a:t>
                      </a:r>
                      <a:endParaRPr lang="ko-KR" altLang="en-US" sz="1600" dirty="0">
                        <a:solidFill>
                          <a:srgbClr val="FF0000"/>
                        </a:solidFill>
                        <a:effectLst/>
                        <a:latin typeface="바탕"/>
                      </a:endParaRPr>
                    </a:p>
                  </a:txBody>
                  <a:tcPr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DCA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2023</a:t>
                      </a:r>
                      <a:r>
                        <a:rPr lang="ko-KR" altLang="en-US" sz="16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년 </a:t>
                      </a:r>
                      <a:r>
                        <a:rPr lang="en-US" altLang="ko-KR" sz="16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6</a:t>
                      </a:r>
                      <a:r>
                        <a:rPr lang="ko-KR" altLang="en-US" sz="16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월 </a:t>
                      </a:r>
                      <a:r>
                        <a:rPr lang="en-US" altLang="ko-KR" sz="16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30</a:t>
                      </a:r>
                      <a:r>
                        <a:rPr lang="ko-KR" altLang="en-US" sz="16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일까지</a:t>
                      </a:r>
                      <a:endParaRPr lang="ko-KR" altLang="en-US" sz="1600" dirty="0">
                        <a:solidFill>
                          <a:srgbClr val="000000"/>
                        </a:solidFill>
                        <a:effectLst/>
                        <a:latin typeface="바탕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AA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600" dirty="0">
                        <a:solidFill>
                          <a:srgbClr val="000000"/>
                        </a:solidFill>
                        <a:effectLst/>
                        <a:latin typeface="바탕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321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2022</a:t>
                      </a:r>
                      <a:r>
                        <a:rPr lang="ko-KR" altLang="en-US" sz="16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년 </a:t>
                      </a:r>
                      <a:r>
                        <a:rPr lang="en-US" altLang="ko-KR" sz="16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5</a:t>
                      </a:r>
                      <a:r>
                        <a:rPr lang="ko-KR" altLang="en-US" sz="16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월 </a:t>
                      </a:r>
                      <a:r>
                        <a:rPr lang="en-US" altLang="ko-KR" sz="16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3</a:t>
                      </a:r>
                      <a:r>
                        <a:rPr lang="ko-KR" altLang="en-US" sz="16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일</a:t>
                      </a:r>
                      <a:r>
                        <a:rPr lang="en-US" altLang="ko-KR" sz="16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- 2024</a:t>
                      </a:r>
                      <a:r>
                        <a:rPr lang="ko-KR" altLang="en-US" sz="16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년 </a:t>
                      </a:r>
                      <a:r>
                        <a:rPr lang="en-US" altLang="ko-KR" sz="16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6</a:t>
                      </a:r>
                      <a:r>
                        <a:rPr lang="ko-KR" altLang="en-US" sz="16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월 </a:t>
                      </a:r>
                      <a:r>
                        <a:rPr lang="en-US" altLang="ko-KR" sz="16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30</a:t>
                      </a:r>
                      <a:r>
                        <a:rPr lang="ko-KR" altLang="en-US" sz="16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일 사이에 가동개시신고를 하는 </a:t>
                      </a:r>
                      <a:r>
                        <a:rPr lang="en-US" altLang="ko-KR" sz="1600" b="1" dirty="0">
                          <a:solidFill>
                            <a:srgbClr val="FF0000"/>
                          </a:solidFill>
                          <a:effectLst/>
                          <a:latin typeface="맑은 고딕"/>
                          <a:ea typeface="맑은 고딕"/>
                        </a:rPr>
                        <a:t>5</a:t>
                      </a:r>
                      <a:r>
                        <a:rPr lang="ko-KR" altLang="en-US" sz="1600" b="1" dirty="0">
                          <a:solidFill>
                            <a:srgbClr val="FF0000"/>
                          </a:solidFill>
                          <a:effectLst/>
                          <a:latin typeface="맑은 고딕"/>
                          <a:ea typeface="맑은 고딕"/>
                        </a:rPr>
                        <a:t>종 사업자</a:t>
                      </a:r>
                      <a:endParaRPr lang="ko-KR" altLang="en-US" sz="1600" dirty="0">
                        <a:solidFill>
                          <a:srgbClr val="FF0000"/>
                        </a:solidFill>
                        <a:effectLst/>
                        <a:latin typeface="바탕"/>
                      </a:endParaRPr>
                    </a:p>
                  </a:txBody>
                  <a:tcPr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DCA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1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2024</a:t>
                      </a:r>
                      <a:r>
                        <a:rPr lang="ko-KR" altLang="en-US" sz="1600" b="1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년 </a:t>
                      </a:r>
                      <a:r>
                        <a:rPr lang="en-US" altLang="ko-KR" sz="1600" b="1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6</a:t>
                      </a:r>
                      <a:r>
                        <a:rPr lang="ko-KR" altLang="en-US" sz="1600" b="1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월 </a:t>
                      </a:r>
                      <a:r>
                        <a:rPr lang="en-US" altLang="ko-KR" sz="1600" b="1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30</a:t>
                      </a:r>
                      <a:r>
                        <a:rPr lang="ko-KR" altLang="en-US" sz="1600" b="1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일까지</a:t>
                      </a:r>
                      <a:endParaRPr lang="ko-KR" altLang="en-US" sz="1600">
                        <a:solidFill>
                          <a:srgbClr val="000000"/>
                        </a:solidFill>
                        <a:effectLst/>
                        <a:latin typeface="바탕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AA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600" dirty="0">
                        <a:solidFill>
                          <a:srgbClr val="000000"/>
                        </a:solidFill>
                        <a:effectLst/>
                        <a:latin typeface="바탕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3214"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사물인터넷 측정기기를 부착하여 사물인터넷 측정기기 관제센터에 측정결과가 정상적으로 전송되도록 해야 한다</a:t>
                      </a:r>
                      <a:r>
                        <a:rPr lang="en-US" altLang="ko-KR" sz="16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.</a:t>
                      </a:r>
                      <a:endParaRPr lang="ko-KR" altLang="en-US" sz="1600" dirty="0">
                        <a:solidFill>
                          <a:srgbClr val="000000"/>
                        </a:solidFill>
                        <a:effectLst/>
                        <a:latin typeface="바탕"/>
                      </a:endParaRPr>
                    </a:p>
                  </a:txBody>
                  <a:tcPr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1908175" y="250031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81211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6" descr="삼양1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6108" y="6489376"/>
            <a:ext cx="2023844" cy="324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-233063"/>
            <a:ext cx="9144000" cy="92333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3600" b="1" spc="-150" dirty="0" smtClean="0">
                <a:solidFill>
                  <a:schemeClr val="bg1"/>
                </a:solidFill>
                <a:latin typeface="맑은 고딕"/>
                <a:ea typeface="맑은 고딕"/>
              </a:rPr>
              <a:t>Ⅱ</a:t>
            </a:r>
            <a:r>
              <a:rPr lang="en-US" altLang="ko-KR" sz="3600" b="1" spc="-150" dirty="0" smtClean="0">
                <a:solidFill>
                  <a:schemeClr val="bg1"/>
                </a:solidFill>
              </a:rPr>
              <a:t>. </a:t>
            </a:r>
            <a:r>
              <a:rPr lang="ko-KR" altLang="en-US" sz="3600" b="1" spc="-150" dirty="0" smtClean="0">
                <a:solidFill>
                  <a:schemeClr val="bg1"/>
                </a:solidFill>
              </a:rPr>
              <a:t>대기환경보전법 관련사항 </a:t>
            </a:r>
            <a:endParaRPr lang="ko-KR" altLang="en-US" sz="3200" b="1" spc="-150" dirty="0">
              <a:solidFill>
                <a:srgbClr val="0000FF"/>
              </a:solidFill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1FC61-9687-4102-992B-317C04596E94}" type="slidenum">
              <a:rPr lang="ko-KR" altLang="en-US" smtClean="0"/>
              <a:pPr/>
              <a:t>38</a:t>
            </a:fld>
            <a:endParaRPr lang="ko-KR" altLang="en-US" dirty="0"/>
          </a:p>
        </p:txBody>
      </p:sp>
      <p:sp>
        <p:nvSpPr>
          <p:cNvPr id="5" name="모서리가 둥근 직사각형 4"/>
          <p:cNvSpPr/>
          <p:nvPr/>
        </p:nvSpPr>
        <p:spPr>
          <a:xfrm>
            <a:off x="467544" y="908720"/>
            <a:ext cx="5184576" cy="55436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b="1" dirty="0" smtClean="0">
                <a:solidFill>
                  <a:schemeClr val="bg1"/>
                </a:solidFill>
              </a:rPr>
              <a:t>측정기기 운영</a:t>
            </a:r>
            <a:r>
              <a:rPr lang="en-US" altLang="ko-KR" sz="3200" b="1" dirty="0" smtClean="0">
                <a:solidFill>
                  <a:schemeClr val="bg1"/>
                </a:solidFill>
              </a:rPr>
              <a:t>. </a:t>
            </a:r>
            <a:r>
              <a:rPr lang="ko-KR" altLang="en-US" sz="3200" b="1" dirty="0" smtClean="0">
                <a:solidFill>
                  <a:schemeClr val="bg1"/>
                </a:solidFill>
              </a:rPr>
              <a:t>관리 기준</a:t>
            </a:r>
            <a:endParaRPr lang="ko-KR" altLang="en-US" sz="3200" dirty="0">
              <a:solidFill>
                <a:schemeClr val="bg1"/>
              </a:solidFill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1900238" y="1600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2952750" y="1600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246313" y="15763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2600325" y="1600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3252788" y="1600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1908175" y="250031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8" name="표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4155270"/>
              </p:ext>
            </p:extLst>
          </p:nvPr>
        </p:nvGraphicFramePr>
        <p:xfrm>
          <a:off x="467544" y="1844824"/>
          <a:ext cx="7632848" cy="3402711"/>
        </p:xfrm>
        <a:graphic>
          <a:graphicData uri="http://schemas.openxmlformats.org/drawingml/2006/table">
            <a:tbl>
              <a:tblPr/>
              <a:tblGrid>
                <a:gridCol w="7632848"/>
              </a:tblGrid>
              <a:tr h="342519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dirty="0">
                          <a:solidFill>
                            <a:srgbClr val="000000"/>
                          </a:solidFill>
                          <a:effectLst/>
                          <a:latin typeface="HY신명조"/>
                        </a:rPr>
                        <a:t>■ 대기환경보전법 시행규칙 </a:t>
                      </a:r>
                      <a:r>
                        <a:rPr lang="en-US" altLang="ko-KR" sz="1000" b="1" dirty="0">
                          <a:solidFill>
                            <a:srgbClr val="000000"/>
                          </a:solidFill>
                          <a:effectLst/>
                          <a:latin typeface="HY신명조"/>
                        </a:rPr>
                        <a:t>[</a:t>
                      </a:r>
                      <a:r>
                        <a:rPr lang="ko-KR" altLang="en-US" sz="1000" b="1" dirty="0">
                          <a:solidFill>
                            <a:srgbClr val="000000"/>
                          </a:solidFill>
                          <a:effectLst/>
                          <a:latin typeface="HY신명조"/>
                        </a:rPr>
                        <a:t>별표 </a:t>
                      </a:r>
                      <a:r>
                        <a:rPr lang="en-US" altLang="ko-KR" sz="1000" b="1" dirty="0">
                          <a:solidFill>
                            <a:srgbClr val="000000"/>
                          </a:solidFill>
                          <a:effectLst/>
                          <a:latin typeface="HY신명조"/>
                        </a:rPr>
                        <a:t>9] </a:t>
                      </a:r>
                      <a:r>
                        <a:rPr lang="en-US" altLang="ko-KR" sz="1000" b="1" dirty="0">
                          <a:solidFill>
                            <a:srgbClr val="0000FF"/>
                          </a:solidFill>
                          <a:effectLst/>
                          <a:latin typeface="HY신명조"/>
                          <a:ea typeface="HY신명조"/>
                        </a:rPr>
                        <a:t>&lt;</a:t>
                      </a:r>
                      <a:r>
                        <a:rPr lang="ko-KR" altLang="en-US" sz="1000" b="1" dirty="0">
                          <a:solidFill>
                            <a:srgbClr val="0000FF"/>
                          </a:solidFill>
                          <a:effectLst/>
                          <a:latin typeface="HY신명조"/>
                          <a:ea typeface="HY신명조"/>
                        </a:rPr>
                        <a:t>개정 </a:t>
                      </a:r>
                      <a:r>
                        <a:rPr lang="en-US" altLang="ko-KR" sz="1000" b="1" dirty="0">
                          <a:solidFill>
                            <a:srgbClr val="0000FF"/>
                          </a:solidFill>
                          <a:effectLst/>
                          <a:latin typeface="HY신명조"/>
                          <a:ea typeface="HY신명조"/>
                        </a:rPr>
                        <a:t>2022. 5. 3.&gt;</a:t>
                      </a:r>
                      <a:endParaRPr lang="ko-KR" altLang="en-US" sz="1000" b="1" dirty="0">
                        <a:solidFill>
                          <a:srgbClr val="000000"/>
                        </a:solidFill>
                        <a:effectLst/>
                        <a:latin typeface="한양중고딕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814">
                <a:tc>
                  <a:txBody>
                    <a:bodyPr/>
                    <a:lstStyle/>
                    <a:p>
                      <a:pPr algn="ctr">
                        <a:lnSpc>
                          <a:spcPct val="160000"/>
                        </a:lnSpc>
                      </a:pPr>
                      <a:r>
                        <a:rPr lang="ko-KR" altLang="en-US" sz="1800" b="1" dirty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측정기기의 </a:t>
                      </a:r>
                      <a:r>
                        <a:rPr lang="ko-KR" altLang="en-US" sz="1800" b="1" dirty="0" err="1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운영ㆍ관리기준</a:t>
                      </a:r>
                      <a:r>
                        <a:rPr lang="en-US" altLang="ko-KR" sz="1800" b="1" dirty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lang="ko-KR" altLang="en-US" sz="1800" b="1" dirty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제</a:t>
                      </a:r>
                      <a:r>
                        <a:rPr lang="en-US" altLang="ko-KR" sz="1800" b="1" dirty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37</a:t>
                      </a:r>
                      <a:r>
                        <a:rPr lang="ko-KR" altLang="en-US" sz="1800" b="1" dirty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조 관련</a:t>
                      </a:r>
                      <a:r>
                        <a:rPr lang="en-US" altLang="ko-KR" sz="1800" b="1" dirty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  <a:endParaRPr lang="ko-KR" altLang="en-US" sz="1800" b="1" dirty="0"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17970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3. </a:t>
                      </a:r>
                      <a:r>
                        <a:rPr lang="ko-KR" altLang="en-US" sz="1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사물인터넷 측정기기의 </a:t>
                      </a:r>
                      <a:r>
                        <a:rPr lang="ko-KR" altLang="en-US" sz="1600" b="1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운영ㆍ관리기준</a:t>
                      </a:r>
                      <a:endParaRPr lang="ko-KR" altLang="en-US" sz="16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가</a:t>
                      </a:r>
                      <a:r>
                        <a:rPr lang="en-US" altLang="ko-KR" sz="1400" b="1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. </a:t>
                      </a: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사물인터넷 측정기기는 측정결과를 임의로 </a:t>
                      </a:r>
                      <a:r>
                        <a:rPr lang="ko-KR" altLang="en-US" sz="1400" b="1" dirty="0">
                          <a:solidFill>
                            <a:srgbClr val="0000FF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조작할 수 없도록 봉인해야 한다</a:t>
                      </a:r>
                      <a:r>
                        <a:rPr lang="en-US" altLang="ko-KR" sz="1400" b="1" dirty="0">
                          <a:solidFill>
                            <a:srgbClr val="0000FF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.</a:t>
                      </a:r>
                      <a:endParaRPr lang="ko-KR" altLang="en-US" sz="1400" b="1" dirty="0">
                        <a:solidFill>
                          <a:srgbClr val="0000FF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나</a:t>
                      </a:r>
                      <a:r>
                        <a:rPr lang="en-US" altLang="ko-KR" sz="1400" b="1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. </a:t>
                      </a: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환경부장관</a:t>
                      </a:r>
                      <a:r>
                        <a:rPr lang="en-US" altLang="ko-KR" sz="1400" b="1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sz="1400" b="1" dirty="0" err="1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시ㆍ도지사</a:t>
                      </a: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및 사업자는 사물인터넷 측정기기의 측정결과를 영 제</a:t>
                      </a:r>
                      <a:r>
                        <a:rPr lang="en-US" altLang="ko-KR" sz="1400" b="1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19</a:t>
                      </a: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조제</a:t>
                      </a:r>
                      <a:r>
                        <a:rPr lang="en-US" altLang="ko-KR" sz="1400" b="1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</a:t>
                      </a:r>
                      <a:r>
                        <a:rPr lang="ko-KR" altLang="en-US" sz="1400" b="1" dirty="0" smtClean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항</a:t>
                      </a:r>
                      <a:endParaRPr lang="en-US" altLang="ko-KR" sz="1400" b="1" dirty="0" smtClean="0"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dirty="0" smtClean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    </a:t>
                      </a:r>
                      <a:r>
                        <a:rPr lang="ko-KR" altLang="en-US" sz="1400" b="1" dirty="0" smtClean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제</a:t>
                      </a:r>
                      <a:r>
                        <a:rPr lang="en-US" altLang="ko-KR" sz="1400" b="1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</a:t>
                      </a: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호의 사물인터넷 측정기기 </a:t>
                      </a:r>
                      <a:r>
                        <a:rPr lang="ko-KR" altLang="en-US" sz="1400" b="1" dirty="0"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관제센터에 상시 전송해야 한다</a:t>
                      </a:r>
                      <a:r>
                        <a:rPr lang="en-US" altLang="ko-KR" sz="1400" b="1" dirty="0"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.</a:t>
                      </a:r>
                      <a:endParaRPr lang="ko-KR" altLang="en-US" sz="1400" b="1" dirty="0">
                        <a:solidFill>
                          <a:srgbClr val="FF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다</a:t>
                      </a:r>
                      <a:r>
                        <a:rPr lang="en-US" altLang="ko-KR" sz="1400" b="1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. </a:t>
                      </a: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환경부장관</a:t>
                      </a:r>
                      <a:r>
                        <a:rPr lang="en-US" altLang="ko-KR" sz="1400" b="1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sz="1400" b="1" dirty="0" err="1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시ㆍ도지사</a:t>
                      </a: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및 사업자는 사물인터넷 측정기기를 </a:t>
                      </a:r>
                      <a:r>
                        <a:rPr lang="ko-KR" altLang="en-US" sz="1400" b="1" dirty="0">
                          <a:solidFill>
                            <a:srgbClr val="0000FF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새로 설치하거나 교체하려는 </a:t>
                      </a:r>
                      <a:endParaRPr lang="en-US" altLang="ko-KR" sz="1400" b="1" dirty="0" smtClean="0">
                        <a:solidFill>
                          <a:srgbClr val="0000FF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dirty="0" smtClean="0">
                          <a:solidFill>
                            <a:srgbClr val="0000FF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    </a:t>
                      </a:r>
                      <a:r>
                        <a:rPr lang="ko-KR" altLang="en-US" sz="1400" b="1" dirty="0" smtClean="0">
                          <a:solidFill>
                            <a:srgbClr val="0000FF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경우</a:t>
                      </a:r>
                      <a:r>
                        <a:rPr lang="ko-KR" altLang="en-US" sz="1400" b="1" dirty="0" smtClean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에는 </a:t>
                      </a:r>
                      <a:r>
                        <a:rPr lang="ko-KR" altLang="en-US" sz="1400" b="1" dirty="0">
                          <a:solidFill>
                            <a:srgbClr val="7030A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사전에 </a:t>
                      </a:r>
                      <a:r>
                        <a:rPr lang="ko-KR" altLang="en-US" sz="1400" b="1" dirty="0" err="1">
                          <a:solidFill>
                            <a:srgbClr val="7030A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설치ㆍ교체</a:t>
                      </a:r>
                      <a:r>
                        <a:rPr lang="ko-KR" altLang="en-US" sz="1400" b="1" dirty="0">
                          <a:solidFill>
                            <a:srgbClr val="7030A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계획을 영 제</a:t>
                      </a:r>
                      <a:r>
                        <a:rPr lang="en-US" altLang="ko-KR" sz="1400" b="1" dirty="0">
                          <a:solidFill>
                            <a:srgbClr val="7030A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19</a:t>
                      </a:r>
                      <a:r>
                        <a:rPr lang="ko-KR" altLang="en-US" sz="1400" b="1" dirty="0">
                          <a:solidFill>
                            <a:srgbClr val="7030A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조제</a:t>
                      </a:r>
                      <a:r>
                        <a:rPr lang="en-US" altLang="ko-KR" sz="1400" b="1" dirty="0">
                          <a:solidFill>
                            <a:srgbClr val="7030A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</a:t>
                      </a:r>
                      <a:r>
                        <a:rPr lang="ko-KR" altLang="en-US" sz="1400" b="1" dirty="0" err="1">
                          <a:solidFill>
                            <a:srgbClr val="7030A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항제</a:t>
                      </a:r>
                      <a:r>
                        <a:rPr lang="en-US" altLang="ko-KR" sz="1400" b="1" dirty="0">
                          <a:solidFill>
                            <a:srgbClr val="7030A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</a:t>
                      </a:r>
                      <a:r>
                        <a:rPr lang="ko-KR" altLang="en-US" sz="1400" b="1" dirty="0">
                          <a:solidFill>
                            <a:srgbClr val="7030A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호의 사물인터넷 측정기기 </a:t>
                      </a:r>
                      <a:endParaRPr lang="en-US" altLang="ko-KR" sz="1400" b="1" dirty="0" smtClean="0">
                        <a:solidFill>
                          <a:srgbClr val="7030A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dirty="0" smtClean="0">
                          <a:solidFill>
                            <a:srgbClr val="7030A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    </a:t>
                      </a:r>
                      <a:r>
                        <a:rPr lang="ko-KR" altLang="en-US" sz="1400" b="1" dirty="0" smtClean="0">
                          <a:solidFill>
                            <a:srgbClr val="7030A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관제센터에 </a:t>
                      </a:r>
                      <a:r>
                        <a:rPr lang="ko-KR" altLang="en-US" sz="1400" b="1" dirty="0">
                          <a:solidFill>
                            <a:srgbClr val="7030A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알려야 한다</a:t>
                      </a:r>
                      <a:r>
                        <a:rPr lang="en-US" altLang="ko-KR" sz="1400" b="1" dirty="0">
                          <a:solidFill>
                            <a:srgbClr val="7030A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.</a:t>
                      </a:r>
                      <a:endParaRPr lang="ko-KR" altLang="en-US" sz="1400" b="1" dirty="0">
                        <a:solidFill>
                          <a:srgbClr val="7030A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1727200" y="26257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44663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6" descr="삼양1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6108" y="6489376"/>
            <a:ext cx="2023844" cy="324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-233063"/>
            <a:ext cx="9144000" cy="92333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3600" b="1" spc="-150" dirty="0" smtClean="0">
                <a:solidFill>
                  <a:schemeClr val="bg1"/>
                </a:solidFill>
                <a:latin typeface="맑은 고딕"/>
                <a:ea typeface="맑은 고딕"/>
              </a:rPr>
              <a:t>Ⅱ</a:t>
            </a:r>
            <a:r>
              <a:rPr lang="en-US" altLang="ko-KR" sz="3600" b="1" spc="-150" dirty="0" smtClean="0">
                <a:solidFill>
                  <a:schemeClr val="bg1"/>
                </a:solidFill>
              </a:rPr>
              <a:t>. </a:t>
            </a:r>
            <a:r>
              <a:rPr lang="ko-KR" altLang="en-US" sz="3600" b="1" spc="-150" dirty="0" smtClean="0">
                <a:solidFill>
                  <a:schemeClr val="bg1"/>
                </a:solidFill>
              </a:rPr>
              <a:t>대기환경보전법 관련사항 </a:t>
            </a:r>
            <a:endParaRPr lang="ko-KR" altLang="en-US" sz="3200" b="1" spc="-150" dirty="0">
              <a:solidFill>
                <a:srgbClr val="0000FF"/>
              </a:solidFill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1FC61-9687-4102-992B-317C04596E94}" type="slidenum">
              <a:rPr lang="ko-KR" altLang="en-US" smtClean="0"/>
              <a:pPr/>
              <a:t>39</a:t>
            </a:fld>
            <a:endParaRPr lang="ko-KR" altLang="en-US" dirty="0"/>
          </a:p>
        </p:txBody>
      </p:sp>
      <p:sp>
        <p:nvSpPr>
          <p:cNvPr id="5" name="모서리가 둥근 직사각형 4"/>
          <p:cNvSpPr/>
          <p:nvPr/>
        </p:nvSpPr>
        <p:spPr>
          <a:xfrm>
            <a:off x="467543" y="908720"/>
            <a:ext cx="7128793" cy="55436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b="1" dirty="0" smtClean="0">
                <a:solidFill>
                  <a:schemeClr val="bg1"/>
                </a:solidFill>
              </a:rPr>
              <a:t>특정대기유해물질 허용기준 설정</a:t>
            </a:r>
            <a:r>
              <a:rPr lang="en-US" altLang="ko-KR" sz="3200" b="1" dirty="0" smtClean="0">
                <a:solidFill>
                  <a:schemeClr val="bg1"/>
                </a:solidFill>
              </a:rPr>
              <a:t>(8</a:t>
            </a:r>
            <a:r>
              <a:rPr lang="ko-KR" altLang="en-US" sz="3200" b="1" dirty="0" smtClean="0">
                <a:solidFill>
                  <a:schemeClr val="bg1"/>
                </a:solidFill>
              </a:rPr>
              <a:t>종</a:t>
            </a:r>
            <a:r>
              <a:rPr lang="en-US" altLang="ko-KR" sz="3200" b="1" dirty="0" smtClean="0">
                <a:solidFill>
                  <a:schemeClr val="bg1"/>
                </a:solidFill>
              </a:rPr>
              <a:t>)</a:t>
            </a:r>
            <a:endParaRPr lang="ko-KR" altLang="en-US" sz="3200" dirty="0">
              <a:solidFill>
                <a:schemeClr val="bg1"/>
              </a:solidFill>
            </a:endParaRPr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2952750" y="1600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246313" y="15763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701800" y="20907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2600325" y="1600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3252788" y="1600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1908175" y="250031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1530350" y="357346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16" name="표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7474034"/>
              </p:ext>
            </p:extLst>
          </p:nvPr>
        </p:nvGraphicFramePr>
        <p:xfrm>
          <a:off x="539552" y="1808145"/>
          <a:ext cx="7920880" cy="4679267"/>
        </p:xfrm>
        <a:graphic>
          <a:graphicData uri="http://schemas.openxmlformats.org/drawingml/2006/table">
            <a:tbl>
              <a:tblPr/>
              <a:tblGrid>
                <a:gridCol w="1152128"/>
                <a:gridCol w="5760640"/>
                <a:gridCol w="1008112"/>
              </a:tblGrid>
              <a:tr h="25936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대기오염물질</a:t>
                      </a:r>
                      <a:endParaRPr lang="ko-KR" altLang="en-US" sz="1200" dirty="0">
                        <a:solidFill>
                          <a:srgbClr val="000000"/>
                        </a:solidFill>
                        <a:effectLst/>
                        <a:latin typeface="바탕"/>
                      </a:endParaRPr>
                    </a:p>
                  </a:txBody>
                  <a:tcPr marL="70695" marR="70695" marT="35348" marB="35348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710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배출시설</a:t>
                      </a:r>
                      <a:endParaRPr lang="ko-KR" altLang="en-US" sz="1200" dirty="0">
                        <a:solidFill>
                          <a:srgbClr val="000000"/>
                        </a:solidFill>
                        <a:effectLst/>
                        <a:latin typeface="바탕"/>
                      </a:endParaRPr>
                    </a:p>
                  </a:txBody>
                  <a:tcPr marL="70695" marR="70695" marT="35348" marB="35348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710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spc="-15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배출허용기준</a:t>
                      </a:r>
                      <a:endParaRPr lang="ko-KR" altLang="en-US" sz="1200" spc="-150" dirty="0">
                        <a:solidFill>
                          <a:srgbClr val="000000"/>
                        </a:solidFill>
                        <a:effectLst/>
                        <a:latin typeface="바탕"/>
                      </a:endParaRPr>
                    </a:p>
                  </a:txBody>
                  <a:tcPr marL="70695" marR="70695" marT="35348" marB="35348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710D"/>
                    </a:solidFill>
                  </a:tcPr>
                </a:tc>
              </a:tr>
              <a:tr h="22401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"/>
                        </a:spcAft>
                      </a:pPr>
                      <a:r>
                        <a:rPr lang="ko-KR" altLang="en-US" sz="1050" b="1" dirty="0" err="1" smtClean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아닐린</a:t>
                      </a:r>
                      <a:endParaRPr lang="en-US" altLang="ko-KR" sz="1050" b="1" dirty="0" smtClean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"/>
                        </a:spcAft>
                      </a:pPr>
                      <a:r>
                        <a:rPr lang="en-US" altLang="ko-KR" sz="1050" b="1" dirty="0" smtClean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(</a:t>
                      </a:r>
                      <a:r>
                        <a:rPr lang="en-US" sz="105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ppm)</a:t>
                      </a:r>
                      <a:endParaRPr lang="en-US" sz="1050" dirty="0">
                        <a:solidFill>
                          <a:srgbClr val="000000"/>
                        </a:solidFill>
                        <a:effectLst/>
                        <a:latin typeface="바탕"/>
                      </a:endParaRPr>
                    </a:p>
                  </a:txBody>
                  <a:tcPr marL="70695" marR="70695" marT="35348" marB="35348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641"/>
                        </a:lnSpc>
                        <a:spcBef>
                          <a:spcPts val="0"/>
                        </a:spcBef>
                        <a:spcAft>
                          <a:spcPts val="160"/>
                        </a:spcAft>
                      </a:pPr>
                      <a:r>
                        <a:rPr lang="ko-KR" altLang="en-US" sz="105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기초유기화합물제조시설</a:t>
                      </a:r>
                      <a:r>
                        <a:rPr lang="en-US" altLang="ko-KR" sz="105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(</a:t>
                      </a:r>
                      <a:r>
                        <a:rPr lang="ko-KR" altLang="en-US" sz="105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방향족 공정은 제외한다</a:t>
                      </a:r>
                      <a:r>
                        <a:rPr lang="en-US" altLang="ko-KR" sz="105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), </a:t>
                      </a:r>
                      <a:r>
                        <a:rPr lang="ko-KR" altLang="en-US" sz="105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의료용 물질 및 의약품제조시설</a:t>
                      </a:r>
                      <a:endParaRPr lang="ko-KR" altLang="en-US" sz="1050" dirty="0">
                        <a:solidFill>
                          <a:srgbClr val="000000"/>
                        </a:solidFill>
                        <a:effectLst/>
                        <a:latin typeface="바탕"/>
                      </a:endParaRPr>
                    </a:p>
                  </a:txBody>
                  <a:tcPr marL="70695" marR="70695" marT="35348" marB="3534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160"/>
                        </a:spcAft>
                      </a:pPr>
                      <a:r>
                        <a:rPr lang="en-US" altLang="ko-KR" sz="1050" b="1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25 </a:t>
                      </a:r>
                      <a:r>
                        <a:rPr lang="ko-KR" altLang="en-US" sz="1050" b="1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이하</a:t>
                      </a:r>
                      <a:endParaRPr lang="ko-KR" altLang="en-US" sz="1050">
                        <a:solidFill>
                          <a:srgbClr val="000000"/>
                        </a:solidFill>
                        <a:effectLst/>
                        <a:latin typeface="바탕"/>
                      </a:endParaRPr>
                    </a:p>
                  </a:txBody>
                  <a:tcPr marL="70695" marR="70695" marT="35348" marB="3534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14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50" b="1" spc="-150" dirty="0" err="1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프로필렌옥사이드</a:t>
                      </a:r>
                      <a:endParaRPr lang="ko-KR" altLang="en-US" sz="1050" spc="-150" dirty="0">
                        <a:solidFill>
                          <a:srgbClr val="000000"/>
                        </a:solidFill>
                        <a:effectLst/>
                        <a:latin typeface="바탕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5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(ppm)</a:t>
                      </a:r>
                      <a:endParaRPr lang="ko-KR" altLang="en-US" sz="1050" dirty="0">
                        <a:solidFill>
                          <a:srgbClr val="000000"/>
                        </a:solidFill>
                        <a:effectLst/>
                        <a:latin typeface="바탕"/>
                      </a:endParaRPr>
                    </a:p>
                  </a:txBody>
                  <a:tcPr marL="70695" marR="70695" marT="35348" marB="35348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5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기초유기화합물제조시설</a:t>
                      </a:r>
                      <a:r>
                        <a:rPr lang="en-US" altLang="ko-KR" sz="105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(</a:t>
                      </a:r>
                      <a:r>
                        <a:rPr lang="ko-KR" altLang="en-US" sz="105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방향족 공정은 제외한다</a:t>
                      </a:r>
                      <a:r>
                        <a:rPr lang="en-US" altLang="ko-KR" sz="105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)</a:t>
                      </a:r>
                      <a:endParaRPr lang="ko-KR" altLang="en-US" sz="1050" dirty="0">
                        <a:solidFill>
                          <a:srgbClr val="000000"/>
                        </a:solidFill>
                        <a:effectLst/>
                        <a:latin typeface="바탕"/>
                      </a:endParaRPr>
                    </a:p>
                  </a:txBody>
                  <a:tcPr marL="70695" marR="70695" marT="35348" marB="35348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50" b="1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90 </a:t>
                      </a:r>
                      <a:r>
                        <a:rPr lang="ko-KR" altLang="en-US" sz="1050" b="1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이하</a:t>
                      </a:r>
                      <a:endParaRPr lang="ko-KR" altLang="en-US" sz="1050">
                        <a:solidFill>
                          <a:srgbClr val="000000"/>
                        </a:solidFill>
                        <a:effectLst/>
                        <a:latin typeface="바탕"/>
                      </a:endParaRPr>
                    </a:p>
                  </a:txBody>
                  <a:tcPr marL="70695" marR="70695" marT="35348" marB="35348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70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50" b="1" dirty="0" err="1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아세트알데히드</a:t>
                      </a:r>
                      <a:endParaRPr lang="ko-KR" altLang="en-US" sz="1050" dirty="0">
                        <a:solidFill>
                          <a:srgbClr val="000000"/>
                        </a:solidFill>
                        <a:effectLst/>
                        <a:latin typeface="바탕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5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(ppm)</a:t>
                      </a:r>
                      <a:endParaRPr lang="ko-KR" altLang="en-US" sz="1050" dirty="0">
                        <a:solidFill>
                          <a:srgbClr val="000000"/>
                        </a:solidFill>
                        <a:effectLst/>
                        <a:latin typeface="바탕"/>
                      </a:endParaRPr>
                    </a:p>
                  </a:txBody>
                  <a:tcPr marL="70695" marR="70695" marT="35348" marB="35348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5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석유정제품 제조시설 및 관련제품 저장시설</a:t>
                      </a:r>
                      <a:r>
                        <a:rPr lang="en-US" altLang="ko-KR" sz="105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, </a:t>
                      </a:r>
                      <a:r>
                        <a:rPr lang="ko-KR" altLang="en-US" sz="105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기초유기화합물제조시설</a:t>
                      </a:r>
                      <a:r>
                        <a:rPr lang="en-US" altLang="ko-KR" sz="105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, </a:t>
                      </a:r>
                      <a:r>
                        <a:rPr lang="ko-KR" altLang="en-US" sz="1050" b="1" dirty="0" err="1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폐수ㆍ폐기물ㆍ폐가스</a:t>
                      </a:r>
                      <a:r>
                        <a:rPr lang="ko-KR" altLang="en-US" sz="105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 소각시설</a:t>
                      </a:r>
                      <a:r>
                        <a:rPr lang="en-US" altLang="ko-KR" sz="105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, </a:t>
                      </a:r>
                      <a:r>
                        <a:rPr lang="ko-KR" altLang="en-US" sz="105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고형 및 기타연료제품 제조시설</a:t>
                      </a:r>
                      <a:endParaRPr lang="ko-KR" altLang="en-US" sz="1050" dirty="0">
                        <a:solidFill>
                          <a:srgbClr val="000000"/>
                        </a:solidFill>
                        <a:effectLst/>
                        <a:latin typeface="바탕"/>
                      </a:endParaRPr>
                    </a:p>
                  </a:txBody>
                  <a:tcPr marL="70695" marR="70695" marT="35348" marB="35348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5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10 </a:t>
                      </a:r>
                      <a:r>
                        <a:rPr lang="ko-KR" altLang="en-US" sz="105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이하</a:t>
                      </a:r>
                      <a:endParaRPr lang="ko-KR" altLang="en-US" sz="1050" dirty="0">
                        <a:solidFill>
                          <a:srgbClr val="000000"/>
                        </a:solidFill>
                        <a:effectLst/>
                        <a:latin typeface="바탕"/>
                      </a:endParaRPr>
                    </a:p>
                  </a:txBody>
                  <a:tcPr marL="70695" marR="70695" marT="35348" marB="35348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14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50" b="1" dirty="0" err="1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이황화메틸</a:t>
                      </a:r>
                      <a:endParaRPr lang="ko-KR" altLang="en-US" sz="1050" dirty="0">
                        <a:solidFill>
                          <a:srgbClr val="000000"/>
                        </a:solidFill>
                        <a:effectLst/>
                        <a:latin typeface="바탕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5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(</a:t>
                      </a:r>
                      <a:r>
                        <a:rPr lang="en-US" sz="105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ppm)</a:t>
                      </a:r>
                      <a:endParaRPr lang="en-US" sz="1050" dirty="0">
                        <a:solidFill>
                          <a:srgbClr val="000000"/>
                        </a:solidFill>
                        <a:effectLst/>
                        <a:latin typeface="바탕"/>
                      </a:endParaRPr>
                    </a:p>
                  </a:txBody>
                  <a:tcPr marL="70695" marR="70695" marT="35348" marB="35348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5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기초유기화합물제조시설</a:t>
                      </a:r>
                      <a:r>
                        <a:rPr lang="en-US" altLang="ko-KR" sz="105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, </a:t>
                      </a:r>
                      <a:r>
                        <a:rPr lang="ko-KR" altLang="en-US" sz="105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의료용 물질 및 의약품 제조시설</a:t>
                      </a:r>
                      <a:r>
                        <a:rPr lang="en-US" altLang="ko-KR" sz="105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, </a:t>
                      </a:r>
                      <a:r>
                        <a:rPr lang="ko-KR" altLang="en-US" sz="1050" b="1" dirty="0" err="1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폐수ㆍ폐기물ㆍ폐가스</a:t>
                      </a:r>
                      <a:r>
                        <a:rPr lang="ko-KR" altLang="en-US" sz="105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 소각시설</a:t>
                      </a:r>
                      <a:endParaRPr lang="ko-KR" altLang="en-US" sz="1050" dirty="0">
                        <a:solidFill>
                          <a:srgbClr val="000000"/>
                        </a:solidFill>
                        <a:effectLst/>
                        <a:latin typeface="바탕"/>
                      </a:endParaRPr>
                    </a:p>
                  </a:txBody>
                  <a:tcPr marL="70695" marR="70695" marT="35348" marB="35348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5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3 </a:t>
                      </a:r>
                      <a:r>
                        <a:rPr lang="ko-KR" altLang="en-US" sz="105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이하</a:t>
                      </a:r>
                      <a:endParaRPr lang="ko-KR" altLang="en-US" sz="1050" dirty="0">
                        <a:solidFill>
                          <a:srgbClr val="000000"/>
                        </a:solidFill>
                        <a:effectLst/>
                        <a:latin typeface="바탕"/>
                      </a:endParaRPr>
                    </a:p>
                  </a:txBody>
                  <a:tcPr marL="70695" marR="70695" marT="35348" marB="35348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14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50" b="1" dirty="0" err="1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히드라진</a:t>
                      </a:r>
                      <a:endParaRPr lang="ko-KR" altLang="en-US" sz="1050" dirty="0">
                        <a:solidFill>
                          <a:srgbClr val="000000"/>
                        </a:solidFill>
                        <a:effectLst/>
                        <a:latin typeface="바탕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5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(</a:t>
                      </a:r>
                      <a:r>
                        <a:rPr lang="en-US" sz="105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ppm)</a:t>
                      </a:r>
                      <a:endParaRPr lang="en-US" sz="1050" dirty="0">
                        <a:solidFill>
                          <a:srgbClr val="000000"/>
                        </a:solidFill>
                        <a:effectLst/>
                        <a:latin typeface="바탕"/>
                      </a:endParaRPr>
                    </a:p>
                  </a:txBody>
                  <a:tcPr marL="70695" marR="70695" marT="35348" marB="35348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5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기초유기화합물제조시설</a:t>
                      </a:r>
                      <a:r>
                        <a:rPr lang="en-US" altLang="ko-KR" sz="105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(</a:t>
                      </a:r>
                      <a:r>
                        <a:rPr lang="ko-KR" altLang="en-US" sz="105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방향족 공정은 제외한다</a:t>
                      </a:r>
                      <a:r>
                        <a:rPr lang="en-US" altLang="ko-KR" sz="105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)</a:t>
                      </a:r>
                      <a:endParaRPr lang="ko-KR" altLang="en-US" sz="1050" dirty="0">
                        <a:solidFill>
                          <a:srgbClr val="000000"/>
                        </a:solidFill>
                        <a:effectLst/>
                        <a:latin typeface="바탕"/>
                      </a:endParaRPr>
                    </a:p>
                  </a:txBody>
                  <a:tcPr marL="70695" marR="70695" marT="35348" marB="35348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5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15 </a:t>
                      </a:r>
                      <a:r>
                        <a:rPr lang="ko-KR" altLang="en-US" sz="105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이하</a:t>
                      </a:r>
                      <a:endParaRPr lang="ko-KR" altLang="en-US" sz="1050" dirty="0">
                        <a:solidFill>
                          <a:srgbClr val="000000"/>
                        </a:solidFill>
                        <a:effectLst/>
                        <a:latin typeface="바탕"/>
                      </a:endParaRPr>
                    </a:p>
                  </a:txBody>
                  <a:tcPr marL="70695" marR="70695" marT="35348" marB="35348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14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50" b="1" dirty="0" err="1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에틸렌옥사이드</a:t>
                      </a:r>
                      <a:endParaRPr lang="ko-KR" altLang="en-US" sz="1050" dirty="0">
                        <a:solidFill>
                          <a:srgbClr val="000000"/>
                        </a:solidFill>
                        <a:effectLst/>
                        <a:latin typeface="바탕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5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(ppm)</a:t>
                      </a:r>
                      <a:endParaRPr lang="ko-KR" altLang="en-US" sz="1050" dirty="0">
                        <a:solidFill>
                          <a:srgbClr val="000000"/>
                        </a:solidFill>
                        <a:effectLst/>
                        <a:latin typeface="바탕"/>
                      </a:endParaRPr>
                    </a:p>
                  </a:txBody>
                  <a:tcPr marL="70695" marR="70695" marT="35348" marB="35348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5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기초유기화합물제조시설</a:t>
                      </a:r>
                      <a:r>
                        <a:rPr lang="en-US" altLang="ko-KR" sz="105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(</a:t>
                      </a:r>
                      <a:r>
                        <a:rPr lang="ko-KR" altLang="en-US" sz="105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방향족 공정은 제외한다</a:t>
                      </a:r>
                      <a:r>
                        <a:rPr lang="en-US" altLang="ko-KR" sz="105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)</a:t>
                      </a:r>
                      <a:endParaRPr lang="ko-KR" altLang="en-US" sz="1050" dirty="0">
                        <a:solidFill>
                          <a:srgbClr val="000000"/>
                        </a:solidFill>
                        <a:effectLst/>
                        <a:latin typeface="바탕"/>
                      </a:endParaRPr>
                    </a:p>
                  </a:txBody>
                  <a:tcPr marL="70695" marR="70695" marT="35348" marB="35348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5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3 </a:t>
                      </a:r>
                      <a:r>
                        <a:rPr lang="ko-KR" altLang="en-US" sz="105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이하</a:t>
                      </a:r>
                      <a:endParaRPr lang="ko-KR" altLang="en-US" sz="1050" dirty="0">
                        <a:solidFill>
                          <a:srgbClr val="000000"/>
                        </a:solidFill>
                        <a:effectLst/>
                        <a:latin typeface="바탕"/>
                      </a:endParaRPr>
                    </a:p>
                  </a:txBody>
                  <a:tcPr marL="70695" marR="70695" marT="35348" marB="35348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14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50" b="1" dirty="0" err="1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벤지딘</a:t>
                      </a:r>
                      <a:endParaRPr lang="ko-KR" altLang="en-US" sz="1050" dirty="0">
                        <a:solidFill>
                          <a:srgbClr val="000000"/>
                        </a:solidFill>
                        <a:effectLst/>
                        <a:latin typeface="바탕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5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(</a:t>
                      </a:r>
                      <a:r>
                        <a:rPr lang="en-US" sz="105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ppm)</a:t>
                      </a:r>
                      <a:endParaRPr lang="en-US" sz="1050" dirty="0">
                        <a:solidFill>
                          <a:srgbClr val="000000"/>
                        </a:solidFill>
                        <a:effectLst/>
                        <a:latin typeface="바탕"/>
                      </a:endParaRPr>
                    </a:p>
                  </a:txBody>
                  <a:tcPr marL="70695" marR="70695" marT="35348" marB="35348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50" b="1" dirty="0" err="1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무기안료ㆍ염료ㆍ유연제</a:t>
                      </a:r>
                      <a:r>
                        <a:rPr lang="ko-KR" altLang="en-US" sz="105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 및 기타 착색제 제조시설 중 </a:t>
                      </a:r>
                      <a:r>
                        <a:rPr lang="ko-KR" altLang="en-US" sz="1050" b="1" dirty="0" err="1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벤지딘을</a:t>
                      </a:r>
                      <a:r>
                        <a:rPr lang="ko-KR" altLang="en-US" sz="105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 사용하는 시설</a:t>
                      </a:r>
                      <a:endParaRPr lang="ko-KR" altLang="en-US" sz="1050" dirty="0">
                        <a:solidFill>
                          <a:srgbClr val="000000"/>
                        </a:solidFill>
                        <a:effectLst/>
                        <a:latin typeface="바탕"/>
                      </a:endParaRPr>
                    </a:p>
                  </a:txBody>
                  <a:tcPr marL="70695" marR="70695" marT="35348" marB="35348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5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2 </a:t>
                      </a:r>
                      <a:r>
                        <a:rPr lang="ko-KR" altLang="en-US" sz="105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이하</a:t>
                      </a:r>
                      <a:endParaRPr lang="ko-KR" altLang="en-US" sz="1050" dirty="0">
                        <a:solidFill>
                          <a:srgbClr val="000000"/>
                        </a:solidFill>
                        <a:effectLst/>
                        <a:latin typeface="바탕"/>
                      </a:endParaRPr>
                    </a:p>
                  </a:txBody>
                  <a:tcPr marL="70695" marR="70695" marT="35348" marB="35348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334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50" b="1" dirty="0" err="1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베릴륨화합물</a:t>
                      </a:r>
                      <a:endParaRPr lang="ko-KR" altLang="en-US" sz="1050" dirty="0">
                        <a:solidFill>
                          <a:srgbClr val="000000"/>
                        </a:solidFill>
                        <a:effectLst/>
                        <a:latin typeface="바탕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5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(Be</a:t>
                      </a:r>
                      <a:r>
                        <a:rPr lang="ko-KR" altLang="en-US" sz="105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로서</a:t>
                      </a:r>
                      <a:r>
                        <a:rPr lang="en-US" altLang="ko-KR" sz="105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)</a:t>
                      </a:r>
                      <a:endParaRPr lang="ko-KR" altLang="en-US" sz="1050" dirty="0">
                        <a:solidFill>
                          <a:srgbClr val="000000"/>
                        </a:solidFill>
                        <a:effectLst/>
                        <a:latin typeface="바탕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5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(㎎/S㎥)</a:t>
                      </a:r>
                      <a:endParaRPr lang="ko-KR" altLang="en-US" sz="1050" dirty="0">
                        <a:solidFill>
                          <a:srgbClr val="000000"/>
                        </a:solidFill>
                        <a:effectLst/>
                        <a:latin typeface="바탕"/>
                      </a:endParaRPr>
                    </a:p>
                  </a:txBody>
                  <a:tcPr marL="70695" marR="70695" marT="35348" marB="35348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5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1) </a:t>
                      </a:r>
                      <a:r>
                        <a:rPr lang="ko-KR" altLang="en-US" sz="1050" b="1" dirty="0" err="1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폐수ㆍ폐기물ㆍ폐가스</a:t>
                      </a:r>
                      <a:r>
                        <a:rPr lang="ko-KR" altLang="en-US" sz="105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 소각시설</a:t>
                      </a:r>
                      <a:endParaRPr lang="ko-KR" altLang="en-US" sz="1050" dirty="0">
                        <a:solidFill>
                          <a:srgbClr val="000000"/>
                        </a:solidFill>
                        <a:effectLst/>
                        <a:latin typeface="바탕"/>
                      </a:endParaRPr>
                    </a:p>
                  </a:txBody>
                  <a:tcPr marL="70695" marR="70695" marT="35348" marB="3534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5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0.05 </a:t>
                      </a:r>
                      <a:r>
                        <a:rPr lang="ko-KR" altLang="en-US" sz="105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이하</a:t>
                      </a:r>
                      <a:endParaRPr lang="ko-KR" altLang="en-US" sz="1050" dirty="0">
                        <a:solidFill>
                          <a:srgbClr val="000000"/>
                        </a:solidFill>
                        <a:effectLst/>
                        <a:latin typeface="바탕"/>
                      </a:endParaRPr>
                    </a:p>
                  </a:txBody>
                  <a:tcPr marL="70695" marR="70695" marT="35348" marB="3534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6833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5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2) </a:t>
                      </a:r>
                      <a:r>
                        <a:rPr lang="ko-KR" altLang="en-US" sz="105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석탄발전시설</a:t>
                      </a:r>
                      <a:endParaRPr lang="ko-KR" altLang="en-US" sz="1050" dirty="0">
                        <a:solidFill>
                          <a:srgbClr val="000000"/>
                        </a:solidFill>
                        <a:effectLst/>
                        <a:latin typeface="바탕"/>
                      </a:endParaRPr>
                    </a:p>
                  </a:txBody>
                  <a:tcPr marL="70695" marR="70695" marT="35348" marB="3534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5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0.04 </a:t>
                      </a:r>
                      <a:r>
                        <a:rPr lang="ko-KR" altLang="en-US" sz="105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이하</a:t>
                      </a:r>
                      <a:endParaRPr lang="ko-KR" altLang="en-US" sz="1050" dirty="0">
                        <a:solidFill>
                          <a:srgbClr val="000000"/>
                        </a:solidFill>
                        <a:effectLst/>
                        <a:latin typeface="바탕"/>
                      </a:endParaRPr>
                    </a:p>
                  </a:txBody>
                  <a:tcPr marL="70695" marR="70695" marT="35348" marB="3534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0470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5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3) 1</a:t>
                      </a:r>
                      <a:r>
                        <a:rPr lang="ko-KR" altLang="en-US" sz="105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차 금속제조시설 중 배소로</a:t>
                      </a:r>
                      <a:r>
                        <a:rPr lang="en-US" altLang="ko-KR" sz="105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, </a:t>
                      </a:r>
                      <a:r>
                        <a:rPr lang="ko-KR" altLang="en-US" sz="1050" b="1" dirty="0" err="1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소결로</a:t>
                      </a:r>
                      <a:r>
                        <a:rPr lang="en-US" altLang="ko-KR" sz="105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, </a:t>
                      </a:r>
                      <a:r>
                        <a:rPr lang="ko-KR" altLang="en-US" sz="105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용광로</a:t>
                      </a:r>
                      <a:r>
                        <a:rPr lang="en-US" altLang="ko-KR" sz="105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(</a:t>
                      </a:r>
                      <a:r>
                        <a:rPr lang="ko-KR" altLang="en-US" sz="1050" b="1" dirty="0" err="1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용광용반사로를</a:t>
                      </a:r>
                      <a:r>
                        <a:rPr lang="ko-KR" altLang="en-US" sz="105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 포함한다</a:t>
                      </a:r>
                      <a:r>
                        <a:rPr lang="en-US" altLang="ko-KR" sz="105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), </a:t>
                      </a:r>
                      <a:r>
                        <a:rPr lang="ko-KR" altLang="en-US" sz="105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용해로</a:t>
                      </a:r>
                      <a:r>
                        <a:rPr lang="en-US" altLang="ko-KR" sz="105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, </a:t>
                      </a:r>
                      <a:r>
                        <a:rPr lang="ko-KR" altLang="en-US" sz="105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전로 및 </a:t>
                      </a:r>
                      <a:endParaRPr lang="en-US" altLang="ko-KR" sz="1050" b="1" dirty="0" smtClean="0">
                        <a:solidFill>
                          <a:srgbClr val="000000"/>
                        </a:solidFill>
                        <a:effectLst/>
                        <a:latin typeface="맑은 고딕"/>
                        <a:ea typeface="맑은 고딕"/>
                      </a:endParaRPr>
                    </a:p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50" b="1" dirty="0" smtClean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   </a:t>
                      </a:r>
                      <a:r>
                        <a:rPr lang="ko-KR" altLang="en-US" sz="1050" b="1" dirty="0" smtClean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건조로</a:t>
                      </a:r>
                      <a:r>
                        <a:rPr lang="en-US" altLang="ko-KR" sz="105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, 1</a:t>
                      </a:r>
                      <a:r>
                        <a:rPr lang="ko-KR" altLang="en-US" sz="105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차 비철금속 제조시설</a:t>
                      </a:r>
                      <a:endParaRPr lang="ko-KR" altLang="en-US" sz="1050" dirty="0">
                        <a:solidFill>
                          <a:srgbClr val="000000"/>
                        </a:solidFill>
                        <a:effectLst/>
                        <a:latin typeface="바탕"/>
                      </a:endParaRPr>
                    </a:p>
                  </a:txBody>
                  <a:tcPr marL="70695" marR="70695" marT="35348" marB="3534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5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0.04 </a:t>
                      </a:r>
                      <a:r>
                        <a:rPr lang="ko-KR" altLang="en-US" sz="105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이하</a:t>
                      </a:r>
                      <a:endParaRPr lang="ko-KR" altLang="en-US" sz="1050" dirty="0">
                        <a:solidFill>
                          <a:srgbClr val="000000"/>
                        </a:solidFill>
                        <a:effectLst/>
                        <a:latin typeface="바탕"/>
                      </a:endParaRPr>
                    </a:p>
                  </a:txBody>
                  <a:tcPr marL="70695" marR="70695" marT="35348" marB="3534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1444625" y="15398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8" name="TextBox 17"/>
          <p:cNvSpPr txBox="1"/>
          <p:nvPr/>
        </p:nvSpPr>
        <p:spPr>
          <a:xfrm>
            <a:off x="5688392" y="1459468"/>
            <a:ext cx="28440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>
                <a:solidFill>
                  <a:srgbClr val="0000FF"/>
                </a:solidFill>
              </a:rPr>
              <a:t>2023</a:t>
            </a:r>
            <a:r>
              <a:rPr lang="ko-KR" altLang="en-US" b="1" dirty="0" smtClean="0">
                <a:solidFill>
                  <a:srgbClr val="0000FF"/>
                </a:solidFill>
              </a:rPr>
              <a:t>년 </a:t>
            </a:r>
            <a:r>
              <a:rPr lang="en-US" altLang="ko-KR" b="1" dirty="0" smtClean="0">
                <a:solidFill>
                  <a:srgbClr val="0000FF"/>
                </a:solidFill>
              </a:rPr>
              <a:t>1</a:t>
            </a:r>
            <a:r>
              <a:rPr lang="ko-KR" altLang="en-US" b="1" dirty="0" smtClean="0">
                <a:solidFill>
                  <a:srgbClr val="0000FF"/>
                </a:solidFill>
              </a:rPr>
              <a:t>월 </a:t>
            </a:r>
            <a:r>
              <a:rPr lang="en-US" altLang="ko-KR" b="1" dirty="0" smtClean="0">
                <a:solidFill>
                  <a:srgbClr val="0000FF"/>
                </a:solidFill>
              </a:rPr>
              <a:t>1</a:t>
            </a:r>
            <a:r>
              <a:rPr lang="ko-KR" altLang="en-US" b="1" dirty="0" smtClean="0">
                <a:solidFill>
                  <a:srgbClr val="0000FF"/>
                </a:solidFill>
              </a:rPr>
              <a:t>일부터 적용</a:t>
            </a:r>
            <a:endParaRPr lang="ko-KR" altLang="en-US" b="1" dirty="0">
              <a:solidFill>
                <a:srgbClr val="0000FF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713415" y="6165304"/>
            <a:ext cx="39549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spc="-150" dirty="0" smtClean="0">
                <a:solidFill>
                  <a:srgbClr val="0000FF"/>
                </a:solidFill>
              </a:rPr>
              <a:t>오염물질 명칭 변경 </a:t>
            </a:r>
            <a:r>
              <a:rPr lang="en-US" altLang="ko-KR" sz="1400" b="1" spc="-150" dirty="0" smtClean="0">
                <a:solidFill>
                  <a:srgbClr val="0000FF"/>
                </a:solidFill>
              </a:rPr>
              <a:t>: </a:t>
            </a:r>
            <a:r>
              <a:rPr lang="ko-KR" altLang="en-US" sz="1400" b="1" spc="-150" dirty="0" smtClean="0">
                <a:solidFill>
                  <a:srgbClr val="0000FF"/>
                </a:solidFill>
              </a:rPr>
              <a:t>포름알데히드를 </a:t>
            </a:r>
            <a:r>
              <a:rPr lang="ko-KR" altLang="en-US" sz="1400" b="1" spc="-150" dirty="0" err="1" smtClean="0">
                <a:solidFill>
                  <a:srgbClr val="0000FF"/>
                </a:solidFill>
              </a:rPr>
              <a:t>폼알데하이드로</a:t>
            </a:r>
            <a:endParaRPr lang="ko-KR" altLang="en-US" sz="1400" b="1" spc="-15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133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6" descr="삼양1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6108" y="6489376"/>
            <a:ext cx="2023844" cy="324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-179523"/>
            <a:ext cx="9144000" cy="81624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3600" b="1" spc="-150" dirty="0" smtClean="0">
                <a:solidFill>
                  <a:schemeClr val="bg1"/>
                </a:solidFill>
                <a:latin typeface="맑은 고딕"/>
                <a:ea typeface="맑은 고딕"/>
              </a:rPr>
              <a:t>Ⅱ</a:t>
            </a:r>
            <a:r>
              <a:rPr lang="en-US" altLang="ko-KR" sz="3600" b="1" spc="-150" dirty="0" smtClean="0">
                <a:solidFill>
                  <a:schemeClr val="bg1"/>
                </a:solidFill>
              </a:rPr>
              <a:t>. </a:t>
            </a:r>
            <a:r>
              <a:rPr lang="ko-KR" altLang="en-US" sz="3600" b="1" spc="-150" dirty="0" smtClean="0">
                <a:solidFill>
                  <a:schemeClr val="bg1"/>
                </a:solidFill>
              </a:rPr>
              <a:t>대기환경보전법 </a:t>
            </a:r>
            <a:endParaRPr lang="ko-KR" altLang="en-US" sz="3200" b="1" spc="-150" dirty="0">
              <a:solidFill>
                <a:srgbClr val="0000FF"/>
              </a:solidFill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1FC61-9687-4102-992B-317C04596E94}" type="slidenum">
              <a:rPr lang="ko-KR" altLang="en-US" smtClean="0"/>
              <a:pPr/>
              <a:t>4</a:t>
            </a:fld>
            <a:endParaRPr lang="ko-KR" altLang="en-US" dirty="0"/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1900238" y="1600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2952750" y="1600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2927350" y="15271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246313" y="15763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4" name="모서리가 둥근 직사각형 13"/>
          <p:cNvSpPr/>
          <p:nvPr/>
        </p:nvSpPr>
        <p:spPr>
          <a:xfrm>
            <a:off x="467544" y="908720"/>
            <a:ext cx="5184576" cy="554360"/>
          </a:xfrm>
          <a:prstGeom prst="round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b="1" dirty="0" smtClean="0">
                <a:solidFill>
                  <a:schemeClr val="bg1"/>
                </a:solidFill>
              </a:rPr>
              <a:t>배출시설의 허가</a:t>
            </a:r>
            <a:r>
              <a:rPr lang="en-US" altLang="ko-KR" sz="3200" b="1" dirty="0" smtClean="0">
                <a:solidFill>
                  <a:schemeClr val="bg1"/>
                </a:solidFill>
              </a:rPr>
              <a:t>/</a:t>
            </a:r>
            <a:r>
              <a:rPr lang="ko-KR" altLang="en-US" sz="3200" b="1" dirty="0" smtClean="0">
                <a:solidFill>
                  <a:schemeClr val="bg1"/>
                </a:solidFill>
              </a:rPr>
              <a:t>신고 대상</a:t>
            </a:r>
            <a:r>
              <a:rPr lang="ko-KR" altLang="en-US" sz="3200" dirty="0" smtClean="0">
                <a:solidFill>
                  <a:schemeClr val="bg1"/>
                </a:solidFill>
              </a:rPr>
              <a:t> </a:t>
            </a:r>
            <a:endParaRPr lang="ko-KR" altLang="en-US" sz="3200" dirty="0">
              <a:solidFill>
                <a:schemeClr val="bg1"/>
              </a:solidFill>
            </a:endParaRPr>
          </a:p>
        </p:txBody>
      </p:sp>
      <p:graphicFrame>
        <p:nvGraphicFramePr>
          <p:cNvPr id="16" name="표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0813370"/>
              </p:ext>
            </p:extLst>
          </p:nvPr>
        </p:nvGraphicFramePr>
        <p:xfrm>
          <a:off x="539552" y="1779588"/>
          <a:ext cx="7424462" cy="3545840"/>
        </p:xfrm>
        <a:graphic>
          <a:graphicData uri="http://schemas.openxmlformats.org/drawingml/2006/table">
            <a:tbl>
              <a:tblPr/>
              <a:tblGrid>
                <a:gridCol w="3960440"/>
                <a:gridCol w="2160240"/>
                <a:gridCol w="1303782"/>
              </a:tblGrid>
              <a:tr h="5068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배출시설설치허가</a:t>
                      </a:r>
                      <a:endParaRPr lang="ko-KR" altLang="en-US" sz="1800" dirty="0">
                        <a:solidFill>
                          <a:srgbClr val="000000"/>
                        </a:solidFill>
                        <a:effectLst/>
                        <a:latin typeface="바탕"/>
                      </a:endParaRPr>
                    </a:p>
                  </a:txBody>
                  <a:tcPr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4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배출시설설치신고</a:t>
                      </a:r>
                      <a:endParaRPr lang="ko-KR" altLang="en-US" sz="1800" dirty="0">
                        <a:solidFill>
                          <a:srgbClr val="000000"/>
                        </a:solidFill>
                        <a:effectLst/>
                        <a:latin typeface="바탕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4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비 고</a:t>
                      </a:r>
                      <a:endParaRPr lang="ko-KR" altLang="en-US" sz="1800" dirty="0">
                        <a:solidFill>
                          <a:srgbClr val="000000"/>
                        </a:solidFill>
                        <a:effectLst/>
                        <a:latin typeface="바탕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45F"/>
                    </a:solidFill>
                  </a:tcPr>
                </a:tc>
              </a:tr>
              <a:tr h="708709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160"/>
                        </a:spcAft>
                      </a:pP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특정대기유해물질이 </a:t>
                      </a:r>
                      <a:r>
                        <a:rPr lang="ko-KR" altLang="en-US" sz="1400" b="1" u="sng" dirty="0" err="1">
                          <a:solidFill>
                            <a:srgbClr val="800080"/>
                          </a:solidFill>
                          <a:effectLst/>
                          <a:uFill>
                            <a:solidFill>
                              <a:srgbClr val="800080"/>
                            </a:solidFill>
                          </a:uFill>
                          <a:latin typeface="맑은 고딕"/>
                        </a:rPr>
                        <a:t>환경부령</a:t>
                      </a:r>
                      <a:r>
                        <a:rPr lang="ko-KR" altLang="en-US" sz="1400" b="1" dirty="0" err="1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으로</a:t>
                      </a: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 정하는 </a:t>
                      </a:r>
                      <a:endParaRPr lang="ko-KR" altLang="en-US" sz="1400" dirty="0">
                        <a:solidFill>
                          <a:srgbClr val="000000"/>
                        </a:solidFill>
                        <a:effectLst/>
                        <a:latin typeface="바탕"/>
                      </a:endParaRPr>
                    </a:p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160"/>
                        </a:spcAft>
                      </a:pPr>
                      <a:r>
                        <a:rPr lang="ko-KR" altLang="en-US" sz="1400" b="1" dirty="0">
                          <a:solidFill>
                            <a:srgbClr val="FF0000"/>
                          </a:solidFill>
                          <a:effectLst/>
                          <a:latin typeface="맑은 고딕"/>
                        </a:rPr>
                        <a:t>기준 이상으로 발생되는</a:t>
                      </a: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 배출시설</a:t>
                      </a:r>
                      <a:endParaRPr lang="ko-KR" altLang="en-US" sz="1400" dirty="0">
                        <a:solidFill>
                          <a:srgbClr val="000000"/>
                        </a:solidFill>
                        <a:effectLst/>
                        <a:latin typeface="바탕"/>
                      </a:endParaRPr>
                    </a:p>
                  </a:txBody>
                  <a:tcPr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AA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160"/>
                        </a:spcAft>
                      </a:pP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외의 배출시설을 </a:t>
                      </a:r>
                      <a:endParaRPr lang="en-US" altLang="ko-KR" sz="1400" b="1" dirty="0" smtClean="0">
                        <a:solidFill>
                          <a:srgbClr val="000000"/>
                        </a:solidFill>
                        <a:effectLst/>
                        <a:latin typeface="맑은 고딕"/>
                        <a:ea typeface="맑은 고딕"/>
                      </a:endParaRPr>
                    </a:p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160"/>
                        </a:spcAft>
                      </a:pPr>
                      <a:r>
                        <a:rPr lang="ko-KR" altLang="en-US" sz="1400" b="1" dirty="0" smtClean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설치 </a:t>
                      </a:r>
                      <a:r>
                        <a:rPr lang="ko-KR" altLang="en-US" sz="1400" b="1" dirty="0" smtClean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하려는 자 </a:t>
                      </a:r>
                      <a:endParaRPr lang="ko-KR" altLang="en-US" sz="1400" dirty="0">
                        <a:solidFill>
                          <a:srgbClr val="000000"/>
                        </a:solidFill>
                        <a:effectLst/>
                        <a:latin typeface="바탕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DCA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사전 허가</a:t>
                      </a:r>
                      <a:endParaRPr lang="ko-KR" altLang="en-US" sz="1400" dirty="0">
                        <a:solidFill>
                          <a:srgbClr val="000000"/>
                        </a:solidFill>
                        <a:effectLst/>
                        <a:latin typeface="바탕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972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160"/>
                        </a:spcAft>
                      </a:pPr>
                      <a:r>
                        <a:rPr lang="ko-KR" altLang="en-US" sz="1400" b="1" u="sng" dirty="0">
                          <a:solidFill>
                            <a:srgbClr val="0000FF"/>
                          </a:solidFill>
                          <a:effectLst/>
                          <a:uFill>
                            <a:solidFill>
                              <a:srgbClr val="0000FF"/>
                            </a:solidFill>
                          </a:uFill>
                          <a:latin typeface="맑은 고딕"/>
                        </a:rPr>
                        <a:t>「환경정책기본법」</a:t>
                      </a: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 </a:t>
                      </a:r>
                      <a:r>
                        <a:rPr lang="ko-KR" altLang="en-US" sz="1400" b="1" u="sng" dirty="0">
                          <a:solidFill>
                            <a:srgbClr val="0000FF"/>
                          </a:solidFill>
                          <a:effectLst/>
                          <a:uFill>
                            <a:solidFill>
                              <a:srgbClr val="0000FF"/>
                            </a:solidFill>
                          </a:uFill>
                          <a:latin typeface="맑은 고딕"/>
                        </a:rPr>
                        <a:t>제</a:t>
                      </a:r>
                      <a:r>
                        <a:rPr lang="en-US" altLang="ko-KR" sz="1400" b="1" u="sng" dirty="0">
                          <a:solidFill>
                            <a:srgbClr val="0000FF"/>
                          </a:solidFill>
                          <a:effectLst/>
                          <a:uFill>
                            <a:solidFill>
                              <a:srgbClr val="0000FF"/>
                            </a:solidFill>
                          </a:uFill>
                          <a:latin typeface="맑은 고딕"/>
                        </a:rPr>
                        <a:t>38</a:t>
                      </a:r>
                      <a:r>
                        <a:rPr lang="ko-KR" altLang="en-US" sz="1400" b="1" u="sng" dirty="0">
                          <a:solidFill>
                            <a:srgbClr val="0000FF"/>
                          </a:solidFill>
                          <a:effectLst/>
                          <a:uFill>
                            <a:solidFill>
                              <a:srgbClr val="0000FF"/>
                            </a:solidFill>
                          </a:uFill>
                          <a:latin typeface="맑은 고딕"/>
                        </a:rPr>
                        <a:t>조</a:t>
                      </a: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에 따라 </a:t>
                      </a:r>
                      <a:r>
                        <a:rPr lang="ko-KR" altLang="en-US" sz="1400" b="1" u="sng" dirty="0" err="1">
                          <a:solidFill>
                            <a:srgbClr val="0000FF"/>
                          </a:solidFill>
                          <a:effectLst/>
                          <a:uFill>
                            <a:solidFill>
                              <a:srgbClr val="0000FF"/>
                            </a:solidFill>
                          </a:uFill>
                          <a:latin typeface="맑은 고딕"/>
                        </a:rPr>
                        <a:t>지정ㆍ</a:t>
                      </a:r>
                      <a:endParaRPr lang="ko-KR" altLang="en-US" sz="1400" dirty="0">
                        <a:solidFill>
                          <a:srgbClr val="000000"/>
                        </a:solidFill>
                        <a:effectLst/>
                        <a:latin typeface="바탕"/>
                      </a:endParaRPr>
                    </a:p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160"/>
                        </a:spcAft>
                      </a:pPr>
                      <a:r>
                        <a:rPr lang="ko-KR" altLang="en-US" sz="1400" b="1" u="sng" dirty="0">
                          <a:solidFill>
                            <a:srgbClr val="0000FF"/>
                          </a:solidFill>
                          <a:effectLst/>
                          <a:uFill>
                            <a:solidFill>
                              <a:srgbClr val="0000FF"/>
                            </a:solidFill>
                          </a:uFill>
                          <a:latin typeface="맑은 고딕"/>
                        </a:rPr>
                        <a:t>고시된</a:t>
                      </a: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 </a:t>
                      </a:r>
                      <a:r>
                        <a:rPr lang="ko-KR" altLang="en-US" sz="1400" b="1" dirty="0">
                          <a:solidFill>
                            <a:srgbClr val="FF0000"/>
                          </a:solidFill>
                          <a:effectLst/>
                          <a:latin typeface="맑은 고딕"/>
                        </a:rPr>
                        <a:t>특별대책지역</a:t>
                      </a:r>
                      <a:r>
                        <a:rPr lang="en-US" altLang="ko-KR" sz="14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(</a:t>
                      </a: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이하 “특별대책지역”</a:t>
                      </a:r>
                      <a:endParaRPr lang="ko-KR" altLang="en-US" sz="1400" dirty="0">
                        <a:solidFill>
                          <a:srgbClr val="000000"/>
                        </a:solidFill>
                        <a:effectLst/>
                        <a:latin typeface="바탕"/>
                      </a:endParaRPr>
                    </a:p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160"/>
                        </a:spcAft>
                      </a:pP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이라 한다</a:t>
                      </a:r>
                      <a:r>
                        <a:rPr lang="en-US" altLang="ko-KR" sz="14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)</a:t>
                      </a: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에 설치하는 배출시설</a:t>
                      </a:r>
                      <a:endParaRPr lang="ko-KR" altLang="en-US" sz="1400" dirty="0">
                        <a:solidFill>
                          <a:srgbClr val="000000"/>
                        </a:solidFill>
                        <a:effectLst/>
                        <a:latin typeface="바탕"/>
                      </a:endParaRPr>
                    </a:p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160"/>
                        </a:spcAft>
                      </a:pPr>
                      <a:r>
                        <a:rPr lang="en-US" altLang="ko-KR" sz="1400" b="1" dirty="0">
                          <a:solidFill>
                            <a:srgbClr val="0000FF"/>
                          </a:solidFill>
                          <a:effectLst/>
                          <a:latin typeface="맑은 고딕"/>
                          <a:ea typeface="맑은 고딕"/>
                        </a:rPr>
                        <a:t>(</a:t>
                      </a:r>
                      <a:r>
                        <a:rPr lang="ko-KR" altLang="en-US" sz="1400" b="1" dirty="0">
                          <a:solidFill>
                            <a:srgbClr val="0000FF"/>
                          </a:solidFill>
                          <a:effectLst/>
                          <a:latin typeface="맑은 고딕"/>
                          <a:ea typeface="맑은 고딕"/>
                        </a:rPr>
                        <a:t>특정대기유해물질이 제</a:t>
                      </a:r>
                      <a:r>
                        <a:rPr lang="en-US" altLang="ko-KR" sz="1400" b="1" dirty="0">
                          <a:solidFill>
                            <a:srgbClr val="0000FF"/>
                          </a:solidFill>
                          <a:effectLst/>
                          <a:latin typeface="맑은 고딕"/>
                          <a:ea typeface="맑은 고딕"/>
                        </a:rPr>
                        <a:t>1</a:t>
                      </a:r>
                      <a:r>
                        <a:rPr lang="ko-KR" altLang="en-US" sz="1400" b="1" dirty="0">
                          <a:solidFill>
                            <a:srgbClr val="0000FF"/>
                          </a:solidFill>
                          <a:effectLst/>
                          <a:latin typeface="맑은 고딕"/>
                          <a:ea typeface="맑은 고딕"/>
                        </a:rPr>
                        <a:t>호에 따른 기준 이상으로 배출되지 아니하는 배출시설로서 </a:t>
                      </a:r>
                      <a:r>
                        <a:rPr lang="en-US" altLang="ko-KR" sz="1400" b="1" dirty="0">
                          <a:solidFill>
                            <a:srgbClr val="0000FF"/>
                          </a:solidFill>
                          <a:effectLst/>
                          <a:latin typeface="맑은 고딕"/>
                          <a:ea typeface="맑은 고딕"/>
                        </a:rPr>
                        <a:t>5</a:t>
                      </a:r>
                      <a:r>
                        <a:rPr lang="ko-KR" altLang="en-US" sz="1400" b="1" dirty="0" err="1">
                          <a:solidFill>
                            <a:srgbClr val="0000FF"/>
                          </a:solidFill>
                          <a:effectLst/>
                          <a:latin typeface="맑은 고딕"/>
                          <a:ea typeface="맑은 고딕"/>
                        </a:rPr>
                        <a:t>종사업장에</a:t>
                      </a:r>
                      <a:r>
                        <a:rPr lang="ko-KR" altLang="en-US" sz="1400" b="1" dirty="0">
                          <a:solidFill>
                            <a:srgbClr val="0000FF"/>
                          </a:solidFill>
                          <a:effectLst/>
                          <a:latin typeface="맑은 고딕"/>
                          <a:ea typeface="맑은 고딕"/>
                        </a:rPr>
                        <a:t> 설치하는 배출시설은 제외한다</a:t>
                      </a:r>
                      <a:r>
                        <a:rPr lang="en-US" altLang="ko-KR" sz="1400" b="1" dirty="0">
                          <a:solidFill>
                            <a:srgbClr val="0000FF"/>
                          </a:solidFill>
                          <a:effectLst/>
                          <a:latin typeface="맑은 고딕"/>
                          <a:ea typeface="맑은 고딕"/>
                        </a:rPr>
                        <a:t>)</a:t>
                      </a:r>
                      <a:endParaRPr lang="ko-KR" altLang="en-US" sz="1400" dirty="0">
                        <a:solidFill>
                          <a:srgbClr val="000000"/>
                        </a:solidFill>
                        <a:effectLst/>
                        <a:latin typeface="바탕"/>
                      </a:endParaRPr>
                    </a:p>
                  </a:txBody>
                  <a:tcPr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AA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 smtClean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기준 이하 </a:t>
                      </a: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배출하는 </a:t>
                      </a:r>
                      <a:endParaRPr lang="ko-KR" altLang="en-US" sz="1400" dirty="0">
                        <a:solidFill>
                          <a:srgbClr val="000000"/>
                        </a:solidFill>
                        <a:effectLst/>
                        <a:latin typeface="바탕"/>
                      </a:endParaRPr>
                    </a:p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5</a:t>
                      </a: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종 사업장</a:t>
                      </a:r>
                      <a:endParaRPr lang="ko-KR" altLang="en-US" sz="1400" dirty="0">
                        <a:solidFill>
                          <a:srgbClr val="000000"/>
                        </a:solidFill>
                        <a:effectLst/>
                        <a:latin typeface="바탕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DCA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사전 신고</a:t>
                      </a:r>
                      <a:endParaRPr lang="ko-KR" altLang="en-US" sz="1400" dirty="0">
                        <a:solidFill>
                          <a:srgbClr val="000000"/>
                        </a:solidFill>
                        <a:effectLst/>
                        <a:latin typeface="바탕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2627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6" descr="삼양1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6108" y="6489376"/>
            <a:ext cx="2023844" cy="324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-233063"/>
            <a:ext cx="9144000" cy="92333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3600" b="1" spc="-150" dirty="0" smtClean="0">
                <a:solidFill>
                  <a:schemeClr val="bg1"/>
                </a:solidFill>
                <a:latin typeface="맑은 고딕"/>
                <a:ea typeface="맑은 고딕"/>
              </a:rPr>
              <a:t>Ⅱ</a:t>
            </a:r>
            <a:r>
              <a:rPr lang="en-US" altLang="ko-KR" sz="3600" b="1" spc="-150" dirty="0" smtClean="0">
                <a:solidFill>
                  <a:schemeClr val="bg1"/>
                </a:solidFill>
              </a:rPr>
              <a:t>. </a:t>
            </a:r>
            <a:r>
              <a:rPr lang="ko-KR" altLang="en-US" sz="3600" b="1" spc="-150" dirty="0" smtClean="0">
                <a:solidFill>
                  <a:schemeClr val="bg1"/>
                </a:solidFill>
              </a:rPr>
              <a:t>대기환경보전법 관련사항 </a:t>
            </a:r>
            <a:endParaRPr lang="ko-KR" altLang="en-US" sz="3200" b="1" spc="-150" dirty="0">
              <a:solidFill>
                <a:srgbClr val="0000FF"/>
              </a:solidFill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1FC61-9687-4102-992B-317C04596E94}" type="slidenum">
              <a:rPr lang="ko-KR" altLang="en-US" smtClean="0"/>
              <a:pPr/>
              <a:t>40</a:t>
            </a:fld>
            <a:endParaRPr lang="ko-KR" altLang="en-US" dirty="0"/>
          </a:p>
        </p:txBody>
      </p:sp>
      <p:sp>
        <p:nvSpPr>
          <p:cNvPr id="5" name="모서리가 둥근 직사각형 4"/>
          <p:cNvSpPr/>
          <p:nvPr/>
        </p:nvSpPr>
        <p:spPr>
          <a:xfrm>
            <a:off x="467543" y="908720"/>
            <a:ext cx="3096345" cy="55436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b="1" dirty="0" smtClean="0">
                <a:solidFill>
                  <a:schemeClr val="bg1"/>
                </a:solidFill>
              </a:rPr>
              <a:t>배출시설 추가</a:t>
            </a:r>
            <a:endParaRPr lang="ko-KR" altLang="en-US" sz="3200" dirty="0">
              <a:solidFill>
                <a:schemeClr val="bg1"/>
              </a:solidFill>
            </a:endParaRPr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2952750" y="1600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246313" y="15763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701800" y="20907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2600325" y="1600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3252788" y="1600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1908175" y="250031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1444625" y="15398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1535489"/>
              </p:ext>
            </p:extLst>
          </p:nvPr>
        </p:nvGraphicFramePr>
        <p:xfrm>
          <a:off x="539552" y="1700808"/>
          <a:ext cx="7776864" cy="2542032"/>
        </p:xfrm>
        <a:graphic>
          <a:graphicData uri="http://schemas.openxmlformats.org/drawingml/2006/table">
            <a:tbl>
              <a:tblPr/>
              <a:tblGrid>
                <a:gridCol w="1665459"/>
                <a:gridCol w="6111405"/>
              </a:tblGrid>
              <a:tr h="26022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배출시설</a:t>
                      </a:r>
                      <a:endParaRPr lang="ko-KR" altLang="en-US" sz="1800" dirty="0">
                        <a:solidFill>
                          <a:srgbClr val="000000"/>
                        </a:solidFill>
                        <a:effectLst/>
                        <a:latin typeface="바탕"/>
                      </a:endParaRPr>
                    </a:p>
                  </a:txBody>
                  <a:tcPr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710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대상 배출시설</a:t>
                      </a:r>
                      <a:endParaRPr lang="ko-KR" altLang="en-US" sz="1800" dirty="0">
                        <a:solidFill>
                          <a:srgbClr val="000000"/>
                        </a:solidFill>
                        <a:effectLst/>
                        <a:latin typeface="바탕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710D"/>
                    </a:solidFill>
                  </a:tcPr>
                </a:tc>
              </a:tr>
              <a:tr h="121196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ko-KR" sz="1400" b="1" dirty="0"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맑은 고딕"/>
                          <a:ea typeface="맑은 고딕"/>
                        </a:rPr>
                        <a:t>32) </a:t>
                      </a:r>
                      <a:r>
                        <a:rPr lang="ko-KR" altLang="en-US" sz="1400" b="1" dirty="0"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맑은 고딕"/>
                          <a:ea typeface="맑은 고딕"/>
                        </a:rPr>
                        <a:t>보일러</a:t>
                      </a:r>
                      <a:r>
                        <a:rPr lang="en-US" altLang="ko-KR" sz="1400" b="1" dirty="0"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맑은 고딕"/>
                          <a:ea typeface="맑은 고딕"/>
                        </a:rPr>
                        <a:t>·</a:t>
                      </a:r>
                      <a:r>
                        <a:rPr lang="ko-KR" altLang="en-US" sz="1400" b="1" dirty="0" err="1"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맑은 고딕"/>
                          <a:ea typeface="맑은 고딕"/>
                        </a:rPr>
                        <a:t>흡수식</a:t>
                      </a:r>
                      <a:r>
                        <a:rPr lang="ko-KR" altLang="en-US" sz="1400" b="1" dirty="0"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맑은 고딕"/>
                          <a:ea typeface="맑은 고딕"/>
                        </a:rPr>
                        <a:t> </a:t>
                      </a:r>
                      <a:endParaRPr lang="en-US" altLang="ko-KR" sz="1400" b="1" dirty="0" smtClean="0"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맑은 고딕"/>
                        <a:ea typeface="맑은 고딕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ko-KR" sz="1400" b="1" dirty="0" smtClean="0"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맑은 고딕"/>
                          <a:ea typeface="맑은 고딕"/>
                        </a:rPr>
                        <a:t>     </a:t>
                      </a:r>
                      <a:r>
                        <a:rPr lang="ko-KR" altLang="en-US" sz="1400" b="1" dirty="0" err="1" smtClean="0">
                          <a:effectLst/>
                          <a:latin typeface="맑은 고딕"/>
                        </a:rPr>
                        <a:t>냉ㆍ온수기</a:t>
                      </a:r>
                      <a:r>
                        <a:rPr lang="ko-KR" altLang="en-US" sz="1400" b="1" dirty="0" smtClean="0">
                          <a:effectLst/>
                          <a:latin typeface="맑은 고딕"/>
                        </a:rPr>
                        <a:t> </a:t>
                      </a:r>
                      <a:r>
                        <a:rPr lang="ko-KR" altLang="en-US" sz="1400" b="1" dirty="0">
                          <a:effectLst/>
                          <a:latin typeface="맑은 고딕"/>
                        </a:rPr>
                        <a:t>및 </a:t>
                      </a:r>
                      <a:endParaRPr lang="en-US" altLang="ko-KR" sz="1400" b="1" dirty="0" smtClean="0">
                        <a:effectLst/>
                        <a:latin typeface="맑은 고딕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ko-KR" sz="1400" b="1" dirty="0" smtClean="0">
                          <a:solidFill>
                            <a:srgbClr val="0000FF"/>
                          </a:solidFill>
                          <a:effectLst/>
                          <a:latin typeface="맑은 고딕"/>
                        </a:rPr>
                        <a:t>    </a:t>
                      </a:r>
                      <a:r>
                        <a:rPr lang="ko-KR" altLang="en-US" sz="1400" b="1" dirty="0" err="1" smtClean="0">
                          <a:solidFill>
                            <a:srgbClr val="0000FF"/>
                          </a:solidFill>
                          <a:effectLst/>
                          <a:latin typeface="맑은 고딕"/>
                        </a:rPr>
                        <a:t>가스열펌프</a:t>
                      </a:r>
                      <a:endParaRPr lang="ko-KR" altLang="en-US" dirty="0">
                        <a:solidFill>
                          <a:srgbClr val="0000FF"/>
                        </a:solidFill>
                        <a:effectLst/>
                      </a:endParaRPr>
                    </a:p>
                  </a:txBody>
                  <a:tcPr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라</a:t>
                      </a:r>
                      <a:r>
                        <a:rPr lang="en-US" altLang="ko-KR" sz="14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) </a:t>
                      </a:r>
                      <a:r>
                        <a:rPr lang="ko-KR" altLang="en-US" sz="1400" b="1" dirty="0" err="1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가스열펌프</a:t>
                      </a:r>
                      <a:r>
                        <a:rPr lang="en-US" altLang="ko-KR" sz="14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(Gas Heat Pump: </a:t>
                      </a: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액화천연가스나 액화석유가스를 연료로 </a:t>
                      </a:r>
                      <a:r>
                        <a:rPr lang="ko-KR" altLang="en-US" sz="1400" b="1" dirty="0" smtClean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     </a:t>
                      </a:r>
                      <a:endParaRPr lang="en-US" altLang="ko-KR" sz="1400" b="1" dirty="0" smtClean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dirty="0" smtClean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    </a:t>
                      </a:r>
                      <a:r>
                        <a:rPr lang="ko-KR" altLang="en-US" sz="1400" b="1" dirty="0" smtClean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사용하는 </a:t>
                      </a:r>
                      <a:r>
                        <a:rPr lang="ko-KR" altLang="en-US" sz="1400" b="1" dirty="0">
                          <a:solidFill>
                            <a:srgbClr val="FF0000"/>
                          </a:solidFill>
                          <a:effectLst/>
                          <a:latin typeface="맑은 고딕"/>
                        </a:rPr>
                        <a:t>가스엔진을 이용하여 압축기를 구동하는 </a:t>
                      </a:r>
                      <a:r>
                        <a:rPr lang="ko-KR" altLang="en-US" sz="1400" b="1" dirty="0" err="1">
                          <a:solidFill>
                            <a:srgbClr val="FF0000"/>
                          </a:solidFill>
                          <a:effectLst/>
                          <a:latin typeface="맑은 고딕"/>
                        </a:rPr>
                        <a:t>열펌프식</a:t>
                      </a:r>
                      <a:r>
                        <a:rPr lang="ko-KR" altLang="en-US" sz="1400" b="1" dirty="0">
                          <a:solidFill>
                            <a:srgbClr val="FF0000"/>
                          </a:solidFill>
                          <a:effectLst/>
                          <a:latin typeface="맑은 고딕"/>
                        </a:rPr>
                        <a:t> </a:t>
                      </a:r>
                      <a:r>
                        <a:rPr lang="ko-KR" altLang="en-US" sz="1400" b="1" dirty="0" err="1" smtClean="0">
                          <a:solidFill>
                            <a:srgbClr val="FF0000"/>
                          </a:solidFill>
                          <a:effectLst/>
                          <a:latin typeface="맑은 고딕"/>
                        </a:rPr>
                        <a:t>냉ㆍ난방</a:t>
                      </a:r>
                      <a:endParaRPr lang="en-US" altLang="ko-KR" sz="1400" b="1" dirty="0" smtClean="0">
                        <a:solidFill>
                          <a:srgbClr val="FF0000"/>
                        </a:solidFill>
                        <a:effectLst/>
                        <a:latin typeface="맑은 고딕"/>
                      </a:endParaRPr>
                    </a:p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dirty="0" smtClean="0">
                          <a:solidFill>
                            <a:srgbClr val="FF0000"/>
                          </a:solidFill>
                          <a:effectLst/>
                          <a:latin typeface="맑은 고딕"/>
                        </a:rPr>
                        <a:t>    </a:t>
                      </a:r>
                      <a:r>
                        <a:rPr lang="ko-KR" altLang="en-US" sz="1400" b="1" dirty="0" smtClean="0">
                          <a:solidFill>
                            <a:srgbClr val="FF0000"/>
                          </a:solidFill>
                          <a:effectLst/>
                          <a:latin typeface="맑은 고딕"/>
                        </a:rPr>
                        <a:t>기를 </a:t>
                      </a: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말한다</a:t>
                      </a:r>
                      <a:r>
                        <a:rPr lang="en-US" altLang="ko-KR" sz="14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. </a:t>
                      </a: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이하 같다</a:t>
                      </a:r>
                      <a:r>
                        <a:rPr lang="en-US" altLang="ko-KR" sz="14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). </a:t>
                      </a: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다만</a:t>
                      </a:r>
                      <a:r>
                        <a:rPr lang="en-US" altLang="ko-KR" sz="14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, </a:t>
                      </a:r>
                      <a:r>
                        <a:rPr lang="ko-KR" altLang="en-US" sz="1400" b="1" dirty="0" err="1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가스열펌프에서</a:t>
                      </a: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 배출되는 </a:t>
                      </a:r>
                      <a:r>
                        <a:rPr lang="ko-KR" altLang="en-US" sz="1400" b="1" dirty="0" smtClean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대기오염물질</a:t>
                      </a:r>
                      <a:endParaRPr lang="en-US" altLang="ko-KR" sz="1400" b="1" dirty="0" smtClean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dirty="0" smtClean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    </a:t>
                      </a:r>
                      <a:r>
                        <a:rPr lang="ko-KR" altLang="en-US" sz="1400" b="1" dirty="0" smtClean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이 </a:t>
                      </a:r>
                      <a:r>
                        <a:rPr lang="ko-KR" altLang="en-US" sz="1400" b="1" dirty="0">
                          <a:solidFill>
                            <a:srgbClr val="0000FF"/>
                          </a:solidFill>
                          <a:effectLst/>
                          <a:latin typeface="맑은 고딕"/>
                        </a:rPr>
                        <a:t>배출허용기준의 </a:t>
                      </a:r>
                      <a:r>
                        <a:rPr lang="en-US" altLang="ko-KR" sz="1400" b="1" dirty="0">
                          <a:solidFill>
                            <a:srgbClr val="0000FF"/>
                          </a:solidFill>
                          <a:effectLst/>
                          <a:latin typeface="맑은 고딕"/>
                        </a:rPr>
                        <a:t>30</a:t>
                      </a:r>
                      <a:r>
                        <a:rPr lang="ko-KR" altLang="en-US" sz="1400" b="1" dirty="0">
                          <a:solidFill>
                            <a:srgbClr val="0000FF"/>
                          </a:solidFill>
                          <a:effectLst/>
                          <a:latin typeface="맑은 고딕"/>
                        </a:rPr>
                        <a:t>퍼센트 미만인 </a:t>
                      </a: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경우나 </a:t>
                      </a:r>
                      <a:r>
                        <a:rPr lang="ko-KR" altLang="en-US" sz="1400" b="1" dirty="0" err="1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가스열펌프에</a:t>
                      </a: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 </a:t>
                      </a:r>
                      <a:r>
                        <a:rPr lang="ko-KR" altLang="en-US" sz="1400" b="1" dirty="0" smtClean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환경부장관</a:t>
                      </a:r>
                      <a:endParaRPr lang="en-US" altLang="ko-KR" sz="1400" b="1" dirty="0" smtClean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dirty="0" smtClean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    </a:t>
                      </a:r>
                      <a:r>
                        <a:rPr lang="ko-KR" altLang="en-US" sz="1400" b="1" dirty="0" smtClean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이 </a:t>
                      </a: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정하여 고시하는 기준에 따라 </a:t>
                      </a:r>
                      <a:r>
                        <a:rPr lang="ko-KR" altLang="en-US" sz="1400" b="1" dirty="0">
                          <a:solidFill>
                            <a:srgbClr val="FF0000"/>
                          </a:solidFill>
                          <a:effectLst/>
                          <a:latin typeface="맑은 고딕"/>
                        </a:rPr>
                        <a:t>인증 받은 대기오염물질 저감장치를 </a:t>
                      </a:r>
                      <a:endParaRPr lang="en-US" altLang="ko-KR" sz="1400" b="1" dirty="0" smtClean="0">
                        <a:solidFill>
                          <a:srgbClr val="FF0000"/>
                        </a:solidFill>
                        <a:effectLst/>
                        <a:latin typeface="맑은 고딕"/>
                      </a:endParaRPr>
                    </a:p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dirty="0" smtClean="0">
                          <a:solidFill>
                            <a:srgbClr val="FF0000"/>
                          </a:solidFill>
                          <a:effectLst/>
                          <a:latin typeface="맑은 고딕"/>
                        </a:rPr>
                        <a:t>    </a:t>
                      </a:r>
                      <a:r>
                        <a:rPr lang="ko-KR" altLang="en-US" sz="1400" b="1" dirty="0" smtClean="0">
                          <a:solidFill>
                            <a:srgbClr val="FF0000"/>
                          </a:solidFill>
                          <a:effectLst/>
                          <a:latin typeface="맑은 고딕"/>
                        </a:rPr>
                        <a:t>부착한 </a:t>
                      </a: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경우는 제외한다</a:t>
                      </a:r>
                      <a:r>
                        <a:rPr lang="en-US" altLang="ko-KR" sz="14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.</a:t>
                      </a:r>
                      <a:endParaRPr lang="ko-KR" altLang="en-US" sz="1400" dirty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712913" y="2235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611560" y="4509120"/>
            <a:ext cx="1107996" cy="369332"/>
          </a:xfrm>
          <a:prstGeom prst="rect">
            <a:avLst/>
          </a:prstGeom>
          <a:solidFill>
            <a:srgbClr val="7030A0"/>
          </a:solidFill>
        </p:spPr>
        <p:txBody>
          <a:bodyPr wrap="none" rtlCol="0">
            <a:spAutoFit/>
          </a:bodyPr>
          <a:lstStyle/>
          <a:p>
            <a:r>
              <a:rPr lang="ko-KR" altLang="en-US" b="1" dirty="0" smtClean="0">
                <a:solidFill>
                  <a:schemeClr val="bg1"/>
                </a:solidFill>
              </a:rPr>
              <a:t>적용시기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graphicFrame>
        <p:nvGraphicFramePr>
          <p:cNvPr id="20" name="표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7131960"/>
              </p:ext>
            </p:extLst>
          </p:nvPr>
        </p:nvGraphicFramePr>
        <p:xfrm>
          <a:off x="588836" y="4931733"/>
          <a:ext cx="7727580" cy="1353312"/>
        </p:xfrm>
        <a:graphic>
          <a:graphicData uri="http://schemas.openxmlformats.org/drawingml/2006/table">
            <a:tbl>
              <a:tblPr/>
              <a:tblGrid>
                <a:gridCol w="2575860"/>
                <a:gridCol w="5151720"/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구 분</a:t>
                      </a:r>
                      <a:endParaRPr lang="ko-KR" altLang="en-US" sz="1000">
                        <a:solidFill>
                          <a:srgbClr val="000000"/>
                        </a:solidFill>
                        <a:effectLst/>
                        <a:latin typeface="바탕"/>
                      </a:endParaRPr>
                    </a:p>
                  </a:txBody>
                  <a:tcPr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710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적용시기</a:t>
                      </a:r>
                      <a:endParaRPr lang="ko-KR" altLang="en-US" sz="1000">
                        <a:solidFill>
                          <a:srgbClr val="000000"/>
                        </a:solidFill>
                        <a:effectLst/>
                        <a:latin typeface="바탕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710D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1" dirty="0" smtClean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 2022</a:t>
                      </a:r>
                      <a:r>
                        <a:rPr lang="ko-KR" altLang="en-US" sz="16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년 </a:t>
                      </a:r>
                      <a:r>
                        <a:rPr lang="en-US" altLang="ko-KR" sz="16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12</a:t>
                      </a:r>
                      <a:r>
                        <a:rPr lang="ko-KR" altLang="en-US" sz="16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월 </a:t>
                      </a:r>
                      <a:r>
                        <a:rPr lang="en-US" altLang="ko-KR" sz="16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31</a:t>
                      </a:r>
                      <a:r>
                        <a:rPr lang="ko-KR" altLang="en-US" sz="16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일 당시 </a:t>
                      </a:r>
                      <a:r>
                        <a:rPr lang="ko-KR" altLang="en-US" sz="1600" b="1" dirty="0" smtClean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 </a:t>
                      </a:r>
                      <a:endParaRPr lang="en-US" altLang="ko-KR" sz="1600" b="1" dirty="0" smtClean="0">
                        <a:solidFill>
                          <a:srgbClr val="000000"/>
                        </a:solidFill>
                        <a:effectLst/>
                        <a:latin typeface="맑은 고딕"/>
                        <a:ea typeface="맑은 고딕"/>
                      </a:endParaRPr>
                    </a:p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1" dirty="0" smtClean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    </a:t>
                      </a:r>
                      <a:r>
                        <a:rPr lang="ko-KR" altLang="en-US" sz="1600" b="1" dirty="0" smtClean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설치</a:t>
                      </a:r>
                      <a:r>
                        <a:rPr lang="en-US" altLang="ko-KR" sz="16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.</a:t>
                      </a:r>
                      <a:r>
                        <a:rPr lang="ko-KR" altLang="en-US" sz="16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운영하는 시설</a:t>
                      </a:r>
                      <a:endParaRPr lang="ko-KR" altLang="en-US" sz="1000" dirty="0">
                        <a:solidFill>
                          <a:srgbClr val="000000"/>
                        </a:solidFill>
                        <a:effectLst/>
                        <a:latin typeface="바탕"/>
                      </a:endParaRPr>
                    </a:p>
                  </a:txBody>
                  <a:tcPr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2024</a:t>
                      </a:r>
                      <a:r>
                        <a:rPr lang="ko-KR" altLang="en-US" sz="16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년 </a:t>
                      </a:r>
                      <a:r>
                        <a:rPr lang="en-US" altLang="ko-KR" sz="16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12</a:t>
                      </a:r>
                      <a:r>
                        <a:rPr lang="ko-KR" altLang="en-US" sz="16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월 </a:t>
                      </a:r>
                      <a:r>
                        <a:rPr lang="en-US" altLang="ko-KR" sz="16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31</a:t>
                      </a:r>
                      <a:r>
                        <a:rPr lang="ko-KR" altLang="en-US" sz="16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일까지는 허가</a:t>
                      </a:r>
                      <a:r>
                        <a:rPr lang="en-US" altLang="ko-KR" sz="16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. </a:t>
                      </a:r>
                      <a:r>
                        <a:rPr lang="ko-KR" altLang="en-US" sz="16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변경허가 및 신고</a:t>
                      </a:r>
                      <a:r>
                        <a:rPr lang="en-US" altLang="ko-KR" sz="16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. </a:t>
                      </a:r>
                      <a:endParaRPr lang="en-US" altLang="ko-KR" sz="1600" b="1" dirty="0" smtClean="0">
                        <a:solidFill>
                          <a:srgbClr val="000000"/>
                        </a:solidFill>
                        <a:effectLst/>
                        <a:latin typeface="맑은 고딕"/>
                        <a:ea typeface="맑은 고딕"/>
                      </a:endParaRPr>
                    </a:p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dirty="0" smtClean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변경신고를 하지 않고 </a:t>
                      </a:r>
                      <a:r>
                        <a:rPr lang="ko-KR" altLang="en-US" sz="16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시설을 설치</a:t>
                      </a:r>
                      <a:r>
                        <a:rPr lang="en-US" altLang="ko-KR" sz="16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. </a:t>
                      </a:r>
                      <a:r>
                        <a:rPr lang="ko-KR" altLang="en-US" sz="16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운영할 수 있다</a:t>
                      </a:r>
                      <a:r>
                        <a:rPr lang="en-US" altLang="ko-KR" sz="16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. </a:t>
                      </a:r>
                      <a:endParaRPr lang="ko-KR" altLang="en-US" sz="1000" dirty="0">
                        <a:solidFill>
                          <a:srgbClr val="000000"/>
                        </a:solidFill>
                        <a:effectLst/>
                        <a:latin typeface="바탕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1" name="Rectangle 2"/>
          <p:cNvSpPr>
            <a:spLocks noChangeArrowheads="1"/>
          </p:cNvSpPr>
          <p:nvPr/>
        </p:nvSpPr>
        <p:spPr bwMode="auto">
          <a:xfrm>
            <a:off x="1908175" y="29908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2" name="TextBox 21"/>
          <p:cNvSpPr txBox="1"/>
          <p:nvPr/>
        </p:nvSpPr>
        <p:spPr>
          <a:xfrm>
            <a:off x="5436096" y="4509120"/>
            <a:ext cx="28440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>
                <a:solidFill>
                  <a:srgbClr val="0000FF"/>
                </a:solidFill>
              </a:rPr>
              <a:t>2023</a:t>
            </a:r>
            <a:r>
              <a:rPr lang="ko-KR" altLang="en-US" b="1" dirty="0" smtClean="0">
                <a:solidFill>
                  <a:srgbClr val="0000FF"/>
                </a:solidFill>
              </a:rPr>
              <a:t>년 </a:t>
            </a:r>
            <a:r>
              <a:rPr lang="en-US" altLang="ko-KR" b="1" dirty="0" smtClean="0">
                <a:solidFill>
                  <a:srgbClr val="0000FF"/>
                </a:solidFill>
              </a:rPr>
              <a:t>1</a:t>
            </a:r>
            <a:r>
              <a:rPr lang="ko-KR" altLang="en-US" b="1" dirty="0" smtClean="0">
                <a:solidFill>
                  <a:srgbClr val="0000FF"/>
                </a:solidFill>
              </a:rPr>
              <a:t>월 </a:t>
            </a:r>
            <a:r>
              <a:rPr lang="en-US" altLang="ko-KR" b="1" dirty="0" smtClean="0">
                <a:solidFill>
                  <a:srgbClr val="0000FF"/>
                </a:solidFill>
              </a:rPr>
              <a:t>1</a:t>
            </a:r>
            <a:r>
              <a:rPr lang="ko-KR" altLang="en-US" b="1" dirty="0" smtClean="0">
                <a:solidFill>
                  <a:srgbClr val="0000FF"/>
                </a:solidFill>
              </a:rPr>
              <a:t>일부터 시행</a:t>
            </a:r>
            <a:endParaRPr lang="ko-KR" altLang="en-US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7922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6" descr="삼양1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6108" y="6489376"/>
            <a:ext cx="2023844" cy="324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-233063"/>
            <a:ext cx="9144000" cy="92333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3600" b="1" spc="-150" dirty="0" smtClean="0">
                <a:solidFill>
                  <a:schemeClr val="bg1"/>
                </a:solidFill>
                <a:latin typeface="맑은 고딕"/>
                <a:ea typeface="맑은 고딕"/>
              </a:rPr>
              <a:t>Ⅱ</a:t>
            </a:r>
            <a:r>
              <a:rPr lang="en-US" altLang="ko-KR" sz="3600" b="1" spc="-150" dirty="0" smtClean="0">
                <a:solidFill>
                  <a:schemeClr val="bg1"/>
                </a:solidFill>
              </a:rPr>
              <a:t>. </a:t>
            </a:r>
            <a:r>
              <a:rPr lang="ko-KR" altLang="en-US" sz="3600" b="1" spc="-150" dirty="0" smtClean="0">
                <a:solidFill>
                  <a:schemeClr val="bg1"/>
                </a:solidFill>
              </a:rPr>
              <a:t>대기환경보전법 관련사항 </a:t>
            </a:r>
            <a:endParaRPr lang="ko-KR" altLang="en-US" sz="3200" b="1" spc="-150" dirty="0">
              <a:solidFill>
                <a:srgbClr val="0000FF"/>
              </a:solidFill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1FC61-9687-4102-992B-317C04596E94}" type="slidenum">
              <a:rPr lang="ko-KR" altLang="en-US" smtClean="0"/>
              <a:pPr/>
              <a:t>41</a:t>
            </a:fld>
            <a:endParaRPr lang="ko-KR" altLang="en-US" dirty="0"/>
          </a:p>
        </p:txBody>
      </p:sp>
      <p:sp>
        <p:nvSpPr>
          <p:cNvPr id="5" name="모서리가 둥근 직사각형 4"/>
          <p:cNvSpPr/>
          <p:nvPr/>
        </p:nvSpPr>
        <p:spPr>
          <a:xfrm>
            <a:off x="467544" y="908720"/>
            <a:ext cx="2132782" cy="55436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b="1" dirty="0" smtClean="0">
                <a:solidFill>
                  <a:schemeClr val="bg1"/>
                </a:solidFill>
              </a:rPr>
              <a:t>입법예고</a:t>
            </a:r>
            <a:endParaRPr lang="ko-KR" altLang="en-US" sz="3200" dirty="0">
              <a:solidFill>
                <a:schemeClr val="bg1"/>
              </a:solidFill>
            </a:endParaRPr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2952750" y="1600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246313" y="15763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701800" y="20907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2600325" y="1600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3252788" y="1600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1444625" y="15398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712913" y="2235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1" name="Rectangle 2"/>
          <p:cNvSpPr>
            <a:spLocks noChangeArrowheads="1"/>
          </p:cNvSpPr>
          <p:nvPr/>
        </p:nvSpPr>
        <p:spPr bwMode="auto">
          <a:xfrm>
            <a:off x="1908175" y="29908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15" name="표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0750159"/>
              </p:ext>
            </p:extLst>
          </p:nvPr>
        </p:nvGraphicFramePr>
        <p:xfrm>
          <a:off x="539552" y="1730924"/>
          <a:ext cx="7992888" cy="4338752"/>
        </p:xfrm>
        <a:graphic>
          <a:graphicData uri="http://schemas.openxmlformats.org/drawingml/2006/table">
            <a:tbl>
              <a:tblPr/>
              <a:tblGrid>
                <a:gridCol w="3996176"/>
                <a:gridCol w="3996712"/>
              </a:tblGrid>
              <a:tr h="35639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현 행</a:t>
                      </a:r>
                      <a:endParaRPr lang="ko-KR" altLang="en-US" sz="1600" dirty="0">
                        <a:solidFill>
                          <a:srgbClr val="000000"/>
                        </a:solidFill>
                        <a:effectLst/>
                        <a:latin typeface="바탕"/>
                      </a:endParaRPr>
                    </a:p>
                  </a:txBody>
                  <a:tcPr marL="54464" marR="54464" marT="27232" marB="27232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4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개 정 안</a:t>
                      </a:r>
                      <a:endParaRPr lang="ko-KR" altLang="en-US" sz="1600" dirty="0">
                        <a:solidFill>
                          <a:srgbClr val="000000"/>
                        </a:solidFill>
                        <a:effectLst/>
                        <a:latin typeface="바탕"/>
                      </a:endParaRPr>
                    </a:p>
                  </a:txBody>
                  <a:tcPr marL="54464" marR="54464" marT="27232" marB="2723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45F"/>
                    </a:solidFill>
                  </a:tcPr>
                </a:tc>
              </a:tr>
              <a:tr h="86109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6. </a:t>
                      </a:r>
                      <a:r>
                        <a:rPr lang="ko-KR" altLang="en-US" sz="1200" b="1" dirty="0" err="1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조쇄</a:t>
                      </a: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 및 분쇄</a:t>
                      </a:r>
                      <a:r>
                        <a:rPr lang="en-US" altLang="ko-KR" sz="12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(</a:t>
                      </a:r>
                      <a:r>
                        <a:rPr lang="ko-KR" altLang="en-US" sz="1200" b="1" u="sng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맑은 고딕"/>
                        </a:rPr>
                        <a:t>시멘트 제조업만 해당하며</a:t>
                      </a:r>
                      <a:r>
                        <a:rPr lang="en-US" altLang="ko-KR" sz="1200" b="1" u="sng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맑은 고딕"/>
                        </a:rPr>
                        <a:t>, </a:t>
                      </a:r>
                      <a:r>
                        <a:rPr lang="ko-KR" altLang="en-US" sz="1200" b="1" u="sng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맑은 고딕"/>
                        </a:rPr>
                        <a:t>갱내 작업은 </a:t>
                      </a:r>
                      <a:endParaRPr lang="en-US" altLang="ko-KR" sz="1200" b="1" u="sng" dirty="0" smtClean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맑은 고딕"/>
                      </a:endParaRPr>
                    </a:p>
                    <a:p>
                      <a:pPr marL="0" marR="0" algn="just">
                        <a:lnSpc>
                          <a:spcPct val="1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u="none" dirty="0" smtClean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맑은 고딕"/>
                        </a:rPr>
                        <a:t>   </a:t>
                      </a:r>
                      <a:r>
                        <a:rPr lang="ko-KR" altLang="en-US" sz="1200" b="1" u="sng" dirty="0" smtClean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맑은 고딕"/>
                        </a:rPr>
                        <a:t>제외한다</a:t>
                      </a:r>
                      <a:r>
                        <a:rPr lang="en-US" altLang="ko-KR" sz="1200" b="1" u="sng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)</a:t>
                      </a:r>
                      <a:endParaRPr lang="ko-KR" altLang="en-US" sz="1200" u="sng" dirty="0">
                        <a:solidFill>
                          <a:srgbClr val="000000"/>
                        </a:solidFill>
                        <a:effectLst/>
                        <a:latin typeface="바탕"/>
                      </a:endParaRPr>
                    </a:p>
                  </a:txBody>
                  <a:tcPr marL="54464" marR="54464" marT="27232" marB="27232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6. </a:t>
                      </a:r>
                      <a:r>
                        <a:rPr lang="ko-KR" altLang="en-US" sz="1200" b="1" dirty="0" err="1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조쇄</a:t>
                      </a: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 및 분쇄</a:t>
                      </a:r>
                      <a:r>
                        <a:rPr lang="en-US" altLang="ko-KR" sz="12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(</a:t>
                      </a:r>
                      <a:r>
                        <a:rPr lang="ko-KR" altLang="en-US" sz="1200" b="1" u="sng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맑은 고딕"/>
                        </a:rPr>
                        <a:t>시멘트 제조업과 자연녹지지역 내 </a:t>
                      </a:r>
                      <a:r>
                        <a:rPr lang="ko-KR" altLang="en-US" sz="1200" b="1" u="sng" dirty="0" err="1" smtClean="0">
                          <a:solidFill>
                            <a:srgbClr val="0000FF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맑은 고딕"/>
                        </a:rPr>
                        <a:t>비금</a:t>
                      </a:r>
                      <a:endParaRPr lang="en-US" altLang="ko-KR" sz="1200" b="1" u="sng" dirty="0" smtClean="0">
                        <a:solidFill>
                          <a:srgbClr val="0000FF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맑은 고딕"/>
                      </a:endParaRPr>
                    </a:p>
                    <a:p>
                      <a:pPr marL="0" marR="0" algn="just">
                        <a:lnSpc>
                          <a:spcPct val="1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u="none" dirty="0" smtClean="0">
                          <a:solidFill>
                            <a:srgbClr val="0000FF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맑은 고딕"/>
                        </a:rPr>
                        <a:t>    </a:t>
                      </a:r>
                      <a:r>
                        <a:rPr lang="ko-KR" altLang="en-US" sz="1200" b="1" u="sng" dirty="0" err="1" smtClean="0">
                          <a:solidFill>
                            <a:srgbClr val="0000FF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맑은 고딕"/>
                        </a:rPr>
                        <a:t>속광물</a:t>
                      </a:r>
                      <a:r>
                        <a:rPr lang="ko-KR" altLang="en-US" sz="1200" b="1" u="sng" dirty="0" smtClean="0">
                          <a:solidFill>
                            <a:srgbClr val="0000FF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맑은 고딕"/>
                        </a:rPr>
                        <a:t> </a:t>
                      </a:r>
                      <a:r>
                        <a:rPr lang="ko-KR" altLang="en-US" sz="1200" b="1" u="sng" dirty="0" err="1">
                          <a:solidFill>
                            <a:srgbClr val="0000FF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맑은 고딕"/>
                        </a:rPr>
                        <a:t>분쇄물</a:t>
                      </a:r>
                      <a:r>
                        <a:rPr lang="ko-KR" altLang="en-US" sz="1200" b="1" u="sng" dirty="0">
                          <a:solidFill>
                            <a:srgbClr val="0000FF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맑은 고딕"/>
                        </a:rPr>
                        <a:t> 생산업만 해당하며</a:t>
                      </a:r>
                      <a:r>
                        <a:rPr lang="en-US" altLang="ko-KR" sz="1200" b="1" u="sng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맑은 고딕"/>
                        </a:rPr>
                        <a:t>, </a:t>
                      </a:r>
                      <a:r>
                        <a:rPr lang="ko-KR" altLang="en-US" sz="1200" b="1" u="sng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맑은 고딕"/>
                        </a:rPr>
                        <a:t>시멘트</a:t>
                      </a:r>
                      <a:r>
                        <a:rPr lang="ko-KR" altLang="en-US" sz="1200" b="1" u="sng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맑은 고딕"/>
                          <a:ea typeface="맑은 고딕"/>
                        </a:rPr>
                        <a:t> </a:t>
                      </a:r>
                      <a:r>
                        <a:rPr lang="ko-KR" altLang="en-US" sz="1200" b="1" u="sng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맑은 고딕"/>
                        </a:rPr>
                        <a:t>제조업의 </a:t>
                      </a:r>
                      <a:endParaRPr lang="en-US" altLang="ko-KR" sz="1200" b="1" u="sng" dirty="0" smtClean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맑은 고딕"/>
                      </a:endParaRPr>
                    </a:p>
                    <a:p>
                      <a:pPr marL="0" marR="0" algn="just">
                        <a:lnSpc>
                          <a:spcPct val="1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u="none" dirty="0" smtClean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맑은 고딕"/>
                        </a:rPr>
                        <a:t>     </a:t>
                      </a:r>
                      <a:r>
                        <a:rPr lang="ko-KR" altLang="en-US" sz="1200" b="1" u="sng" dirty="0" smtClean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맑은 고딕"/>
                        </a:rPr>
                        <a:t>갱내 </a:t>
                      </a:r>
                      <a:r>
                        <a:rPr lang="ko-KR" altLang="en-US" sz="1200" b="1" u="sng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맑은 고딕"/>
                        </a:rPr>
                        <a:t>작업은 제외한다</a:t>
                      </a:r>
                      <a:r>
                        <a:rPr lang="en-US" altLang="ko-KR" sz="1200" b="1" u="sng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)</a:t>
                      </a:r>
                      <a:endParaRPr lang="ko-KR" altLang="en-US" sz="1200" u="sng" dirty="0">
                        <a:solidFill>
                          <a:srgbClr val="000000"/>
                        </a:solidFill>
                        <a:effectLst/>
                        <a:latin typeface="바탕"/>
                      </a:endParaRPr>
                    </a:p>
                  </a:txBody>
                  <a:tcPr marL="54464" marR="54464" marT="27232" marB="2723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008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비고 </a:t>
                      </a:r>
                      <a:r>
                        <a:rPr lang="en-US" altLang="ko-KR" sz="12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: </a:t>
                      </a:r>
                      <a:r>
                        <a:rPr lang="ko-KR" altLang="en-US" sz="1200" b="1" dirty="0" err="1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분체</a:t>
                      </a:r>
                      <a:r>
                        <a:rPr lang="en-US" altLang="ko-KR" sz="12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(</a:t>
                      </a:r>
                      <a:r>
                        <a:rPr lang="ko-KR" altLang="en-US" sz="1200" b="1" dirty="0" err="1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粉體</a:t>
                      </a:r>
                      <a:r>
                        <a:rPr lang="en-US" altLang="ko-KR" sz="12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)</a:t>
                      </a: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형태의 물질이란 토사</a:t>
                      </a:r>
                      <a:r>
                        <a:rPr lang="en-US" altLang="ko-KR" sz="12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․</a:t>
                      </a: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석탄</a:t>
                      </a:r>
                      <a:r>
                        <a:rPr lang="en-US" altLang="ko-KR" sz="12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․</a:t>
                      </a: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시멘트 등과 같은</a:t>
                      </a: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 정도의 먼지를 발생</a:t>
                      </a: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시킬 수 있는 물질을 말한다</a:t>
                      </a:r>
                      <a:r>
                        <a:rPr lang="en-US" altLang="ko-KR" sz="12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.</a:t>
                      </a:r>
                      <a:endParaRPr lang="ko-KR" altLang="en-US" sz="1200" dirty="0">
                        <a:solidFill>
                          <a:srgbClr val="000000"/>
                        </a:solidFill>
                        <a:effectLst/>
                        <a:latin typeface="바탕"/>
                      </a:endParaRPr>
                    </a:p>
                  </a:txBody>
                  <a:tcPr marL="54464" marR="54464" marT="27232" marB="27232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비고</a:t>
                      </a:r>
                      <a:endParaRPr lang="ko-KR" altLang="en-US" sz="1200" dirty="0">
                        <a:solidFill>
                          <a:srgbClr val="000000"/>
                        </a:solidFill>
                        <a:effectLst/>
                        <a:latin typeface="바탕"/>
                      </a:endParaRPr>
                    </a:p>
                    <a:p>
                      <a:pPr marL="0" marR="0" algn="just">
                        <a:lnSpc>
                          <a:spcPct val="1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1. </a:t>
                      </a:r>
                      <a:r>
                        <a:rPr lang="ko-KR" altLang="en-US" sz="1200" b="1" dirty="0" err="1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분체</a:t>
                      </a:r>
                      <a:r>
                        <a:rPr lang="en-US" altLang="ko-KR" sz="12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(</a:t>
                      </a:r>
                      <a:r>
                        <a:rPr lang="ko-KR" altLang="en-US" sz="1200" b="1" dirty="0" err="1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粉體</a:t>
                      </a:r>
                      <a:r>
                        <a:rPr lang="en-US" altLang="ko-KR" sz="12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)</a:t>
                      </a: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형태의 물질이란 토사</a:t>
                      </a:r>
                      <a:r>
                        <a:rPr lang="en-US" altLang="ko-KR" sz="12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․</a:t>
                      </a: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석탄</a:t>
                      </a:r>
                      <a:r>
                        <a:rPr lang="en-US" altLang="ko-KR" sz="12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․</a:t>
                      </a: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시멘트 등과 같은</a:t>
                      </a: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 정도의 </a:t>
                      </a: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먼지를 발생시킬 수 있는 물질을</a:t>
                      </a: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 말한다</a:t>
                      </a:r>
                      <a:r>
                        <a:rPr lang="en-US" altLang="ko-KR" sz="12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.</a:t>
                      </a:r>
                      <a:endParaRPr lang="ko-KR" altLang="en-US" sz="1200" dirty="0">
                        <a:solidFill>
                          <a:srgbClr val="000000"/>
                        </a:solidFill>
                        <a:effectLst/>
                        <a:latin typeface="바탕"/>
                      </a:endParaRPr>
                    </a:p>
                  </a:txBody>
                  <a:tcPr marL="54464" marR="54464" marT="27232" marB="2723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744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&lt;</a:t>
                      </a: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신설</a:t>
                      </a:r>
                      <a:r>
                        <a:rPr lang="en-US" altLang="ko-KR" sz="12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&gt;</a:t>
                      </a:r>
                      <a:endParaRPr lang="ko-KR" altLang="en-US" sz="1200" dirty="0">
                        <a:solidFill>
                          <a:srgbClr val="000000"/>
                        </a:solidFill>
                        <a:effectLst/>
                        <a:latin typeface="바탕"/>
                      </a:endParaRPr>
                    </a:p>
                  </a:txBody>
                  <a:tcPr marL="54464" marR="54464" marT="27232" marB="27232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2. </a:t>
                      </a: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국토의 계획 및 이용에 관한 법률</a:t>
                      </a: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 시행령 제</a:t>
                      </a:r>
                      <a:r>
                        <a:rPr lang="en-US" altLang="ko-KR" sz="12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30</a:t>
                      </a: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조에 </a:t>
                      </a:r>
                      <a:endParaRPr lang="en-US" altLang="ko-KR" sz="1200" b="1" dirty="0" smtClean="0">
                        <a:solidFill>
                          <a:srgbClr val="000000"/>
                        </a:solidFill>
                        <a:effectLst/>
                        <a:latin typeface="맑은 고딕"/>
                        <a:ea typeface="맑은 고딕"/>
                      </a:endParaRPr>
                    </a:p>
                    <a:p>
                      <a:pPr marL="0" marR="0" algn="just">
                        <a:lnSpc>
                          <a:spcPct val="1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dirty="0" smtClean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   </a:t>
                      </a:r>
                      <a:r>
                        <a:rPr lang="ko-KR" altLang="en-US" sz="1200" b="1" dirty="0" smtClean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따른 </a:t>
                      </a:r>
                      <a:r>
                        <a:rPr lang="ko-KR" altLang="en-US" sz="1200" b="1" dirty="0">
                          <a:solidFill>
                            <a:srgbClr val="0000FF"/>
                          </a:solidFill>
                          <a:effectLst/>
                          <a:latin typeface="맑은 고딕"/>
                          <a:ea typeface="맑은 고딕"/>
                        </a:rPr>
                        <a:t>자연녹지</a:t>
                      </a:r>
                      <a:r>
                        <a:rPr lang="ko-KR" altLang="en-US" sz="1200" b="1" dirty="0">
                          <a:solidFill>
                            <a:srgbClr val="0000FF"/>
                          </a:solidFill>
                          <a:effectLst/>
                          <a:latin typeface="맑은 고딕"/>
                        </a:rPr>
                        <a:t>지역의 비금속광물 </a:t>
                      </a:r>
                      <a:r>
                        <a:rPr lang="ko-KR" altLang="en-US" sz="1200" b="1" dirty="0" err="1">
                          <a:solidFill>
                            <a:srgbClr val="0000FF"/>
                          </a:solidFill>
                          <a:effectLst/>
                          <a:latin typeface="맑은 고딕"/>
                        </a:rPr>
                        <a:t>분쇄물</a:t>
                      </a:r>
                      <a:r>
                        <a:rPr lang="ko-KR" altLang="en-US" sz="1200" b="1" dirty="0">
                          <a:solidFill>
                            <a:srgbClr val="0000FF"/>
                          </a:solidFill>
                          <a:effectLst/>
                          <a:latin typeface="맑은 고딕"/>
                        </a:rPr>
                        <a:t> 생산업에서 </a:t>
                      </a:r>
                      <a:endParaRPr lang="en-US" altLang="ko-KR" sz="1200" b="1" dirty="0" smtClean="0">
                        <a:solidFill>
                          <a:srgbClr val="0000FF"/>
                        </a:solidFill>
                        <a:effectLst/>
                        <a:latin typeface="맑은 고딕"/>
                      </a:endParaRPr>
                    </a:p>
                    <a:p>
                      <a:pPr marL="0" marR="0" algn="just">
                        <a:lnSpc>
                          <a:spcPct val="1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dirty="0" smtClean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   </a:t>
                      </a:r>
                      <a:r>
                        <a:rPr lang="ko-KR" altLang="en-US" sz="1200" b="1" dirty="0" smtClean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설치</a:t>
                      </a:r>
                      <a:r>
                        <a:rPr lang="en-US" altLang="ko-KR" sz="12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․</a:t>
                      </a: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운영하는 파쇄</a:t>
                      </a:r>
                      <a:r>
                        <a:rPr lang="en-US" altLang="ko-KR" sz="12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․</a:t>
                      </a: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분쇄시설</a:t>
                      </a:r>
                      <a:r>
                        <a:rPr lang="en-US" altLang="ko-KR" sz="12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(</a:t>
                      </a: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이 규칙 </a:t>
                      </a: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별표</a:t>
                      </a:r>
                      <a:r>
                        <a:rPr lang="en-US" altLang="ko-KR" sz="12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3</a:t>
                      </a: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에 따른 </a:t>
                      </a:r>
                      <a:endParaRPr lang="en-US" altLang="ko-KR" sz="1200" b="1" dirty="0" smtClean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  <a:p>
                      <a:pPr marL="0" marR="0" algn="just">
                        <a:lnSpc>
                          <a:spcPct val="1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dirty="0" smtClean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   </a:t>
                      </a:r>
                      <a:r>
                        <a:rPr lang="ko-KR" altLang="en-US" sz="1200" b="1" dirty="0" smtClean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대기오염물질 </a:t>
                      </a: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배출시설에 한정한다</a:t>
                      </a:r>
                      <a:r>
                        <a:rPr lang="en-US" altLang="ko-KR" sz="12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)</a:t>
                      </a: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을</a:t>
                      </a: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 </a:t>
                      </a:r>
                      <a:r>
                        <a:rPr lang="ko-KR" altLang="en-US" sz="1200" b="1" dirty="0">
                          <a:solidFill>
                            <a:srgbClr val="FF0000"/>
                          </a:solidFill>
                          <a:effectLst/>
                          <a:latin typeface="맑은 고딕"/>
                        </a:rPr>
                        <a:t>습식으로 </a:t>
                      </a:r>
                      <a:r>
                        <a:rPr lang="ko-KR" altLang="en-US" sz="1200" b="1" dirty="0" smtClean="0">
                          <a:solidFill>
                            <a:srgbClr val="FF0000"/>
                          </a:solidFill>
                          <a:effectLst/>
                          <a:latin typeface="맑은 고딕"/>
                        </a:rPr>
                        <a:t>운영</a:t>
                      </a:r>
                      <a:endParaRPr lang="en-US" altLang="ko-KR" sz="1200" b="1" dirty="0" smtClean="0">
                        <a:solidFill>
                          <a:srgbClr val="FF0000"/>
                        </a:solidFill>
                        <a:effectLst/>
                        <a:latin typeface="맑은 고딕"/>
                      </a:endParaRPr>
                    </a:p>
                    <a:p>
                      <a:pPr marL="0" marR="0" algn="just">
                        <a:lnSpc>
                          <a:spcPct val="1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dirty="0" smtClean="0">
                          <a:solidFill>
                            <a:srgbClr val="FF0000"/>
                          </a:solidFill>
                          <a:effectLst/>
                          <a:latin typeface="맑은 고딕"/>
                        </a:rPr>
                        <a:t>   </a:t>
                      </a:r>
                      <a:r>
                        <a:rPr lang="ko-KR" altLang="en-US" sz="1200" b="1" dirty="0" smtClean="0">
                          <a:solidFill>
                            <a:srgbClr val="FF0000"/>
                          </a:solidFill>
                          <a:effectLst/>
                          <a:latin typeface="맑은 고딕"/>
                        </a:rPr>
                        <a:t>하는 </a:t>
                      </a:r>
                      <a:r>
                        <a:rPr lang="ko-KR" altLang="en-US" sz="1200" b="1" dirty="0">
                          <a:solidFill>
                            <a:srgbClr val="FF0000"/>
                          </a:solidFill>
                          <a:effectLst/>
                          <a:latin typeface="맑은 고딕"/>
                        </a:rPr>
                        <a:t>경우 물 분사</a:t>
                      </a:r>
                      <a:r>
                        <a:rPr lang="ko-KR" altLang="en-US" sz="1200" b="1" dirty="0">
                          <a:solidFill>
                            <a:srgbClr val="FF0000"/>
                          </a:solidFill>
                          <a:effectLst/>
                          <a:latin typeface="맑은 고딕"/>
                          <a:ea typeface="맑은 고딕"/>
                        </a:rPr>
                        <a:t> 여부 확인을 위해 </a:t>
                      </a:r>
                      <a:r>
                        <a:rPr lang="ko-KR" altLang="en-US" sz="1200" b="1" dirty="0">
                          <a:solidFill>
                            <a:srgbClr val="0000FF"/>
                          </a:solidFill>
                          <a:effectLst/>
                          <a:latin typeface="맑은 고딕"/>
                          <a:ea typeface="맑은 고딕"/>
                        </a:rPr>
                        <a:t>사물인터넷 </a:t>
                      </a:r>
                      <a:r>
                        <a:rPr lang="ko-KR" altLang="en-US" sz="1200" b="1" dirty="0" smtClean="0">
                          <a:solidFill>
                            <a:srgbClr val="0000FF"/>
                          </a:solidFill>
                          <a:effectLst/>
                          <a:latin typeface="맑은 고딕"/>
                          <a:ea typeface="맑은 고딕"/>
                        </a:rPr>
                        <a:t>측정</a:t>
                      </a:r>
                      <a:endParaRPr lang="en-US" altLang="ko-KR" sz="1200" b="1" dirty="0" smtClean="0">
                        <a:solidFill>
                          <a:srgbClr val="0000FF"/>
                        </a:solidFill>
                        <a:effectLst/>
                        <a:latin typeface="맑은 고딕"/>
                        <a:ea typeface="맑은 고딕"/>
                      </a:endParaRPr>
                    </a:p>
                    <a:p>
                      <a:pPr marL="0" marR="0" algn="just">
                        <a:lnSpc>
                          <a:spcPct val="1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dirty="0" smtClean="0">
                          <a:solidFill>
                            <a:srgbClr val="0000FF"/>
                          </a:solidFill>
                          <a:effectLst/>
                          <a:latin typeface="맑은 고딕"/>
                          <a:ea typeface="맑은 고딕"/>
                        </a:rPr>
                        <a:t>   </a:t>
                      </a:r>
                      <a:r>
                        <a:rPr lang="ko-KR" altLang="en-US" sz="1200" b="1" dirty="0" smtClean="0">
                          <a:solidFill>
                            <a:srgbClr val="0000FF"/>
                          </a:solidFill>
                          <a:effectLst/>
                          <a:latin typeface="맑은 고딕"/>
                        </a:rPr>
                        <a:t>기기 </a:t>
                      </a:r>
                      <a:r>
                        <a:rPr lang="ko-KR" altLang="en-US" sz="1200" b="1" dirty="0">
                          <a:solidFill>
                            <a:srgbClr val="0000FF"/>
                          </a:solidFill>
                          <a:effectLst/>
                          <a:latin typeface="맑은 고딕"/>
                        </a:rPr>
                        <a:t>등을 부착</a:t>
                      </a:r>
                      <a:r>
                        <a:rPr lang="en-US" altLang="ko-KR" sz="1200" b="1" dirty="0">
                          <a:solidFill>
                            <a:srgbClr val="0000FF"/>
                          </a:solidFill>
                          <a:effectLst/>
                          <a:latin typeface="맑은 고딕"/>
                        </a:rPr>
                        <a:t>․</a:t>
                      </a:r>
                      <a:r>
                        <a:rPr lang="ko-KR" altLang="en-US" sz="1200" b="1" dirty="0">
                          <a:solidFill>
                            <a:srgbClr val="0000FF"/>
                          </a:solidFill>
                          <a:effectLst/>
                          <a:latin typeface="맑은 고딕"/>
                        </a:rPr>
                        <a:t>운영해야 한다</a:t>
                      </a:r>
                      <a:r>
                        <a:rPr lang="en-US" altLang="ko-KR" sz="1200" b="1" dirty="0">
                          <a:solidFill>
                            <a:srgbClr val="0000FF"/>
                          </a:solidFill>
                          <a:effectLst/>
                          <a:latin typeface="맑은 고딕"/>
                        </a:rPr>
                        <a:t>.</a:t>
                      </a:r>
                      <a:endParaRPr lang="ko-KR" altLang="en-US" sz="1200" dirty="0">
                        <a:solidFill>
                          <a:srgbClr val="0000FF"/>
                        </a:solidFill>
                        <a:effectLst/>
                        <a:latin typeface="바탕"/>
                      </a:endParaRPr>
                    </a:p>
                  </a:txBody>
                  <a:tcPr marL="54464" marR="54464" marT="27232" marB="2723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2878138" y="1600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0132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04263"/>
            <a:ext cx="9163416" cy="169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직사각형 5"/>
          <p:cNvSpPr/>
          <p:nvPr/>
        </p:nvSpPr>
        <p:spPr>
          <a:xfrm>
            <a:off x="12700" y="1004263"/>
            <a:ext cx="9131300" cy="163264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2339752" y="1312754"/>
            <a:ext cx="453650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6000" b="1" spc="600" dirty="0" smtClean="0">
                <a:solidFill>
                  <a:schemeClr val="bg1"/>
                </a:solidFill>
              </a:rPr>
              <a:t>감사합니다</a:t>
            </a:r>
            <a:endParaRPr lang="ko-KR" altLang="en-US" sz="2400" b="1" spc="600" dirty="0">
              <a:solidFill>
                <a:schemeClr val="bg1"/>
              </a:solidFill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2048296" y="3429000"/>
            <a:ext cx="5043368" cy="1815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4000" b="1" dirty="0" smtClean="0">
                <a:solidFill>
                  <a:schemeClr val="accent6">
                    <a:lumMod val="50000"/>
                  </a:schemeClr>
                </a:solidFill>
              </a:rPr>
              <a:t>삼 양 엔 지 </a:t>
            </a:r>
            <a:r>
              <a:rPr lang="ko-KR" altLang="en-US" sz="4000" b="1" dirty="0" err="1" smtClean="0">
                <a:solidFill>
                  <a:schemeClr val="accent6">
                    <a:lumMod val="50000"/>
                  </a:schemeClr>
                </a:solidFill>
              </a:rPr>
              <a:t>니</a:t>
            </a:r>
            <a:r>
              <a:rPr lang="ko-KR" altLang="en-US" sz="4000" b="1" dirty="0" smtClean="0">
                <a:solidFill>
                  <a:schemeClr val="accent6">
                    <a:lumMod val="50000"/>
                  </a:schemeClr>
                </a:solidFill>
              </a:rPr>
              <a:t> 어 링 </a:t>
            </a:r>
            <a:endParaRPr lang="en-US" altLang="ko-KR" sz="4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ko-KR" altLang="en-US" sz="2400" b="1" dirty="0" smtClean="0">
                <a:solidFill>
                  <a:schemeClr val="accent6">
                    <a:lumMod val="50000"/>
                  </a:schemeClr>
                </a:solidFill>
              </a:rPr>
              <a:t>대   표       </a:t>
            </a:r>
            <a:r>
              <a:rPr lang="ko-KR" altLang="en-US" sz="3600" b="1" dirty="0" smtClean="0">
                <a:solidFill>
                  <a:schemeClr val="accent6">
                    <a:lumMod val="50000"/>
                  </a:schemeClr>
                </a:solidFill>
              </a:rPr>
              <a:t>송          종</a:t>
            </a:r>
            <a:endParaRPr lang="en-US" altLang="ko-KR" sz="36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altLang="ko-KR" sz="3600" b="1" dirty="0" smtClean="0">
                <a:solidFill>
                  <a:schemeClr val="accent6">
                    <a:lumMod val="50000"/>
                  </a:schemeClr>
                </a:solidFill>
              </a:rPr>
              <a:t>H.P : 010-9966-6740</a:t>
            </a:r>
            <a:endParaRPr lang="ko-KR" altLang="en-US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9" name="그림 6" descr="삼양1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6108" y="6489376"/>
            <a:ext cx="2023844" cy="324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1FC61-9687-4102-992B-317C04596E94}" type="slidenum">
              <a:rPr lang="ko-KR" altLang="en-US" smtClean="0"/>
              <a:t>42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70110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6" descr="삼양1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6108" y="6489376"/>
            <a:ext cx="2023844" cy="324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-179523"/>
            <a:ext cx="9144000" cy="81624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3600" b="1" spc="-150" dirty="0" smtClean="0">
                <a:solidFill>
                  <a:schemeClr val="bg1"/>
                </a:solidFill>
                <a:latin typeface="맑은 고딕"/>
                <a:ea typeface="맑은 고딕"/>
              </a:rPr>
              <a:t>Ⅱ</a:t>
            </a:r>
            <a:r>
              <a:rPr lang="en-US" altLang="ko-KR" sz="3600" b="1" spc="-150" dirty="0" smtClean="0">
                <a:solidFill>
                  <a:schemeClr val="bg1"/>
                </a:solidFill>
              </a:rPr>
              <a:t>. </a:t>
            </a:r>
            <a:r>
              <a:rPr lang="ko-KR" altLang="en-US" sz="3600" b="1" spc="-150" dirty="0" smtClean="0">
                <a:solidFill>
                  <a:schemeClr val="bg1"/>
                </a:solidFill>
              </a:rPr>
              <a:t>대기환경보전법 </a:t>
            </a:r>
            <a:endParaRPr lang="ko-KR" altLang="en-US" sz="3200" b="1" spc="-150" dirty="0">
              <a:solidFill>
                <a:srgbClr val="0000FF"/>
              </a:solidFill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1FC61-9687-4102-992B-317C04596E94}" type="slidenum">
              <a:rPr lang="ko-KR" altLang="en-US" smtClean="0"/>
              <a:pPr/>
              <a:t>5</a:t>
            </a:fld>
            <a:endParaRPr lang="ko-KR" altLang="en-US" dirty="0"/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1900238" y="1600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2952750" y="1600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2927350" y="15271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246313" y="15763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1" name="모서리가 둥근 직사각형 10"/>
          <p:cNvSpPr/>
          <p:nvPr/>
        </p:nvSpPr>
        <p:spPr>
          <a:xfrm>
            <a:off x="467544" y="908720"/>
            <a:ext cx="7128792" cy="554360"/>
          </a:xfrm>
          <a:prstGeom prst="round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b="1" dirty="0" err="1" smtClean="0">
                <a:solidFill>
                  <a:schemeClr val="bg1"/>
                </a:solidFill>
              </a:rPr>
              <a:t>환경부령으로</a:t>
            </a:r>
            <a:r>
              <a:rPr lang="ko-KR" altLang="en-US" sz="3200" b="1" dirty="0" smtClean="0">
                <a:solidFill>
                  <a:schemeClr val="bg1"/>
                </a:solidFill>
              </a:rPr>
              <a:t> 정하는  허가 기준 농도</a:t>
            </a:r>
            <a:r>
              <a:rPr lang="ko-KR" altLang="en-US" sz="3200" dirty="0" smtClean="0">
                <a:solidFill>
                  <a:schemeClr val="bg1"/>
                </a:solidFill>
              </a:rPr>
              <a:t> </a:t>
            </a:r>
            <a:endParaRPr lang="ko-KR" altLang="en-US" sz="3200" dirty="0">
              <a:solidFill>
                <a:schemeClr val="bg1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50988"/>
            <a:ext cx="7272807" cy="4938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8274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6" descr="삼양1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6108" y="6489376"/>
            <a:ext cx="2023844" cy="324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-179523"/>
            <a:ext cx="9144000" cy="81624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3600" b="1" spc="-150" dirty="0" smtClean="0">
                <a:solidFill>
                  <a:schemeClr val="bg1"/>
                </a:solidFill>
                <a:latin typeface="맑은 고딕"/>
                <a:ea typeface="맑은 고딕"/>
              </a:rPr>
              <a:t>Ⅱ</a:t>
            </a:r>
            <a:r>
              <a:rPr lang="en-US" altLang="ko-KR" sz="3600" b="1" spc="-150" dirty="0" smtClean="0">
                <a:solidFill>
                  <a:schemeClr val="bg1"/>
                </a:solidFill>
              </a:rPr>
              <a:t>. </a:t>
            </a:r>
            <a:r>
              <a:rPr lang="ko-KR" altLang="en-US" sz="3600" b="1" spc="-150" dirty="0" smtClean="0">
                <a:solidFill>
                  <a:schemeClr val="bg1"/>
                </a:solidFill>
              </a:rPr>
              <a:t>대기환경보전법 </a:t>
            </a:r>
            <a:endParaRPr lang="ko-KR" altLang="en-US" sz="3200" b="1" spc="-150" dirty="0">
              <a:solidFill>
                <a:srgbClr val="0000FF"/>
              </a:solidFill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1FC61-9687-4102-992B-317C04596E94}" type="slidenum">
              <a:rPr lang="ko-KR" altLang="en-US" smtClean="0"/>
              <a:pPr/>
              <a:t>6</a:t>
            </a:fld>
            <a:endParaRPr lang="ko-KR" altLang="en-US" dirty="0"/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1900238" y="1600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2952750" y="1600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2927350" y="15271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246313" y="15763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4" name="모서리가 둥근 직사각형 13"/>
          <p:cNvSpPr/>
          <p:nvPr/>
        </p:nvSpPr>
        <p:spPr>
          <a:xfrm>
            <a:off x="467544" y="908720"/>
            <a:ext cx="6984776" cy="554360"/>
          </a:xfrm>
          <a:prstGeom prst="round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b="1" dirty="0" smtClean="0">
                <a:solidFill>
                  <a:schemeClr val="bg1"/>
                </a:solidFill>
              </a:rPr>
              <a:t>배출시설의 변경허가</a:t>
            </a:r>
            <a:r>
              <a:rPr lang="en-US" altLang="ko-KR" sz="3200" b="1" dirty="0" smtClean="0">
                <a:solidFill>
                  <a:schemeClr val="bg1"/>
                </a:solidFill>
              </a:rPr>
              <a:t>/</a:t>
            </a:r>
            <a:r>
              <a:rPr lang="ko-KR" altLang="en-US" sz="3200" b="1" dirty="0" smtClean="0">
                <a:solidFill>
                  <a:schemeClr val="bg1"/>
                </a:solidFill>
              </a:rPr>
              <a:t>변경신고 대상</a:t>
            </a:r>
            <a:r>
              <a:rPr lang="ko-KR" altLang="en-US" sz="3200" dirty="0" smtClean="0">
                <a:solidFill>
                  <a:schemeClr val="bg1"/>
                </a:solidFill>
              </a:rPr>
              <a:t> </a:t>
            </a:r>
            <a:endParaRPr lang="ko-KR" altLang="en-US" sz="3200" dirty="0">
              <a:solidFill>
                <a:schemeClr val="bg1"/>
              </a:solidFill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1556792"/>
            <a:ext cx="7488833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9676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6" descr="삼양1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6108" y="6489376"/>
            <a:ext cx="2023844" cy="324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-179523"/>
            <a:ext cx="9144000" cy="81624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3600" b="1" spc="-150" dirty="0" smtClean="0">
                <a:solidFill>
                  <a:schemeClr val="bg1"/>
                </a:solidFill>
                <a:latin typeface="맑은 고딕"/>
                <a:ea typeface="맑은 고딕"/>
              </a:rPr>
              <a:t>Ⅱ</a:t>
            </a:r>
            <a:r>
              <a:rPr lang="en-US" altLang="ko-KR" sz="3600" b="1" spc="-150" dirty="0" smtClean="0">
                <a:solidFill>
                  <a:schemeClr val="bg1"/>
                </a:solidFill>
              </a:rPr>
              <a:t>. </a:t>
            </a:r>
            <a:r>
              <a:rPr lang="ko-KR" altLang="en-US" sz="3600" b="1" spc="-150" dirty="0" smtClean="0">
                <a:solidFill>
                  <a:schemeClr val="bg1"/>
                </a:solidFill>
              </a:rPr>
              <a:t>대기환경보전법 </a:t>
            </a:r>
            <a:endParaRPr lang="ko-KR" altLang="en-US" sz="3200" b="1" spc="-150" dirty="0">
              <a:solidFill>
                <a:srgbClr val="0000FF"/>
              </a:solidFill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1FC61-9687-4102-992B-317C04596E94}" type="slidenum">
              <a:rPr lang="ko-KR" altLang="en-US" smtClean="0"/>
              <a:pPr/>
              <a:t>7</a:t>
            </a:fld>
            <a:endParaRPr lang="ko-KR" altLang="en-US" dirty="0"/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1900238" y="1600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2952750" y="1600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2927350" y="15271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246313" y="15763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1" name="모서리가 둥근 직사각형 10"/>
          <p:cNvSpPr/>
          <p:nvPr/>
        </p:nvSpPr>
        <p:spPr>
          <a:xfrm>
            <a:off x="467544" y="908720"/>
            <a:ext cx="3024336" cy="554360"/>
          </a:xfrm>
          <a:prstGeom prst="round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b="1" dirty="0" smtClean="0">
                <a:solidFill>
                  <a:schemeClr val="bg1"/>
                </a:solidFill>
              </a:rPr>
              <a:t>가동개시 신고</a:t>
            </a:r>
            <a:r>
              <a:rPr lang="ko-KR" altLang="en-US" sz="3200" dirty="0" smtClean="0">
                <a:solidFill>
                  <a:schemeClr val="bg1"/>
                </a:solidFill>
              </a:rPr>
              <a:t> </a:t>
            </a:r>
            <a:endParaRPr lang="ko-KR" altLang="en-US" sz="3200" dirty="0">
              <a:solidFill>
                <a:schemeClr val="bg1"/>
              </a:solidFill>
            </a:endParaRPr>
          </a:p>
        </p:txBody>
      </p:sp>
      <p:graphicFrame>
        <p:nvGraphicFramePr>
          <p:cNvPr id="12" name="표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8661347"/>
              </p:ext>
            </p:extLst>
          </p:nvPr>
        </p:nvGraphicFramePr>
        <p:xfrm>
          <a:off x="500606" y="1916832"/>
          <a:ext cx="7815810" cy="2966720"/>
        </p:xfrm>
        <a:graphic>
          <a:graphicData uri="http://schemas.openxmlformats.org/drawingml/2006/table">
            <a:tbl>
              <a:tblPr/>
              <a:tblGrid>
                <a:gridCol w="7815810"/>
              </a:tblGrid>
              <a:tr h="52463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160"/>
                        </a:spcAft>
                      </a:pPr>
                      <a:r>
                        <a:rPr lang="ko-KR" altLang="en-US" sz="2000" b="1" dirty="0">
                          <a:solidFill>
                            <a:srgbClr val="0000FF"/>
                          </a:solidFill>
                          <a:effectLst/>
                          <a:latin typeface="맑은 고딕"/>
                        </a:rPr>
                        <a:t>설치허가</a:t>
                      </a:r>
                      <a:r>
                        <a:rPr lang="en-US" altLang="ko-KR" sz="2000" b="1" dirty="0">
                          <a:solidFill>
                            <a:srgbClr val="0000FF"/>
                          </a:solidFill>
                          <a:effectLst/>
                          <a:latin typeface="맑은 고딕"/>
                        </a:rPr>
                        <a:t>/</a:t>
                      </a:r>
                      <a:r>
                        <a:rPr lang="ko-KR" altLang="en-US" sz="2000" b="1" dirty="0">
                          <a:solidFill>
                            <a:srgbClr val="0000FF"/>
                          </a:solidFill>
                          <a:effectLst/>
                          <a:latin typeface="맑은 고딕"/>
                        </a:rPr>
                        <a:t>신고</a:t>
                      </a:r>
                      <a:r>
                        <a:rPr lang="en-US" altLang="ko-KR" sz="2000" b="1" dirty="0">
                          <a:solidFill>
                            <a:srgbClr val="0000FF"/>
                          </a:solidFill>
                          <a:effectLst/>
                          <a:latin typeface="맑은 고딕"/>
                        </a:rPr>
                        <a:t>/</a:t>
                      </a:r>
                      <a:r>
                        <a:rPr lang="ko-KR" altLang="en-US" sz="2000" b="1" dirty="0">
                          <a:solidFill>
                            <a:srgbClr val="0000FF"/>
                          </a:solidFill>
                          <a:effectLst/>
                          <a:latin typeface="맑은 고딕"/>
                        </a:rPr>
                        <a:t>변경허가의 경우</a:t>
                      </a:r>
                      <a:endParaRPr lang="ko-KR" altLang="en-US" sz="2000" dirty="0">
                        <a:solidFill>
                          <a:srgbClr val="0000FF"/>
                        </a:solidFill>
                        <a:effectLst/>
                        <a:latin typeface="바탕"/>
                      </a:endParaRPr>
                    </a:p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160"/>
                        </a:spcAft>
                      </a:pPr>
                      <a:r>
                        <a:rPr lang="ko-KR" altLang="en-US" sz="1800" b="1" dirty="0">
                          <a:solidFill>
                            <a:srgbClr val="FF0000"/>
                          </a:solidFill>
                          <a:effectLst/>
                          <a:latin typeface="맑은 고딕"/>
                        </a:rPr>
                        <a:t>배출시설이나 방지시설의 설치를 완료하여 </a:t>
                      </a:r>
                      <a:r>
                        <a:rPr lang="ko-KR" altLang="en-US" sz="18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가동하려면 미리 가동개시 </a:t>
                      </a:r>
                      <a:endParaRPr lang="ko-KR" altLang="en-US" sz="1800" dirty="0">
                        <a:solidFill>
                          <a:srgbClr val="000000"/>
                        </a:solidFill>
                        <a:effectLst/>
                        <a:latin typeface="바탕"/>
                      </a:endParaRPr>
                    </a:p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160"/>
                        </a:spcAft>
                      </a:pPr>
                      <a:r>
                        <a:rPr lang="ko-KR" altLang="en-US" sz="18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신고를 </a:t>
                      </a:r>
                      <a:r>
                        <a:rPr lang="ko-KR" altLang="en-US" sz="1800" b="1" dirty="0" smtClean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하여야 함</a:t>
                      </a:r>
                      <a:r>
                        <a:rPr lang="en-US" altLang="ko-KR" sz="18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. </a:t>
                      </a:r>
                      <a:endParaRPr lang="ko-KR" altLang="en-US" sz="1800" dirty="0">
                        <a:solidFill>
                          <a:srgbClr val="000000"/>
                        </a:solidFill>
                        <a:effectLst/>
                        <a:latin typeface="바탕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545719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160"/>
                        </a:spcAft>
                      </a:pPr>
                      <a:r>
                        <a:rPr lang="ko-KR" altLang="en-US" sz="1800" b="1" dirty="0">
                          <a:solidFill>
                            <a:srgbClr val="0000FF"/>
                          </a:solidFill>
                          <a:effectLst/>
                          <a:latin typeface="맑은 고딕"/>
                        </a:rPr>
                        <a:t>변경신고의 경우</a:t>
                      </a:r>
                      <a:endParaRPr lang="ko-KR" altLang="en-US" sz="1800" dirty="0">
                        <a:solidFill>
                          <a:srgbClr val="0000FF"/>
                        </a:solidFill>
                        <a:effectLst/>
                        <a:latin typeface="바탕"/>
                      </a:endParaRPr>
                    </a:p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160"/>
                        </a:spcAft>
                      </a:pPr>
                      <a:r>
                        <a:rPr lang="ko-KR" altLang="en-US" sz="18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설치허가 또는 변경허가를 받거나 설치신고 또는 변경신고를 한 배출구별 </a:t>
                      </a:r>
                      <a:endParaRPr lang="ko-KR" altLang="en-US" sz="1800" dirty="0">
                        <a:solidFill>
                          <a:srgbClr val="000000"/>
                        </a:solidFill>
                        <a:effectLst/>
                        <a:latin typeface="바탕"/>
                      </a:endParaRPr>
                    </a:p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160"/>
                        </a:spcAft>
                      </a:pPr>
                      <a:r>
                        <a:rPr lang="ko-KR" altLang="en-US" sz="1800" b="1" dirty="0">
                          <a:solidFill>
                            <a:srgbClr val="FF0000"/>
                          </a:solidFill>
                          <a:effectLst/>
                          <a:latin typeface="맑은 고딕"/>
                        </a:rPr>
                        <a:t>배출시설 규모의 합계보다 </a:t>
                      </a:r>
                      <a:r>
                        <a:rPr lang="en-US" altLang="ko-KR" sz="1800" b="1" dirty="0">
                          <a:solidFill>
                            <a:srgbClr val="FF0000"/>
                          </a:solidFill>
                          <a:effectLst/>
                          <a:latin typeface="맑은 고딕"/>
                        </a:rPr>
                        <a:t>100</a:t>
                      </a:r>
                      <a:r>
                        <a:rPr lang="ko-KR" altLang="en-US" sz="1800" b="1" dirty="0">
                          <a:solidFill>
                            <a:srgbClr val="FF0000"/>
                          </a:solidFill>
                          <a:effectLst/>
                          <a:latin typeface="맑은 고딕"/>
                        </a:rPr>
                        <a:t>분의 </a:t>
                      </a:r>
                      <a:r>
                        <a:rPr lang="en-US" altLang="ko-KR" sz="1800" b="1" dirty="0">
                          <a:solidFill>
                            <a:srgbClr val="FF0000"/>
                          </a:solidFill>
                          <a:effectLst/>
                          <a:latin typeface="맑은 고딕"/>
                        </a:rPr>
                        <a:t>20 </a:t>
                      </a:r>
                      <a:r>
                        <a:rPr lang="ko-KR" altLang="en-US" sz="1800" b="1" dirty="0">
                          <a:solidFill>
                            <a:srgbClr val="FF0000"/>
                          </a:solidFill>
                          <a:effectLst/>
                          <a:latin typeface="맑은 고딕"/>
                        </a:rPr>
                        <a:t>이상 증설</a:t>
                      </a:r>
                      <a:endParaRPr lang="ko-KR" altLang="en-US" sz="1800" dirty="0">
                        <a:solidFill>
                          <a:srgbClr val="FF0000"/>
                        </a:solidFill>
                        <a:effectLst/>
                        <a:latin typeface="바탕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7041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6" descr="삼양1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6108" y="6489376"/>
            <a:ext cx="2023844" cy="324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-179523"/>
            <a:ext cx="9144000" cy="81624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3600" b="1" spc="-150" dirty="0" smtClean="0">
                <a:solidFill>
                  <a:schemeClr val="bg1"/>
                </a:solidFill>
                <a:latin typeface="맑은 고딕"/>
                <a:ea typeface="맑은 고딕"/>
              </a:rPr>
              <a:t>Ⅱ</a:t>
            </a:r>
            <a:r>
              <a:rPr lang="en-US" altLang="ko-KR" sz="3600" b="1" spc="-150" dirty="0" smtClean="0">
                <a:solidFill>
                  <a:schemeClr val="bg1"/>
                </a:solidFill>
              </a:rPr>
              <a:t>. </a:t>
            </a:r>
            <a:r>
              <a:rPr lang="ko-KR" altLang="en-US" sz="3600" b="1" spc="-150" dirty="0" smtClean="0">
                <a:solidFill>
                  <a:schemeClr val="bg1"/>
                </a:solidFill>
              </a:rPr>
              <a:t>대기환경보전법 </a:t>
            </a:r>
            <a:endParaRPr lang="ko-KR" altLang="en-US" sz="3200" b="1" spc="-150" dirty="0">
              <a:solidFill>
                <a:srgbClr val="0000FF"/>
              </a:solidFill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1FC61-9687-4102-992B-317C04596E94}" type="slidenum">
              <a:rPr lang="ko-KR" altLang="en-US" smtClean="0"/>
              <a:pPr/>
              <a:t>8</a:t>
            </a:fld>
            <a:endParaRPr lang="ko-KR" altLang="en-US" dirty="0"/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1900238" y="1600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2952750" y="1600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2927350" y="15271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246313" y="15763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4" name="모서리가 둥근 직사각형 13"/>
          <p:cNvSpPr/>
          <p:nvPr/>
        </p:nvSpPr>
        <p:spPr>
          <a:xfrm>
            <a:off x="467544" y="908720"/>
            <a:ext cx="5400600" cy="554360"/>
          </a:xfrm>
          <a:prstGeom prst="round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b="1" dirty="0" smtClean="0">
                <a:solidFill>
                  <a:schemeClr val="bg1"/>
                </a:solidFill>
              </a:rPr>
              <a:t>비산배출시설 설치신고 대상</a:t>
            </a:r>
            <a:r>
              <a:rPr lang="ko-KR" altLang="en-US" sz="3200" dirty="0" smtClean="0">
                <a:solidFill>
                  <a:schemeClr val="bg1"/>
                </a:solidFill>
              </a:rPr>
              <a:t> </a:t>
            </a:r>
            <a:endParaRPr lang="ko-KR" altLang="en-US" sz="3200" dirty="0">
              <a:solidFill>
                <a:schemeClr val="bg1"/>
              </a:solidFill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539552" y="1700808"/>
            <a:ext cx="7568478" cy="23083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ko-KR" altLang="en-US" sz="2400" b="1" dirty="0" smtClean="0">
                <a:solidFill>
                  <a:srgbClr val="0000FF"/>
                </a:solidFill>
              </a:rPr>
              <a:t>비산배출시설 이란 </a:t>
            </a:r>
            <a:r>
              <a:rPr lang="en-US" altLang="ko-KR" sz="2400" b="1" dirty="0" smtClean="0">
                <a:solidFill>
                  <a:srgbClr val="0000FF"/>
                </a:solidFill>
              </a:rPr>
              <a:t>: </a:t>
            </a:r>
            <a:r>
              <a:rPr lang="ko-KR" altLang="en-US" sz="2400" b="1" dirty="0" smtClean="0"/>
              <a:t>굴뚝 </a:t>
            </a:r>
            <a:r>
              <a:rPr lang="ko-KR" altLang="en-US" sz="2400" b="1" dirty="0"/>
              <a:t>등 </a:t>
            </a:r>
            <a:r>
              <a:rPr lang="ko-KR" altLang="en-US" sz="2400" b="1" dirty="0" err="1"/>
              <a:t>환경부령으로</a:t>
            </a:r>
            <a:r>
              <a:rPr lang="ko-KR" altLang="en-US" sz="2400" b="1" dirty="0"/>
              <a:t> 정하는 </a:t>
            </a:r>
            <a:endParaRPr lang="en-US" altLang="ko-KR" sz="2400" b="1" dirty="0" smtClean="0"/>
          </a:p>
          <a:p>
            <a:pPr>
              <a:lnSpc>
                <a:spcPct val="200000"/>
              </a:lnSpc>
            </a:pPr>
            <a:r>
              <a:rPr lang="ko-KR" altLang="en-US" sz="2400" b="1" dirty="0" smtClean="0">
                <a:solidFill>
                  <a:srgbClr val="00B050"/>
                </a:solidFill>
              </a:rPr>
              <a:t>배출구 </a:t>
            </a:r>
            <a:r>
              <a:rPr lang="ko-KR" altLang="en-US" sz="2400" b="1" dirty="0">
                <a:solidFill>
                  <a:srgbClr val="00B050"/>
                </a:solidFill>
              </a:rPr>
              <a:t>없이 </a:t>
            </a:r>
            <a:r>
              <a:rPr lang="ko-KR" altLang="en-US" sz="2400" b="1" dirty="0"/>
              <a:t>대기 중에 대기오염물질을 </a:t>
            </a:r>
            <a:r>
              <a:rPr lang="ko-KR" altLang="en-US" sz="2400" b="1" dirty="0">
                <a:solidFill>
                  <a:srgbClr val="FF0000"/>
                </a:solidFill>
              </a:rPr>
              <a:t>직접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배출하는 </a:t>
            </a:r>
            <a:endParaRPr lang="en-US" altLang="ko-KR" sz="2400" b="1" dirty="0" smtClean="0">
              <a:solidFill>
                <a:srgbClr val="FF0000"/>
              </a:solidFill>
            </a:endParaRPr>
          </a:p>
          <a:p>
            <a:pPr>
              <a:lnSpc>
                <a:spcPct val="200000"/>
              </a:lnSpc>
            </a:pPr>
            <a:r>
              <a:rPr lang="ko-KR" altLang="en-US" sz="2400" b="1" dirty="0" smtClean="0">
                <a:solidFill>
                  <a:srgbClr val="7030A0"/>
                </a:solidFill>
              </a:rPr>
              <a:t>공정 </a:t>
            </a:r>
            <a:r>
              <a:rPr lang="ko-KR" altLang="en-US" sz="2400" b="1" dirty="0">
                <a:solidFill>
                  <a:srgbClr val="7030A0"/>
                </a:solidFill>
              </a:rPr>
              <a:t>및 설비 </a:t>
            </a:r>
            <a:r>
              <a:rPr lang="ko-KR" altLang="en-US" sz="2400" b="1" dirty="0" smtClean="0">
                <a:solidFill>
                  <a:srgbClr val="7030A0"/>
                </a:solidFill>
              </a:rPr>
              <a:t>등의 시설</a:t>
            </a:r>
            <a:endParaRPr lang="ko-KR" altLang="en-US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00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6" descr="삼양1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6108" y="6489376"/>
            <a:ext cx="2023844" cy="324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-179523"/>
            <a:ext cx="9144000" cy="81624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3600" b="1" spc="-150" dirty="0" smtClean="0">
                <a:solidFill>
                  <a:schemeClr val="bg1"/>
                </a:solidFill>
                <a:latin typeface="맑은 고딕"/>
                <a:ea typeface="맑은 고딕"/>
              </a:rPr>
              <a:t>Ⅱ</a:t>
            </a:r>
            <a:r>
              <a:rPr lang="en-US" altLang="ko-KR" sz="3600" b="1" spc="-150" dirty="0" smtClean="0">
                <a:solidFill>
                  <a:schemeClr val="bg1"/>
                </a:solidFill>
              </a:rPr>
              <a:t>. </a:t>
            </a:r>
            <a:r>
              <a:rPr lang="ko-KR" altLang="en-US" sz="3600" b="1" spc="-150" dirty="0" smtClean="0">
                <a:solidFill>
                  <a:schemeClr val="bg1"/>
                </a:solidFill>
              </a:rPr>
              <a:t>대기환경보전법 </a:t>
            </a:r>
            <a:endParaRPr lang="ko-KR" altLang="en-US" sz="3200" b="1" spc="-150" dirty="0">
              <a:solidFill>
                <a:srgbClr val="0000FF"/>
              </a:solidFill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1FC61-9687-4102-992B-317C04596E94}" type="slidenum">
              <a:rPr lang="ko-KR" altLang="en-US" smtClean="0"/>
              <a:pPr/>
              <a:t>9</a:t>
            </a:fld>
            <a:endParaRPr lang="ko-KR" altLang="en-US" dirty="0"/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1900238" y="1600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2952750" y="1600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2927350" y="15271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246313" y="15763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1" name="모서리가 둥근 직사각형 10"/>
          <p:cNvSpPr/>
          <p:nvPr/>
        </p:nvSpPr>
        <p:spPr>
          <a:xfrm>
            <a:off x="467544" y="908720"/>
            <a:ext cx="5400600" cy="554360"/>
          </a:xfrm>
          <a:prstGeom prst="round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b="1" dirty="0" smtClean="0">
                <a:solidFill>
                  <a:schemeClr val="bg1"/>
                </a:solidFill>
              </a:rPr>
              <a:t>비산배출시설 설치신고 대상</a:t>
            </a:r>
            <a:r>
              <a:rPr lang="ko-KR" altLang="en-US" sz="3200" dirty="0" smtClean="0">
                <a:solidFill>
                  <a:schemeClr val="bg1"/>
                </a:solidFill>
              </a:rPr>
              <a:t> </a:t>
            </a:r>
            <a:endParaRPr lang="ko-KR" altLang="en-US" sz="3200" dirty="0">
              <a:solidFill>
                <a:schemeClr val="bg1"/>
              </a:solidFill>
            </a:endParaRPr>
          </a:p>
        </p:txBody>
      </p:sp>
      <p:graphicFrame>
        <p:nvGraphicFramePr>
          <p:cNvPr id="12" name="표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4394368"/>
              </p:ext>
            </p:extLst>
          </p:nvPr>
        </p:nvGraphicFramePr>
        <p:xfrm>
          <a:off x="467544" y="1520809"/>
          <a:ext cx="7992888" cy="5138352"/>
        </p:xfrm>
        <a:graphic>
          <a:graphicData uri="http://schemas.openxmlformats.org/drawingml/2006/table">
            <a:tbl>
              <a:tblPr/>
              <a:tblGrid>
                <a:gridCol w="3794205"/>
                <a:gridCol w="4198683"/>
              </a:tblGrid>
              <a:tr h="200584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u="sng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맑은 고딕"/>
                        </a:rPr>
                        <a:t>비산배출의 저감대상 업종</a:t>
                      </a:r>
                      <a:r>
                        <a:rPr lang="en-US" altLang="ko-KR" sz="10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(</a:t>
                      </a:r>
                      <a:r>
                        <a:rPr lang="ko-KR" altLang="en-US" sz="10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제</a:t>
                      </a:r>
                      <a:r>
                        <a:rPr lang="en-US" altLang="ko-KR" sz="10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38</a:t>
                      </a:r>
                      <a:r>
                        <a:rPr lang="ko-KR" altLang="en-US" sz="10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조의</a:t>
                      </a:r>
                      <a:r>
                        <a:rPr lang="en-US" altLang="ko-KR" sz="10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2 </a:t>
                      </a:r>
                      <a:r>
                        <a:rPr lang="ko-KR" altLang="en-US" sz="10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관련</a:t>
                      </a:r>
                      <a:r>
                        <a:rPr lang="en-US" altLang="ko-KR" sz="10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)</a:t>
                      </a:r>
                      <a:endParaRPr lang="ko-KR" altLang="en-US" sz="1000" dirty="0">
                        <a:solidFill>
                          <a:srgbClr val="000000"/>
                        </a:solidFill>
                        <a:effectLst/>
                        <a:latin typeface="바탕"/>
                      </a:endParaRPr>
                    </a:p>
                  </a:txBody>
                  <a:tcPr marL="53753" marR="53753" marT="26876" marB="268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52340">
                <a:tc>
                  <a:txBody>
                    <a:bodyPr/>
                    <a:lstStyle/>
                    <a:p>
                      <a:pPr marL="50800" marR="5080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분 류</a:t>
                      </a:r>
                      <a:endParaRPr lang="ko-KR" altLang="en-US" sz="1000" dirty="0">
                        <a:solidFill>
                          <a:srgbClr val="000000"/>
                        </a:solidFill>
                        <a:effectLst/>
                        <a:latin typeface="바탕"/>
                      </a:endParaRPr>
                    </a:p>
                  </a:txBody>
                  <a:tcPr marL="53753" marR="53753" marT="26876" marB="26876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0800" marR="5080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업 종</a:t>
                      </a:r>
                      <a:endParaRPr lang="ko-KR" altLang="en-US" sz="1000" dirty="0">
                        <a:solidFill>
                          <a:srgbClr val="000000"/>
                        </a:solidFill>
                        <a:effectLst/>
                        <a:latin typeface="바탕"/>
                      </a:endParaRPr>
                    </a:p>
                  </a:txBody>
                  <a:tcPr marL="53753" marR="53753" marT="26876" marB="2687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340">
                <a:tc>
                  <a:txBody>
                    <a:bodyPr/>
                    <a:lstStyle/>
                    <a:p>
                      <a:pPr marL="50800" marR="5080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1. </a:t>
                      </a:r>
                      <a:r>
                        <a:rPr lang="ko-KR" altLang="en-US" sz="10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코크스</a:t>
                      </a:r>
                      <a:r>
                        <a:rPr lang="en-US" altLang="ko-KR" sz="10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, </a:t>
                      </a:r>
                      <a:r>
                        <a:rPr lang="ko-KR" altLang="en-US" sz="10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연탄 및 석유정제품 제조업</a:t>
                      </a:r>
                      <a:endParaRPr lang="ko-KR" altLang="en-US" sz="1000" dirty="0">
                        <a:solidFill>
                          <a:srgbClr val="000000"/>
                        </a:solidFill>
                        <a:effectLst/>
                        <a:latin typeface="바탕"/>
                      </a:endParaRPr>
                    </a:p>
                  </a:txBody>
                  <a:tcPr marL="53753" marR="53753" marT="26876" marB="26876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0800" marR="5080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원유 정제처리업</a:t>
                      </a:r>
                      <a:endParaRPr lang="ko-KR" altLang="en-US" sz="1000">
                        <a:solidFill>
                          <a:srgbClr val="000000"/>
                        </a:solidFill>
                        <a:effectLst/>
                        <a:latin typeface="바탕"/>
                      </a:endParaRPr>
                    </a:p>
                  </a:txBody>
                  <a:tcPr marL="53753" marR="53753" marT="26876" marB="2687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5245">
                <a:tc>
                  <a:txBody>
                    <a:bodyPr/>
                    <a:lstStyle/>
                    <a:p>
                      <a:pPr marL="50800" marR="5080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2. </a:t>
                      </a:r>
                      <a:r>
                        <a:rPr lang="ko-KR" altLang="en-US" sz="10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화학물질 및 화학제품 제조업</a:t>
                      </a:r>
                      <a:r>
                        <a:rPr lang="en-US" altLang="ko-KR" sz="10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: </a:t>
                      </a:r>
                      <a:r>
                        <a:rPr lang="ko-KR" altLang="en-US" sz="10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의약품 제외</a:t>
                      </a:r>
                      <a:endParaRPr lang="ko-KR" altLang="en-US" sz="1000" dirty="0">
                        <a:solidFill>
                          <a:srgbClr val="000000"/>
                        </a:solidFill>
                        <a:effectLst/>
                        <a:latin typeface="바탕"/>
                      </a:endParaRPr>
                    </a:p>
                  </a:txBody>
                  <a:tcPr marL="53753" marR="53753" marT="26876" marB="26876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0800" marR="5080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가</a:t>
                      </a:r>
                      <a:r>
                        <a:rPr lang="en-US" altLang="ko-KR" sz="10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. </a:t>
                      </a:r>
                      <a:r>
                        <a:rPr lang="ko-KR" altLang="en-US" sz="1000" b="1" dirty="0" err="1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석유화학계</a:t>
                      </a:r>
                      <a:r>
                        <a:rPr lang="ko-KR" altLang="en-US" sz="10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 기초화학물질 제조업</a:t>
                      </a:r>
                      <a:endParaRPr lang="ko-KR" altLang="en-US" sz="1000" dirty="0">
                        <a:solidFill>
                          <a:srgbClr val="000000"/>
                        </a:solidFill>
                        <a:effectLst/>
                        <a:latin typeface="바탕"/>
                      </a:endParaRPr>
                    </a:p>
                    <a:p>
                      <a:pPr marL="50800" marR="5080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나</a:t>
                      </a:r>
                      <a:r>
                        <a:rPr lang="en-US" altLang="ko-KR" sz="10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. </a:t>
                      </a:r>
                      <a:r>
                        <a:rPr lang="ko-KR" altLang="en-US" sz="10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합성고무 제조업</a:t>
                      </a:r>
                      <a:endParaRPr lang="ko-KR" altLang="en-US" sz="1000" dirty="0">
                        <a:solidFill>
                          <a:srgbClr val="000000"/>
                        </a:solidFill>
                        <a:effectLst/>
                        <a:latin typeface="바탕"/>
                      </a:endParaRPr>
                    </a:p>
                    <a:p>
                      <a:pPr marL="50800" marR="5080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다</a:t>
                      </a:r>
                      <a:r>
                        <a:rPr lang="en-US" altLang="ko-KR" sz="10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. </a:t>
                      </a:r>
                      <a:r>
                        <a:rPr lang="ko-KR" altLang="en-US" sz="10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합성수지 및 기타 플라스틱물질 제조업</a:t>
                      </a:r>
                      <a:endParaRPr lang="ko-KR" altLang="en-US" sz="1000" dirty="0">
                        <a:solidFill>
                          <a:srgbClr val="000000"/>
                        </a:solidFill>
                        <a:effectLst/>
                        <a:latin typeface="바탕"/>
                      </a:endParaRPr>
                    </a:p>
                    <a:p>
                      <a:pPr marL="50800" marR="5080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라</a:t>
                      </a:r>
                      <a:r>
                        <a:rPr lang="en-US" altLang="ko-KR" sz="10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. </a:t>
                      </a:r>
                      <a:r>
                        <a:rPr lang="ko-KR" altLang="en-US" sz="10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접착제 및 젤라틴 제조업</a:t>
                      </a:r>
                      <a:endParaRPr lang="ko-KR" altLang="en-US" sz="1000" dirty="0">
                        <a:solidFill>
                          <a:srgbClr val="000000"/>
                        </a:solidFill>
                        <a:effectLst/>
                        <a:latin typeface="바탕"/>
                      </a:endParaRPr>
                    </a:p>
                  </a:txBody>
                  <a:tcPr marL="53753" marR="53753" marT="26876" marB="2687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47517">
                <a:tc>
                  <a:txBody>
                    <a:bodyPr/>
                    <a:lstStyle/>
                    <a:p>
                      <a:pPr marL="50800" marR="5080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3. 1</a:t>
                      </a:r>
                      <a:r>
                        <a:rPr lang="ko-KR" altLang="en-US" sz="10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차 금속 제조업</a:t>
                      </a:r>
                      <a:endParaRPr lang="ko-KR" altLang="en-US" sz="1000" dirty="0">
                        <a:solidFill>
                          <a:srgbClr val="000000"/>
                        </a:solidFill>
                        <a:effectLst/>
                        <a:latin typeface="바탕"/>
                      </a:endParaRPr>
                    </a:p>
                  </a:txBody>
                  <a:tcPr marL="53753" marR="53753" marT="26876" marB="26876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0800" marR="5080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가</a:t>
                      </a:r>
                      <a:r>
                        <a:rPr lang="en-US" altLang="ko-KR" sz="10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. </a:t>
                      </a:r>
                      <a:r>
                        <a:rPr lang="ko-KR" altLang="en-US" sz="10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제철업</a:t>
                      </a:r>
                      <a:endParaRPr lang="ko-KR" altLang="en-US" sz="1000" dirty="0">
                        <a:solidFill>
                          <a:srgbClr val="000000"/>
                        </a:solidFill>
                        <a:effectLst/>
                        <a:latin typeface="바탕"/>
                      </a:endParaRPr>
                    </a:p>
                    <a:p>
                      <a:pPr marL="50800" marR="5080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나</a:t>
                      </a:r>
                      <a:r>
                        <a:rPr lang="en-US" altLang="ko-KR" sz="10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. </a:t>
                      </a:r>
                      <a:r>
                        <a:rPr lang="ko-KR" altLang="en-US" sz="1000" b="1" dirty="0" err="1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제강업</a:t>
                      </a:r>
                      <a:endParaRPr lang="ko-KR" altLang="en-US" sz="1000" dirty="0">
                        <a:solidFill>
                          <a:srgbClr val="000000"/>
                        </a:solidFill>
                        <a:effectLst/>
                        <a:latin typeface="바탕"/>
                      </a:endParaRPr>
                    </a:p>
                    <a:p>
                      <a:pPr marL="50800" marR="5080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다</a:t>
                      </a:r>
                      <a:r>
                        <a:rPr lang="en-US" altLang="ko-KR" sz="10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. </a:t>
                      </a:r>
                      <a:r>
                        <a:rPr lang="ko-KR" altLang="en-US" sz="10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냉간 압연 및 압출 제품 제조업</a:t>
                      </a:r>
                      <a:endParaRPr lang="ko-KR" altLang="en-US" sz="1000" dirty="0">
                        <a:solidFill>
                          <a:srgbClr val="000000"/>
                        </a:solidFill>
                        <a:effectLst/>
                        <a:latin typeface="바탕"/>
                      </a:endParaRPr>
                    </a:p>
                    <a:p>
                      <a:pPr marL="50800" marR="5080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라</a:t>
                      </a:r>
                      <a:r>
                        <a:rPr lang="en-US" altLang="ko-KR" sz="10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. </a:t>
                      </a:r>
                      <a:r>
                        <a:rPr lang="ko-KR" altLang="en-US" sz="1000" b="1" spc="-15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알루미늄 압연</a:t>
                      </a:r>
                      <a:r>
                        <a:rPr lang="en-US" altLang="ko-KR" sz="1000" b="1" spc="-15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, </a:t>
                      </a:r>
                      <a:r>
                        <a:rPr lang="ko-KR" altLang="en-US" sz="1000" b="1" spc="-15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압출 및 연신</a:t>
                      </a:r>
                      <a:r>
                        <a:rPr lang="en-US" altLang="ko-KR" sz="1000" b="1" spc="-15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(</a:t>
                      </a:r>
                      <a:r>
                        <a:rPr lang="ko-KR" altLang="en-US" sz="1000" b="1" spc="-15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원료를 가늘게 늘이는 공정</a:t>
                      </a:r>
                      <a:r>
                        <a:rPr lang="en-US" altLang="ko-KR" sz="1000" b="1" spc="-15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)</a:t>
                      </a:r>
                      <a:r>
                        <a:rPr lang="ko-KR" altLang="en-US" sz="1000" b="1" spc="-15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제품 제조업</a:t>
                      </a:r>
                      <a:endParaRPr lang="ko-KR" altLang="en-US" sz="1000" spc="-150" dirty="0">
                        <a:solidFill>
                          <a:srgbClr val="000000"/>
                        </a:solidFill>
                        <a:effectLst/>
                        <a:latin typeface="바탕"/>
                      </a:endParaRPr>
                    </a:p>
                    <a:p>
                      <a:pPr marL="50800" marR="5080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마</a:t>
                      </a:r>
                      <a:r>
                        <a:rPr lang="en-US" altLang="ko-KR" sz="10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. </a:t>
                      </a:r>
                      <a:r>
                        <a:rPr lang="ko-KR" altLang="en-US" sz="10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강관 제조업</a:t>
                      </a:r>
                      <a:endParaRPr lang="ko-KR" altLang="en-US" sz="1000" dirty="0">
                        <a:solidFill>
                          <a:srgbClr val="000000"/>
                        </a:solidFill>
                        <a:effectLst/>
                        <a:latin typeface="바탕"/>
                      </a:endParaRPr>
                    </a:p>
                    <a:p>
                      <a:pPr marL="50800" marR="5080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바</a:t>
                      </a:r>
                      <a:r>
                        <a:rPr lang="en-US" altLang="ko-KR" sz="10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. </a:t>
                      </a:r>
                      <a:r>
                        <a:rPr lang="ko-KR" altLang="en-US" sz="10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강관 가공품 및 관 연결구류 제조업</a:t>
                      </a:r>
                      <a:endParaRPr lang="ko-KR" altLang="en-US" sz="1000" dirty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53753" marR="53753" marT="26876" marB="2687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2452">
                <a:tc>
                  <a:txBody>
                    <a:bodyPr/>
                    <a:lstStyle/>
                    <a:p>
                      <a:pPr marL="50800" marR="5080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b="1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4. </a:t>
                      </a:r>
                      <a:r>
                        <a:rPr lang="ko-KR" altLang="en-US" sz="1000" b="1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고무 및 플라스틱제품 제조업</a:t>
                      </a:r>
                      <a:endParaRPr lang="ko-KR" altLang="en-US" sz="100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53753" marR="53753" marT="26876" marB="26876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0800" marR="5080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가</a:t>
                      </a:r>
                      <a:r>
                        <a:rPr lang="en-US" altLang="ko-KR" sz="10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. </a:t>
                      </a:r>
                      <a:r>
                        <a:rPr lang="ko-KR" altLang="en-US" sz="10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그 외 기타 고무제품 제조업</a:t>
                      </a:r>
                      <a:endParaRPr lang="ko-KR" altLang="en-US" sz="1000" dirty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  <a:p>
                      <a:pPr marL="50800" marR="5080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나</a:t>
                      </a:r>
                      <a:r>
                        <a:rPr lang="en-US" altLang="ko-KR" sz="10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. </a:t>
                      </a:r>
                      <a:r>
                        <a:rPr lang="ko-KR" altLang="en-US" sz="10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플라스틱 필름 제조업</a:t>
                      </a:r>
                      <a:endParaRPr lang="ko-KR" altLang="en-US" sz="1000" dirty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  <a:p>
                      <a:pPr marL="50800" marR="5080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다</a:t>
                      </a:r>
                      <a:r>
                        <a:rPr lang="en-US" altLang="ko-KR" sz="10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. </a:t>
                      </a:r>
                      <a:r>
                        <a:rPr lang="ko-KR" altLang="en-US" sz="10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플라스틱 시트 및 판 제조업</a:t>
                      </a:r>
                      <a:endParaRPr lang="ko-KR" altLang="en-US" sz="1000" dirty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  <a:p>
                      <a:pPr marL="50800" marR="5080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라</a:t>
                      </a:r>
                      <a:r>
                        <a:rPr lang="en-US" altLang="ko-KR" sz="10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. </a:t>
                      </a:r>
                      <a:r>
                        <a:rPr lang="ko-KR" altLang="en-US" sz="10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벽 및 바닥 피복용 플라스틱 제품 제조업</a:t>
                      </a:r>
                      <a:endParaRPr lang="ko-KR" altLang="en-US" sz="1000" dirty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  <a:p>
                      <a:pPr marL="50800" marR="5080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마</a:t>
                      </a:r>
                      <a:r>
                        <a:rPr lang="en-US" altLang="ko-KR" sz="10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. </a:t>
                      </a:r>
                      <a:r>
                        <a:rPr lang="ko-KR" altLang="en-US" sz="10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플라스틱 포대</a:t>
                      </a:r>
                      <a:r>
                        <a:rPr lang="en-US" altLang="ko-KR" sz="10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, </a:t>
                      </a:r>
                      <a:r>
                        <a:rPr lang="ko-KR" altLang="en-US" sz="10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봉투 및 유사제품 제조업</a:t>
                      </a:r>
                      <a:endParaRPr lang="ko-KR" altLang="en-US" sz="1000" dirty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  <a:p>
                      <a:pPr marL="50800" marR="5080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바</a:t>
                      </a:r>
                      <a:r>
                        <a:rPr lang="en-US" altLang="ko-KR" sz="10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. </a:t>
                      </a:r>
                      <a:r>
                        <a:rPr lang="ko-KR" altLang="en-US" sz="10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플라스틱 접착처리 제품 제조업</a:t>
                      </a:r>
                      <a:endParaRPr lang="ko-KR" altLang="en-US" sz="1000" dirty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  <a:p>
                      <a:pPr marL="50800" marR="5080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사</a:t>
                      </a:r>
                      <a:r>
                        <a:rPr lang="en-US" altLang="ko-KR" sz="10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. </a:t>
                      </a:r>
                      <a:r>
                        <a:rPr lang="ko-KR" altLang="en-US" sz="10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플라스틱 </a:t>
                      </a:r>
                      <a:r>
                        <a:rPr lang="ko-KR" altLang="en-US" sz="1000" b="1" dirty="0" err="1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적층</a:t>
                      </a:r>
                      <a:r>
                        <a:rPr lang="en-US" altLang="ko-KR" sz="10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, </a:t>
                      </a:r>
                      <a:r>
                        <a:rPr lang="ko-KR" altLang="en-US" sz="10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도포 및 기타 표면처리제품 제조업</a:t>
                      </a:r>
                      <a:endParaRPr lang="ko-KR" altLang="en-US" sz="1000" dirty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  <a:p>
                      <a:pPr marL="50800" marR="5080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아</a:t>
                      </a:r>
                      <a:r>
                        <a:rPr lang="en-US" altLang="ko-KR" sz="10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. </a:t>
                      </a:r>
                      <a:r>
                        <a:rPr lang="ko-KR" altLang="en-US" sz="10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그 외 기타 플라스틱 제품 제조업</a:t>
                      </a:r>
                      <a:endParaRPr lang="ko-KR" altLang="en-US" sz="1000" dirty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53753" marR="53753" marT="26876" marB="2687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4592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4849</Words>
  <Application>Microsoft Office PowerPoint</Application>
  <PresentationFormat>화면 슬라이드 쇼(4:3)</PresentationFormat>
  <Paragraphs>709</Paragraphs>
  <Slides>42</Slides>
  <Notes>41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42</vt:i4>
      </vt:variant>
    </vt:vector>
  </HeadingPairs>
  <TitlesOfParts>
    <vt:vector size="43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삼양엔지니어링</dc:creator>
  <cp:lastModifiedBy>삼양엔지니어링</cp:lastModifiedBy>
  <cp:revision>19</cp:revision>
  <dcterms:created xsi:type="dcterms:W3CDTF">2022-08-05T02:17:31Z</dcterms:created>
  <dcterms:modified xsi:type="dcterms:W3CDTF">2022-08-11T04:34:04Z</dcterms:modified>
</cp:coreProperties>
</file>